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swing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3.png"/><Relationship Id="rId5" Type="http://schemas.openxmlformats.org/officeDocument/2006/relationships/hyperlink" Target="https://github.com/drxaos-edu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Пользовательский интерфейс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(Часть 1. Swing)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https://github.com/drxaos-edu/lecture-java-swing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Для размещения нескольких компонентов требуется их компоновка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В swing есть Layout Managers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FlowLayout (слева направо, сверху вниз) – JPanel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BorderLayout (“center”, “north”, “south”, “east”, “west”) – JFrame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GridLayout (2-мерная сетка)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и другие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98" y="1063375"/>
            <a:ext cx="6209732" cy="3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pack()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После добавления всех эементов нужно отобразить окно:</a:t>
            </a:r>
          </a:p>
          <a:p>
            <a:pPr indent="0" marL="137160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pack();</a:t>
            </a:r>
          </a:p>
          <a:p>
            <a:pPr indent="0" marL="1371600" rt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setVisible(true);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pack() определяет размеры всех компонентов и вызывает Layout Manager для размещения их в контейнере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java.awt.*;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javax.swing.*;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SimpleLayoutMain {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JFrame frame = new JFrame("Simple Layout Example");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JPanel panel = new JPanel();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panel.setPreferredSize(new Dimension(300,200));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JLabel label = new JLabel("Smile!!");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label.setHorizontalAlignment(SwingConstants.CENTER);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frame.add(panel,BorderLayout.CENTER);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frame.add(label,BorderLayout.SOUTH);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frame.pack();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frame.setDefaultCloseOperation(JFrame.EXIT_ON_CLOSE);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frame.setVisible(true);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Размеры и позиция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Layout Manager решает где и как размещать компоненты, основываясь на общих правилах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914400">
              <a:spcBef>
                <a:spcPts val="0"/>
              </a:spcBef>
              <a:buNone/>
            </a:pPr>
            <a:r>
              <a:rPr lang="en" sz="2400"/>
              <a:t>“Размести эти 4 кнопки в сетке 2x2, а эти текстовые поля горизонтально друг за другом в нижней части окна”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Preferred size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Каждый компонент знает какого размера он хотел бы быть (например чтобы вместить все содержимое)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Некоторые менеджеры компоновки учитывают этот размер, некоторые </a:t>
            </a:r>
            <a:r>
              <a:rPr lang="en" sz="2400">
                <a:solidFill>
                  <a:schemeClr val="dk1"/>
                </a:solidFill>
              </a:rPr>
              <a:t>– </a:t>
            </a:r>
            <a:r>
              <a:rPr lang="en"/>
              <a:t>нет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Рисование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Метод paintComponent()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&gt;&gt; SimplePaintMain.java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Изображения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Image pic = Toolkit.getDefaultToolkit()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.getImage(image path);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paintComponent(Graphics g)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g.drawImage(pic, ...);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repaint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3618950" y="1309450"/>
            <a:ext cx="0" cy="3425400"/>
          </a:xfrm>
          <a:prstGeom prst="straightConnector1">
            <a:avLst/>
          </a:prstGeom>
          <a:noFill/>
          <a:ln cap="flat" w="381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7940600" y="1309450"/>
            <a:ext cx="0" cy="3425400"/>
          </a:xfrm>
          <a:prstGeom prst="straightConnector1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3629425" y="1466575"/>
            <a:ext cx="4295099" cy="366599"/>
          </a:xfrm>
          <a:prstGeom prst="straightConnector1">
            <a:avLst/>
          </a:prstGeom>
          <a:noFill/>
          <a:ln cap="flat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flipH="1">
            <a:off x="3632225" y="1874662"/>
            <a:ext cx="4295099" cy="366599"/>
          </a:xfrm>
          <a:prstGeom prst="straightConnector1">
            <a:avLst/>
          </a:prstGeom>
          <a:noFill/>
          <a:ln cap="flat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629425" y="3310650"/>
            <a:ext cx="4295099" cy="366599"/>
          </a:xfrm>
          <a:prstGeom prst="straightConnector1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x="3632225" y="4237875"/>
            <a:ext cx="4295099" cy="366599"/>
          </a:xfrm>
          <a:prstGeom prst="straightConnector1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2854250" y="592350"/>
            <a:ext cx="1529400" cy="62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Program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175900" y="592350"/>
            <a:ext cx="1529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Window Manager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015075" y="991425"/>
            <a:ext cx="1529400" cy="62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repaint()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193300" y="2796675"/>
            <a:ext cx="2982599" cy="62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paintComponent(g)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608475" y="3687400"/>
            <a:ext cx="0" cy="576000"/>
          </a:xfrm>
          <a:prstGeom prst="straightConnector1">
            <a:avLst/>
          </a:prstGeom>
          <a:noFill/>
          <a:ln cap="flat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" name="Shape 162"/>
          <p:cNvSpPr txBox="1"/>
          <p:nvPr/>
        </p:nvSpPr>
        <p:spPr>
          <a:xfrm>
            <a:off x="324800" y="1874675"/>
            <a:ext cx="3103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FF00"/>
                </a:solidFill>
              </a:rPr>
              <a:t>Program thread</a:t>
            </a:r>
            <a:br>
              <a:rPr lang="en" sz="2400">
                <a:solidFill>
                  <a:srgbClr val="00FF00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0000"/>
                </a:solidFill>
              </a:rPr>
              <a:t>WM thread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Фотоальбом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25" y="1188625"/>
            <a:ext cx="5221549" cy="3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Abstract Windowing Toolkit (AWT)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Swing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SWT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JavaFX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Qt Jambi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Библиотеки GUI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800" y="1252325"/>
            <a:ext cx="39147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Обедающие философы</a:t>
            </a:r>
          </a:p>
        </p:txBody>
      </p:sp>
      <p:sp>
        <p:nvSpPr>
          <p:cNvPr id="175" name="Shape 175"/>
          <p:cNvSpPr/>
          <p:nvPr/>
        </p:nvSpPr>
        <p:spPr>
          <a:xfrm>
            <a:off x="5265525" y="1623699"/>
            <a:ext cx="2442900" cy="2352600"/>
          </a:xfrm>
          <a:prstGeom prst="ellipse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151135" y="1746200"/>
            <a:ext cx="524999" cy="524999"/>
          </a:xfrm>
          <a:prstGeom prst="ellipse">
            <a:avLst/>
          </a:prstGeom>
          <a:solidFill>
            <a:srgbClr val="99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412200" y="2351164"/>
            <a:ext cx="524999" cy="524999"/>
          </a:xfrm>
          <a:prstGeom prst="ellipse">
            <a:avLst/>
          </a:prstGeom>
          <a:solidFill>
            <a:srgbClr val="99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958145" y="2271189"/>
            <a:ext cx="524999" cy="524999"/>
          </a:xfrm>
          <a:prstGeom prst="ellipse">
            <a:avLst/>
          </a:prstGeom>
          <a:solidFill>
            <a:srgbClr val="FF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793779" y="3194997"/>
            <a:ext cx="524999" cy="524999"/>
          </a:xfrm>
          <a:prstGeom prst="ellipse">
            <a:avLst/>
          </a:prstGeom>
          <a:solidFill>
            <a:srgbClr val="FF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749484" y="3090222"/>
            <a:ext cx="524999" cy="524999"/>
          </a:xfrm>
          <a:prstGeom prst="ellipse">
            <a:avLst/>
          </a:prstGeom>
          <a:solidFill>
            <a:srgbClr val="00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8560273">
            <a:off x="5917463" y="1959241"/>
            <a:ext cx="157325" cy="460816"/>
          </a:xfrm>
          <a:prstGeom prst="rect">
            <a:avLst/>
          </a:prstGeom>
          <a:solidFill>
            <a:srgbClr val="B7B7B7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-8876894">
            <a:off x="6786555" y="1959287"/>
            <a:ext cx="157155" cy="460718"/>
          </a:xfrm>
          <a:prstGeom prst="rect">
            <a:avLst/>
          </a:prstGeom>
          <a:solidFill>
            <a:srgbClr val="B7B7B7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3562422">
            <a:off x="5716022" y="2876169"/>
            <a:ext cx="157232" cy="460638"/>
          </a:xfrm>
          <a:prstGeom prst="rect">
            <a:avLst/>
          </a:prstGeom>
          <a:solidFill>
            <a:srgbClr val="B7B7B7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-334809">
            <a:off x="6455538" y="3227067"/>
            <a:ext cx="157345" cy="460872"/>
          </a:xfrm>
          <a:prstGeom prst="rect">
            <a:avLst/>
          </a:prstGeom>
          <a:solidFill>
            <a:srgbClr val="B7B7B7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-4632616">
            <a:off x="7142052" y="2734167"/>
            <a:ext cx="157200" cy="460896"/>
          </a:xfrm>
          <a:prstGeom prst="rect">
            <a:avLst/>
          </a:prstGeom>
          <a:solidFill>
            <a:srgbClr val="B7B7B7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>
            <a:stCxn id="184" idx="3"/>
          </p:cNvCxnSpPr>
          <p:nvPr/>
        </p:nvCxnSpPr>
        <p:spPr>
          <a:xfrm flipH="1" rot="10800000">
            <a:off x="6612511" y="3394054"/>
            <a:ext cx="427200" cy="55800"/>
          </a:xfrm>
          <a:prstGeom prst="straightConnector1">
            <a:avLst/>
          </a:prstGeom>
          <a:noFill/>
          <a:ln cap="flat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>
            <a:stCxn id="183" idx="3"/>
          </p:cNvCxnSpPr>
          <p:nvPr/>
        </p:nvCxnSpPr>
        <p:spPr>
          <a:xfrm>
            <a:off x="5834689" y="3174138"/>
            <a:ext cx="198300" cy="278099"/>
          </a:xfrm>
          <a:prstGeom prst="straightConnector1">
            <a:avLst/>
          </a:prstGeom>
          <a:noFill/>
          <a:ln cap="flat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>
            <a:stCxn id="182" idx="1"/>
          </p:cNvCxnSpPr>
          <p:nvPr/>
        </p:nvCxnSpPr>
        <p:spPr>
          <a:xfrm>
            <a:off x="6931732" y="2231346"/>
            <a:ext cx="294000" cy="248100"/>
          </a:xfrm>
          <a:prstGeom prst="straightConnector1">
            <a:avLst/>
          </a:prstGeom>
          <a:noFill/>
          <a:ln cap="flat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411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Философы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Вилки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Их состояния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Чтение состояний должно быть синхронизировано!</a:t>
            </a:r>
          </a:p>
        </p:txBody>
      </p:sp>
      <p:cxnSp>
        <p:nvCxnSpPr>
          <p:cNvPr id="190" name="Shape 190"/>
          <p:cNvCxnSpPr>
            <a:endCxn id="185" idx="1"/>
          </p:cNvCxnSpPr>
          <p:nvPr/>
        </p:nvCxnSpPr>
        <p:spPr>
          <a:xfrm flipH="1" rot="10800000">
            <a:off x="7028953" y="3041266"/>
            <a:ext cx="174300" cy="310800"/>
          </a:xfrm>
          <a:prstGeom prst="straightConnector1">
            <a:avLst/>
          </a:prstGeom>
          <a:noFill/>
          <a:ln cap="flat" w="762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44177" l="0" r="0" t="0"/>
          <a:stretch/>
        </p:blipFill>
        <p:spPr>
          <a:xfrm>
            <a:off x="236100" y="1695225"/>
            <a:ext cx="6177300" cy="34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Swing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ООП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Кроссплатформенность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Легковесность </a:t>
            </a:r>
            <a:br>
              <a:rPr lang="en"/>
            </a:br>
            <a:r>
              <a:rPr lang="en"/>
              <a:t>(не использует элементы OS)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Подключаемые стили (L&amp;F)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Терминология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window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Контейнер верхнего уровня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frame, dialog box, applet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component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Виджет (элемент управления) внутри окна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button, text box, label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container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Компонент, содержащий другие компоненты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panel, box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Компоненты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98" y="1088925"/>
            <a:ext cx="5906724" cy="38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84350" y="1063375"/>
            <a:ext cx="1215000" cy="4007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Component</a:t>
            </a:r>
          </a:p>
        </p:txBody>
      </p:sp>
      <p:sp>
        <p:nvSpPr>
          <p:cNvPr id="59" name="Shape 59"/>
          <p:cNvSpPr/>
          <p:nvPr/>
        </p:nvSpPr>
        <p:spPr>
          <a:xfrm>
            <a:off x="284350" y="1878675"/>
            <a:ext cx="1215000" cy="4007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Container</a:t>
            </a:r>
          </a:p>
        </p:txBody>
      </p:sp>
      <p:sp>
        <p:nvSpPr>
          <p:cNvPr id="60" name="Shape 60"/>
          <p:cNvSpPr/>
          <p:nvPr/>
        </p:nvSpPr>
        <p:spPr>
          <a:xfrm>
            <a:off x="1572575" y="1406925"/>
            <a:ext cx="1319999" cy="5639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AWT Components</a:t>
            </a:r>
          </a:p>
        </p:txBody>
      </p:sp>
      <p:sp>
        <p:nvSpPr>
          <p:cNvPr id="61" name="Shape 61"/>
          <p:cNvSpPr/>
          <p:nvPr/>
        </p:nvSpPr>
        <p:spPr>
          <a:xfrm>
            <a:off x="1593525" y="2242975"/>
            <a:ext cx="1298999" cy="5639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AWT Containers</a:t>
            </a:r>
          </a:p>
        </p:txBody>
      </p:sp>
      <p:sp>
        <p:nvSpPr>
          <p:cNvPr id="62" name="Shape 62"/>
          <p:cNvSpPr/>
          <p:nvPr/>
        </p:nvSpPr>
        <p:spPr>
          <a:xfrm>
            <a:off x="195850" y="2866050"/>
            <a:ext cx="1391999" cy="4007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JComponent</a:t>
            </a:r>
          </a:p>
        </p:txBody>
      </p:sp>
      <p:sp>
        <p:nvSpPr>
          <p:cNvPr id="63" name="Shape 63"/>
          <p:cNvSpPr/>
          <p:nvPr/>
        </p:nvSpPr>
        <p:spPr>
          <a:xfrm>
            <a:off x="1368100" y="3394625"/>
            <a:ext cx="1391999" cy="4007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JPanel</a:t>
            </a:r>
          </a:p>
        </p:txBody>
      </p:sp>
      <p:sp>
        <p:nvSpPr>
          <p:cNvPr id="64" name="Shape 64"/>
          <p:cNvSpPr/>
          <p:nvPr/>
        </p:nvSpPr>
        <p:spPr>
          <a:xfrm>
            <a:off x="1368100" y="3895950"/>
            <a:ext cx="1391999" cy="4007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JFileChooser</a:t>
            </a:r>
          </a:p>
        </p:txBody>
      </p:sp>
      <p:sp>
        <p:nvSpPr>
          <p:cNvPr id="65" name="Shape 65"/>
          <p:cNvSpPr/>
          <p:nvPr/>
        </p:nvSpPr>
        <p:spPr>
          <a:xfrm>
            <a:off x="1368100" y="4397275"/>
            <a:ext cx="1391999" cy="400799"/>
          </a:xfrm>
          <a:prstGeom prst="rect">
            <a:avLst/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cxnSp>
        <p:nvCxnSpPr>
          <p:cNvPr id="66" name="Shape 66"/>
          <p:cNvCxnSpPr>
            <a:stCxn id="59" idx="0"/>
            <a:endCxn id="58" idx="2"/>
          </p:cNvCxnSpPr>
          <p:nvPr/>
        </p:nvCxnSpPr>
        <p:spPr>
          <a:xfrm rot="10800000">
            <a:off x="891850" y="1464075"/>
            <a:ext cx="0" cy="414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62" idx="0"/>
            <a:endCxn id="59" idx="2"/>
          </p:cNvCxnSpPr>
          <p:nvPr/>
        </p:nvCxnSpPr>
        <p:spPr>
          <a:xfrm rot="10800000">
            <a:off x="891849" y="2279550"/>
            <a:ext cx="0" cy="586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endCxn id="62" idx="2"/>
          </p:cNvCxnSpPr>
          <p:nvPr/>
        </p:nvCxnSpPr>
        <p:spPr>
          <a:xfrm rot="10800000">
            <a:off x="891849" y="3266850"/>
            <a:ext cx="0" cy="1353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5" idx="1"/>
          </p:cNvCxnSpPr>
          <p:nvPr/>
        </p:nvCxnSpPr>
        <p:spPr>
          <a:xfrm rot="10800000">
            <a:off x="904600" y="4597674"/>
            <a:ext cx="4635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>
            <a:stCxn id="64" idx="1"/>
          </p:cNvCxnSpPr>
          <p:nvPr/>
        </p:nvCxnSpPr>
        <p:spPr>
          <a:xfrm rot="10800000">
            <a:off x="911200" y="4096349"/>
            <a:ext cx="4569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>
            <a:stCxn id="63" idx="1"/>
          </p:cNvCxnSpPr>
          <p:nvPr/>
        </p:nvCxnSpPr>
        <p:spPr>
          <a:xfrm rot="10800000">
            <a:off x="891700" y="3595024"/>
            <a:ext cx="4764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" name="Shape 72"/>
          <p:cNvCxnSpPr>
            <a:stCxn id="61" idx="1"/>
          </p:cNvCxnSpPr>
          <p:nvPr/>
        </p:nvCxnSpPr>
        <p:spPr>
          <a:xfrm rot="10800000">
            <a:off x="911325" y="2524974"/>
            <a:ext cx="6822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60" idx="1"/>
          </p:cNvCxnSpPr>
          <p:nvPr/>
        </p:nvCxnSpPr>
        <p:spPr>
          <a:xfrm rot="10800000">
            <a:off x="900875" y="1688924"/>
            <a:ext cx="671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Иерархия компонентов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Component (AWT)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Window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Frame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JFrame (Swing)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JDialog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Container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Jcomponent (Swing)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JButton     JColorChooser JFileChooser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JComboBox   JLabel        JList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JMenuBar    JOptionPane   JPanel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JPopupMenu  JProgressBar  JScrollbar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JScrollPane JSlider       JSpinner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JSplitPane  JTabbedPane   JTable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JToolbar    JTree         JTextArea</a:t>
            </a:r>
          </a:p>
          <a:p>
            <a:pPr lvl="0" rtl="0">
              <a:spcBef>
                <a:spcPts val="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JTextField  ...</a:t>
            </a:r>
          </a:p>
          <a:p>
            <a:pPr>
              <a:spcBef>
                <a:spcPts val="10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Свойства компонентов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background / foreground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border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enabled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focusable / </a:t>
            </a:r>
            <a:r>
              <a:rPr lang="en">
                <a:solidFill>
                  <a:schemeClr val="dk1"/>
                </a:solidFill>
              </a:rPr>
              <a:t>visible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font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height / width / size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Контейнеры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Top-level: JFrame, JDialog, ...</a:t>
            </a:r>
            <a:br>
              <a:rPr lang="en"/>
            </a:br>
            <a:r>
              <a:rPr lang="en"/>
              <a:t>Окна OS, не вложены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Mid-level: JPanel, JScrollPanel, JToolbar, …</a:t>
            </a:r>
            <a:br>
              <a:rPr lang="en"/>
            </a:br>
            <a:r>
              <a:rPr lang="en"/>
              <a:t>Могут иметь вложенные контейнеры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Специальные: JMenu, JListBox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Технически, все J-компоненты – контейнеры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java.awt.*;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javax.swing.*;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SimpleFrameMain {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SimpleFrame frame = new SimpleFrame("A Window");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frame.setDefaultCloseOperation(JFrame.EXIT_ON_CLOSE);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frame.setVisible(true);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SimpleFrame extends JFrame {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SimpleFrame(String title) {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super(title);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setSize(300,200);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