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40780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14423"/>
            <a:ext cx="7772400" cy="2386028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5400" b="1" i="0" cap="none" spc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3886200"/>
            <a:ext cx="5643602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E71-4607-430A-B389-9ED9A1B2DAEB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fld id="{BED47F02-6C6F-49C8-A98E-11598B29B70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5357826"/>
            <a:ext cx="857224" cy="15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D15-7380-4C26-96E0-9B1BBDFF7322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A5B2-BA38-4EE0-999B-7950D2CF6D58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2133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800600" y="21336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833C8-1521-46E9-9C8C-7DE9686491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F3C88-080B-427F-B61B-F98B75746D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39D42-1DDF-4AF7-8479-31137ECEC4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2853"/>
            <a:ext cx="8280920" cy="725471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2880" y="1214421"/>
            <a:ext cx="8085584" cy="5072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23528" y="1000108"/>
            <a:ext cx="8640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71F-4BCE-4F43-919F-C8B2A987F77E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fld id="{BED47F02-6C6F-49C8-A98E-11598B29B70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00307"/>
            <a:ext cx="7772400" cy="1906595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828-2640-4903-A1F2-55F606B295B8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714348" y="928672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9F1-AA67-44B2-9D35-E6200C53E0D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0536-F68A-49D1-B60A-F75087F3F0C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02EC-A642-4C67-8872-79E492196B5A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261-A831-46A0-B065-2DB1BB7D82DE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121-A704-44E6-B0A7-5AE4F7024E2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07AD-6244-4A25-AECE-57D7D641598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300BC-6F28-4424-A3D0-C76EDBAAD904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</a:defRPr>
            </a:lvl1pPr>
          </a:lstStyle>
          <a:p>
            <a:fld id="{BED47F02-6C6F-49C8-A98E-11598B29B70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05069"/>
            <a:ext cx="619800" cy="1136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ladimir.p.polya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unit-test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testing.blogspot.ru/2008/06/tott-friends-you-can-depend-on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s.apache.org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ladimir.p.polyakov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mtClean="0"/>
              <a:t>Модульное тестирование</a:t>
            </a:r>
            <a:endParaRPr lang="en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2123728" y="3886200"/>
            <a:ext cx="5643602" cy="1752600"/>
          </a:xfrm>
        </p:spPr>
        <p:txBody>
          <a:bodyPr/>
          <a:lstStyle/>
          <a:p>
            <a:r>
              <a:rPr lang="ru-RU" dirty="0" smtClean="0"/>
              <a:t>Владимир Поляков</a:t>
            </a:r>
          </a:p>
          <a:p>
            <a:pPr lvl="0"/>
            <a:r>
              <a:rPr lang="en-US" dirty="0" smtClean="0">
                <a:hlinkClick r:id="rId3"/>
              </a:rPr>
              <a:t>vladimir.p.polyakov@gmail.com</a:t>
            </a:r>
            <a:endParaRPr lang="en-US" dirty="0">
              <a:hlinkClick r:id="rId3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2829558" y="5085184"/>
            <a:ext cx="4915199" cy="5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https://github.com/drxaos-edu/lecture-unit-testing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Когда юнит-тесты не работают</a:t>
            </a:r>
            <a:endParaRPr lang="en"/>
          </a:p>
        </p:txBody>
      </p:sp>
      <p:sp>
        <p:nvSpPr>
          <p:cNvPr id="81" name="Shape 8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Сложный код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Цикломатическая сложность</a:t>
            </a:r>
          </a:p>
          <a:p>
            <a:pPr lvl="0"/>
            <a:r>
              <a:rPr lang="ru-RU" smtClean="0"/>
              <a:t>(Томас Мак-Кейб)</a:t>
            </a:r>
          </a:p>
          <a:p>
            <a:r>
              <a:rPr lang="ru-RU" smtClean="0"/>
              <a:t>M = e(дуги) - n(вершины) + 2</a:t>
            </a:r>
          </a:p>
          <a:p>
            <a:r>
              <a:rPr lang="ru-RU" smtClean="0"/>
              <a:t> = 9 - 8 + 2 =3</a:t>
            </a:r>
            <a:endParaRPr lang="ru-RU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168" y="1368229"/>
            <a:ext cx="2923125" cy="487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Когда юнит-тесты не работают</a:t>
            </a:r>
            <a:endParaRPr lang="en"/>
          </a:p>
        </p:txBody>
      </p:sp>
      <p:sp>
        <p:nvSpPr>
          <p:cNvPr id="89" name="Shape 89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mtClean="0"/>
              <a:t>“For each module, either limit cyclomatic complexity to [the agreed-upon limit] or provide a written explanation of why the limit was exceeded.” -  Thomas J. McCabe, Sr.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“</a:t>
            </a:r>
            <a:r>
              <a:rPr lang="ru-RU" smtClean="0"/>
              <a:t>Для каждого модуля, либо ограничивай цикломатическую сложность (до оговоренного предела), либо предоставляй запись, поясняющую, почему ограничение должно быть превышено.”</a:t>
            </a:r>
          </a:p>
          <a:p>
            <a:pPr lvl="0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Когда юнит-тесты не работают</a:t>
            </a:r>
            <a:endParaRPr lang="en"/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Результат известен лишь приблизительно</a:t>
            </a:r>
          </a:p>
          <a:p>
            <a:endParaRPr lang="ru-RU" smtClean="0"/>
          </a:p>
          <a:p>
            <a:pPr lvl="0"/>
            <a:r>
              <a:rPr lang="ru-RU" smtClean="0"/>
              <a:t>Например, научные программы, где результат становится известным только благодаря написанной программе</a:t>
            </a:r>
          </a:p>
          <a:p>
            <a:pPr lvl="0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Когда юнит-тесты не работают</a:t>
            </a:r>
            <a:endParaRPr lang="en"/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Ошибки интеграции и функциональности</a:t>
            </a:r>
            <a:endParaRPr lang="en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426" y="2900901"/>
            <a:ext cx="2750175" cy="36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Инфраструктура</a:t>
            </a:r>
            <a:endParaRPr lang="en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(то как оформляется код)</a:t>
            </a:r>
          </a:p>
          <a:p>
            <a:pPr lvl="0"/>
            <a:endParaRPr lang="ru-RU" smtClean="0"/>
          </a:p>
          <a:p>
            <a:pPr lvl="0"/>
            <a:r>
              <a:rPr lang="en-US" smtClean="0"/>
              <a:t>JUnit (xUnit, cUnit, phpUnit, NUnit), TestNG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JUnit 3.x - test*</a:t>
            </a:r>
          </a:p>
          <a:p>
            <a:pPr lvl="0"/>
            <a:r>
              <a:rPr lang="en-US" smtClean="0"/>
              <a:t>JUnit 4.x - </a:t>
            </a:r>
            <a:r>
              <a:rPr lang="ru-RU" smtClean="0"/>
              <a:t>аннотации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Проверки</a:t>
            </a:r>
            <a:endParaRPr lang="en"/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Библиотеки проверок (наборы </a:t>
            </a:r>
            <a:r>
              <a:rPr lang="en-US" dirty="0" smtClean="0"/>
              <a:t>assert’</a:t>
            </a:r>
            <a:r>
              <a:rPr lang="ru-RU" dirty="0" smtClean="0"/>
              <a:t>ов)</a:t>
            </a:r>
          </a:p>
          <a:p>
            <a:pPr lvl="0"/>
            <a:r>
              <a:rPr lang="en-US" dirty="0" smtClean="0"/>
              <a:t>FEST Assert, </a:t>
            </a:r>
            <a:r>
              <a:rPr lang="en-US" dirty="0" err="1" smtClean="0"/>
              <a:t>Hamcrest</a:t>
            </a:r>
            <a:r>
              <a:rPr lang="en-US" dirty="0" smtClean="0"/>
              <a:t>, </a:t>
            </a:r>
            <a:r>
              <a:rPr lang="en-US" dirty="0" err="1" smtClean="0"/>
              <a:t>XMLUnit</a:t>
            </a:r>
            <a:r>
              <a:rPr lang="en-US" dirty="0" smtClean="0"/>
              <a:t>, </a:t>
            </a:r>
            <a:r>
              <a:rPr lang="en-US" dirty="0" err="1" smtClean="0"/>
              <a:t>HttpUnit</a:t>
            </a:r>
            <a:endParaRPr lang="en-US" dirty="0" smtClean="0"/>
          </a:p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assertThat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yoda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isInstanceOf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Jedi.class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isEqualTo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foundJedi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isNotEqualTo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foundSith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assertThat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(-1), is(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notANumber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marL="0" lv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assertXpathExists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"//planet[@name='Earth']",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mySolarSystemXML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"links", 1,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table.getTableCell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( 0, 2 )</a:t>
            </a:r>
          </a:p>
          <a:p>
            <a:pPr marL="0" lv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getLinks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().length </a:t>
            </a:r>
          </a:p>
          <a:p>
            <a:pPr marL="0" lv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Stub / Mock</a:t>
            </a:r>
            <a:endParaRPr lang="en"/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Библиотеки создания тестовых дублеров</a:t>
            </a:r>
          </a:p>
          <a:p>
            <a:pPr lvl="0"/>
            <a:r>
              <a:rPr lang="ru-RU" smtClean="0"/>
              <a:t>Mockito, JMock, EasyMock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«тестовые дублеры» заменяют реальные модули упрощенными, которые обладают более высоким быстродействием и уменьшают количество зависимостей (отрезают тестируемый модуль от других модулей)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Пример</a:t>
            </a:r>
            <a:endParaRPr lang="en"/>
          </a:p>
        </p:txBody>
      </p:sp>
      <p:sp>
        <p:nvSpPr>
          <p:cNvPr id="126" name="Shape 126"/>
          <p:cNvSpPr txBox="1">
            <a:spLocks noGrp="1"/>
          </p:cNvSpPr>
          <p:nvPr>
            <p:ph idx="1"/>
          </p:nvPr>
        </p:nvSpPr>
        <p:spPr>
          <a:xfrm>
            <a:off x="662880" y="1672978"/>
            <a:ext cx="8085584" cy="4154984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sz="2400" dirty="0">
                <a:latin typeface="Consolas" pitchFamily="49" charset="0"/>
              </a:rPr>
              <a:t>import org.junit.Test;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>
                <a:latin typeface="Consolas" pitchFamily="49" charset="0"/>
              </a:rPr>
              <a:t>import static org.junit.Assert.*;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>
                <a:latin typeface="Consolas" pitchFamily="49" charset="0"/>
              </a:rPr>
              <a:t>public class StringTest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 smtClean="0">
                <a:latin typeface="Consolas" pitchFamily="49" charset="0"/>
              </a:rPr>
              <a:t>  @</a:t>
            </a:r>
            <a:r>
              <a:rPr lang="en" sz="2400" dirty="0">
                <a:latin typeface="Consolas" pitchFamily="49" charset="0"/>
              </a:rPr>
              <a:t>Test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 smtClean="0">
                <a:latin typeface="Consolas" pitchFamily="49" charset="0"/>
              </a:rPr>
              <a:t>  public </a:t>
            </a:r>
            <a:r>
              <a:rPr lang="en" sz="2400" dirty="0">
                <a:latin typeface="Consolas" pitchFamily="49" charset="0"/>
              </a:rPr>
              <a:t>void substring 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 smtClean="0">
                <a:latin typeface="Consolas" pitchFamily="49" charset="0"/>
              </a:rPr>
              <a:t>    assertEquals</a:t>
            </a:r>
            <a:r>
              <a:rPr lang="en" sz="2400" dirty="0">
                <a:latin typeface="Consolas" pitchFamily="49" charset="0"/>
              </a:rPr>
              <a:t>("llo", "Hello".substring(3));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 smtClean="0">
                <a:latin typeface="Consolas" pitchFamily="49" charset="0"/>
              </a:rPr>
              <a:t>  }</a:t>
            </a:r>
            <a:endParaRPr lang="en" sz="2400" dirty="0">
              <a:latin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" sz="2400" dirty="0">
                <a:latin typeface="Consolas" pitchFamily="49" charset="0"/>
              </a:rPr>
              <a:t>}</a:t>
            </a:r>
            <a:endParaRPr lang="en" sz="2400" dirty="0">
              <a:latin typeface="Consolas" pitchFamily="49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Пример</a:t>
            </a:r>
            <a:endParaRPr lang="en"/>
          </a:p>
        </p:txBody>
      </p:sp>
      <p:sp>
        <p:nvSpPr>
          <p:cNvPr id="132" name="Shape 132"/>
          <p:cNvSpPr txBox="1">
            <a:spLocks noGrp="1"/>
          </p:cNvSpPr>
          <p:nvPr>
            <p:ph idx="1"/>
          </p:nvPr>
        </p:nvSpPr>
        <p:spPr>
          <a:xfrm>
            <a:off x="662880" y="2774369"/>
            <a:ext cx="8157592" cy="1952201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solidFill>
                  <a:schemeClr val="dk1"/>
                </a:solidFill>
                <a:latin typeface="Consolas" pitchFamily="49" charset="0"/>
              </a:rPr>
              <a:t>org.junit.ComparisonFailure</a:t>
            </a:r>
            <a:r>
              <a:rPr lang="en-US" sz="1800" dirty="0">
                <a:solidFill>
                  <a:schemeClr val="dk1"/>
                </a:solidFill>
                <a:latin typeface="Consolas" pitchFamily="49" charset="0"/>
              </a:rPr>
              <a:t>: expected:&lt;l[l]o&gt; but was:&lt;l[]o&gt;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dk1"/>
                </a:solidFill>
                <a:latin typeface="Consolas" pitchFamily="49" charset="0"/>
              </a:rPr>
              <a:t>at </a:t>
            </a:r>
            <a:r>
              <a:rPr lang="en-US" sz="1800" dirty="0" err="1">
                <a:solidFill>
                  <a:schemeClr val="dk1"/>
                </a:solidFill>
                <a:latin typeface="Consolas" pitchFamily="49" charset="0"/>
              </a:rPr>
              <a:t>org.junit.Assert.assertEquals</a:t>
            </a:r>
            <a:r>
              <a:rPr lang="en-US" sz="1800" dirty="0">
                <a:solidFill>
                  <a:schemeClr val="dk1"/>
                </a:solidFill>
                <a:latin typeface="Consolas" pitchFamily="49" charset="0"/>
              </a:rPr>
              <a:t>(Assert.java:125)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dk1"/>
                </a:solidFill>
                <a:latin typeface="Consolas" pitchFamily="49" charset="0"/>
              </a:rPr>
              <a:t>at </a:t>
            </a:r>
            <a:r>
              <a:rPr lang="en-US" sz="1800" dirty="0" err="1">
                <a:solidFill>
                  <a:schemeClr val="dk1"/>
                </a:solidFill>
                <a:latin typeface="Consolas" pitchFamily="49" charset="0"/>
              </a:rPr>
              <a:t>org.junit.Assert.assertEquals</a:t>
            </a:r>
            <a:r>
              <a:rPr lang="en-US" sz="1800" dirty="0">
                <a:solidFill>
                  <a:schemeClr val="dk1"/>
                </a:solidFill>
                <a:latin typeface="Consolas" pitchFamily="49" charset="0"/>
              </a:rPr>
              <a:t>(Assert.java:147)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chemeClr val="dk1"/>
                </a:solidFill>
                <a:latin typeface="Consolas" pitchFamily="49" charset="0"/>
              </a:rPr>
              <a:t>at </a:t>
            </a:r>
            <a:r>
              <a:rPr lang="en-US" sz="1800" dirty="0" err="1" smtClean="0">
                <a:solidFill>
                  <a:schemeClr val="dk1"/>
                </a:solidFill>
                <a:latin typeface="Consolas" pitchFamily="49" charset="0"/>
              </a:rPr>
              <a:t>StringTest.substring</a:t>
            </a:r>
            <a:r>
              <a:rPr lang="en-US" sz="1800" dirty="0" smtClean="0">
                <a:solidFill>
                  <a:schemeClr val="dk1"/>
                </a:solidFill>
                <a:latin typeface="Consolas" pitchFamily="49" charset="0"/>
              </a:rPr>
              <a:t>(StringTest.java:10</a:t>
            </a:r>
            <a:r>
              <a:rPr lang="en-US" sz="1800" dirty="0">
                <a:solidFill>
                  <a:schemeClr val="dk1"/>
                </a:solidFill>
                <a:latin typeface="Consolas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solidFill>
                <a:schemeClr val="dk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Именование тестов</a:t>
            </a:r>
            <a:endParaRPr lang="en"/>
          </a:p>
        </p:txBody>
      </p:sp>
      <p:sp>
        <p:nvSpPr>
          <p:cNvPr id="138" name="Shape 138"/>
          <p:cNvSpPr txBox="1">
            <a:spLocks noGrp="1"/>
          </p:cNvSpPr>
          <p:nvPr>
            <p:ph idx="1"/>
          </p:nvPr>
        </p:nvSpPr>
        <p:spPr>
          <a:xfrm>
            <a:off x="662880" y="2180810"/>
            <a:ext cx="8085584" cy="3139321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>
                <a:solidFill>
                  <a:schemeClr val="dk1"/>
                </a:solidFill>
                <a:latin typeface="Consolas" pitchFamily="49" charset="0"/>
              </a:rPr>
              <a:t>class HtmlLinkRewriterTest ...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>
                <a:solidFill>
                  <a:schemeClr val="dk1"/>
                </a:solidFill>
                <a:latin typeface="Consolas" pitchFamily="49" charset="0"/>
              </a:rPr>
              <a:t> void testAppendsAdditionalParameterToUrlsInHrefAttributes(){…}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>
                <a:solidFill>
                  <a:schemeClr val="dk1"/>
                </a:solidFill>
                <a:latin typeface="Consolas" pitchFamily="49" charset="0"/>
              </a:rPr>
              <a:t> void testDoesNotRewriteImageOrJavascriptLinks(){…}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>
                <a:solidFill>
                  <a:schemeClr val="dk1"/>
                </a:solidFill>
                <a:latin typeface="Consolas" pitchFamily="49" charset="0"/>
              </a:rPr>
              <a:t> void testThrowsExceptionIfHrefContainsSessionId(){…}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>
                <a:solidFill>
                  <a:schemeClr val="dk1"/>
                </a:solidFill>
                <a:latin typeface="Consolas" pitchFamily="49" charset="0"/>
              </a:rPr>
              <a:t> void testEncodesParameterValue(){…}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>
                <a:solidFill>
                  <a:schemeClr val="dk1"/>
                </a:solidFill>
                <a:latin typeface="Consolas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>
              <a:solidFill>
                <a:schemeClr val="dk1"/>
              </a:solidFill>
              <a:latin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>
              <a:solidFill>
                <a:schemeClr val="dk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Модульное тестирование</a:t>
            </a:r>
            <a:endParaRPr lang="en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mtClean="0"/>
              <a:t>Проверка работы программы на уровне отдельных модулей (классов, методов)</a:t>
            </a:r>
          </a:p>
          <a:p>
            <a:pPr lvl="0"/>
            <a:r>
              <a:rPr lang="en" smtClean="0"/>
              <a:t>Система как белый ящик</a:t>
            </a:r>
          </a:p>
          <a:p>
            <a:pPr lvl="0"/>
            <a:r>
              <a:rPr lang="en" smtClean="0"/>
              <a:t>Модуль как черный ящик</a:t>
            </a:r>
          </a:p>
          <a:p>
            <a:pPr lvl="0"/>
            <a:r>
              <a:rPr lang="en" smtClean="0"/>
              <a:t>Пишется программистами.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Именование тестов</a:t>
            </a:r>
            <a:endParaRPr lang="en"/>
          </a:p>
        </p:txBody>
      </p:sp>
      <p:sp>
        <p:nvSpPr>
          <p:cNvPr id="144" name="Shape 14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HtmlLinkRewriter appends additional parameter to URLs in href attributes.</a:t>
            </a:r>
          </a:p>
          <a:p>
            <a:pPr lvl="0"/>
            <a:r>
              <a:rPr lang="en" smtClean="0"/>
              <a:t>HtmlLinkRewriter does not rewrite image or JavaScript links.</a:t>
            </a:r>
          </a:p>
          <a:p>
            <a:pPr lvl="0"/>
            <a:r>
              <a:rPr lang="en" smtClean="0"/>
              <a:t>HtmlLinkRewriter throws exception if href contains session ID.</a:t>
            </a:r>
          </a:p>
          <a:p>
            <a:pPr lvl="0"/>
            <a:r>
              <a:rPr lang="en" smtClean="0"/>
              <a:t>HtmlLinkRewriter encodes parameter value. 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Проверки</a:t>
            </a:r>
            <a:endParaRPr lang="en"/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assertTrue, assertFalse</a:t>
            </a:r>
          </a:p>
          <a:p>
            <a:pPr lvl="0"/>
            <a:r>
              <a:rPr lang="en-US" smtClean="0"/>
              <a:t>assertEquals, assertArrayEquals, assertNotEquals</a:t>
            </a:r>
          </a:p>
          <a:p>
            <a:pPr lvl="0"/>
            <a:r>
              <a:rPr lang="en-US" smtClean="0"/>
              <a:t>assertSame, assertNotSame</a:t>
            </a:r>
          </a:p>
          <a:p>
            <a:pPr lvl="0"/>
            <a:r>
              <a:rPr lang="en-US" smtClean="0"/>
              <a:t>fail</a:t>
            </a:r>
          </a:p>
          <a:p>
            <a:pPr lvl="0"/>
            <a:r>
              <a:rPr lang="ru-RU" smtClean="0"/>
              <a:t>Варианты с текстом ошибки и без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Проверки</a:t>
            </a:r>
            <a:endParaRPr lang="en"/>
          </a:p>
        </p:txBody>
      </p:sp>
      <p:sp>
        <p:nvSpPr>
          <p:cNvPr id="156" name="Shape 15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Встроенный </a:t>
            </a:r>
            <a:r>
              <a:rPr lang="en-US" dirty="0" smtClean="0"/>
              <a:t>assert</a:t>
            </a:r>
          </a:p>
          <a:p>
            <a:pPr lvl="0"/>
            <a:endParaRPr lang="en-US" dirty="0" smtClean="0"/>
          </a:p>
          <a:p>
            <a:pPr marL="0" lv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assert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".equals("Hello". substring (3));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assert 1 == 1 :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Arithmetics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broken";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Поддерживаются только булевские условия</a:t>
            </a:r>
          </a:p>
          <a:p>
            <a:pPr lvl="0"/>
            <a:r>
              <a:rPr lang="ru-RU" dirty="0" smtClean="0"/>
              <a:t>В исключении нет описания проблемы</a:t>
            </a:r>
          </a:p>
          <a:p>
            <a:pPr lvl="0"/>
            <a:r>
              <a:rPr lang="ru-RU" dirty="0" smtClean="0"/>
              <a:t>Надо включать флагом </a:t>
            </a:r>
            <a:r>
              <a:rPr lang="en-US" dirty="0" smtClean="0"/>
              <a:t>JVM -</a:t>
            </a:r>
            <a:r>
              <a:rPr lang="en-US" dirty="0" err="1" smtClean="0"/>
              <a:t>ea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Структура теста</a:t>
            </a:r>
            <a:endParaRPr lang="en"/>
          </a:p>
        </p:txBody>
      </p:sp>
      <p:sp>
        <p:nvSpPr>
          <p:cNvPr id="162" name="Shape 16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smtClean="0"/>
          </a:p>
          <a:p>
            <a:pPr lvl="0"/>
            <a:r>
              <a:rPr lang="ru-RU" smtClean="0"/>
              <a:t>(Given) Подготовка тестового окружения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(When) Выполнение тестового сценария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(Then) Проверки</a:t>
            </a:r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Жизненный цикл теста</a:t>
            </a:r>
            <a:endParaRPr lang="en"/>
          </a:p>
        </p:txBody>
      </p:sp>
      <p:sp>
        <p:nvSpPr>
          <p:cNvPr id="168" name="Shape 168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mtClean="0"/>
              <a:t>@BeforeClass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Для каждого @Test-метода:</a:t>
            </a:r>
          </a:p>
          <a:p>
            <a:pPr lvl="0"/>
            <a:r>
              <a:rPr lang="ru-RU" smtClean="0"/>
              <a:t>создание экземпляра тестового класса</a:t>
            </a:r>
          </a:p>
          <a:p>
            <a:pPr lvl="0"/>
            <a:r>
              <a:rPr lang="ru-RU" smtClean="0"/>
              <a:t>@Before</a:t>
            </a:r>
          </a:p>
          <a:p>
            <a:pPr lvl="0"/>
            <a:r>
              <a:rPr lang="ru-RU" smtClean="0"/>
              <a:t>@Test</a:t>
            </a:r>
          </a:p>
          <a:p>
            <a:pPr lvl="0"/>
            <a:r>
              <a:rPr lang="ru-RU" smtClean="0"/>
              <a:t>@After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@AfterClass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Demo</a:t>
            </a:r>
            <a:endParaRPr lang="en"/>
          </a:p>
        </p:txBody>
      </p:sp>
      <p:sp>
        <p:nvSpPr>
          <p:cNvPr id="174" name="Shape 17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mtClean="0"/>
              <a:t>junit.ExampleTest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Сложные случаи тестирования</a:t>
            </a:r>
            <a:endParaRPr lang="en"/>
          </a:p>
        </p:txBody>
      </p:sp>
      <p:sp>
        <p:nvSpPr>
          <p:cNvPr id="180" name="Shape 18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В большинстве случаев модульное тестирование не представляет большой проблемы</a:t>
            </a:r>
          </a:p>
          <a:p>
            <a:pPr lvl="0"/>
            <a:r>
              <a:rPr lang="ru-RU" smtClean="0"/>
              <a:t>Особенно в случае TDD, когда целевой код с самого начала проектируется с учетом необходимости тестирования.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Сложные случаи тестирования</a:t>
            </a:r>
            <a:endParaRPr lang="en"/>
          </a:p>
        </p:txBody>
      </p:sp>
      <p:sp>
        <p:nvSpPr>
          <p:cNvPr id="186" name="Shape 18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Если сначала пишется целевой код, а тестирование производится потом, когда он уже готов, тестирование становится более сложным и трудоемким и сталкивается серьезными проблемами, для решения которых разработаны специальные средства.</a:t>
            </a:r>
          </a:p>
          <a:p>
            <a:pPr lvl="0"/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Сложные случаи тестирования</a:t>
            </a:r>
            <a:endParaRPr lang="en"/>
          </a:p>
        </p:txBody>
      </p:sp>
      <p:sp>
        <p:nvSpPr>
          <p:cNvPr id="192" name="Shape 19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работа с оборудованием;</a:t>
            </a:r>
          </a:p>
          <a:p>
            <a:pPr lvl="0"/>
            <a:r>
              <a:rPr lang="ru-RU" smtClean="0"/>
              <a:t>работа в реальном времени;</a:t>
            </a:r>
          </a:p>
          <a:p>
            <a:pPr lvl="0"/>
            <a:r>
              <a:rPr lang="ru-RU" smtClean="0"/>
              <a:t>работа с базами данных;</a:t>
            </a:r>
          </a:p>
          <a:p>
            <a:pPr lvl="0"/>
            <a:r>
              <a:rPr lang="ru-RU" smtClean="0"/>
              <a:t>работа с удаленными сервисами (например, WWW).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Сложные случаи тестирования</a:t>
            </a:r>
            <a:endParaRPr lang="en"/>
          </a:p>
        </p:txBody>
      </p:sp>
      <p:sp>
        <p:nvSpPr>
          <p:cNvPr id="198" name="Shape 19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Инкапсуляция — один из столпов, на которых базируется ООП</a:t>
            </a:r>
          </a:p>
          <a:p>
            <a:pPr lvl="0"/>
            <a:r>
              <a:rPr lang="en" smtClean="0"/>
              <a:t>Затруднено тестирование вспомогательных (приватных) методов класса.</a:t>
            </a:r>
          </a:p>
          <a:p>
            <a:pPr lvl="0"/>
            <a:r>
              <a:rPr lang="en" smtClean="0"/>
              <a:t>Затруднена проверка внутреннего состояния класса, поскольку оно также надежно спрятано в приватных переменных.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Интеграционное тестирование</a:t>
            </a:r>
            <a:endParaRPr lang="en"/>
          </a:p>
        </p:txBody>
      </p:sp>
      <p:sp>
        <p:nvSpPr>
          <p:cNvPr id="37" name="Shape 3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Проверка совместной работы нескольких модулей.</a:t>
            </a:r>
          </a:p>
          <a:p>
            <a:pPr lvl="0"/>
            <a:r>
              <a:rPr lang="en" smtClean="0"/>
              <a:t>Попытка совместно запустить несколько модулей и проверить их взаимодействие. </a:t>
            </a:r>
          </a:p>
          <a:p>
            <a:pPr lvl="0"/>
            <a:r>
              <a:rPr lang="en" smtClean="0"/>
              <a:t>Программисты или QA.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Сложные случаи тестирования</a:t>
            </a:r>
            <a:endParaRPr lang="en"/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Если нет возможности использовать внешние сервисы, их нужно чем-то заменить</a:t>
            </a:r>
          </a:p>
          <a:p>
            <a:pPr lvl="0"/>
            <a:r>
              <a:rPr lang="en" smtClean="0"/>
              <a:t>Если пользователей интересует не состояние объекта (скрытое) а выполняемые им операции, то давайте и мы будем проверять именно эти операции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Опосредованный ввод</a:t>
            </a:r>
            <a:endParaRPr lang="en"/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Альтернатива непосредственному вводу.</a:t>
            </a:r>
          </a:p>
          <a:p>
            <a:r>
              <a:rPr lang="en" smtClean="0"/>
              <a:t>Тестируемый метод не использует входные параметры, а вместо этого обращается за входными данными к другому методу</a:t>
            </a:r>
          </a:p>
          <a:p>
            <a:pPr lvl="0"/>
            <a:r>
              <a:rPr lang="en" smtClean="0"/>
              <a:t>Нужно заставить этот самый другой метод вернуть именно те данные, которые нужны для нашего теста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Опосредованный вывод</a:t>
            </a:r>
            <a:endParaRPr lang="en"/>
          </a:p>
        </p:txBody>
      </p:sp>
      <p:sp>
        <p:nvSpPr>
          <p:cNvPr id="216" name="Shape 216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mtClean="0"/>
              <a:t>Иногда результат работы модуля передается другим модулям для дальнейших действий.</a:t>
            </a:r>
          </a:p>
          <a:p>
            <a:pPr lvl="0"/>
            <a:r>
              <a:rPr lang="ru-RU" smtClean="0"/>
              <a:t>Типичный пример: данные передаются модулю интерфейса базы данных с целью их записи в таблицу.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В случаях опосредованного ввода/вывода может оказаться полезным применение тестовых двойников (дублеров).</a:t>
            </a:r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Тестовая заглушка (Stub)</a:t>
            </a:r>
            <a:endParaRPr lang="en"/>
          </a:p>
        </p:txBody>
      </p:sp>
      <p:sp>
        <p:nvSpPr>
          <p:cNvPr id="222" name="Shape 2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Назначение — обеспечить наш тестируемый модуль входными данными, требуемыми для данного теста.</a:t>
            </a:r>
          </a:p>
          <a:p>
            <a:pPr lvl="0"/>
            <a:r>
              <a:rPr lang="en" smtClean="0"/>
              <a:t>Может быть реализована как в фиксированном варианте (выдаваемые данные жестко зашиты в коде), так и в настраиваемом (выдаваемые данные задаются в фазе инициализации теста).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Генератор ответов</a:t>
            </a:r>
            <a:endParaRPr lang="en"/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Разновидность тестовой заглушки, которая поставляет «хорошие» данные, которые должны корректно обрабатываться в штатном режиме. Генератор ответов обычно используется в тестах основного сценария прецедента, то есть в тестах успешности.</a:t>
            </a:r>
          </a:p>
          <a:p>
            <a:pPr lvl="0"/>
            <a:endParaRPr lang="ru-RU" smtClean="0"/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Диверсант</a:t>
            </a:r>
            <a:endParaRPr lang="en"/>
          </a:p>
        </p:txBody>
      </p:sp>
      <p:sp>
        <p:nvSpPr>
          <p:cNvPr id="234" name="Shape 23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Назначение - имитировать аварийную ситуацию (например, генерируя исключение) или поставлять «плохие» данные, которых не должно быть в штатном режиме. Диверсанты полезны при тестировании отказоустойчивости модуля.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Временная тестовая заглушка</a:t>
            </a:r>
            <a:endParaRPr lang="en"/>
          </a:p>
        </p:txBody>
      </p:sp>
      <p:sp>
        <p:nvSpPr>
          <p:cNvPr id="240" name="Shape 24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Назначение — предоставить возможность тестирования модуля, который зависит от еще не реализованных модулей</a:t>
            </a:r>
          </a:p>
          <a:p>
            <a:pPr lvl="0"/>
            <a:r>
              <a:rPr lang="ru-RU" smtClean="0"/>
              <a:t>В дальнейшем, когда дело дойдет до заглушенного модуля, он постепенно будет обрастать рабочим кодом и в конечном итоге перестанет быть заглушкой.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Тестовый агент</a:t>
            </a:r>
            <a:endParaRPr lang="en"/>
          </a:p>
        </p:txBody>
      </p:sp>
      <p:sp>
        <p:nvSpPr>
          <p:cNvPr id="246" name="Shape 24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Назначение - запись всех данных, приходящих от модуля, чтобы потом предоставить полный отчет тестовой системе, которая анализирует эти данные и принимает решение об успешности теста.</a:t>
            </a:r>
            <a:endParaRPr lang="ru-RU"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4005064"/>
            <a:ext cx="2171224" cy="262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Подставной объект (Mock)</a:t>
            </a:r>
            <a:endParaRPr lang="en"/>
          </a:p>
        </p:txBody>
      </p:sp>
      <p:sp>
        <p:nvSpPr>
          <p:cNvPr id="253" name="Shape 25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Подставной объект соединят в себе функциональность тестового агента и тестовой заглушки.</a:t>
            </a:r>
          </a:p>
          <a:p>
            <a:pPr lvl="0"/>
            <a:r>
              <a:rPr lang="ru-RU" smtClean="0"/>
              <a:t>Он может использоваться для контроля как опосредованного ввода, так и опосредованного вывода.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Подставной объект (Mock)</a:t>
            </a:r>
            <a:endParaRPr lang="en"/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Перед применением подставного объекта он подвергается настройке, в ходе которой задается ожидаемый сценарий его взаимодействия с тестируемым модулем.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Системное тестирование</a:t>
            </a:r>
            <a:endParaRPr lang="en"/>
          </a:p>
        </p:txBody>
      </p:sp>
      <p:sp>
        <p:nvSpPr>
          <p:cNvPr id="43" name="Shape 4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Проверка работы системы в целом</a:t>
            </a:r>
          </a:p>
          <a:p>
            <a:pPr lvl="0"/>
            <a:r>
              <a:rPr lang="en" smtClean="0"/>
              <a:t>Вся система собрана и запущена</a:t>
            </a:r>
          </a:p>
          <a:p>
            <a:pPr lvl="0"/>
            <a:r>
              <a:rPr lang="en" smtClean="0"/>
              <a:t>Проверяется что система решает свою задачу - функциональные требования. </a:t>
            </a:r>
          </a:p>
          <a:p>
            <a:pPr lvl="0"/>
            <a:r>
              <a:rPr lang="en" smtClean="0"/>
              <a:t>Юзабилити. QA.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Поддельный объект</a:t>
            </a:r>
            <a:endParaRPr lang="en"/>
          </a:p>
        </p:txBody>
      </p:sp>
      <p:sp>
        <p:nvSpPr>
          <p:cNvPr id="265" name="Shape 26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Поддельный объект — это облегченная реализация настоящего объекта, которая предоставляет клиенту сходную функциональность.</a:t>
            </a:r>
          </a:p>
          <a:p>
            <a:pPr lvl="0"/>
            <a:r>
              <a:rPr lang="en" smtClean="0"/>
              <a:t>Например, «поддельная СУБД» может сохранять небольшое количество данных прямо в оперативной памяти, выполнять поиск и другие операции над этими данными. 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Объект-заглушка</a:t>
            </a:r>
            <a:endParaRPr lang="en"/>
          </a:p>
        </p:txBody>
      </p:sp>
      <p:sp>
        <p:nvSpPr>
          <p:cNvPr id="271" name="Shape 27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Используется для передачи в методы, требующие объект с определенной сигнатурой, если этот объект сложно создать в коде теста.</a:t>
            </a:r>
          </a:p>
          <a:p>
            <a:pPr lvl="0"/>
            <a:r>
              <a:rPr lang="ru-RU" smtClean="0"/>
              <a:t>Объект-заглушка имеет схожий интерфейс, но упрощенную реализацию и прост для операций в коде теста.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Stub / Mock</a:t>
            </a:r>
            <a:endParaRPr lang="en"/>
          </a:p>
        </p:txBody>
      </p:sp>
      <p:sp>
        <p:nvSpPr>
          <p:cNvPr id="277" name="Shape 27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mtClean="0"/>
              <a:t>тестовые дублеры не способны заменить реальные модули при нормальной работе приложения.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Примеры</a:t>
            </a:r>
            <a:endParaRPr lang="en"/>
          </a:p>
        </p:txBody>
      </p:sp>
      <p:sp>
        <p:nvSpPr>
          <p:cNvPr id="283" name="Shape 28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2800" dirty="0" smtClean="0">
                <a:hlinkClick r:id="rId3"/>
              </a:rPr>
              <a:t>http://googletesting.blogspot.ru/2008/06/tott-friends-you-can-depend-on.html</a:t>
            </a:r>
            <a:endParaRPr lang="en" sz="2800" dirty="0"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Demo</a:t>
            </a:r>
            <a:endParaRPr lang="en"/>
          </a:p>
        </p:txBody>
      </p:sp>
      <p:sp>
        <p:nvSpPr>
          <p:cNvPr id="289" name="Shape 28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stub для конструктора - save + throw unimplemented</a:t>
            </a:r>
          </a:p>
          <a:p>
            <a:pPr lvl="0"/>
            <a:r>
              <a:rPr lang="ru-RU" smtClean="0"/>
              <a:t>шпион - был ли вызван save</a:t>
            </a:r>
          </a:p>
          <a:p>
            <a:pPr lvl="0"/>
            <a:r>
              <a:rPr lang="ru-RU" smtClean="0"/>
              <a:t>mock - запись порядка вызовов и сверка</a:t>
            </a:r>
          </a:p>
          <a:p>
            <a:pPr lvl="0"/>
            <a:r>
              <a:rPr lang="ru-RU" smtClean="0"/>
              <a:t>возврат значений - total</a:t>
            </a:r>
          </a:p>
          <a:p>
            <a:pPr lvl="0"/>
            <a:r>
              <a:rPr lang="ru-RU" smtClean="0"/>
              <a:t>имитация - бд в памяти</a:t>
            </a:r>
          </a:p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Какие тесты писать?</a:t>
            </a:r>
            <a:endParaRPr lang="en"/>
          </a:p>
        </p:txBody>
      </p:sp>
      <p:sp>
        <p:nvSpPr>
          <p:cNvPr id="295" name="Shape 29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Основной сценарий</a:t>
            </a:r>
          </a:p>
          <a:p>
            <a:pPr lvl="0"/>
            <a:r>
              <a:rPr lang="en" smtClean="0"/>
              <a:t>Крайние случаи</a:t>
            </a:r>
          </a:p>
          <a:p>
            <a:pPr lvl="0"/>
            <a:r>
              <a:rPr lang="en" smtClean="0"/>
              <a:t>Code coverage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Сколько тестов писать?</a:t>
            </a:r>
            <a:endParaRPr lang="en"/>
          </a:p>
        </p:txBody>
      </p:sp>
      <p:sp>
        <p:nvSpPr>
          <p:cNvPr id="301" name="Shape 30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“Вы никогда не найдете 100% ошибок”</a:t>
            </a:r>
          </a:p>
          <a:p>
            <a:pPr lvl="0"/>
            <a:r>
              <a:rPr lang="en" smtClean="0"/>
              <a:t>Подход 100% покрытия тестами</a:t>
            </a:r>
          </a:p>
          <a:p>
            <a:pPr lvl="0"/>
            <a:r>
              <a:rPr lang="en" smtClean="0"/>
              <a:t>Подход выделения части времени на написание тестов</a:t>
            </a:r>
          </a:p>
          <a:p>
            <a:pPr lvl="0"/>
            <a:r>
              <a:rPr lang="en" smtClean="0"/>
              <a:t>Регрессионные тесты - пишутся перед исправлением найденной ошибки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ИТ/ФТ</a:t>
            </a:r>
            <a:endParaRPr lang="en"/>
          </a:p>
        </p:txBody>
      </p:sp>
      <p:sp>
        <p:nvSpPr>
          <p:cNvPr id="307" name="Shape 30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Запуск системы со всеми модулями</a:t>
            </a:r>
          </a:p>
          <a:p>
            <a:pPr lvl="0"/>
            <a:r>
              <a:rPr lang="ru-RU" smtClean="0"/>
              <a:t>Тестирование групп модулей</a:t>
            </a:r>
          </a:p>
          <a:p>
            <a:endParaRPr lang="ru-RU" smtClean="0"/>
          </a:p>
          <a:p>
            <a:pPr lvl="0"/>
            <a:r>
              <a:rPr lang="ru-RU" smtClean="0"/>
              <a:t>Запуск системы со всеми модулями и пользовательским интерфейсом</a:t>
            </a:r>
          </a:p>
          <a:p>
            <a:pPr lvl="0"/>
            <a:r>
              <a:rPr lang="ru-RU" smtClean="0"/>
              <a:t>Тестирование отдельных функций, доступных из интерфейса</a:t>
            </a:r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Continuous integration</a:t>
            </a:r>
            <a:endParaRPr lang="en"/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(Непрерывная интеграция)</a:t>
            </a:r>
          </a:p>
          <a:p>
            <a:endParaRPr lang="ru-RU" smtClean="0"/>
          </a:p>
          <a:p>
            <a:r>
              <a:rPr lang="ru-RU" smtClean="0"/>
              <a:t>Выполнение частых автоматизированных сборок проекта для скорейшего выявления и решения интеграционных проблем</a:t>
            </a:r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Continuous integration</a:t>
            </a:r>
            <a:endParaRPr lang="en"/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получение исходного кода из репозитория</a:t>
            </a:r>
          </a:p>
          <a:p>
            <a:pPr lvl="0"/>
            <a:r>
              <a:rPr lang="en" smtClean="0"/>
              <a:t>сборка проекта</a:t>
            </a:r>
          </a:p>
          <a:p>
            <a:pPr lvl="0"/>
            <a:r>
              <a:rPr lang="en" smtClean="0"/>
              <a:t>выполнение тестов</a:t>
            </a:r>
          </a:p>
          <a:p>
            <a:pPr lvl="0"/>
            <a:r>
              <a:rPr lang="en" smtClean="0"/>
              <a:t>развёртывание готового проекта</a:t>
            </a:r>
          </a:p>
          <a:p>
            <a:pPr lvl="0"/>
            <a:r>
              <a:rPr lang="en" smtClean="0"/>
              <a:t>отправка отчетов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Приемочное тестирование</a:t>
            </a:r>
            <a:endParaRPr lang="en"/>
          </a:p>
        </p:txBody>
      </p:sp>
      <p:sp>
        <p:nvSpPr>
          <p:cNvPr id="49" name="Shape 4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Проверка на соответствие требованиям заказчика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Continuous integration</a:t>
            </a:r>
            <a:endParaRPr lang="en"/>
          </a:p>
        </p:txBody>
      </p:sp>
      <p:sp>
        <p:nvSpPr>
          <p:cNvPr id="325" name="Shape 3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по запросу</a:t>
            </a:r>
          </a:p>
          <a:p>
            <a:pPr lvl="0"/>
            <a:r>
              <a:rPr lang="en" smtClean="0"/>
              <a:t>по расписанию</a:t>
            </a:r>
          </a:p>
          <a:p>
            <a:pPr lvl="0"/>
            <a:r>
              <a:rPr lang="en" smtClean="0"/>
              <a:t>по факту обновления репозитория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Continuous integration</a:t>
            </a:r>
            <a:endParaRPr lang="en"/>
          </a:p>
        </p:txBody>
      </p:sp>
      <p:sp>
        <p:nvSpPr>
          <p:cNvPr id="331" name="Shape 3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проблемы интеграции выявляются и исправляются быстро (дешевле)</a:t>
            </a:r>
          </a:p>
          <a:p>
            <a:pPr lvl="0"/>
            <a:r>
              <a:rPr lang="en" smtClean="0"/>
              <a:t>постоянное наличие текущей стабильной версии</a:t>
            </a:r>
          </a:p>
          <a:p>
            <a:pPr lvl="0"/>
            <a:r>
              <a:rPr lang="en" smtClean="0"/>
              <a:t>приучает разработчиков к работе в итеративном режиме с более коротким циклом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Continuous integration</a:t>
            </a:r>
            <a:endParaRPr lang="en"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12" y="1412776"/>
            <a:ext cx="8712968" cy="498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Demo</a:t>
            </a:r>
            <a:endParaRPr lang="en"/>
          </a:p>
        </p:txBody>
      </p:sp>
      <p:sp>
        <p:nvSpPr>
          <p:cNvPr id="343" name="Shape 34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https://builds.apache.org/</a:t>
            </a:r>
          </a:p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2555776" y="2855650"/>
            <a:ext cx="4330849" cy="10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vladimir.p.polyakov@gmail.com</a:t>
            </a:r>
            <a:endParaRPr lang="en" sz="2000" u="sng" dirty="0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5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47" y="4005064"/>
            <a:ext cx="936104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92280" y="3353881"/>
            <a:ext cx="936104" cy="93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344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Юнит-тесты</a:t>
            </a:r>
            <a:endParaRPr lang="en"/>
          </a:p>
        </p:txBody>
      </p:sp>
      <p:sp>
        <p:nvSpPr>
          <p:cNvPr id="55" name="Shape 5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Часть программного продукта</a:t>
            </a:r>
          </a:p>
          <a:p>
            <a:pPr lvl="0"/>
            <a:r>
              <a:rPr lang="en" smtClean="0"/>
              <a:t>может быть столько же, сколько основного кода. Поддерживаются и развиваются параллельно с кодом продукта.</a:t>
            </a:r>
          </a:p>
          <a:p>
            <a:pPr lvl="0"/>
            <a:r>
              <a:rPr lang="en" smtClean="0"/>
              <a:t>Хранятся вместе с кодом. Выполняются после каждой сборки.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Юнит-тесты</a:t>
            </a:r>
            <a:endParaRPr lang="en"/>
          </a:p>
        </p:txBody>
      </p:sp>
      <p:sp>
        <p:nvSpPr>
          <p:cNvPr id="61" name="Shape 6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Цель модульного тестирования — изолировать отдельные части программы и показать, что по отдельности эти части работоспособны.</a:t>
            </a:r>
          </a:p>
          <a:p>
            <a:pPr lvl="0"/>
            <a:endParaRPr lang="ru-RU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120" y="3429000"/>
            <a:ext cx="2163650" cy="23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TDD</a:t>
            </a:r>
            <a:endParaRPr lang="en"/>
          </a:p>
        </p:txBody>
      </p:sp>
      <p:sp>
        <p:nvSpPr>
          <p:cNvPr id="68" name="Shape 6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mtClean="0"/>
              <a:t>Test Driven Development - хороший способ начать писать тесты. Идея - начинать все с тестов.</a:t>
            </a:r>
            <a:endParaRPr lang="en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225" y="2924944"/>
            <a:ext cx="4212600" cy="332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TDD</a:t>
            </a:r>
            <a:endParaRPr lang="en"/>
          </a:p>
        </p:txBody>
      </p:sp>
      <p:sp>
        <p:nvSpPr>
          <p:cNvPr id="75" name="Shape 75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mtClean="0"/>
              <a:t>1. Пишем простейший тест, ломающий программу</a:t>
            </a:r>
          </a:p>
          <a:p>
            <a:pPr lvl="0"/>
            <a:r>
              <a:rPr lang="ru-RU" smtClean="0"/>
              <a:t>2. Пишем простейшую реализацию, достаточную для прохождения теста</a:t>
            </a:r>
          </a:p>
          <a:p>
            <a:pPr lvl="0"/>
            <a:r>
              <a:rPr lang="ru-RU" smtClean="0"/>
              <a:t>3. Улучшаем написанный код, не ломая тесты.</a:t>
            </a:r>
          </a:p>
          <a:p>
            <a:pPr lvl="0"/>
            <a:r>
              <a:rPr lang="ru-RU" smtClean="0"/>
              <a:t>4. Возвращаемся к пункту 1</a:t>
            </a:r>
          </a:p>
          <a:p>
            <a:pPr lvl="0"/>
            <a:endParaRPr lang="ru-RU" smtClean="0"/>
          </a:p>
          <a:p>
            <a:pPr lvl="0"/>
            <a:r>
              <a:rPr lang="ru-RU" smtClean="0"/>
              <a:t>До тех пор пока все требования к программе не будут выполнены</a:t>
            </a:r>
            <a:endParaRPr lang="ru-RU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JavaLections</Template>
  <TotalTime>7</TotalTime>
  <Words>1445</Words>
  <Application>Microsoft Office PowerPoint</Application>
  <PresentationFormat>On-screen Show (4:3)</PresentationFormat>
  <Paragraphs>238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Тема Office</vt:lpstr>
      <vt:lpstr>Модульное тестирование</vt:lpstr>
      <vt:lpstr>Модульное тестирование</vt:lpstr>
      <vt:lpstr>Интеграционное тестирование</vt:lpstr>
      <vt:lpstr>Системное тестирование</vt:lpstr>
      <vt:lpstr>Приемочное тестирование</vt:lpstr>
      <vt:lpstr>Юнит-тесты</vt:lpstr>
      <vt:lpstr>Юнит-тесты</vt:lpstr>
      <vt:lpstr>TDD</vt:lpstr>
      <vt:lpstr>TDD</vt:lpstr>
      <vt:lpstr>Когда юнит-тесты не работают</vt:lpstr>
      <vt:lpstr>Когда юнит-тесты не работают</vt:lpstr>
      <vt:lpstr>Когда юнит-тесты не работают</vt:lpstr>
      <vt:lpstr>Когда юнит-тесты не работают</vt:lpstr>
      <vt:lpstr>Инфраструктура</vt:lpstr>
      <vt:lpstr>Проверки</vt:lpstr>
      <vt:lpstr>Stub / Mock</vt:lpstr>
      <vt:lpstr>Пример</vt:lpstr>
      <vt:lpstr>Пример</vt:lpstr>
      <vt:lpstr>Именование тестов</vt:lpstr>
      <vt:lpstr>Именование тестов</vt:lpstr>
      <vt:lpstr>Проверки</vt:lpstr>
      <vt:lpstr>Проверки</vt:lpstr>
      <vt:lpstr>Структура теста</vt:lpstr>
      <vt:lpstr>Жизненный цикл теста</vt:lpstr>
      <vt:lpstr>Demo</vt:lpstr>
      <vt:lpstr>Сложные случаи тестирования</vt:lpstr>
      <vt:lpstr>Сложные случаи тестирования</vt:lpstr>
      <vt:lpstr>Сложные случаи тестирования</vt:lpstr>
      <vt:lpstr>Сложные случаи тестирования</vt:lpstr>
      <vt:lpstr>Сложные случаи тестирования</vt:lpstr>
      <vt:lpstr>Опосредованный ввод</vt:lpstr>
      <vt:lpstr>Опосредованный вывод</vt:lpstr>
      <vt:lpstr>Тестовая заглушка (Stub)</vt:lpstr>
      <vt:lpstr>Генератор ответов</vt:lpstr>
      <vt:lpstr>Диверсант</vt:lpstr>
      <vt:lpstr>Временная тестовая заглушка</vt:lpstr>
      <vt:lpstr>Тестовый агент</vt:lpstr>
      <vt:lpstr>Подставной объект (Mock)</vt:lpstr>
      <vt:lpstr>Подставной объект (Mock)</vt:lpstr>
      <vt:lpstr>Поддельный объект</vt:lpstr>
      <vt:lpstr>Объект-заглушка</vt:lpstr>
      <vt:lpstr>Stub / Mock</vt:lpstr>
      <vt:lpstr>Примеры</vt:lpstr>
      <vt:lpstr>Demo</vt:lpstr>
      <vt:lpstr>Какие тесты писать?</vt:lpstr>
      <vt:lpstr>Сколько тестов писать?</vt:lpstr>
      <vt:lpstr>ИТ/ФТ</vt:lpstr>
      <vt:lpstr>Continuous integration</vt:lpstr>
      <vt:lpstr>Continuous integration</vt:lpstr>
      <vt:lpstr>Continuous integration</vt:lpstr>
      <vt:lpstr>Continuous integration</vt:lpstr>
      <vt:lpstr>Continuous integration</vt:lpstr>
      <vt:lpstr>Demo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Модульное тестирование</dc:title>
  <cp:lastModifiedBy>xaos</cp:lastModifiedBy>
  <cp:revision>6</cp:revision>
  <dcterms:modified xsi:type="dcterms:W3CDTF">2015-05-21T17:58:54Z</dcterms:modified>
</cp:coreProperties>
</file>