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37.xml"/>
  <Override ContentType="application/vnd.openxmlformats-officedocument.presentationml.slide+xml" PartName="/ppt/slides/slide47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45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33.xml"/>
  <Override ContentType="application/vnd.openxmlformats-officedocument.presentationml.slide+xml" PartName="/ppt/slides/slide36.xml"/>
  <Override ContentType="application/vnd.openxmlformats-officedocument.presentationml.slide+xml" PartName="/ppt/slides/slide35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3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42.xml"/>
  <Override ContentType="application/vnd.openxmlformats-officedocument.presentationml.slide+xml" PartName="/ppt/slides/slide31.xml"/>
  <Override ContentType="application/vnd.openxmlformats-officedocument.presentationml.slide+xml" PartName="/ppt/slides/slide43.xml"/>
  <Override ContentType="application/vnd.openxmlformats-officedocument.presentationml.slide+xml" PartName="/ppt/slides/slide40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4.xml"/>
  <Override ContentType="application/vnd.openxmlformats-officedocument.presentationml.slide+xml" PartName="/ppt/slides/slide38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46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41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19" Type="http://schemas.openxmlformats.org/officeDocument/2006/relationships/slide" Target="slides/slide14.xml"/><Relationship Id="rId36" Type="http://schemas.openxmlformats.org/officeDocument/2006/relationships/slide" Target="slides/slide31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29" Type="http://schemas.openxmlformats.org/officeDocument/2006/relationships/slide" Target="slides/slide24.xml"/><Relationship Id="rId49" Type="http://schemas.openxmlformats.org/officeDocument/2006/relationships/slide" Target="slides/slide4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40" Type="http://schemas.openxmlformats.org/officeDocument/2006/relationships/slide" Target="slides/slide35.xml"/><Relationship Id="rId1" Type="http://schemas.openxmlformats.org/officeDocument/2006/relationships/theme" Target="theme/theme1.xml"/><Relationship Id="rId22" Type="http://schemas.openxmlformats.org/officeDocument/2006/relationships/slide" Target="slides/slide17.xml"/><Relationship Id="rId41" Type="http://schemas.openxmlformats.org/officeDocument/2006/relationships/slide" Target="slides/slide36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42" Type="http://schemas.openxmlformats.org/officeDocument/2006/relationships/slide" Target="slides/slide37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rxaos-edu/lecture-unit-testing" TargetMode="External"/><Relationship Id="rId3" Type="http://schemas.openxmlformats.org/officeDocument/2006/relationships/hyperlink" Target="mailto:vladimir.p.polyakov@gmail.com" TargetMode="Externa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3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://googletesting.blogspot.ru/2008/06/tott-friends-you-can-depend-on.html" TargetMode="External"/></Relationships>
</file>

<file path=ppt/slides/_rels/slide4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vladimir.p.polyakov@gmail.com" TargetMode="External"/><Relationship Id="rId3" Type="http://schemas.openxmlformats.org/officeDocument/2006/relationships/image" Target="../media/image01.png"/><Relationship Id="rId5" Type="http://schemas.openxmlformats.org/officeDocument/2006/relationships/hyperlink" Target="https://github.com/drxaos-edu" TargetMode="Externa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Модульное тестирование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Владимир Поляков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vladimir.p.polyakov@gmail.com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x="4103325" y="4632975"/>
            <a:ext cx="4915199" cy="411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https://github.com/drxaos-edu/lecture-unit-testing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Когда юнит-тесты не работают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200150"/>
            <a:ext cx="45198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/>
              <a:t>Сложный код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Цикломатическая сложность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(Томас Мак-Кейб)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M = e(дуги) - n(вершины) + 2</a:t>
            </a:r>
          </a:p>
          <a:p>
            <a:pPr indent="457200">
              <a:spcBef>
                <a:spcPts val="0"/>
              </a:spcBef>
              <a:buNone/>
            </a:pPr>
            <a:r>
              <a:rPr lang="en" sz="2400"/>
              <a:t> = 9 - 8 + 2 =3</a:t>
            </a:r>
          </a:p>
        </p:txBody>
      </p:sp>
      <p:sp>
        <p:nvSpPr>
          <p:cNvPr id="82" name="Shape 82"/>
          <p:cNvSpPr/>
          <p:nvPr/>
        </p:nvSpPr>
        <p:spPr>
          <a:xfrm>
            <a:off x="5063100" y="1200150"/>
            <a:ext cx="3623700" cy="37256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3387" y="1233143"/>
            <a:ext cx="2923125" cy="365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Когда юнит-тесты не работают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" sz="2400"/>
              <a:t>“For each module, either limit cyclomatic complexity to [the agreed-upon limit] or provide a written explanation of why the limit was exceeded.” -  Thomas J. McCabe, Sr.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“Для каждого модуля, либо ограничивай цикломатическую сложность (до оговоренного предела), либо предоставляй запись, поясняющую, почему ограничение должно быть превышено.”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Когда юнит-тесты не работают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Результат известен лишь приблизительно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Например, научные программы, где результат становится известным только благодаря написанной программе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Когда юнит-тесты не работают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Ошибки интеграции и функциональности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1425" y="2175675"/>
            <a:ext cx="2750175" cy="27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Инфраструктура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(то как оформляется код)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JUnit (-&gt; xUnit -&gt; cUnit, phpUnit, NUnit), TestNG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JUnit 3.x - test*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JUnit 4.x - аннотации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Проверки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Библиотеки проверок (наборы assert’ов)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FEST Assert, Hamcrest, XMLUnit, HttpUnit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assertThat(yoda).isInstanceOf(Jedi.class)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.isEqualTo(foundJedi).isNotEqualTo(foundSith);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assertThat(Math.sqrt(-1), is(notANumber()));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assertXpathExists("//planet[@name='Earth']", mySolarSystemXML);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assertEquals( "links", 1, table.getTableCell( 0, 2 ).getLinks().length );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Stub / Mock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Библиотеки создания тестовых дублеров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Mockito, JMock, EasyMock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«тестовые дублеры» заменяют реальные модули упрощенными, которые обладают более высоким быстродействием и уменьшают количество зависимостей (отрезают тестируемый модуль от других модулей)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Пример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import org.junit.Test;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import static org.junit.Assert.*;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public class StringTest {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@Test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public void substring () {</a:t>
            </a:r>
          </a:p>
          <a:p>
            <a:pPr indent="457200" lvl="0" marL="45720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assertEquals("llo", "Hello".substring(3));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Пример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org.junit.ComparisonFailure: expected:&lt;l[l]o&gt; but was:&lt;l[]o&gt;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at org.junit.Assert.assertEquals(Assert.java:125)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at org.junit.Assert.assertEquals(Assert.java:147)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at ru.compscicenter.java2013.testing.StringTest.substring(StringTest.java:10)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Проверки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assertTrue, assertFalse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assertEquals, assertArrayEquals, assertNotEquals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assertSame, assertNotSame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fail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Варианты с текстом ошибки и без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Модульное тестирование</a:t>
            </a:r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Проверка работы программы на уровне отдельных модулей (классов, методов)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Система как белый ящик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Модуль как черный ящик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Пишется программистами.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Проверки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Встроенный assert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/>
              <a:t>assert "llo".equals("Hello". substring (3));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/>
              <a:t>assert 1 == 1 : "Arithmetics broken";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Поддерживаются только булевские условия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В исключении нет описания проблемы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Надо включать флагом JVM -ea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Структура теста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(Given) Подготовка тестового окружения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(When) Выполнение тестового сценария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(Then) Проверки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Жизненный цикл теста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@BeforeClass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Для каждого @Test-метода: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создание экземпляра тестового класса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@Before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@Test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/>
              <a:t>@After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8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@AfterClass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junit.ExampleTest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Сложные случаи тестирования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В большинстве случаев модульное тестирование не представляет большой проблемы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Особенно в случае TDD, когда целевой код с самого начала проектируется с учетом необходимости тестирования.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Сложные случаи тестирования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Если сначала пишется целевой код, а тестирование производится потом, когда он уже готов, тестирование становится более сложным и трудоемким и сталкивается серьезными проблемами, для решения которых разработаны специальные средства.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Сложные случаи тестирования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работа с оборудованием;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работа в реальном времени;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работа с базами данных;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работа с удаленными сервисами (например, WWW).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Сложные случаи тестирования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Инкапсуляция — один из столпов, на которых базируется ООП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Затруднено тестирование вспомогательных (приватных) методов класса.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Затруднена проверка внутреннего состояния класса, поскольку оно также надежно спрятано в приватных переменных.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Сложные случаи тестирования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Если нет возможности использовать внешние сервисы, их нужно чем-то заменить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Если пользователей интересует не состояние объекта (скрытое) а выполняемые им операции, то давайте и мы будем проверять именно эти операции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Опосредованный ввод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Альтернатива непосредственному вводу.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Тестируемый метод не использует входные параметры, а вместо этого обращается за входными данными к другому методу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Нужно заставить этот самый другой метод вернуть именно те данные, которые нужны для нашего теста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Интеграционное тестирование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Проверка совместной работы нескольких модулей.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Попытка совместно запустить несколько модулей и проверить их взаимодействие. 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Программисты или QA.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Опосредованный вывод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Иногда результат работы модуля передается другим модулям для дальнейших действий.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Типичный пример: данные передаются модулю интерфейса базы данных с целью их записи в таблицу.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В случаях опосредованного ввода/вывода может оказаться полезным применение тестовых двойников (дублеров).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Тестовая заглушка (Stub)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Назначение — обеспечить наш тестируемый модуль входными данными, требуемыми для данного теста.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Может быть реализована как в фиксированном варианте (выдаваемые данные жестко зашиты в коде), так и в настраиваемом (выдаваемые данные задаются в фазе инициализации теста).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Генератор ответов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Разновидность тестовой заглушки, которая поставляет «хорошие» данные, которые должны корректно обрабатываться в штатном режиме. Генератор ответов обычно используется в тестах основного сценария прецедента, то есть в тестах успешности.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Диверсант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Назначение - имитировать аварийную ситуацию (например, генерируя исключение) или поставлять «плохие» данные, которых не должно быть в штатном режиме. Диверсанты полезны при тестировании отказоустойчивости модуля.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Временная тестовая заглушка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Назначение — предоставить возможность тестирования модуля, который зависит от еще не реализованных модулей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В дальнейшем, когда дело дойдет до заглушенного модуля, он постепенно будет обрастать рабочим кодом и в конечном итоге перестанет быть заглушкой.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Тестовый агент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Назначение - запись всех данных, приходящих от модуля, чтобы потом предоставить полный отчет тестовой системе, которая анализирует эти данные и принимает решение об успешности теста.</a:t>
            </a:r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5625" y="330625"/>
            <a:ext cx="2171224" cy="196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Подставной объект (Mock)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Подставной объект соединят в себе функциональность тестового агента и тестовой заглушки.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Он может использоваться для контроля как опосредованного ввода, так и опосредованного вывода.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Подставной объект (Mock)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Перед применением подставного объекта он подвергается настройке, в ходе которой задается ожидаемый сценарий его взаимодействия с тестируемым модулем.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Поддельный объект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Поддельный объект — это облегченная реализация настоящего объекта, которая предоставляет клиенту сходную функциональность.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Например, «поддельная СУБД» может сохранять небольшое количество данных прямо в оперативной памяти, выполнять поиск и другие операции над этими данными. 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Объект-заглушка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Используется для передачи в методы, требующие объект с определенной сигнатурой, если этот объект сложно создать в коде теста.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Объект-заглушка имеет схожий интерфейс, но упрощенную реализацию и прост для операций в коде теста.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Системное тестирование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Проверка работы системы в целом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Вся система собрана и запущена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Проверяется что система решает свою задачу - функциональные требования. 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Юзабилити. QA.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Stub / Mock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тестовые дублеры не способны заменить реальные модули при нормальной работе приложения.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Подробнее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http://googletesting.blogspot.ru/2008/06/tott-friends-you-can-depend-on.html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stub для конструктора - save + throw unimplemented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шпион - был ли вызван save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mock - запись порядка вызовов и сверка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возврат значений - total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имитация - бд в памяти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Какие тесты писать?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Основной сценарий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Крайние случаи</a:t>
            </a:r>
          </a:p>
          <a:p>
            <a:pPr indent="-4191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Code coverage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Сколько тестов писать?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“Вы никогда не найдете 100% ошибок”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Подход 100% покрытия тестами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Подход выделения части времени на написание тестов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Регрессионные тесты - пишутся перед исправлением найденной ошибки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Именование тестов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class HtmlLinkRewriterTest ...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void testAppendsAdditionalParameterToUrlsInHrefAttributes(){…}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void testDoesNotRewriteImageOrJavascriptLinks(){…}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void testThrowsExceptionIfHrefContainsSessionId(){…}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void testEncodesParameterValue(){…}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Именование тестов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HtmlLinkRewriter appends additional parameter to URLs in href attributes.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HtmlLinkRewriter does not rewrite image or JavaScript links.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HtmlLinkRewriter throws exception if href contains session ID.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HtmlLinkRewriter encodes parameter value. 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Вопросы</a:t>
            </a:r>
          </a:p>
        </p:txBody>
      </p:sp>
      <p:pic>
        <p:nvPicPr>
          <p:cNvPr id="307" name="Shape 3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850" y="2088750"/>
            <a:ext cx="1316199" cy="131619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Shape 308"/>
          <p:cNvSpPr txBox="1"/>
          <p:nvPr/>
        </p:nvSpPr>
        <p:spPr>
          <a:xfrm>
            <a:off x="5157025" y="4006525"/>
            <a:ext cx="3529799" cy="7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vladimir.p.polyakov@gmail.com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https://github.com/drxaos-edu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Приемочное тестирование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Проверка на соответствие требованиям заказчика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Юнит-тесты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Часть программного продукта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может быть столько же, сколько основного кода. Поддерживаются и развиваются параллельно с кодом продукта.</a:t>
            </a:r>
          </a:p>
          <a:p>
            <a:pPr indent="-4191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Хранятся вместе с кодом. Выполняются после каждой сборки.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Юнит-тесты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2528625"/>
            <a:ext cx="8339700" cy="2397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Цель модульного тестирования — изолировать отдельные части программы и показать, что по отдельности эти части работоспособны.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100" y="602549"/>
            <a:ext cx="2163650" cy="177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TDD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Test Driven Development - хороший способ начать писать тесты. Идея - начинать все с тестов.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8225" y="2432525"/>
            <a:ext cx="4212600" cy="249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TDD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1. Пишем простейший тест, ломающий программу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2. Пишем простейшую реализацию, достаточную для прохождения теста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3. Улучшаем написанный код, не ломая тесты.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4. Возвращаемся к пункту 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До тех пор пока все требования к программе не будут выполнены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