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7" r:id="rId7"/>
    <p:sldId id="266" r:id="rId8"/>
    <p:sldId id="264" r:id="rId9"/>
    <p:sldId id="270" r:id="rId10"/>
    <p:sldId id="260" r:id="rId11"/>
    <p:sldId id="262" r:id="rId12"/>
    <p:sldId id="261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71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2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97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54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80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7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09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41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76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65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72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3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B7169B8-2507-43F4-A148-FA791CD9C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66A74-D0A6-35BF-4644-8EAB345BA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889" y="2909899"/>
            <a:ext cx="6926753" cy="24139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sz="3600" dirty="0"/>
              <a:t>Извлечение настроения торговых инвесторов с помощью нейронных сетей и разработка торговых стратегий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1620" y="63589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2733" y="76951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906628"/>
            <a:ext cx="0" cy="5942494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C12F47B-D09D-87D0-8AFD-FB707B58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97" y="861824"/>
            <a:ext cx="4691846" cy="1435989"/>
          </a:xfrm>
          <a:prstGeom prst="rect">
            <a:avLst/>
          </a:prstGeom>
        </p:spPr>
      </p:pic>
      <p:sp>
        <p:nvSpPr>
          <p:cNvPr id="3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41870" y="135972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A8F478-0D01-BEA4-7F53-7CF1F0E52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2643" y="5300939"/>
            <a:ext cx="4549357" cy="15481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dirty="0" err="1"/>
              <a:t>Студент</a:t>
            </a:r>
            <a:r>
              <a:rPr lang="en-US" sz="1800" dirty="0"/>
              <a:t>: </a:t>
            </a:r>
          </a:p>
          <a:p>
            <a:r>
              <a:rPr lang="en-US" sz="1800" dirty="0" err="1"/>
              <a:t>Мартинович</a:t>
            </a:r>
            <a:r>
              <a:rPr lang="en-US" sz="1800" dirty="0"/>
              <a:t> </a:t>
            </a:r>
            <a:r>
              <a:rPr lang="en-US" sz="1800" dirty="0" err="1"/>
              <a:t>Елизавета</a:t>
            </a:r>
            <a:r>
              <a:rPr lang="en-US" sz="1800" dirty="0"/>
              <a:t> </a:t>
            </a:r>
            <a:r>
              <a:rPr lang="en-US" sz="1800" dirty="0" err="1"/>
              <a:t>Николаевна</a:t>
            </a:r>
            <a:endParaRPr lang="en-US" sz="1800" dirty="0"/>
          </a:p>
          <a:p>
            <a:r>
              <a:rPr lang="en-US" sz="1800" dirty="0" err="1"/>
              <a:t>Научный</a:t>
            </a:r>
            <a:r>
              <a:rPr lang="en-US" sz="1800" dirty="0"/>
              <a:t> </a:t>
            </a:r>
            <a:r>
              <a:rPr lang="en-US" sz="1800" dirty="0" err="1"/>
              <a:t>руководитель</a:t>
            </a:r>
            <a:r>
              <a:rPr lang="en-US" sz="1800" dirty="0"/>
              <a:t>:</a:t>
            </a:r>
          </a:p>
          <a:p>
            <a:r>
              <a:rPr lang="en-US" sz="1800" dirty="0" err="1"/>
              <a:t>Финкельштейн</a:t>
            </a:r>
            <a:r>
              <a:rPr lang="en-US" sz="1800" dirty="0"/>
              <a:t> </a:t>
            </a:r>
            <a:r>
              <a:rPr lang="en-US" sz="1800" dirty="0" err="1"/>
              <a:t>Дмитрий</a:t>
            </a:r>
            <a:r>
              <a:rPr lang="en-US" sz="1800" dirty="0"/>
              <a:t> </a:t>
            </a:r>
            <a:r>
              <a:rPr lang="en-US" sz="1800" dirty="0" err="1"/>
              <a:t>Владимирович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760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0F911-B767-8406-622C-52E86CED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745920-36E8-62EF-C1C3-674E847AF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  <a:t>1</a:t>
            </a:r>
            <a:r>
              <a:rPr lang="en-US" i="0" dirty="0">
                <a:solidFill>
                  <a:srgbClr val="000000"/>
                </a:solidFill>
                <a:effectLst/>
              </a:rPr>
              <a:t>.	Finding Alphas: A Quantitative Approach to Building Trading Strategies. Igor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Tulchinsky</a:t>
            </a:r>
            <a:r>
              <a:rPr lang="en-US" i="0" dirty="0">
                <a:solidFill>
                  <a:srgbClr val="000000"/>
                </a:solidFill>
                <a:effectLst/>
              </a:rPr>
              <a:t> (October 26, 2015).</a:t>
            </a:r>
          </a:p>
          <a:p>
            <a:pPr marL="0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2.	Distributed Representations of Words and Phrases and their Compositionality. Tomas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Mikolov</a:t>
            </a:r>
            <a:r>
              <a:rPr lang="en-US" i="0" dirty="0">
                <a:solidFill>
                  <a:srgbClr val="000000"/>
                </a:solidFill>
                <a:effectLst/>
              </a:rPr>
              <a:t>, Ilya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Sutskever</a:t>
            </a:r>
            <a:r>
              <a:rPr lang="en-US" i="0" dirty="0">
                <a:solidFill>
                  <a:srgbClr val="000000"/>
                </a:solidFill>
                <a:effectLst/>
              </a:rPr>
              <a:t>, Kai Chen, Greg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Corrado</a:t>
            </a:r>
            <a:r>
              <a:rPr lang="en-US" i="0" dirty="0">
                <a:solidFill>
                  <a:srgbClr val="000000"/>
                </a:solidFill>
                <a:effectLst/>
              </a:rPr>
              <a:t>, Jeffrey Dean (2013).</a:t>
            </a:r>
          </a:p>
          <a:p>
            <a:pPr marL="0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3.	Francois Chollet.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Xception</a:t>
            </a:r>
            <a:r>
              <a:rPr lang="en-US" i="0" dirty="0">
                <a:solidFill>
                  <a:srgbClr val="000000"/>
                </a:solidFill>
                <a:effectLst/>
              </a:rPr>
              <a:t>: Deep learning with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depthwise</a:t>
            </a:r>
            <a:r>
              <a:rPr lang="en-US" i="0" dirty="0">
                <a:solidFill>
                  <a:srgbClr val="000000"/>
                </a:solidFill>
                <a:effectLst/>
              </a:rPr>
              <a:t> separable convolutions.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arXiv</a:t>
            </a:r>
            <a:r>
              <a:rPr lang="en-US" i="0" dirty="0">
                <a:solidFill>
                  <a:srgbClr val="000000"/>
                </a:solidFill>
                <a:effectLst/>
              </a:rPr>
              <a:t> preprint arXiv:1610.02357, 2016. </a:t>
            </a:r>
          </a:p>
          <a:p>
            <a:pPr marL="0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4.	Mitchell P Marcus, Mary Ann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Marcinkiewicz</a:t>
            </a:r>
            <a:r>
              <a:rPr lang="en-US" i="0" dirty="0">
                <a:solidFill>
                  <a:srgbClr val="000000"/>
                </a:solidFill>
                <a:effectLst/>
              </a:rPr>
              <a:t>, and Beatrice Santorini. Building a large annotated corpus of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english</a:t>
            </a:r>
            <a:r>
              <a:rPr lang="en-US" i="0" dirty="0">
                <a:solidFill>
                  <a:srgbClr val="000000"/>
                </a:solidFill>
                <a:effectLst/>
              </a:rPr>
              <a:t>: The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penn</a:t>
            </a:r>
            <a:r>
              <a:rPr lang="en-US" i="0" dirty="0">
                <a:solidFill>
                  <a:srgbClr val="000000"/>
                </a:solidFill>
                <a:effectLst/>
              </a:rPr>
              <a:t> treebank. Computational linguistics, 19(2):313–330, 1993. </a:t>
            </a:r>
          </a:p>
          <a:p>
            <a:pPr marL="0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5.	Acosta, J.,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Lamaute</a:t>
            </a:r>
            <a:r>
              <a:rPr lang="en-US" i="0" dirty="0">
                <a:solidFill>
                  <a:srgbClr val="000000"/>
                </a:solidFill>
                <a:effectLst/>
              </a:rPr>
              <a:t>, N., Luo, M., Finkelstein, E.,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Andreea</a:t>
            </a:r>
            <a:r>
              <a:rPr lang="en-US" i="0" dirty="0">
                <a:solidFill>
                  <a:srgbClr val="000000"/>
                </a:solidFill>
                <a:effectLst/>
              </a:rPr>
              <a:t>, C., 2017. Sentiment analysis of twitter messages using word2vec. Proceedings of Student-Faculty Research Day, CSIS, Pace University.</a:t>
            </a:r>
          </a:p>
          <a:p>
            <a:pPr marL="514350" indent="-514350">
              <a:buFont typeface="+mj-lt"/>
              <a:buAutoNum type="arabicPeriod"/>
            </a:pPr>
            <a:endParaRPr lang="en-US" b="1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452EA2-37E6-47C6-555C-712613BE2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84" y="84578"/>
            <a:ext cx="1480688" cy="4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9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D5007-6483-B9BA-FFCE-C0DCE966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C14C68-425E-4352-26A1-ADDBF531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6.	Attention Is All You Need. Ashish Vaswani, Noam </a:t>
            </a:r>
            <a:r>
              <a:rPr lang="en-US" dirty="0" err="1"/>
              <a:t>Shazeer</a:t>
            </a:r>
            <a:r>
              <a:rPr lang="en-US" dirty="0"/>
              <a:t>, Niki Parmar, Jakob </a:t>
            </a:r>
            <a:r>
              <a:rPr lang="en-US" dirty="0" err="1"/>
              <a:t>Uszkoreit</a:t>
            </a:r>
            <a:r>
              <a:rPr lang="en-US" dirty="0"/>
              <a:t>, </a:t>
            </a:r>
            <a:r>
              <a:rPr lang="en-US" dirty="0" err="1"/>
              <a:t>Llion</a:t>
            </a:r>
            <a:r>
              <a:rPr lang="en-US" dirty="0"/>
              <a:t> Jones, Aidan N. Gomez, Lukasz Kaiser, </a:t>
            </a:r>
            <a:r>
              <a:rPr lang="en-US" dirty="0" err="1"/>
              <a:t>Illia</a:t>
            </a:r>
            <a:r>
              <a:rPr lang="en-US" dirty="0"/>
              <a:t> </a:t>
            </a:r>
            <a:r>
              <a:rPr lang="en-US" dirty="0" err="1"/>
              <a:t>Polosukhin</a:t>
            </a:r>
            <a:r>
              <a:rPr lang="en-US" dirty="0"/>
              <a:t> (2017).</a:t>
            </a:r>
          </a:p>
          <a:p>
            <a:pPr marL="0" indent="0">
              <a:buNone/>
            </a:pPr>
            <a:r>
              <a:rPr lang="en-US" dirty="0"/>
              <a:t>7.	Transformers for Natural Language Processing. Denis Rothman (2021).</a:t>
            </a:r>
          </a:p>
          <a:p>
            <a:pPr marL="0" indent="0">
              <a:buNone/>
            </a:pPr>
            <a:r>
              <a:rPr lang="en-US" dirty="0"/>
              <a:t>8.	BERT: Pre-training of Deep Bidirectional Transformers for Language Understanding. Jacob Devlin, Ming-Wei Chang, Kenton Lee, Kristina Toutanova (October 2018).</a:t>
            </a:r>
          </a:p>
          <a:p>
            <a:pPr marL="0" indent="0">
              <a:buNone/>
            </a:pPr>
            <a:r>
              <a:rPr lang="en-US" dirty="0"/>
              <a:t>9.	</a:t>
            </a:r>
            <a:r>
              <a:rPr lang="en-US" dirty="0" err="1"/>
              <a:t>FinBERT</a:t>
            </a:r>
            <a:r>
              <a:rPr lang="en-US" dirty="0"/>
              <a:t>: Financial Sentiment Analysis with Pre-trained Language Models. </a:t>
            </a:r>
            <a:r>
              <a:rPr lang="en-US" dirty="0" err="1"/>
              <a:t>Dogu</a:t>
            </a:r>
            <a:r>
              <a:rPr lang="en-US" dirty="0"/>
              <a:t> Tan </a:t>
            </a:r>
            <a:r>
              <a:rPr lang="en-US" dirty="0" err="1"/>
              <a:t>Araci</a:t>
            </a:r>
            <a:r>
              <a:rPr lang="en-US" dirty="0"/>
              <a:t>. University of Amsterdam (2019).</a:t>
            </a:r>
          </a:p>
          <a:p>
            <a:pPr marL="0" indent="0">
              <a:buNone/>
            </a:pPr>
            <a:r>
              <a:rPr lang="en-US" dirty="0"/>
              <a:t>10.	 A multimodal model with Twitter </a:t>
            </a:r>
            <a:r>
              <a:rPr lang="en-US" dirty="0" err="1"/>
              <a:t>FinBERT</a:t>
            </a:r>
            <a:r>
              <a:rPr lang="en-US" dirty="0"/>
              <a:t> embeddings for extreme price movement prediction of Bitcoin. </a:t>
            </a:r>
            <a:r>
              <a:rPr lang="en-US" dirty="0" err="1"/>
              <a:t>Yanzhao</a:t>
            </a:r>
            <a:r>
              <a:rPr lang="en-US" dirty="0"/>
              <a:t> Zou, </a:t>
            </a:r>
            <a:r>
              <a:rPr lang="en-US" dirty="0" err="1"/>
              <a:t>Dorien</a:t>
            </a:r>
            <a:r>
              <a:rPr lang="en-US" dirty="0"/>
              <a:t> </a:t>
            </a:r>
            <a:r>
              <a:rPr lang="en-US" dirty="0" err="1"/>
              <a:t>Herremans</a:t>
            </a:r>
            <a:r>
              <a:rPr lang="en-US" dirty="0"/>
              <a:t>(May 2022).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535AF7-D6C6-7C0B-216D-6ED73E198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84" y="64914"/>
            <a:ext cx="1480688" cy="4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6AD9B65-1587-BC9A-3C51-2A2FD372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  <p:sp>
        <p:nvSpPr>
          <p:cNvPr id="13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FAC0F4E-ABFE-C195-8FE9-9A86DAD06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984" y="5831729"/>
            <a:ext cx="2843972" cy="87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2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C7E07-7534-8FC0-EFFC-5A14C20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12604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  <a:t>A multimodal model with Twitter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Lucida Grande"/>
              </a:rPr>
              <a:t>FinBERT</a:t>
            </a:r>
            <a: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  <a:t> embeddings for extreme price movement prediction of Bitcoin</a:t>
            </a:r>
            <a:b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306D68-E7F5-598E-2C2B-24A412020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2761"/>
            <a:ext cx="10515600" cy="39942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2022</a:t>
            </a:r>
            <a:r>
              <a:rPr lang="ru-RU" dirty="0"/>
              <a:t>г</a:t>
            </a:r>
            <a:r>
              <a:rPr lang="en-US" dirty="0"/>
              <a:t> - </a:t>
            </a:r>
            <a:r>
              <a:rPr lang="en-US" dirty="0" err="1"/>
              <a:t>Yanzhao</a:t>
            </a:r>
            <a:r>
              <a:rPr lang="en-US" dirty="0"/>
              <a:t> Zou, </a:t>
            </a:r>
            <a:r>
              <a:rPr lang="en-US" dirty="0" err="1"/>
              <a:t>Dorien</a:t>
            </a:r>
            <a:r>
              <a:rPr lang="en-US" dirty="0"/>
              <a:t> </a:t>
            </a:r>
            <a:r>
              <a:rPr lang="en-US" dirty="0" err="1"/>
              <a:t>Herremans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data: correlated assets + technical indicators + Twitter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845A76-6D40-4F7E-2443-C317E0D5D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84" y="64914"/>
            <a:ext cx="1480688" cy="4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BEA6D-B416-30BC-F1E3-09D2A4D61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63" y="811027"/>
            <a:ext cx="6190412" cy="1182927"/>
          </a:xfrm>
        </p:spPr>
        <p:txBody>
          <a:bodyPr anchor="b">
            <a:normAutofit/>
          </a:bodyPr>
          <a:lstStyle/>
          <a:p>
            <a:r>
              <a:rPr lang="ru-RU" sz="5400" dirty="0"/>
              <a:t>Актуальность</a:t>
            </a:r>
          </a:p>
        </p:txBody>
      </p:sp>
      <p:cxnSp>
        <p:nvCxnSpPr>
          <p:cNvPr id="14" name="!!Straight Connector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Объект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CEB99F6-4231-A31B-7C59-CAD6401E0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795" y="1737129"/>
            <a:ext cx="3892141" cy="2043374"/>
          </a:xfrm>
        </p:spPr>
      </p:pic>
      <p:sp>
        <p:nvSpPr>
          <p:cNvPr id="16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B9B07C3-AA95-1D9D-A1D4-43A2A73F62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r="15624" b="2"/>
          <a:stretch/>
        </p:blipFill>
        <p:spPr>
          <a:xfrm>
            <a:off x="11108319" y="5950985"/>
            <a:ext cx="1048460" cy="1048460"/>
          </a:xfrm>
          <a:custGeom>
            <a:avLst/>
            <a:gdLst/>
            <a:ahLst/>
            <a:cxnLst/>
            <a:rect l="l" t="t" r="r" b="b"/>
            <a:pathLst>
              <a:path w="2457864" h="2457864">
                <a:moveTo>
                  <a:pt x="1228932" y="0"/>
                </a:moveTo>
                <a:cubicBezTo>
                  <a:pt x="1907652" y="0"/>
                  <a:pt x="2457864" y="550212"/>
                  <a:pt x="2457864" y="1228932"/>
                </a:cubicBezTo>
                <a:cubicBezTo>
                  <a:pt x="2457864" y="1907652"/>
                  <a:pt x="1907652" y="2457864"/>
                  <a:pt x="1228932" y="2457864"/>
                </a:cubicBezTo>
                <a:cubicBezTo>
                  <a:pt x="550212" y="2457864"/>
                  <a:pt x="0" y="1907652"/>
                  <a:pt x="0" y="1228932"/>
                </a:cubicBezTo>
                <a:cubicBezTo>
                  <a:pt x="0" y="550212"/>
                  <a:pt x="550212" y="0"/>
                  <a:pt x="1228932" y="0"/>
                </a:cubicBezTo>
                <a:close/>
              </a:path>
            </a:pathLst>
          </a:cu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FB00ADD-C1AA-0E3F-0414-9D7B46201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795" y="4049052"/>
            <a:ext cx="4246160" cy="25194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B026E0-88A0-38F0-44ED-86B9B1640E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84" y="64914"/>
            <a:ext cx="1480688" cy="453180"/>
          </a:xfrm>
          <a:prstGeom prst="rect">
            <a:avLst/>
          </a:prstGeom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BCCD756A-89FE-607C-3FB4-8D7FD604441A}"/>
              </a:ext>
            </a:extLst>
          </p:cNvPr>
          <p:cNvSpPr txBox="1">
            <a:spLocks/>
          </p:cNvSpPr>
          <p:nvPr/>
        </p:nvSpPr>
        <p:spPr>
          <a:xfrm>
            <a:off x="592719" y="20056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C075458-7BBA-74BA-8264-09AA7F69D2A9}"/>
              </a:ext>
            </a:extLst>
          </p:cNvPr>
          <p:cNvSpPr txBox="1">
            <a:spLocks/>
          </p:cNvSpPr>
          <p:nvPr/>
        </p:nvSpPr>
        <p:spPr>
          <a:xfrm>
            <a:off x="419449" y="2070655"/>
            <a:ext cx="6494126" cy="4106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dirty="0"/>
              <a:t>Сообщения публикуемые в </a:t>
            </a:r>
            <a:r>
              <a:rPr lang="en-US" sz="3000" dirty="0"/>
              <a:t>Twitter </a:t>
            </a:r>
            <a:r>
              <a:rPr lang="ru-RU" sz="3000" dirty="0"/>
              <a:t>оказывают сильное влияние на финансовые рынки</a:t>
            </a:r>
          </a:p>
          <a:p>
            <a:r>
              <a:rPr lang="ru-RU" sz="3000" dirty="0"/>
              <a:t>Системы на основе </a:t>
            </a:r>
            <a:r>
              <a:rPr lang="en-US" sz="3000" dirty="0"/>
              <a:t>NN </a:t>
            </a:r>
            <a:r>
              <a:rPr lang="ru-RU" sz="3000" dirty="0"/>
              <a:t>с архитектурой </a:t>
            </a:r>
            <a:r>
              <a:rPr lang="en-US" sz="3000" dirty="0"/>
              <a:t>transformers </a:t>
            </a:r>
            <a:r>
              <a:rPr lang="ru-RU" sz="3000" dirty="0"/>
              <a:t>превзошли все бенчмарки</a:t>
            </a:r>
            <a:endParaRPr lang="en-US" sz="3000" dirty="0"/>
          </a:p>
          <a:p>
            <a:r>
              <a:rPr lang="ru-RU" sz="3000" dirty="0"/>
              <a:t>Факторы сентиментов показывают хорошую корреляцию с ценами биткоинов</a:t>
            </a:r>
          </a:p>
        </p:txBody>
      </p:sp>
    </p:spTree>
    <p:extLst>
      <p:ext uri="{BB962C8B-B14F-4D97-AF65-F5344CB8AC3E}">
        <p14:creationId xmlns:p14="http://schemas.microsoft.com/office/powerpoint/2010/main" val="373370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EE1B7-E366-B08A-D445-E2A190B3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5F03F5-8408-8309-6C3B-94912B848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9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Построить торговую стратегию для предсказания цены криптовалют на данных </a:t>
            </a:r>
            <a:r>
              <a:rPr lang="en-US" dirty="0"/>
              <a:t>Twitter </a:t>
            </a:r>
            <a:r>
              <a:rPr lang="ru-RU" sz="3200" dirty="0"/>
              <a:t>с помощью нейронных сетей.</a:t>
            </a:r>
            <a:endParaRPr lang="en-US" sz="3200" dirty="0"/>
          </a:p>
          <a:p>
            <a:pPr marL="0" indent="0">
              <a:buNone/>
            </a:pPr>
            <a:r>
              <a:rPr lang="ru-RU" sz="3200" b="1" dirty="0"/>
              <a:t>Задачи:</a:t>
            </a:r>
          </a:p>
          <a:p>
            <a:pPr marL="514350" indent="-514350">
              <a:buAutoNum type="arabicPeriod"/>
            </a:pPr>
            <a:r>
              <a:rPr lang="ru-RU" dirty="0"/>
              <a:t>Обзор существующих решений</a:t>
            </a:r>
          </a:p>
          <a:p>
            <a:pPr marL="514350" indent="-514350">
              <a:buAutoNum type="arabicPeriod"/>
            </a:pPr>
            <a:r>
              <a:rPr lang="ru-RU" sz="3200" dirty="0"/>
              <a:t>Анализ входных данных</a:t>
            </a:r>
          </a:p>
          <a:p>
            <a:pPr marL="514350" indent="-514350">
              <a:buAutoNum type="arabicPeriod"/>
            </a:pPr>
            <a:r>
              <a:rPr lang="ru-RU" sz="3200" dirty="0"/>
              <a:t>Выбор алгоритмов </a:t>
            </a:r>
            <a:r>
              <a:rPr lang="ru-RU" sz="3200" dirty="0" err="1"/>
              <a:t>нейроных</a:t>
            </a:r>
            <a:r>
              <a:rPr lang="ru-RU" sz="3200" dirty="0"/>
              <a:t> сетей</a:t>
            </a:r>
          </a:p>
          <a:p>
            <a:pPr marL="514350" indent="-514350">
              <a:buAutoNum type="arabicPeriod"/>
            </a:pPr>
            <a:r>
              <a:rPr lang="ru-RU" sz="3200" dirty="0"/>
              <a:t>Построение сентиментов</a:t>
            </a:r>
          </a:p>
          <a:p>
            <a:pPr marL="514350" indent="-514350">
              <a:buAutoNum type="arabicPeriod"/>
            </a:pPr>
            <a:r>
              <a:rPr lang="ru-RU" sz="3200" dirty="0"/>
              <a:t>Реализация торговой стратегии</a:t>
            </a:r>
          </a:p>
          <a:p>
            <a:pPr marL="514350" indent="-514350">
              <a:buAutoNum type="arabicPeriod"/>
            </a:pPr>
            <a:r>
              <a:rPr lang="ru-RU" dirty="0" err="1"/>
              <a:t>Бэктестинг</a:t>
            </a:r>
            <a:r>
              <a:rPr lang="ru-RU" dirty="0"/>
              <a:t> и сравнение с существующими решениями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CCA747-51D8-2F8A-CC4D-CAA8A808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84" y="64914"/>
            <a:ext cx="1480688" cy="4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1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5F24F-1BB2-9986-4379-DC849F72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7D9A0-359A-1FCB-9139-801EC2308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4769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id</a:t>
            </a:r>
          </a:p>
          <a:p>
            <a:pPr marL="0" indent="0">
              <a:buNone/>
            </a:pPr>
            <a:r>
              <a:rPr lang="en-US" dirty="0"/>
              <a:t>date</a:t>
            </a:r>
          </a:p>
          <a:p>
            <a:pPr marL="0" indent="0">
              <a:buNone/>
            </a:pPr>
            <a:r>
              <a:rPr lang="en-US" dirty="0"/>
              <a:t>text</a:t>
            </a:r>
          </a:p>
          <a:p>
            <a:pPr marL="0" indent="0">
              <a:buNone/>
            </a:pPr>
            <a:r>
              <a:rPr lang="en-US" dirty="0"/>
              <a:t>timestamp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218799-A75C-86AD-E300-FCC55205A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95" y="4734423"/>
            <a:ext cx="9754445" cy="157747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381F66-D71F-5A69-96AB-C64D6DC3B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84" y="64914"/>
            <a:ext cx="1480688" cy="4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70FD2-D2EE-27E5-6A82-414F9F2F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dirty="0"/>
              <a:t>Word2vec</a:t>
            </a:r>
            <a:endParaRPr lang="ru-RU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F081BC-0DB6-DA55-35AD-7842CFF19D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50" r="-1" b="-1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6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7FB67-CA2D-C901-D469-6E9B08512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928445" cy="2913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2013 </a:t>
            </a:r>
            <a:r>
              <a:rPr lang="ru-RU" sz="1800" dirty="0"/>
              <a:t>г - </a:t>
            </a:r>
            <a:r>
              <a:rPr lang="en-US" sz="1800" dirty="0" err="1"/>
              <a:t>Mikolov</a:t>
            </a:r>
            <a:r>
              <a:rPr lang="en-US" sz="1800" dirty="0"/>
              <a:t>, Thomas, Kai Chen “Efficient estimation of word representation in vector space”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2016 г - </a:t>
            </a:r>
            <a:r>
              <a:rPr lang="en-US" sz="1800" dirty="0" err="1"/>
              <a:t>Pagolu</a:t>
            </a:r>
            <a:endParaRPr lang="ru-RU" sz="1800" dirty="0"/>
          </a:p>
        </p:txBody>
      </p:sp>
      <p:sp>
        <p:nvSpPr>
          <p:cNvPr id="20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E608EC-186A-E217-1A0A-47FE60569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84" y="64914"/>
            <a:ext cx="1480688" cy="4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3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BD4CB-93C7-E20B-D06E-9E5D41DC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of word2vec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1D0E0-0F59-55E8-29C7-B8B054D8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Сентиментальный анализ -  компьютерное исследование мнений, установок и эмоций людей по отношению к объекту.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486DA1-3DE0-3118-7DF4-81C20EF65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960" y="3629428"/>
            <a:ext cx="6226080" cy="268247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45E468-9E57-AD4E-341B-9C0FA3B12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84" y="64914"/>
            <a:ext cx="1480688" cy="4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0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FFDDC-354C-1CDA-0BBE-D932CDC3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is All You Need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6F9F70-93AE-A665-DEBE-A25964458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Ashish Vaswani, Noam </a:t>
            </a:r>
            <a:r>
              <a:rPr lang="en-US" dirty="0" err="1"/>
              <a:t>Shazeer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Niki Parmar, Jakob </a:t>
            </a:r>
            <a:r>
              <a:rPr lang="en-US" dirty="0" err="1"/>
              <a:t>Uszkoreit</a:t>
            </a:r>
            <a:r>
              <a:rPr lang="en-US" dirty="0"/>
              <a:t>, </a:t>
            </a:r>
            <a:r>
              <a:rPr lang="en-US" dirty="0" err="1"/>
              <a:t>Llion</a:t>
            </a:r>
            <a:r>
              <a:rPr lang="en-US" dirty="0"/>
              <a:t> Jones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2419C6-FEDC-75EF-97C9-CCC3E6AE7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210" y="1021907"/>
            <a:ext cx="4129548" cy="56802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8FE896-64B6-760C-2586-E4C692DED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15" y="2853674"/>
            <a:ext cx="2598645" cy="384843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996A997-6BBC-4134-759A-FBFB49787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84" y="64914"/>
            <a:ext cx="1480688" cy="4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6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6A0F5-C1E7-0C8A-3D8D-8F251E83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BDBFA1-EA1B-5864-458F-865B4940A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2018</a:t>
            </a:r>
            <a:r>
              <a:rPr lang="ru-RU" dirty="0"/>
              <a:t> г</a:t>
            </a:r>
            <a:r>
              <a:rPr lang="en-US" dirty="0"/>
              <a:t> - BERT</a:t>
            </a:r>
          </a:p>
          <a:p>
            <a:pPr marL="0" indent="0">
              <a:buNone/>
            </a:pPr>
            <a:r>
              <a:rPr lang="en-US" dirty="0"/>
              <a:t>2019</a:t>
            </a:r>
            <a:r>
              <a:rPr lang="ru-RU" dirty="0"/>
              <a:t> г</a:t>
            </a:r>
            <a:r>
              <a:rPr lang="en-US" dirty="0"/>
              <a:t> - </a:t>
            </a:r>
            <a:r>
              <a:rPr lang="en-US" dirty="0" err="1"/>
              <a:t>FinBERT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19613A-6D5E-DEA5-122D-617ED69B7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8569"/>
            <a:ext cx="7947167" cy="34720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DE8E20C-4ADB-DC4E-7406-FBBA9754E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84" y="64914"/>
            <a:ext cx="1480688" cy="4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1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108B1-565A-A86A-E919-A1D1A64E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6AA7E4C-7649-3B7A-5166-59BFBDE16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780" y="1602104"/>
            <a:ext cx="9616440" cy="5124139"/>
          </a:xfrm>
        </p:spPr>
      </p:pic>
    </p:spTree>
    <p:extLst>
      <p:ext uri="{BB962C8B-B14F-4D97-AF65-F5344CB8AC3E}">
        <p14:creationId xmlns:p14="http://schemas.microsoft.com/office/powerpoint/2010/main" val="227285986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Стандартная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491</Words>
  <Application>Microsoft Office PowerPoint</Application>
  <PresentationFormat>Широкоэкранный</PresentationFormat>
  <Paragraphs>50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Gill Sans Nova</vt:lpstr>
      <vt:lpstr>Lucida Grande</vt:lpstr>
      <vt:lpstr>GradientVTI</vt:lpstr>
      <vt:lpstr>Извлечение настроения торговых инвесторов с помощью нейронных сетей и разработка торговых стратегий</vt:lpstr>
      <vt:lpstr>Актуальность</vt:lpstr>
      <vt:lpstr>Цель</vt:lpstr>
      <vt:lpstr>Data</vt:lpstr>
      <vt:lpstr>Word2vec</vt:lpstr>
      <vt:lpstr>Idea of word2vec</vt:lpstr>
      <vt:lpstr>Attention is All You Need</vt:lpstr>
      <vt:lpstr>Transformers</vt:lpstr>
      <vt:lpstr>RoadMap</vt:lpstr>
      <vt:lpstr>Reference</vt:lpstr>
      <vt:lpstr>Презентация PowerPoint</vt:lpstr>
      <vt:lpstr>Спасибо за внимание!</vt:lpstr>
      <vt:lpstr>A multimodal model with Twitter FinBERT embeddings for extreme price movement prediction of Bitcoin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торговых стратегий по данным Twitter</dc:title>
  <dc:creator>Попов Егор Вячеславович</dc:creator>
  <cp:lastModifiedBy>Egor4ik</cp:lastModifiedBy>
  <cp:revision>13</cp:revision>
  <dcterms:created xsi:type="dcterms:W3CDTF">2022-12-24T11:01:01Z</dcterms:created>
  <dcterms:modified xsi:type="dcterms:W3CDTF">2023-02-02T18:09:59Z</dcterms:modified>
</cp:coreProperties>
</file>