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1096" r:id="rId2"/>
    <p:sldId id="277" r:id="rId3"/>
    <p:sldId id="1095" r:id="rId4"/>
    <p:sldId id="1099" r:id="rId5"/>
    <p:sldId id="1079" r:id="rId6"/>
    <p:sldId id="1093" r:id="rId7"/>
    <p:sldId id="1089" r:id="rId8"/>
    <p:sldId id="1094" r:id="rId9"/>
    <p:sldId id="1082" r:id="rId10"/>
    <p:sldId id="1083" r:id="rId11"/>
    <p:sldId id="1084" r:id="rId12"/>
    <p:sldId id="1085" r:id="rId13"/>
    <p:sldId id="1100" r:id="rId14"/>
    <p:sldId id="1101" r:id="rId15"/>
    <p:sldId id="1088" r:id="rId16"/>
    <p:sldId id="1080" r:id="rId17"/>
    <p:sldId id="1097" r:id="rId18"/>
    <p:sldId id="1098" r:id="rId19"/>
    <p:sldId id="1102" r:id="rId20"/>
    <p:sldId id="1103" r:id="rId21"/>
    <p:sldId id="1091" r:id="rId22"/>
    <p:sldId id="1092" r:id="rId23"/>
    <p:sldId id="1104" r:id="rId24"/>
    <p:sldId id="1105" r:id="rId25"/>
    <p:sldId id="1106" r:id="rId26"/>
    <p:sldId id="1107" r:id="rId27"/>
    <p:sldId id="1108" r:id="rId28"/>
    <p:sldId id="1109" r:id="rId29"/>
    <p:sldId id="1110" r:id="rId30"/>
    <p:sldId id="1111" r:id="rId31"/>
    <p:sldId id="1112" r:id="rId32"/>
    <p:sldId id="1113" r:id="rId33"/>
    <p:sldId id="1117" r:id="rId34"/>
    <p:sldId id="1114" r:id="rId35"/>
    <p:sldId id="1115" r:id="rId36"/>
    <p:sldId id="1116" r:id="rId37"/>
    <p:sldId id="1090" r:id="rId3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01"/>
    <a:srgbClr val="FF2000"/>
    <a:srgbClr val="202020"/>
    <a:srgbClr val="81FFFF"/>
    <a:srgbClr val="D1FFFF"/>
    <a:srgbClr val="C5FFFF"/>
    <a:srgbClr val="B4EEFA"/>
    <a:srgbClr val="FFB3B3"/>
    <a:srgbClr val="FFE7E7"/>
    <a:srgbClr val="03B3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>
      <p:cViewPr varScale="1">
        <p:scale>
          <a:sx n="77" d="100"/>
          <a:sy n="77" d="100"/>
        </p:scale>
        <p:origin x="989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09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854B4-4458-424E-BAFB-8C7356CE163A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E1223-8D7E-4AC2-8D63-9172D57C5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42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26d531e65_2_67:notes"/>
          <p:cNvSpPr txBox="1">
            <a:spLocks noGrp="1"/>
          </p:cNvSpPr>
          <p:nvPr>
            <p:ph type="body" idx="1"/>
          </p:nvPr>
        </p:nvSpPr>
        <p:spPr>
          <a:xfrm>
            <a:off x="415636" y="4342699"/>
            <a:ext cx="6043787" cy="4114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00" tIns="89500" rIns="89500" bIns="8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</a:pPr>
            <a:endParaRPr sz="1400"/>
          </a:p>
        </p:txBody>
      </p:sp>
      <p:sp>
        <p:nvSpPr>
          <p:cNvPr id="119" name="Google Shape;119;g626d531e65_2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8644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26d531e65_2_67:notes"/>
          <p:cNvSpPr txBox="1">
            <a:spLocks noGrp="1"/>
          </p:cNvSpPr>
          <p:nvPr>
            <p:ph type="body" idx="1"/>
          </p:nvPr>
        </p:nvSpPr>
        <p:spPr>
          <a:xfrm>
            <a:off x="415636" y="4342699"/>
            <a:ext cx="6043787" cy="4114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00" tIns="89500" rIns="89500" bIns="8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</a:pPr>
            <a:endParaRPr sz="1400"/>
          </a:p>
        </p:txBody>
      </p:sp>
      <p:sp>
        <p:nvSpPr>
          <p:cNvPr id="119" name="Google Shape;119;g626d531e65_2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24080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" y="1"/>
            <a:ext cx="12191999" cy="8367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836712"/>
            <a:ext cx="1219091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 userDrawn="1"/>
        </p:nvSpPr>
        <p:spPr>
          <a:xfrm>
            <a:off x="11371639" y="6453336"/>
            <a:ext cx="79208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A227D42-D62F-41C9-B21B-916D8D0DB9A4}" type="slidenum">
              <a:rPr lang="en-US" sz="120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‹#›</a:t>
            </a:fld>
            <a:endParaRPr lang="en-US" sz="12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473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E5A9EF7-9930-43F6-B30B-5FFC75C85C2F}"/>
              </a:ext>
            </a:extLst>
          </p:cNvPr>
          <p:cNvSpPr/>
          <p:nvPr userDrawn="1"/>
        </p:nvSpPr>
        <p:spPr>
          <a:xfrm>
            <a:off x="-1" y="836706"/>
            <a:ext cx="12190917" cy="6003481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836712"/>
            <a:ext cx="1219091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D8050C8-7670-4729-9A76-16133C9F07A9}"/>
              </a:ext>
            </a:extLst>
          </p:cNvPr>
          <p:cNvSpPr/>
          <p:nvPr userDrawn="1"/>
        </p:nvSpPr>
        <p:spPr>
          <a:xfrm>
            <a:off x="1" y="1"/>
            <a:ext cx="12191999" cy="8367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3D2A14-63C8-4214-8E21-3BDCC4EA640E}"/>
              </a:ext>
            </a:extLst>
          </p:cNvPr>
          <p:cNvCxnSpPr/>
          <p:nvPr userDrawn="1"/>
        </p:nvCxnSpPr>
        <p:spPr>
          <a:xfrm>
            <a:off x="-24680" y="836712"/>
            <a:ext cx="1219091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 userDrawn="1"/>
        </p:nvSpPr>
        <p:spPr>
          <a:xfrm>
            <a:off x="11064552" y="6381328"/>
            <a:ext cx="79208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A227D42-D62F-41C9-B21B-916D8D0DB9A4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‹#›</a:t>
            </a:fld>
            <a:endParaRPr lang="en-US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827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2076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642F36-2AB8-4AB0-8C42-A5D175C059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2060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710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C835DC-7277-4E5F-BE92-E83ACA38C196}"/>
              </a:ext>
            </a:extLst>
          </p:cNvPr>
          <p:cNvSpPr/>
          <p:nvPr userDrawn="1"/>
        </p:nvSpPr>
        <p:spPr>
          <a:xfrm>
            <a:off x="-21912" y="-3016"/>
            <a:ext cx="6117912" cy="68610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642F36-2AB8-4AB0-8C42-A5D175C059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6000" y="0"/>
            <a:ext cx="61100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32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C835DC-7277-4E5F-BE92-E83ACA38C196}"/>
              </a:ext>
            </a:extLst>
          </p:cNvPr>
          <p:cNvSpPr/>
          <p:nvPr userDrawn="1"/>
        </p:nvSpPr>
        <p:spPr>
          <a:xfrm>
            <a:off x="-21912" y="-3016"/>
            <a:ext cx="6117912" cy="68610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33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">
  <p:cSld name="Title slide 2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/>
        </p:nvSpPr>
        <p:spPr>
          <a:xfrm>
            <a:off x="97521" y="6451700"/>
            <a:ext cx="2838000" cy="3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"/>
              <a:buFont typeface="Helvetica Neue"/>
              <a:buNone/>
            </a:pPr>
            <a:r>
              <a:rPr lang="en" sz="1067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</a:t>
            </a: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618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9" r:id="rId2"/>
    <p:sldLayoutId id="2147483658" r:id="rId3"/>
    <p:sldLayoutId id="2147483663" r:id="rId4"/>
    <p:sldLayoutId id="2147483660" r:id="rId5"/>
    <p:sldLayoutId id="2147483661" r:id="rId6"/>
    <p:sldLayoutId id="2147483664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hyperlink" Target="ML_v5_01.pptx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user_guide/10min.html" TargetMode="External"/><Relationship Id="rId2" Type="http://schemas.openxmlformats.org/officeDocument/2006/relationships/hyperlink" Target="https://s3.amazonaws.com/assets.datacamp.com/blog_assets/Numpy_Python_Cheat_Sheet.pdf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7879B9B-289C-402E-9FE7-9BD7E4B13B68}"/>
              </a:ext>
            </a:extLst>
          </p:cNvPr>
          <p:cNvSpPr/>
          <p:nvPr/>
        </p:nvSpPr>
        <p:spPr>
          <a:xfrm>
            <a:off x="6295864" y="0"/>
            <a:ext cx="5896136" cy="684938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DC62A0-4D7F-4E8F-B9DB-738DAF519596}"/>
              </a:ext>
            </a:extLst>
          </p:cNvPr>
          <p:cNvSpPr txBox="1"/>
          <p:nvPr/>
        </p:nvSpPr>
        <p:spPr>
          <a:xfrm>
            <a:off x="0" y="2276872"/>
            <a:ext cx="6295864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Basics of </a:t>
            </a:r>
          </a:p>
          <a:p>
            <a:pPr algn="ctr"/>
            <a:r>
              <a:rPr lang="en-US" sz="4800" b="1" dirty="0">
                <a:solidFill>
                  <a:schemeClr val="bg1"/>
                </a:solidFill>
              </a:rPr>
              <a:t>Machine Learning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92EC881-2DAC-43A4-9F49-5228525A09A7}"/>
              </a:ext>
            </a:extLst>
          </p:cNvPr>
          <p:cNvGrpSpPr/>
          <p:nvPr/>
        </p:nvGrpSpPr>
        <p:grpSpPr>
          <a:xfrm>
            <a:off x="7314979" y="1196752"/>
            <a:ext cx="3762844" cy="4104456"/>
            <a:chOff x="4606151" y="2924944"/>
            <a:chExt cx="3762844" cy="4104456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8726746-7CA2-49A7-AB7A-86C5E521C3AF}"/>
                </a:ext>
              </a:extLst>
            </p:cNvPr>
            <p:cNvSpPr/>
            <p:nvPr/>
          </p:nvSpPr>
          <p:spPr>
            <a:xfrm>
              <a:off x="5189624" y="5165576"/>
              <a:ext cx="328779" cy="328779"/>
            </a:xfrm>
            <a:prstGeom prst="ellipse">
              <a:avLst/>
            </a:prstGeom>
            <a:solidFill>
              <a:srgbClr val="C1F6FF"/>
            </a:solidFill>
            <a:ln w="76200">
              <a:solidFill>
                <a:srgbClr val="007F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BE79520-FC6F-4FD3-B6C5-E3896BF3DAA2}"/>
                </a:ext>
              </a:extLst>
            </p:cNvPr>
            <p:cNvSpPr/>
            <p:nvPr/>
          </p:nvSpPr>
          <p:spPr>
            <a:xfrm>
              <a:off x="5009796" y="4365104"/>
              <a:ext cx="328779" cy="328779"/>
            </a:xfrm>
            <a:prstGeom prst="ellipse">
              <a:avLst/>
            </a:prstGeom>
            <a:solidFill>
              <a:srgbClr val="C1F6FF"/>
            </a:solidFill>
            <a:ln w="76200">
              <a:solidFill>
                <a:srgbClr val="007F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0CD8A61-945D-4FB2-B997-D2FF865200B9}"/>
                </a:ext>
              </a:extLst>
            </p:cNvPr>
            <p:cNvSpPr/>
            <p:nvPr/>
          </p:nvSpPr>
          <p:spPr>
            <a:xfrm>
              <a:off x="5866332" y="4689140"/>
              <a:ext cx="328779" cy="328779"/>
            </a:xfrm>
            <a:prstGeom prst="ellipse">
              <a:avLst/>
            </a:prstGeom>
            <a:solidFill>
              <a:srgbClr val="C1F6FF"/>
            </a:solidFill>
            <a:ln w="76200">
              <a:solidFill>
                <a:srgbClr val="007F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FAEB117-000A-46EE-819C-25B05EC3F5E5}"/>
                </a:ext>
              </a:extLst>
            </p:cNvPr>
            <p:cNvSpPr/>
            <p:nvPr/>
          </p:nvSpPr>
          <p:spPr>
            <a:xfrm>
              <a:off x="6222460" y="5609185"/>
              <a:ext cx="328779" cy="328779"/>
            </a:xfrm>
            <a:prstGeom prst="ellipse">
              <a:avLst/>
            </a:prstGeom>
            <a:solidFill>
              <a:srgbClr val="C1F6FF"/>
            </a:solidFill>
            <a:ln w="76200">
              <a:solidFill>
                <a:srgbClr val="007F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784AA43-B274-4C59-B7DC-ECE49CA137B3}"/>
                </a:ext>
              </a:extLst>
            </p:cNvPr>
            <p:cNvSpPr/>
            <p:nvPr/>
          </p:nvSpPr>
          <p:spPr>
            <a:xfrm>
              <a:off x="6386849" y="3991457"/>
              <a:ext cx="328779" cy="328779"/>
            </a:xfrm>
            <a:prstGeom prst="ellipse">
              <a:avLst/>
            </a:prstGeom>
            <a:solidFill>
              <a:srgbClr val="C1F6FF"/>
            </a:solidFill>
            <a:ln w="76200">
              <a:solidFill>
                <a:srgbClr val="007F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1E4000B-78BF-4807-8BFA-7D66673B8226}"/>
                </a:ext>
              </a:extLst>
            </p:cNvPr>
            <p:cNvSpPr/>
            <p:nvPr/>
          </p:nvSpPr>
          <p:spPr>
            <a:xfrm>
              <a:off x="7255994" y="5617410"/>
              <a:ext cx="328779" cy="328779"/>
            </a:xfrm>
            <a:prstGeom prst="ellipse">
              <a:avLst/>
            </a:prstGeom>
            <a:solidFill>
              <a:srgbClr val="FFEFEB"/>
            </a:solidFill>
            <a:ln w="76200">
              <a:solidFill>
                <a:srgbClr val="FF3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080D16F-A263-4C0C-A12B-A197AEC6CED7}"/>
                </a:ext>
              </a:extLst>
            </p:cNvPr>
            <p:cNvSpPr/>
            <p:nvPr/>
          </p:nvSpPr>
          <p:spPr>
            <a:xfrm>
              <a:off x="6872518" y="4853529"/>
              <a:ext cx="328779" cy="328779"/>
            </a:xfrm>
            <a:prstGeom prst="ellipse">
              <a:avLst/>
            </a:prstGeom>
            <a:solidFill>
              <a:srgbClr val="FFEFEB"/>
            </a:solidFill>
            <a:ln w="76200">
              <a:solidFill>
                <a:srgbClr val="FF3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7BF1775-4DB5-4FBE-8E45-823D2B3D6986}"/>
                </a:ext>
              </a:extLst>
            </p:cNvPr>
            <p:cNvSpPr/>
            <p:nvPr/>
          </p:nvSpPr>
          <p:spPr>
            <a:xfrm>
              <a:off x="7584773" y="4329367"/>
              <a:ext cx="328779" cy="328779"/>
            </a:xfrm>
            <a:prstGeom prst="ellipse">
              <a:avLst/>
            </a:prstGeom>
            <a:solidFill>
              <a:srgbClr val="FFEFEB"/>
            </a:solidFill>
            <a:ln w="76200">
              <a:solidFill>
                <a:srgbClr val="FF3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93D4D6D-C80B-492C-8212-A23FFF424C53}"/>
                </a:ext>
              </a:extLst>
            </p:cNvPr>
            <p:cNvSpPr/>
            <p:nvPr/>
          </p:nvSpPr>
          <p:spPr>
            <a:xfrm>
              <a:off x="8040216" y="5158228"/>
              <a:ext cx="328779" cy="328779"/>
            </a:xfrm>
            <a:prstGeom prst="ellipse">
              <a:avLst/>
            </a:prstGeom>
            <a:solidFill>
              <a:srgbClr val="FFEFEB"/>
            </a:solidFill>
            <a:ln w="76200">
              <a:solidFill>
                <a:srgbClr val="FF3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69BDB36-13A1-4053-AA34-8853E9ABF655}"/>
                </a:ext>
              </a:extLst>
            </p:cNvPr>
            <p:cNvSpPr/>
            <p:nvPr/>
          </p:nvSpPr>
          <p:spPr>
            <a:xfrm>
              <a:off x="5623205" y="3903947"/>
              <a:ext cx="328779" cy="328779"/>
            </a:xfrm>
            <a:prstGeom prst="ellipse">
              <a:avLst/>
            </a:prstGeom>
            <a:solidFill>
              <a:srgbClr val="FFEFEB"/>
            </a:solidFill>
            <a:ln w="76200">
              <a:solidFill>
                <a:srgbClr val="FF3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4AF437E-9FFA-46A8-B756-137CBD1F43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06151" y="2924944"/>
              <a:ext cx="3690901" cy="4104456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35C94EDC-7352-453F-89F3-BF208A9C104E}"/>
              </a:ext>
            </a:extLst>
          </p:cNvPr>
          <p:cNvSpPr txBox="1"/>
          <p:nvPr/>
        </p:nvSpPr>
        <p:spPr>
          <a:xfrm>
            <a:off x="0" y="3676050"/>
            <a:ext cx="6295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Dmitry Ryabokon, </a:t>
            </a:r>
            <a:r>
              <a:rPr lang="en-US" u="sng" dirty="0">
                <a:solidFill>
                  <a:schemeClr val="bg1"/>
                </a:solidFill>
              </a:rPr>
              <a:t>github.com/dryabokon</a:t>
            </a:r>
            <a:endParaRPr lang="ru-RU" i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349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7C63870-EA12-4E61-866C-C01AB383D6A3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Use of Core Python Libs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6A83D-3E50-47FD-9C5A-64CB6B6F01EE}"/>
              </a:ext>
            </a:extLst>
          </p:cNvPr>
          <p:cNvSpPr txBox="1"/>
          <p:nvPr/>
        </p:nvSpPr>
        <p:spPr>
          <a:xfrm>
            <a:off x="496688" y="1135665"/>
            <a:ext cx="7111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Aggregate function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42308A-CE76-4589-8A60-A9B2A302F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00" y="2204864"/>
            <a:ext cx="4060727" cy="310854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A = numpy.array(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    ((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'Apple 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2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4000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 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'Lemon 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0000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 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'Milk  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2000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 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'Banana'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9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3000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 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'Coffee'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7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6000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)))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AA = A[: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[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1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2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]].astype(numpy.int)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A_sum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= numpy.sum(AA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Source Code Pro"/>
              </a:rPr>
              <a:t>axis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=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A_avg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= numpy.mean(AA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Source Code Pro"/>
              </a:rPr>
              <a:t>axis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=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A_min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= numpy.min(AA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Source Code Pro"/>
              </a:rPr>
              <a:t>axis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=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A_max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= numpy.max(AA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Source Code Pro"/>
              </a:rPr>
              <a:t>axis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=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A_nzr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= numpy.count_nonzero(AA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Source Code Pro"/>
              </a:rPr>
              <a:t>axis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=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772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7C63870-EA12-4E61-866C-C01AB383D6A3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Use of Core Python Libs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6A83D-3E50-47FD-9C5A-64CB6B6F01EE}"/>
              </a:ext>
            </a:extLst>
          </p:cNvPr>
          <p:cNvSpPr txBox="1"/>
          <p:nvPr/>
        </p:nvSpPr>
        <p:spPr>
          <a:xfrm>
            <a:off x="496688" y="1135665"/>
            <a:ext cx="7111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Copies and Instances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5DB055-1F97-468E-957A-06063C335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659" y="2441897"/>
            <a:ext cx="5253361" cy="26776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A = numpy.array(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    ((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'Apple 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4000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'Lemon 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numpy.nan)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'Milk  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2000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'Banana'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9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3000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'Coffee'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6000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B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A.copy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C = A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B[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]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'Orange'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# Updates B 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C[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]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'Peach'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# Updates both A and C (!!)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586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7C63870-EA12-4E61-866C-C01AB383D6A3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Use of Core Python Libs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6A83D-3E50-47FD-9C5A-64CB6B6F01EE}"/>
              </a:ext>
            </a:extLst>
          </p:cNvPr>
          <p:cNvSpPr txBox="1"/>
          <p:nvPr/>
        </p:nvSpPr>
        <p:spPr>
          <a:xfrm>
            <a:off x="496688" y="1135665"/>
            <a:ext cx="7111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Ordering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364880-23E1-4D81-872F-F1BD81C95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392" y="1844824"/>
            <a:ext cx="7680176" cy="461664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A = numpy.array(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    ((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'Apple 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2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4000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 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'Lemon 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3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1000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 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'Milk  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7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2000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 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'Banana'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9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3000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 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'Coffee'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7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6000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)))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B_fail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= numpy.sort(A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Source Code Pro"/>
              </a:rPr>
              <a:t>axis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=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C_fail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= numpy.sort(A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Source Code Pro"/>
              </a:rPr>
              <a:t>axis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=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1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idx0 = numpy.argsort(A[: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])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idx1 = numpy.argsort(A[: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1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])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idx2 = numpy.argsort(A[: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2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])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B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= A[idx0]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C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= A[idx1]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D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= A[idx2]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B2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= numpy.array(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Source Code Pro"/>
              </a:rPr>
              <a:t>sorted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(A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Source Code Pro"/>
              </a:rPr>
              <a:t>key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=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lambda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A: A[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]))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C2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= numpy.array(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Source Code Pro"/>
              </a:rPr>
              <a:t>sorted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(A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Source Code Pro"/>
              </a:rPr>
              <a:t>key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=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lambda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A: A[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1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]))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D2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= numpy.array(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Source Code Pro"/>
              </a:rPr>
              <a:t>sorted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(A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Source Code Pro"/>
              </a:rPr>
              <a:t>key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=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lambda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A: A[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2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]))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615EBF-9709-449B-B647-930EE10D1BF7}"/>
              </a:ext>
            </a:extLst>
          </p:cNvPr>
          <p:cNvSpPr txBox="1"/>
          <p:nvPr/>
        </p:nvSpPr>
        <p:spPr>
          <a:xfrm>
            <a:off x="8112224" y="2060848"/>
            <a:ext cx="3384376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[[</a:t>
            </a:r>
            <a:r>
              <a:rPr lang="en-US" sz="1400" dirty="0">
                <a:solidFill>
                  <a:srgbClr val="FF5001"/>
                </a:solidFill>
                <a:latin typeface="Source Code Pro"/>
              </a:rPr>
              <a:t>'Apple '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 '2' '4000']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[</a:t>
            </a:r>
            <a:r>
              <a:rPr lang="en-US" sz="1400" dirty="0">
                <a:solidFill>
                  <a:srgbClr val="FF5001"/>
                </a:solidFill>
                <a:latin typeface="Source Code Pro"/>
              </a:rPr>
              <a:t>'Banana'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 '9' '3000']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[</a:t>
            </a:r>
            <a:r>
              <a:rPr lang="en-US" sz="1400" dirty="0">
                <a:solidFill>
                  <a:srgbClr val="FF5001"/>
                </a:solidFill>
                <a:latin typeface="Source Code Pro"/>
              </a:rPr>
              <a:t>'Coffee'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 '7' '6000']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[</a:t>
            </a:r>
            <a:r>
              <a:rPr lang="en-US" sz="1400" dirty="0">
                <a:solidFill>
                  <a:srgbClr val="FF5001"/>
                </a:solidFill>
                <a:latin typeface="Source Code Pro"/>
              </a:rPr>
              <a:t>'Lemon '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 '3' '1000']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[</a:t>
            </a:r>
            <a:r>
              <a:rPr lang="en-US" sz="1400" dirty="0">
                <a:solidFill>
                  <a:srgbClr val="FF5001"/>
                </a:solidFill>
                <a:latin typeface="Source Code Pro"/>
              </a:rPr>
              <a:t>'Milk  '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 '7' '2000']]</a:t>
            </a:r>
          </a:p>
          <a:p>
            <a:endParaRPr lang="en-US" sz="1400" dirty="0">
              <a:solidFill>
                <a:schemeClr val="bg1"/>
              </a:solidFill>
              <a:latin typeface="Source Code Pro"/>
            </a:endParaRP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[['Apple ' </a:t>
            </a:r>
            <a:r>
              <a:rPr lang="en-US" sz="1400" dirty="0">
                <a:solidFill>
                  <a:srgbClr val="FF5001"/>
                </a:solidFill>
                <a:latin typeface="Source Code Pro"/>
              </a:rPr>
              <a:t>'2'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 '4000']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['Lemon ' </a:t>
            </a:r>
            <a:r>
              <a:rPr lang="en-US" sz="1400" dirty="0">
                <a:solidFill>
                  <a:srgbClr val="FF5001"/>
                </a:solidFill>
                <a:latin typeface="Source Code Pro"/>
              </a:rPr>
              <a:t>'3'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 '1000']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['Milk  ' </a:t>
            </a:r>
            <a:r>
              <a:rPr lang="en-US" sz="1400" dirty="0">
                <a:solidFill>
                  <a:srgbClr val="FF5001"/>
                </a:solidFill>
                <a:latin typeface="Source Code Pro"/>
              </a:rPr>
              <a:t>'7'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 '2000']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['Coffee' </a:t>
            </a:r>
            <a:r>
              <a:rPr lang="en-US" sz="1400" dirty="0">
                <a:solidFill>
                  <a:srgbClr val="FF5001"/>
                </a:solidFill>
                <a:latin typeface="Source Code Pro"/>
              </a:rPr>
              <a:t>'7'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 '6000']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['Banana' </a:t>
            </a:r>
            <a:r>
              <a:rPr lang="en-US" sz="1400" dirty="0">
                <a:solidFill>
                  <a:srgbClr val="FF5001"/>
                </a:solidFill>
                <a:latin typeface="Source Code Pro"/>
              </a:rPr>
              <a:t>'9'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 '3000']]</a:t>
            </a:r>
          </a:p>
          <a:p>
            <a:endParaRPr lang="en-US" sz="1400" dirty="0">
              <a:solidFill>
                <a:schemeClr val="bg1"/>
              </a:solidFill>
              <a:latin typeface="Source Code Pro"/>
            </a:endParaRP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[['Lemon ' '3' </a:t>
            </a:r>
            <a:r>
              <a:rPr lang="en-US" sz="1400" dirty="0">
                <a:solidFill>
                  <a:srgbClr val="FF5001"/>
                </a:solidFill>
                <a:latin typeface="Source Code Pro"/>
              </a:rPr>
              <a:t>'1000'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]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['Milk  ' '7' </a:t>
            </a:r>
            <a:r>
              <a:rPr lang="en-US" sz="1400" dirty="0">
                <a:solidFill>
                  <a:srgbClr val="FF5001"/>
                </a:solidFill>
                <a:latin typeface="Source Code Pro"/>
              </a:rPr>
              <a:t>'2000'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]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['Banana' '9' </a:t>
            </a:r>
            <a:r>
              <a:rPr lang="en-US" sz="1400" dirty="0">
                <a:solidFill>
                  <a:srgbClr val="FF5001"/>
                </a:solidFill>
                <a:latin typeface="Source Code Pro"/>
              </a:rPr>
              <a:t>'3000'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]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['Apple ' '2' </a:t>
            </a:r>
            <a:r>
              <a:rPr lang="en-US" sz="1400" dirty="0">
                <a:solidFill>
                  <a:srgbClr val="FF5001"/>
                </a:solidFill>
                <a:latin typeface="Source Code Pro"/>
              </a:rPr>
              <a:t>'4000'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]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['Coffee' '7' </a:t>
            </a:r>
            <a:r>
              <a:rPr lang="en-US" sz="1400" dirty="0">
                <a:solidFill>
                  <a:srgbClr val="FF5001"/>
                </a:solidFill>
                <a:latin typeface="Source Code Pro"/>
              </a:rPr>
              <a:t>'6000'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]]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DB66FF8-0B26-40CE-A9B7-486528D391CB}"/>
              </a:ext>
            </a:extLst>
          </p:cNvPr>
          <p:cNvCxnSpPr/>
          <p:nvPr/>
        </p:nvCxnSpPr>
        <p:spPr>
          <a:xfrm flipH="1">
            <a:off x="479376" y="3501008"/>
            <a:ext cx="345638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6CC7E00-1883-49B7-A183-427A0AECDABB}"/>
              </a:ext>
            </a:extLst>
          </p:cNvPr>
          <p:cNvCxnSpPr/>
          <p:nvPr/>
        </p:nvCxnSpPr>
        <p:spPr>
          <a:xfrm flipH="1">
            <a:off x="479376" y="3717032"/>
            <a:ext cx="345638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155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7C63870-EA12-4E61-866C-C01AB383D6A3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Use of Core Python Libs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6A83D-3E50-47FD-9C5A-64CB6B6F01EE}"/>
              </a:ext>
            </a:extLst>
          </p:cNvPr>
          <p:cNvSpPr txBox="1"/>
          <p:nvPr/>
        </p:nvSpPr>
        <p:spPr>
          <a:xfrm>
            <a:off x="496688" y="1135665"/>
            <a:ext cx="7111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Slicing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FB904F75-52BE-4B94-B978-4BDDF7006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688" y="1939252"/>
            <a:ext cx="3583088" cy="30777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A = numpy.full((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10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16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045F38F-491A-4CD6-9CE3-21BAFE76C369}"/>
              </a:ext>
            </a:extLst>
          </p:cNvPr>
          <p:cNvSpPr txBox="1"/>
          <p:nvPr/>
        </p:nvSpPr>
        <p:spPr>
          <a:xfrm>
            <a:off x="4151784" y="1939252"/>
            <a:ext cx="2160240" cy="116955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# (4 x 16 x 3)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B1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= A[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]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B2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= A[: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A9B7C6"/>
              </a:solidFill>
              <a:latin typeface="Source Code Pro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4425023-A4A7-4108-A946-1C682E1F6CE8}"/>
              </a:ext>
            </a:extLst>
          </p:cNvPr>
          <p:cNvSpPr txBox="1"/>
          <p:nvPr/>
        </p:nvSpPr>
        <p:spPr>
          <a:xfrm>
            <a:off x="7104112" y="1939252"/>
            <a:ext cx="230425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# (2 x 16 x 3)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C1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= A[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:]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C2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= A[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10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-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:]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C3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= A[-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:]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8A01ACE-4675-4EAC-91F0-54D19F2C41F8}"/>
              </a:ext>
            </a:extLst>
          </p:cNvPr>
          <p:cNvSpPr txBox="1"/>
          <p:nvPr/>
        </p:nvSpPr>
        <p:spPr>
          <a:xfrm>
            <a:off x="9768409" y="1939252"/>
            <a:ext cx="192690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# (10 x 13 x 3)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D1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= A[: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13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]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D2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= A[: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-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]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C1328B4-F5EA-4471-8D0F-B8226621C34F}"/>
              </a:ext>
            </a:extLst>
          </p:cNvPr>
          <p:cNvGrpSpPr/>
          <p:nvPr/>
        </p:nvGrpSpPr>
        <p:grpSpPr>
          <a:xfrm>
            <a:off x="623392" y="3861048"/>
            <a:ext cx="2506618" cy="1355554"/>
            <a:chOff x="8845966" y="3102931"/>
            <a:chExt cx="1420678" cy="745519"/>
          </a:xfrm>
        </p:grpSpPr>
        <p:sp>
          <p:nvSpPr>
            <p:cNvPr id="53" name="Cube 52">
              <a:extLst>
                <a:ext uri="{FF2B5EF4-FFF2-40B4-BE49-F238E27FC236}">
                  <a16:creationId xmlns:a16="http://schemas.microsoft.com/office/drawing/2014/main" id="{420404F2-B58E-4BF5-A583-0D7995168733}"/>
                </a:ext>
              </a:extLst>
            </p:cNvPr>
            <p:cNvSpPr/>
            <p:nvPr/>
          </p:nvSpPr>
          <p:spPr>
            <a:xfrm>
              <a:off x="8962658" y="3102931"/>
              <a:ext cx="1303986" cy="626699"/>
            </a:xfrm>
            <a:prstGeom prst="cube">
              <a:avLst>
                <a:gd name="adj" fmla="val 8848"/>
              </a:avLst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Cube 53">
              <a:extLst>
                <a:ext uri="{FF2B5EF4-FFF2-40B4-BE49-F238E27FC236}">
                  <a16:creationId xmlns:a16="http://schemas.microsoft.com/office/drawing/2014/main" id="{D7943FA2-86D0-49CF-8A3C-6A085F0CF583}"/>
                </a:ext>
              </a:extLst>
            </p:cNvPr>
            <p:cNvSpPr/>
            <p:nvPr/>
          </p:nvSpPr>
          <p:spPr>
            <a:xfrm>
              <a:off x="8904312" y="3162341"/>
              <a:ext cx="1303986" cy="626699"/>
            </a:xfrm>
            <a:prstGeom prst="cube">
              <a:avLst>
                <a:gd name="adj" fmla="val 8848"/>
              </a:avLst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Cube 54">
              <a:extLst>
                <a:ext uri="{FF2B5EF4-FFF2-40B4-BE49-F238E27FC236}">
                  <a16:creationId xmlns:a16="http://schemas.microsoft.com/office/drawing/2014/main" id="{25C5EA16-ABDC-4F07-9E54-289C33F8C0AB}"/>
                </a:ext>
              </a:extLst>
            </p:cNvPr>
            <p:cNvSpPr/>
            <p:nvPr/>
          </p:nvSpPr>
          <p:spPr>
            <a:xfrm>
              <a:off x="8845966" y="3221751"/>
              <a:ext cx="1303986" cy="626699"/>
            </a:xfrm>
            <a:prstGeom prst="cube">
              <a:avLst>
                <a:gd name="adj" fmla="val 8848"/>
              </a:avLst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</p:grp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5150947-4A71-48E2-9CA4-E9AAE08E94C4}"/>
              </a:ext>
            </a:extLst>
          </p:cNvPr>
          <p:cNvCxnSpPr>
            <a:cxnSpLocks/>
          </p:cNvCxnSpPr>
          <p:nvPr/>
        </p:nvCxnSpPr>
        <p:spPr>
          <a:xfrm>
            <a:off x="3863752" y="1976887"/>
            <a:ext cx="0" cy="9164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3BF3A8C-87B5-4A12-A9E3-6534BA3E6F0E}"/>
              </a:ext>
            </a:extLst>
          </p:cNvPr>
          <p:cNvCxnSpPr>
            <a:cxnSpLocks/>
          </p:cNvCxnSpPr>
          <p:nvPr/>
        </p:nvCxnSpPr>
        <p:spPr>
          <a:xfrm>
            <a:off x="6309454" y="1976887"/>
            <a:ext cx="0" cy="9164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158F85C-67D2-449E-A647-6817A3679E95}"/>
              </a:ext>
            </a:extLst>
          </p:cNvPr>
          <p:cNvCxnSpPr>
            <a:cxnSpLocks/>
          </p:cNvCxnSpPr>
          <p:nvPr/>
        </p:nvCxnSpPr>
        <p:spPr>
          <a:xfrm>
            <a:off x="9192344" y="1976887"/>
            <a:ext cx="0" cy="9164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54737B1-054E-4434-82F6-9A2292158917}"/>
              </a:ext>
            </a:extLst>
          </p:cNvPr>
          <p:cNvGrpSpPr/>
          <p:nvPr/>
        </p:nvGrpSpPr>
        <p:grpSpPr>
          <a:xfrm>
            <a:off x="3431705" y="3868959"/>
            <a:ext cx="2506618" cy="1355554"/>
            <a:chOff x="8845966" y="3102931"/>
            <a:chExt cx="1420678" cy="745519"/>
          </a:xfrm>
        </p:grpSpPr>
        <p:sp>
          <p:nvSpPr>
            <p:cNvPr id="79" name="Cube 78">
              <a:extLst>
                <a:ext uri="{FF2B5EF4-FFF2-40B4-BE49-F238E27FC236}">
                  <a16:creationId xmlns:a16="http://schemas.microsoft.com/office/drawing/2014/main" id="{775E4584-6E19-4994-AEB4-1BC3E8EC0496}"/>
                </a:ext>
              </a:extLst>
            </p:cNvPr>
            <p:cNvSpPr/>
            <p:nvPr/>
          </p:nvSpPr>
          <p:spPr>
            <a:xfrm>
              <a:off x="8962658" y="3102931"/>
              <a:ext cx="1303986" cy="626699"/>
            </a:xfrm>
            <a:prstGeom prst="cube">
              <a:avLst>
                <a:gd name="adj" fmla="val 8848"/>
              </a:avLst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Cube 79">
              <a:extLst>
                <a:ext uri="{FF2B5EF4-FFF2-40B4-BE49-F238E27FC236}">
                  <a16:creationId xmlns:a16="http://schemas.microsoft.com/office/drawing/2014/main" id="{3FD8A5EB-943E-4E59-997C-5EE314A758B3}"/>
                </a:ext>
              </a:extLst>
            </p:cNvPr>
            <p:cNvSpPr/>
            <p:nvPr/>
          </p:nvSpPr>
          <p:spPr>
            <a:xfrm>
              <a:off x="8904312" y="3162341"/>
              <a:ext cx="1303986" cy="626699"/>
            </a:xfrm>
            <a:prstGeom prst="cube">
              <a:avLst>
                <a:gd name="adj" fmla="val 8848"/>
              </a:avLst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Cube 80">
              <a:extLst>
                <a:ext uri="{FF2B5EF4-FFF2-40B4-BE49-F238E27FC236}">
                  <a16:creationId xmlns:a16="http://schemas.microsoft.com/office/drawing/2014/main" id="{59351198-3629-4309-8458-14F5641C7334}"/>
                </a:ext>
              </a:extLst>
            </p:cNvPr>
            <p:cNvSpPr/>
            <p:nvPr/>
          </p:nvSpPr>
          <p:spPr>
            <a:xfrm>
              <a:off x="8845966" y="3221751"/>
              <a:ext cx="1303986" cy="626699"/>
            </a:xfrm>
            <a:prstGeom prst="cube">
              <a:avLst>
                <a:gd name="adj" fmla="val 8848"/>
              </a:avLst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82" name="Cube 81">
            <a:extLst>
              <a:ext uri="{FF2B5EF4-FFF2-40B4-BE49-F238E27FC236}">
                <a16:creationId xmlns:a16="http://schemas.microsoft.com/office/drawing/2014/main" id="{B4826265-4AC6-4B4A-A46F-5D1CFC95CECD}"/>
              </a:ext>
            </a:extLst>
          </p:cNvPr>
          <p:cNvSpPr/>
          <p:nvPr/>
        </p:nvSpPr>
        <p:spPr>
          <a:xfrm>
            <a:off x="3431704" y="3861048"/>
            <a:ext cx="2506619" cy="869685"/>
          </a:xfrm>
          <a:prstGeom prst="cube">
            <a:avLst>
              <a:gd name="adj" fmla="val 35619"/>
            </a:avLst>
          </a:prstGeom>
          <a:solidFill>
            <a:srgbClr val="7030A0">
              <a:alpha val="50000"/>
            </a:srgb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F75AD11-1A5A-4E2D-A152-2AB2A53823AE}"/>
              </a:ext>
            </a:extLst>
          </p:cNvPr>
          <p:cNvGrpSpPr/>
          <p:nvPr/>
        </p:nvGrpSpPr>
        <p:grpSpPr>
          <a:xfrm>
            <a:off x="6276060" y="3861048"/>
            <a:ext cx="2506618" cy="1355554"/>
            <a:chOff x="8845966" y="3102931"/>
            <a:chExt cx="1420678" cy="745519"/>
          </a:xfrm>
        </p:grpSpPr>
        <p:sp>
          <p:nvSpPr>
            <p:cNvPr id="84" name="Cube 83">
              <a:extLst>
                <a:ext uri="{FF2B5EF4-FFF2-40B4-BE49-F238E27FC236}">
                  <a16:creationId xmlns:a16="http://schemas.microsoft.com/office/drawing/2014/main" id="{6FEA3770-2F96-4D97-B7B7-672130C24552}"/>
                </a:ext>
              </a:extLst>
            </p:cNvPr>
            <p:cNvSpPr/>
            <p:nvPr/>
          </p:nvSpPr>
          <p:spPr>
            <a:xfrm>
              <a:off x="8962658" y="3102931"/>
              <a:ext cx="1303986" cy="626699"/>
            </a:xfrm>
            <a:prstGeom prst="cube">
              <a:avLst>
                <a:gd name="adj" fmla="val 8848"/>
              </a:avLst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Cube 84">
              <a:extLst>
                <a:ext uri="{FF2B5EF4-FFF2-40B4-BE49-F238E27FC236}">
                  <a16:creationId xmlns:a16="http://schemas.microsoft.com/office/drawing/2014/main" id="{0E580109-53BC-4C20-AF64-32D9D032B802}"/>
                </a:ext>
              </a:extLst>
            </p:cNvPr>
            <p:cNvSpPr/>
            <p:nvPr/>
          </p:nvSpPr>
          <p:spPr>
            <a:xfrm>
              <a:off x="8904312" y="3162341"/>
              <a:ext cx="1303986" cy="626699"/>
            </a:xfrm>
            <a:prstGeom prst="cube">
              <a:avLst>
                <a:gd name="adj" fmla="val 8848"/>
              </a:avLst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Cube 85">
              <a:extLst>
                <a:ext uri="{FF2B5EF4-FFF2-40B4-BE49-F238E27FC236}">
                  <a16:creationId xmlns:a16="http://schemas.microsoft.com/office/drawing/2014/main" id="{B0280EBF-EAF7-45C3-A0A7-F9A61D008765}"/>
                </a:ext>
              </a:extLst>
            </p:cNvPr>
            <p:cNvSpPr/>
            <p:nvPr/>
          </p:nvSpPr>
          <p:spPr>
            <a:xfrm>
              <a:off x="8845966" y="3221751"/>
              <a:ext cx="1303986" cy="626699"/>
            </a:xfrm>
            <a:prstGeom prst="cube">
              <a:avLst>
                <a:gd name="adj" fmla="val 8848"/>
              </a:avLst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87" name="Cube 86">
            <a:extLst>
              <a:ext uri="{FF2B5EF4-FFF2-40B4-BE49-F238E27FC236}">
                <a16:creationId xmlns:a16="http://schemas.microsoft.com/office/drawing/2014/main" id="{08E3588C-10CB-4F57-AFE3-12D710393719}"/>
              </a:ext>
            </a:extLst>
          </p:cNvPr>
          <p:cNvSpPr/>
          <p:nvPr/>
        </p:nvSpPr>
        <p:spPr>
          <a:xfrm>
            <a:off x="6276059" y="4530914"/>
            <a:ext cx="2506619" cy="685687"/>
          </a:xfrm>
          <a:prstGeom prst="cube">
            <a:avLst>
              <a:gd name="adj" fmla="val 45905"/>
            </a:avLst>
          </a:prstGeom>
          <a:solidFill>
            <a:srgbClr val="7030A0">
              <a:alpha val="50000"/>
            </a:srgb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4839855-A644-4F8A-A3FA-40B5A815A8F6}"/>
              </a:ext>
            </a:extLst>
          </p:cNvPr>
          <p:cNvGrpSpPr/>
          <p:nvPr/>
        </p:nvGrpSpPr>
        <p:grpSpPr>
          <a:xfrm>
            <a:off x="9408368" y="3868961"/>
            <a:ext cx="2506618" cy="1355554"/>
            <a:chOff x="8845966" y="3102931"/>
            <a:chExt cx="1420678" cy="745519"/>
          </a:xfrm>
        </p:grpSpPr>
        <p:sp>
          <p:nvSpPr>
            <p:cNvPr id="94" name="Cube 93">
              <a:extLst>
                <a:ext uri="{FF2B5EF4-FFF2-40B4-BE49-F238E27FC236}">
                  <a16:creationId xmlns:a16="http://schemas.microsoft.com/office/drawing/2014/main" id="{FF326B98-7DCD-4D22-B988-F08830B49F33}"/>
                </a:ext>
              </a:extLst>
            </p:cNvPr>
            <p:cNvSpPr/>
            <p:nvPr/>
          </p:nvSpPr>
          <p:spPr>
            <a:xfrm>
              <a:off x="8962658" y="3102931"/>
              <a:ext cx="1303986" cy="626699"/>
            </a:xfrm>
            <a:prstGeom prst="cube">
              <a:avLst>
                <a:gd name="adj" fmla="val 8848"/>
              </a:avLst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Cube 94">
              <a:extLst>
                <a:ext uri="{FF2B5EF4-FFF2-40B4-BE49-F238E27FC236}">
                  <a16:creationId xmlns:a16="http://schemas.microsoft.com/office/drawing/2014/main" id="{F85DFB56-9DCB-43F1-A36B-C4A3A37700E4}"/>
                </a:ext>
              </a:extLst>
            </p:cNvPr>
            <p:cNvSpPr/>
            <p:nvPr/>
          </p:nvSpPr>
          <p:spPr>
            <a:xfrm>
              <a:off x="8904312" y="3162341"/>
              <a:ext cx="1303986" cy="626699"/>
            </a:xfrm>
            <a:prstGeom prst="cube">
              <a:avLst>
                <a:gd name="adj" fmla="val 8848"/>
              </a:avLst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Cube 95">
              <a:extLst>
                <a:ext uri="{FF2B5EF4-FFF2-40B4-BE49-F238E27FC236}">
                  <a16:creationId xmlns:a16="http://schemas.microsoft.com/office/drawing/2014/main" id="{BF0CE5B6-B105-4D2D-AE36-7D1588CA6B2E}"/>
                </a:ext>
              </a:extLst>
            </p:cNvPr>
            <p:cNvSpPr/>
            <p:nvPr/>
          </p:nvSpPr>
          <p:spPr>
            <a:xfrm>
              <a:off x="8845966" y="3221751"/>
              <a:ext cx="1303986" cy="626699"/>
            </a:xfrm>
            <a:prstGeom prst="cube">
              <a:avLst>
                <a:gd name="adj" fmla="val 8848"/>
              </a:avLst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97" name="Cube 96">
            <a:extLst>
              <a:ext uri="{FF2B5EF4-FFF2-40B4-BE49-F238E27FC236}">
                <a16:creationId xmlns:a16="http://schemas.microsoft.com/office/drawing/2014/main" id="{E6984868-1A37-44ED-B2E1-679EEA43B027}"/>
              </a:ext>
            </a:extLst>
          </p:cNvPr>
          <p:cNvSpPr/>
          <p:nvPr/>
        </p:nvSpPr>
        <p:spPr>
          <a:xfrm>
            <a:off x="9408368" y="3868959"/>
            <a:ext cx="1899617" cy="1355555"/>
          </a:xfrm>
          <a:prstGeom prst="cube">
            <a:avLst>
              <a:gd name="adj" fmla="val 23234"/>
            </a:avLst>
          </a:prstGeom>
          <a:solidFill>
            <a:srgbClr val="7030A0">
              <a:alpha val="50000"/>
            </a:srgb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355931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7C63870-EA12-4E61-866C-C01AB383D6A3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Use of Core Python Libs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6A83D-3E50-47FD-9C5A-64CB6B6F01EE}"/>
              </a:ext>
            </a:extLst>
          </p:cNvPr>
          <p:cNvSpPr txBox="1"/>
          <p:nvPr/>
        </p:nvSpPr>
        <p:spPr>
          <a:xfrm>
            <a:off x="496688" y="1135665"/>
            <a:ext cx="7111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Slicing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FB904F75-52BE-4B94-B978-4BDDF7006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688" y="1939252"/>
            <a:ext cx="3583088" cy="30777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A = numpy.full((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10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16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045F38F-491A-4CD6-9CE3-21BAFE76C369}"/>
              </a:ext>
            </a:extLst>
          </p:cNvPr>
          <p:cNvSpPr txBox="1"/>
          <p:nvPr/>
        </p:nvSpPr>
        <p:spPr>
          <a:xfrm>
            <a:off x="4151784" y="1939252"/>
            <a:ext cx="2952328" cy="738664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= A[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:]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# (16,3)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= A[: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:]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# (10,3)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G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= A[: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]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# (10,16)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C1328B4-F5EA-4471-8D0F-B8226621C34F}"/>
              </a:ext>
            </a:extLst>
          </p:cNvPr>
          <p:cNvGrpSpPr/>
          <p:nvPr/>
        </p:nvGrpSpPr>
        <p:grpSpPr>
          <a:xfrm>
            <a:off x="623392" y="3861048"/>
            <a:ext cx="2506618" cy="1355554"/>
            <a:chOff x="8845966" y="3102931"/>
            <a:chExt cx="1420678" cy="745519"/>
          </a:xfrm>
        </p:grpSpPr>
        <p:sp>
          <p:nvSpPr>
            <p:cNvPr id="53" name="Cube 52">
              <a:extLst>
                <a:ext uri="{FF2B5EF4-FFF2-40B4-BE49-F238E27FC236}">
                  <a16:creationId xmlns:a16="http://schemas.microsoft.com/office/drawing/2014/main" id="{420404F2-B58E-4BF5-A583-0D7995168733}"/>
                </a:ext>
              </a:extLst>
            </p:cNvPr>
            <p:cNvSpPr/>
            <p:nvPr/>
          </p:nvSpPr>
          <p:spPr>
            <a:xfrm>
              <a:off x="8962658" y="3102931"/>
              <a:ext cx="1303986" cy="626699"/>
            </a:xfrm>
            <a:prstGeom prst="cube">
              <a:avLst>
                <a:gd name="adj" fmla="val 8848"/>
              </a:avLst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Cube 53">
              <a:extLst>
                <a:ext uri="{FF2B5EF4-FFF2-40B4-BE49-F238E27FC236}">
                  <a16:creationId xmlns:a16="http://schemas.microsoft.com/office/drawing/2014/main" id="{D7943FA2-86D0-49CF-8A3C-6A085F0CF583}"/>
                </a:ext>
              </a:extLst>
            </p:cNvPr>
            <p:cNvSpPr/>
            <p:nvPr/>
          </p:nvSpPr>
          <p:spPr>
            <a:xfrm>
              <a:off x="8904312" y="3162341"/>
              <a:ext cx="1303986" cy="626699"/>
            </a:xfrm>
            <a:prstGeom prst="cube">
              <a:avLst>
                <a:gd name="adj" fmla="val 8848"/>
              </a:avLst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Cube 54">
              <a:extLst>
                <a:ext uri="{FF2B5EF4-FFF2-40B4-BE49-F238E27FC236}">
                  <a16:creationId xmlns:a16="http://schemas.microsoft.com/office/drawing/2014/main" id="{25C5EA16-ABDC-4F07-9E54-289C33F8C0AB}"/>
                </a:ext>
              </a:extLst>
            </p:cNvPr>
            <p:cNvSpPr/>
            <p:nvPr/>
          </p:nvSpPr>
          <p:spPr>
            <a:xfrm>
              <a:off x="8845966" y="3221751"/>
              <a:ext cx="1303986" cy="626699"/>
            </a:xfrm>
            <a:prstGeom prst="cube">
              <a:avLst>
                <a:gd name="adj" fmla="val 8848"/>
              </a:avLst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</p:grp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5150947-4A71-48E2-9CA4-E9AAE08E94C4}"/>
              </a:ext>
            </a:extLst>
          </p:cNvPr>
          <p:cNvCxnSpPr>
            <a:cxnSpLocks/>
          </p:cNvCxnSpPr>
          <p:nvPr/>
        </p:nvCxnSpPr>
        <p:spPr>
          <a:xfrm>
            <a:off x="3863752" y="1976887"/>
            <a:ext cx="0" cy="9164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18157DA-A855-4DFC-8AF5-1EFA34CD2E80}"/>
              </a:ext>
            </a:extLst>
          </p:cNvPr>
          <p:cNvGrpSpPr/>
          <p:nvPr/>
        </p:nvGrpSpPr>
        <p:grpSpPr>
          <a:xfrm>
            <a:off x="3445366" y="3873646"/>
            <a:ext cx="2506618" cy="1355554"/>
            <a:chOff x="8845966" y="3102931"/>
            <a:chExt cx="1420678" cy="745519"/>
          </a:xfrm>
        </p:grpSpPr>
        <p:sp>
          <p:nvSpPr>
            <p:cNvPr id="48" name="Cube 47">
              <a:extLst>
                <a:ext uri="{FF2B5EF4-FFF2-40B4-BE49-F238E27FC236}">
                  <a16:creationId xmlns:a16="http://schemas.microsoft.com/office/drawing/2014/main" id="{525636C7-77ED-42F5-89E2-855D06F8B27C}"/>
                </a:ext>
              </a:extLst>
            </p:cNvPr>
            <p:cNvSpPr/>
            <p:nvPr/>
          </p:nvSpPr>
          <p:spPr>
            <a:xfrm>
              <a:off x="8962658" y="3102931"/>
              <a:ext cx="1303986" cy="626699"/>
            </a:xfrm>
            <a:prstGeom prst="cube">
              <a:avLst>
                <a:gd name="adj" fmla="val 8848"/>
              </a:avLst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Cube 49">
              <a:extLst>
                <a:ext uri="{FF2B5EF4-FFF2-40B4-BE49-F238E27FC236}">
                  <a16:creationId xmlns:a16="http://schemas.microsoft.com/office/drawing/2014/main" id="{C172DD01-D85B-44FF-A9CC-D9A9EF3941DA}"/>
                </a:ext>
              </a:extLst>
            </p:cNvPr>
            <p:cNvSpPr/>
            <p:nvPr/>
          </p:nvSpPr>
          <p:spPr>
            <a:xfrm>
              <a:off x="8904312" y="3162341"/>
              <a:ext cx="1303986" cy="626699"/>
            </a:xfrm>
            <a:prstGeom prst="cube">
              <a:avLst>
                <a:gd name="adj" fmla="val 8848"/>
              </a:avLst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Cube 50">
              <a:extLst>
                <a:ext uri="{FF2B5EF4-FFF2-40B4-BE49-F238E27FC236}">
                  <a16:creationId xmlns:a16="http://schemas.microsoft.com/office/drawing/2014/main" id="{6D9A8E3B-0944-4253-A1AF-F7137D7F0A89}"/>
                </a:ext>
              </a:extLst>
            </p:cNvPr>
            <p:cNvSpPr/>
            <p:nvPr/>
          </p:nvSpPr>
          <p:spPr>
            <a:xfrm>
              <a:off x="8845966" y="3221751"/>
              <a:ext cx="1303986" cy="626699"/>
            </a:xfrm>
            <a:prstGeom prst="cube">
              <a:avLst>
                <a:gd name="adj" fmla="val 8848"/>
              </a:avLst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56" name="Cube 55">
            <a:extLst>
              <a:ext uri="{FF2B5EF4-FFF2-40B4-BE49-F238E27FC236}">
                <a16:creationId xmlns:a16="http://schemas.microsoft.com/office/drawing/2014/main" id="{62C18CE5-3C28-4368-9823-02B90734AB91}"/>
              </a:ext>
            </a:extLst>
          </p:cNvPr>
          <p:cNvSpPr/>
          <p:nvPr/>
        </p:nvSpPr>
        <p:spPr>
          <a:xfrm>
            <a:off x="3445365" y="3873645"/>
            <a:ext cx="2506619" cy="651673"/>
          </a:xfrm>
          <a:prstGeom prst="cube">
            <a:avLst>
              <a:gd name="adj" fmla="val 48582"/>
            </a:avLst>
          </a:prstGeom>
          <a:solidFill>
            <a:srgbClr val="7030A0">
              <a:alpha val="50000"/>
            </a:srgb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7A00B28-EFDE-427F-9209-6C70FBF265F0}"/>
              </a:ext>
            </a:extLst>
          </p:cNvPr>
          <p:cNvGrpSpPr/>
          <p:nvPr/>
        </p:nvGrpSpPr>
        <p:grpSpPr>
          <a:xfrm>
            <a:off x="9408369" y="3873646"/>
            <a:ext cx="2506618" cy="1355554"/>
            <a:chOff x="8845966" y="3102931"/>
            <a:chExt cx="1420678" cy="745519"/>
          </a:xfrm>
        </p:grpSpPr>
        <p:sp>
          <p:nvSpPr>
            <p:cNvPr id="68" name="Cube 67">
              <a:extLst>
                <a:ext uri="{FF2B5EF4-FFF2-40B4-BE49-F238E27FC236}">
                  <a16:creationId xmlns:a16="http://schemas.microsoft.com/office/drawing/2014/main" id="{7110B0DC-9FA1-4F4D-A4D4-23447F6CF176}"/>
                </a:ext>
              </a:extLst>
            </p:cNvPr>
            <p:cNvSpPr/>
            <p:nvPr/>
          </p:nvSpPr>
          <p:spPr>
            <a:xfrm>
              <a:off x="8962658" y="3102931"/>
              <a:ext cx="1303986" cy="626699"/>
            </a:xfrm>
            <a:prstGeom prst="cube">
              <a:avLst>
                <a:gd name="adj" fmla="val 8848"/>
              </a:avLst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Cube 68">
              <a:extLst>
                <a:ext uri="{FF2B5EF4-FFF2-40B4-BE49-F238E27FC236}">
                  <a16:creationId xmlns:a16="http://schemas.microsoft.com/office/drawing/2014/main" id="{79325780-F661-461D-A3E5-0D27ABD9035F}"/>
                </a:ext>
              </a:extLst>
            </p:cNvPr>
            <p:cNvSpPr/>
            <p:nvPr/>
          </p:nvSpPr>
          <p:spPr>
            <a:xfrm>
              <a:off x="8904312" y="3162341"/>
              <a:ext cx="1303986" cy="626699"/>
            </a:xfrm>
            <a:prstGeom prst="cube">
              <a:avLst>
                <a:gd name="adj" fmla="val 8848"/>
              </a:avLst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Cube 72">
              <a:extLst>
                <a:ext uri="{FF2B5EF4-FFF2-40B4-BE49-F238E27FC236}">
                  <a16:creationId xmlns:a16="http://schemas.microsoft.com/office/drawing/2014/main" id="{D9DF6BD5-DF17-4305-A270-D9A0BB94F864}"/>
                </a:ext>
              </a:extLst>
            </p:cNvPr>
            <p:cNvSpPr/>
            <p:nvPr/>
          </p:nvSpPr>
          <p:spPr>
            <a:xfrm>
              <a:off x="8845966" y="3221751"/>
              <a:ext cx="1303986" cy="626699"/>
            </a:xfrm>
            <a:prstGeom prst="cube">
              <a:avLst>
                <a:gd name="adj" fmla="val 8848"/>
              </a:avLst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74" name="Cube 73">
            <a:extLst>
              <a:ext uri="{FF2B5EF4-FFF2-40B4-BE49-F238E27FC236}">
                <a16:creationId xmlns:a16="http://schemas.microsoft.com/office/drawing/2014/main" id="{F316883B-C332-481A-9219-BC20B004BBC8}"/>
              </a:ext>
            </a:extLst>
          </p:cNvPr>
          <p:cNvSpPr/>
          <p:nvPr/>
        </p:nvSpPr>
        <p:spPr>
          <a:xfrm>
            <a:off x="9408368" y="4089693"/>
            <a:ext cx="2300729" cy="1139507"/>
          </a:xfrm>
          <a:prstGeom prst="cube">
            <a:avLst>
              <a:gd name="adj" fmla="val 8848"/>
            </a:avLst>
          </a:prstGeom>
          <a:solidFill>
            <a:srgbClr val="7030A0">
              <a:alpha val="50000"/>
            </a:srgb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BBB6826-B5CC-4483-A320-F1F995D993B9}"/>
              </a:ext>
            </a:extLst>
          </p:cNvPr>
          <p:cNvGrpSpPr/>
          <p:nvPr/>
        </p:nvGrpSpPr>
        <p:grpSpPr>
          <a:xfrm>
            <a:off x="6253678" y="3873646"/>
            <a:ext cx="2506618" cy="1355554"/>
            <a:chOff x="8845966" y="3102931"/>
            <a:chExt cx="1420678" cy="745519"/>
          </a:xfrm>
        </p:grpSpPr>
        <p:sp>
          <p:nvSpPr>
            <p:cNvPr id="76" name="Cube 75">
              <a:extLst>
                <a:ext uri="{FF2B5EF4-FFF2-40B4-BE49-F238E27FC236}">
                  <a16:creationId xmlns:a16="http://schemas.microsoft.com/office/drawing/2014/main" id="{18097FBD-4D38-44C5-9E24-A8D1D601A339}"/>
                </a:ext>
              </a:extLst>
            </p:cNvPr>
            <p:cNvSpPr/>
            <p:nvPr/>
          </p:nvSpPr>
          <p:spPr>
            <a:xfrm>
              <a:off x="8962658" y="3102931"/>
              <a:ext cx="1303986" cy="626699"/>
            </a:xfrm>
            <a:prstGeom prst="cube">
              <a:avLst>
                <a:gd name="adj" fmla="val 8848"/>
              </a:avLst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Cube 76">
              <a:extLst>
                <a:ext uri="{FF2B5EF4-FFF2-40B4-BE49-F238E27FC236}">
                  <a16:creationId xmlns:a16="http://schemas.microsoft.com/office/drawing/2014/main" id="{55B3967F-AA2D-49F2-9E3D-0BB04CB55C8E}"/>
                </a:ext>
              </a:extLst>
            </p:cNvPr>
            <p:cNvSpPr/>
            <p:nvPr/>
          </p:nvSpPr>
          <p:spPr>
            <a:xfrm>
              <a:off x="8904312" y="3162341"/>
              <a:ext cx="1303986" cy="626699"/>
            </a:xfrm>
            <a:prstGeom prst="cube">
              <a:avLst>
                <a:gd name="adj" fmla="val 8848"/>
              </a:avLst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Cube 87">
              <a:extLst>
                <a:ext uri="{FF2B5EF4-FFF2-40B4-BE49-F238E27FC236}">
                  <a16:creationId xmlns:a16="http://schemas.microsoft.com/office/drawing/2014/main" id="{1E9EBAF0-272E-4261-B420-CEF8BFE62CA1}"/>
                </a:ext>
              </a:extLst>
            </p:cNvPr>
            <p:cNvSpPr/>
            <p:nvPr/>
          </p:nvSpPr>
          <p:spPr>
            <a:xfrm>
              <a:off x="8845966" y="3221751"/>
              <a:ext cx="1303986" cy="626699"/>
            </a:xfrm>
            <a:prstGeom prst="cube">
              <a:avLst>
                <a:gd name="adj" fmla="val 8848"/>
              </a:avLst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89" name="Cube 88">
            <a:extLst>
              <a:ext uri="{FF2B5EF4-FFF2-40B4-BE49-F238E27FC236}">
                <a16:creationId xmlns:a16="http://schemas.microsoft.com/office/drawing/2014/main" id="{C5F1B5D1-C3A3-4119-AA4F-FD2C382BF8AA}"/>
              </a:ext>
            </a:extLst>
          </p:cNvPr>
          <p:cNvSpPr/>
          <p:nvPr/>
        </p:nvSpPr>
        <p:spPr>
          <a:xfrm>
            <a:off x="6253678" y="3873645"/>
            <a:ext cx="522212" cy="1355555"/>
          </a:xfrm>
          <a:prstGeom prst="cube">
            <a:avLst>
              <a:gd name="adj" fmla="val 57337"/>
            </a:avLst>
          </a:prstGeom>
          <a:solidFill>
            <a:srgbClr val="7030A0">
              <a:alpha val="50000"/>
            </a:srgb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067798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7C63870-EA12-4E61-866C-C01AB383D6A3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Use of Core Python Libs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6A83D-3E50-47FD-9C5A-64CB6B6F01EE}"/>
              </a:ext>
            </a:extLst>
          </p:cNvPr>
          <p:cNvSpPr txBox="1"/>
          <p:nvPr/>
        </p:nvSpPr>
        <p:spPr>
          <a:xfrm>
            <a:off x="496688" y="1135665"/>
            <a:ext cx="7111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Reshape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91C780E-C4EE-4049-9A3D-D4FD0CC113A4}"/>
              </a:ext>
            </a:extLst>
          </p:cNvPr>
          <p:cNvGrpSpPr/>
          <p:nvPr/>
        </p:nvGrpSpPr>
        <p:grpSpPr>
          <a:xfrm>
            <a:off x="3528606" y="3861048"/>
            <a:ext cx="1155647" cy="1888117"/>
            <a:chOff x="8400256" y="3747151"/>
            <a:chExt cx="1155647" cy="1888117"/>
          </a:xfrm>
        </p:grpSpPr>
        <p:sp>
          <p:nvSpPr>
            <p:cNvPr id="16" name="Cube 15">
              <a:extLst>
                <a:ext uri="{FF2B5EF4-FFF2-40B4-BE49-F238E27FC236}">
                  <a16:creationId xmlns:a16="http://schemas.microsoft.com/office/drawing/2014/main" id="{62C69765-3502-4411-B37C-0A97EDD93533}"/>
                </a:ext>
              </a:extLst>
            </p:cNvPr>
            <p:cNvSpPr/>
            <p:nvPr/>
          </p:nvSpPr>
          <p:spPr>
            <a:xfrm>
              <a:off x="8544272" y="3747151"/>
              <a:ext cx="1011631" cy="1734283"/>
            </a:xfrm>
            <a:prstGeom prst="cube">
              <a:avLst>
                <a:gd name="adj" fmla="val 8848"/>
              </a:avLst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Cube 16">
              <a:extLst>
                <a:ext uri="{FF2B5EF4-FFF2-40B4-BE49-F238E27FC236}">
                  <a16:creationId xmlns:a16="http://schemas.microsoft.com/office/drawing/2014/main" id="{7BAC81ED-1152-420A-98F2-574429269DCF}"/>
                </a:ext>
              </a:extLst>
            </p:cNvPr>
            <p:cNvSpPr/>
            <p:nvPr/>
          </p:nvSpPr>
          <p:spPr>
            <a:xfrm>
              <a:off x="8472264" y="3821600"/>
              <a:ext cx="1011631" cy="1734283"/>
            </a:xfrm>
            <a:prstGeom prst="cube">
              <a:avLst>
                <a:gd name="adj" fmla="val 8848"/>
              </a:avLst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Cube 17">
              <a:extLst>
                <a:ext uri="{FF2B5EF4-FFF2-40B4-BE49-F238E27FC236}">
                  <a16:creationId xmlns:a16="http://schemas.microsoft.com/office/drawing/2014/main" id="{3AB51CC7-1745-44D3-A40C-4E637B546B71}"/>
                </a:ext>
              </a:extLst>
            </p:cNvPr>
            <p:cNvSpPr/>
            <p:nvPr/>
          </p:nvSpPr>
          <p:spPr>
            <a:xfrm>
              <a:off x="8400256" y="3900985"/>
              <a:ext cx="1011631" cy="1734283"/>
            </a:xfrm>
            <a:prstGeom prst="cube">
              <a:avLst>
                <a:gd name="adj" fmla="val 8848"/>
              </a:avLst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036254A-173F-4FCE-BC1A-0FE184295577}"/>
              </a:ext>
            </a:extLst>
          </p:cNvPr>
          <p:cNvGrpSpPr/>
          <p:nvPr/>
        </p:nvGrpSpPr>
        <p:grpSpPr>
          <a:xfrm>
            <a:off x="5912600" y="3879733"/>
            <a:ext cx="2954172" cy="1308573"/>
            <a:chOff x="6306653" y="4149080"/>
            <a:chExt cx="2954172" cy="1308573"/>
          </a:xfrm>
        </p:grpSpPr>
        <p:sp>
          <p:nvSpPr>
            <p:cNvPr id="31" name="Cube 30">
              <a:extLst>
                <a:ext uri="{FF2B5EF4-FFF2-40B4-BE49-F238E27FC236}">
                  <a16:creationId xmlns:a16="http://schemas.microsoft.com/office/drawing/2014/main" id="{BB648485-466F-4F3D-B0A1-421FEB8DCAD0}"/>
                </a:ext>
              </a:extLst>
            </p:cNvPr>
            <p:cNvSpPr/>
            <p:nvPr/>
          </p:nvSpPr>
          <p:spPr>
            <a:xfrm>
              <a:off x="6960096" y="4149080"/>
              <a:ext cx="2300729" cy="648071"/>
            </a:xfrm>
            <a:prstGeom prst="cube">
              <a:avLst>
                <a:gd name="adj" fmla="val 11352"/>
              </a:avLst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2" name="Cube 31">
              <a:extLst>
                <a:ext uri="{FF2B5EF4-FFF2-40B4-BE49-F238E27FC236}">
                  <a16:creationId xmlns:a16="http://schemas.microsoft.com/office/drawing/2014/main" id="{C737E66F-6907-49AD-A150-5117E27EDA1E}"/>
                </a:ext>
              </a:extLst>
            </p:cNvPr>
            <p:cNvSpPr/>
            <p:nvPr/>
          </p:nvSpPr>
          <p:spPr>
            <a:xfrm>
              <a:off x="6888088" y="4221088"/>
              <a:ext cx="2300729" cy="648071"/>
            </a:xfrm>
            <a:prstGeom prst="cube">
              <a:avLst>
                <a:gd name="adj" fmla="val 11352"/>
              </a:avLst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3" name="Cube 32">
              <a:extLst>
                <a:ext uri="{FF2B5EF4-FFF2-40B4-BE49-F238E27FC236}">
                  <a16:creationId xmlns:a16="http://schemas.microsoft.com/office/drawing/2014/main" id="{FE0FC505-ED38-405C-85E5-F6EE67203181}"/>
                </a:ext>
              </a:extLst>
            </p:cNvPr>
            <p:cNvSpPr/>
            <p:nvPr/>
          </p:nvSpPr>
          <p:spPr>
            <a:xfrm>
              <a:off x="6816080" y="4293096"/>
              <a:ext cx="2300729" cy="648071"/>
            </a:xfrm>
            <a:prstGeom prst="cube">
              <a:avLst>
                <a:gd name="adj" fmla="val 11352"/>
              </a:avLst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4" name="Cube 33">
              <a:extLst>
                <a:ext uri="{FF2B5EF4-FFF2-40B4-BE49-F238E27FC236}">
                  <a16:creationId xmlns:a16="http://schemas.microsoft.com/office/drawing/2014/main" id="{56EEE340-15AF-4105-B104-612808EE7569}"/>
                </a:ext>
              </a:extLst>
            </p:cNvPr>
            <p:cNvSpPr/>
            <p:nvPr/>
          </p:nvSpPr>
          <p:spPr>
            <a:xfrm>
              <a:off x="6744072" y="4365104"/>
              <a:ext cx="2300729" cy="648071"/>
            </a:xfrm>
            <a:prstGeom prst="cube">
              <a:avLst>
                <a:gd name="adj" fmla="val 11352"/>
              </a:avLst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5" name="Cube 34">
              <a:extLst>
                <a:ext uri="{FF2B5EF4-FFF2-40B4-BE49-F238E27FC236}">
                  <a16:creationId xmlns:a16="http://schemas.microsoft.com/office/drawing/2014/main" id="{6AB77D43-9FE1-4784-A20A-82881097E558}"/>
                </a:ext>
              </a:extLst>
            </p:cNvPr>
            <p:cNvSpPr/>
            <p:nvPr/>
          </p:nvSpPr>
          <p:spPr>
            <a:xfrm>
              <a:off x="6672064" y="4437112"/>
              <a:ext cx="2300729" cy="648071"/>
            </a:xfrm>
            <a:prstGeom prst="cube">
              <a:avLst>
                <a:gd name="adj" fmla="val 11352"/>
              </a:avLst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6" name="Cube 35">
              <a:extLst>
                <a:ext uri="{FF2B5EF4-FFF2-40B4-BE49-F238E27FC236}">
                  <a16:creationId xmlns:a16="http://schemas.microsoft.com/office/drawing/2014/main" id="{92E7730F-1749-4FAD-B76E-02ED39B53CD7}"/>
                </a:ext>
              </a:extLst>
            </p:cNvPr>
            <p:cNvSpPr/>
            <p:nvPr/>
          </p:nvSpPr>
          <p:spPr>
            <a:xfrm>
              <a:off x="6600056" y="4509120"/>
              <a:ext cx="2300729" cy="648071"/>
            </a:xfrm>
            <a:prstGeom prst="cube">
              <a:avLst>
                <a:gd name="adj" fmla="val 11352"/>
              </a:avLst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7" name="Cube 36">
              <a:extLst>
                <a:ext uri="{FF2B5EF4-FFF2-40B4-BE49-F238E27FC236}">
                  <a16:creationId xmlns:a16="http://schemas.microsoft.com/office/drawing/2014/main" id="{C30B12E6-83BC-433D-A993-E80C007B270C}"/>
                </a:ext>
              </a:extLst>
            </p:cNvPr>
            <p:cNvSpPr/>
            <p:nvPr/>
          </p:nvSpPr>
          <p:spPr>
            <a:xfrm>
              <a:off x="6528048" y="4580539"/>
              <a:ext cx="2300729" cy="648071"/>
            </a:xfrm>
            <a:prstGeom prst="cube">
              <a:avLst>
                <a:gd name="adj" fmla="val 11352"/>
              </a:avLst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8" name="Cube 37">
              <a:extLst>
                <a:ext uri="{FF2B5EF4-FFF2-40B4-BE49-F238E27FC236}">
                  <a16:creationId xmlns:a16="http://schemas.microsoft.com/office/drawing/2014/main" id="{7C89794F-2E0E-441D-B9A4-2E0D252DE393}"/>
                </a:ext>
              </a:extLst>
            </p:cNvPr>
            <p:cNvSpPr/>
            <p:nvPr/>
          </p:nvSpPr>
          <p:spPr>
            <a:xfrm>
              <a:off x="6456040" y="4657906"/>
              <a:ext cx="2300729" cy="648071"/>
            </a:xfrm>
            <a:prstGeom prst="cube">
              <a:avLst>
                <a:gd name="adj" fmla="val 11352"/>
              </a:avLst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9" name="Cube 38">
              <a:extLst>
                <a:ext uri="{FF2B5EF4-FFF2-40B4-BE49-F238E27FC236}">
                  <a16:creationId xmlns:a16="http://schemas.microsoft.com/office/drawing/2014/main" id="{96B0277A-EA0E-4024-9D78-19E7E0B7B335}"/>
                </a:ext>
              </a:extLst>
            </p:cNvPr>
            <p:cNvSpPr/>
            <p:nvPr/>
          </p:nvSpPr>
          <p:spPr>
            <a:xfrm>
              <a:off x="6384032" y="4734110"/>
              <a:ext cx="2300729" cy="648071"/>
            </a:xfrm>
            <a:prstGeom prst="cube">
              <a:avLst>
                <a:gd name="adj" fmla="val 11352"/>
              </a:avLst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0" name="Cube 39">
              <a:extLst>
                <a:ext uri="{FF2B5EF4-FFF2-40B4-BE49-F238E27FC236}">
                  <a16:creationId xmlns:a16="http://schemas.microsoft.com/office/drawing/2014/main" id="{4EDDE58E-2D38-4298-B8BA-306CA770A2F5}"/>
                </a:ext>
              </a:extLst>
            </p:cNvPr>
            <p:cNvSpPr/>
            <p:nvPr/>
          </p:nvSpPr>
          <p:spPr>
            <a:xfrm>
              <a:off x="6306653" y="4809582"/>
              <a:ext cx="2300729" cy="648071"/>
            </a:xfrm>
            <a:prstGeom prst="cube">
              <a:avLst>
                <a:gd name="adj" fmla="val 11352"/>
              </a:avLst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DED27F5-9A98-49E3-9718-13EA5B4B3ED4}"/>
              </a:ext>
            </a:extLst>
          </p:cNvPr>
          <p:cNvGrpSpPr/>
          <p:nvPr/>
        </p:nvGrpSpPr>
        <p:grpSpPr>
          <a:xfrm>
            <a:off x="9804436" y="3621816"/>
            <a:ext cx="1944167" cy="2339861"/>
            <a:chOff x="3704850" y="4117116"/>
            <a:chExt cx="1944167" cy="2339861"/>
          </a:xfrm>
        </p:grpSpPr>
        <p:sp>
          <p:nvSpPr>
            <p:cNvPr id="43" name="Cube 42">
              <a:extLst>
                <a:ext uri="{FF2B5EF4-FFF2-40B4-BE49-F238E27FC236}">
                  <a16:creationId xmlns:a16="http://schemas.microsoft.com/office/drawing/2014/main" id="{4835A9F7-5384-49B4-A52C-F2F1C16194A5}"/>
                </a:ext>
              </a:extLst>
            </p:cNvPr>
            <p:cNvSpPr/>
            <p:nvPr/>
          </p:nvSpPr>
          <p:spPr>
            <a:xfrm>
              <a:off x="4927470" y="4117116"/>
              <a:ext cx="721547" cy="1103520"/>
            </a:xfrm>
            <a:prstGeom prst="cube">
              <a:avLst>
                <a:gd name="adj" fmla="val 11352"/>
              </a:avLst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4" name="Cube 43">
              <a:extLst>
                <a:ext uri="{FF2B5EF4-FFF2-40B4-BE49-F238E27FC236}">
                  <a16:creationId xmlns:a16="http://schemas.microsoft.com/office/drawing/2014/main" id="{7E0A8AC4-7C5E-4B21-A3D1-8D5B784DB1F2}"/>
                </a:ext>
              </a:extLst>
            </p:cNvPr>
            <p:cNvSpPr/>
            <p:nvPr/>
          </p:nvSpPr>
          <p:spPr>
            <a:xfrm>
              <a:off x="4846768" y="4193071"/>
              <a:ext cx="721547" cy="1103520"/>
            </a:xfrm>
            <a:prstGeom prst="cube">
              <a:avLst>
                <a:gd name="adj" fmla="val 11352"/>
              </a:avLst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5" name="Cube 44">
              <a:extLst>
                <a:ext uri="{FF2B5EF4-FFF2-40B4-BE49-F238E27FC236}">
                  <a16:creationId xmlns:a16="http://schemas.microsoft.com/office/drawing/2014/main" id="{DBBAC466-EB72-4E4E-825F-0365D47ADBDA}"/>
                </a:ext>
              </a:extLst>
            </p:cNvPr>
            <p:cNvSpPr/>
            <p:nvPr/>
          </p:nvSpPr>
          <p:spPr>
            <a:xfrm>
              <a:off x="4761228" y="4270938"/>
              <a:ext cx="721547" cy="1103520"/>
            </a:xfrm>
            <a:prstGeom prst="cube">
              <a:avLst>
                <a:gd name="adj" fmla="val 11352"/>
              </a:avLst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6" name="Cube 45">
              <a:extLst>
                <a:ext uri="{FF2B5EF4-FFF2-40B4-BE49-F238E27FC236}">
                  <a16:creationId xmlns:a16="http://schemas.microsoft.com/office/drawing/2014/main" id="{1DCB95F6-B974-4962-A4EC-D58E63D9BBD3}"/>
                </a:ext>
              </a:extLst>
            </p:cNvPr>
            <p:cNvSpPr/>
            <p:nvPr/>
          </p:nvSpPr>
          <p:spPr>
            <a:xfrm>
              <a:off x="4680211" y="4348805"/>
              <a:ext cx="721547" cy="1103520"/>
            </a:xfrm>
            <a:prstGeom prst="cube">
              <a:avLst>
                <a:gd name="adj" fmla="val 11352"/>
              </a:avLst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7" name="Cube 46">
              <a:extLst>
                <a:ext uri="{FF2B5EF4-FFF2-40B4-BE49-F238E27FC236}">
                  <a16:creationId xmlns:a16="http://schemas.microsoft.com/office/drawing/2014/main" id="{36231233-9AEA-4161-A3B2-847BBCDA1ED5}"/>
                </a:ext>
              </a:extLst>
            </p:cNvPr>
            <p:cNvSpPr/>
            <p:nvPr/>
          </p:nvSpPr>
          <p:spPr>
            <a:xfrm>
              <a:off x="4603554" y="4431773"/>
              <a:ext cx="721547" cy="1103520"/>
            </a:xfrm>
            <a:prstGeom prst="cube">
              <a:avLst>
                <a:gd name="adj" fmla="val 11352"/>
              </a:avLst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8" name="Cube 47">
              <a:extLst>
                <a:ext uri="{FF2B5EF4-FFF2-40B4-BE49-F238E27FC236}">
                  <a16:creationId xmlns:a16="http://schemas.microsoft.com/office/drawing/2014/main" id="{999F0744-A500-4EC0-8AA1-AE2A812817CC}"/>
                </a:ext>
              </a:extLst>
            </p:cNvPr>
            <p:cNvSpPr/>
            <p:nvPr/>
          </p:nvSpPr>
          <p:spPr>
            <a:xfrm>
              <a:off x="4518014" y="4516132"/>
              <a:ext cx="721547" cy="1103520"/>
            </a:xfrm>
            <a:prstGeom prst="cube">
              <a:avLst>
                <a:gd name="adj" fmla="val 11352"/>
              </a:avLst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9" name="Cube 48">
              <a:extLst>
                <a:ext uri="{FF2B5EF4-FFF2-40B4-BE49-F238E27FC236}">
                  <a16:creationId xmlns:a16="http://schemas.microsoft.com/office/drawing/2014/main" id="{16D9BEC8-4467-40B9-A2B6-3F0ECEA8451E}"/>
                </a:ext>
              </a:extLst>
            </p:cNvPr>
            <p:cNvSpPr/>
            <p:nvPr/>
          </p:nvSpPr>
          <p:spPr>
            <a:xfrm>
              <a:off x="4436459" y="4600491"/>
              <a:ext cx="721547" cy="1103520"/>
            </a:xfrm>
            <a:prstGeom prst="cube">
              <a:avLst>
                <a:gd name="adj" fmla="val 11352"/>
              </a:avLst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0" name="Cube 49">
              <a:extLst>
                <a:ext uri="{FF2B5EF4-FFF2-40B4-BE49-F238E27FC236}">
                  <a16:creationId xmlns:a16="http://schemas.microsoft.com/office/drawing/2014/main" id="{ED2B7ADE-4D68-4735-A248-B570B8D46788}"/>
                </a:ext>
              </a:extLst>
            </p:cNvPr>
            <p:cNvSpPr/>
            <p:nvPr/>
          </p:nvSpPr>
          <p:spPr>
            <a:xfrm>
              <a:off x="4352735" y="4684850"/>
              <a:ext cx="721547" cy="1103520"/>
            </a:xfrm>
            <a:prstGeom prst="cube">
              <a:avLst>
                <a:gd name="adj" fmla="val 11352"/>
              </a:avLst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1" name="Cube 50">
              <a:extLst>
                <a:ext uri="{FF2B5EF4-FFF2-40B4-BE49-F238E27FC236}">
                  <a16:creationId xmlns:a16="http://schemas.microsoft.com/office/drawing/2014/main" id="{68928A38-302B-4D19-A47C-4AADA0C14DE6}"/>
                </a:ext>
              </a:extLst>
            </p:cNvPr>
            <p:cNvSpPr/>
            <p:nvPr/>
          </p:nvSpPr>
          <p:spPr>
            <a:xfrm>
              <a:off x="4270996" y="4765999"/>
              <a:ext cx="721547" cy="1103520"/>
            </a:xfrm>
            <a:prstGeom prst="cube">
              <a:avLst>
                <a:gd name="adj" fmla="val 11352"/>
              </a:avLst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2" name="Cube 51">
              <a:extLst>
                <a:ext uri="{FF2B5EF4-FFF2-40B4-BE49-F238E27FC236}">
                  <a16:creationId xmlns:a16="http://schemas.microsoft.com/office/drawing/2014/main" id="{FE55E24E-58B9-4F9C-9B29-635F0678C2DB}"/>
                </a:ext>
              </a:extLst>
            </p:cNvPr>
            <p:cNvSpPr/>
            <p:nvPr/>
          </p:nvSpPr>
          <p:spPr>
            <a:xfrm>
              <a:off x="4191522" y="4853833"/>
              <a:ext cx="721547" cy="1103520"/>
            </a:xfrm>
            <a:prstGeom prst="cube">
              <a:avLst>
                <a:gd name="adj" fmla="val 11352"/>
              </a:avLst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3" name="Cube 52">
              <a:extLst>
                <a:ext uri="{FF2B5EF4-FFF2-40B4-BE49-F238E27FC236}">
                  <a16:creationId xmlns:a16="http://schemas.microsoft.com/office/drawing/2014/main" id="{8EC1307F-44D3-4537-A801-8FA48499FDBA}"/>
                </a:ext>
              </a:extLst>
            </p:cNvPr>
            <p:cNvSpPr/>
            <p:nvPr/>
          </p:nvSpPr>
          <p:spPr>
            <a:xfrm>
              <a:off x="4106821" y="4941667"/>
              <a:ext cx="721547" cy="1103520"/>
            </a:xfrm>
            <a:prstGeom prst="cube">
              <a:avLst>
                <a:gd name="adj" fmla="val 11352"/>
              </a:avLst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4" name="Cube 53">
              <a:extLst>
                <a:ext uri="{FF2B5EF4-FFF2-40B4-BE49-F238E27FC236}">
                  <a16:creationId xmlns:a16="http://schemas.microsoft.com/office/drawing/2014/main" id="{6A07F071-9107-4E64-9625-BE0DDF0D0D68}"/>
                </a:ext>
              </a:extLst>
            </p:cNvPr>
            <p:cNvSpPr/>
            <p:nvPr/>
          </p:nvSpPr>
          <p:spPr>
            <a:xfrm>
              <a:off x="4023097" y="5026026"/>
              <a:ext cx="721547" cy="1103520"/>
            </a:xfrm>
            <a:prstGeom prst="cube">
              <a:avLst>
                <a:gd name="adj" fmla="val 11352"/>
              </a:avLst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5" name="Cube 54">
              <a:extLst>
                <a:ext uri="{FF2B5EF4-FFF2-40B4-BE49-F238E27FC236}">
                  <a16:creationId xmlns:a16="http://schemas.microsoft.com/office/drawing/2014/main" id="{52C05B67-D60D-4822-91A0-C25009A057D8}"/>
                </a:ext>
              </a:extLst>
            </p:cNvPr>
            <p:cNvSpPr/>
            <p:nvPr/>
          </p:nvSpPr>
          <p:spPr>
            <a:xfrm>
              <a:off x="3941358" y="5107175"/>
              <a:ext cx="721547" cy="1103520"/>
            </a:xfrm>
            <a:prstGeom prst="cube">
              <a:avLst>
                <a:gd name="adj" fmla="val 11352"/>
              </a:avLst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6" name="Cube 55">
              <a:extLst>
                <a:ext uri="{FF2B5EF4-FFF2-40B4-BE49-F238E27FC236}">
                  <a16:creationId xmlns:a16="http://schemas.microsoft.com/office/drawing/2014/main" id="{C5253937-1B2B-417E-8B98-96079583636B}"/>
                </a:ext>
              </a:extLst>
            </p:cNvPr>
            <p:cNvSpPr/>
            <p:nvPr/>
          </p:nvSpPr>
          <p:spPr>
            <a:xfrm>
              <a:off x="3861884" y="5195009"/>
              <a:ext cx="721547" cy="1103520"/>
            </a:xfrm>
            <a:prstGeom prst="cube">
              <a:avLst>
                <a:gd name="adj" fmla="val 11352"/>
              </a:avLst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7" name="Cube 56">
              <a:extLst>
                <a:ext uri="{FF2B5EF4-FFF2-40B4-BE49-F238E27FC236}">
                  <a16:creationId xmlns:a16="http://schemas.microsoft.com/office/drawing/2014/main" id="{02CBE592-3345-40DE-8DAB-1F22882C0ED4}"/>
                </a:ext>
              </a:extLst>
            </p:cNvPr>
            <p:cNvSpPr/>
            <p:nvPr/>
          </p:nvSpPr>
          <p:spPr>
            <a:xfrm>
              <a:off x="3785227" y="5274233"/>
              <a:ext cx="721547" cy="1103520"/>
            </a:xfrm>
            <a:prstGeom prst="cube">
              <a:avLst>
                <a:gd name="adj" fmla="val 11352"/>
              </a:avLst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8" name="Cube 57">
              <a:extLst>
                <a:ext uri="{FF2B5EF4-FFF2-40B4-BE49-F238E27FC236}">
                  <a16:creationId xmlns:a16="http://schemas.microsoft.com/office/drawing/2014/main" id="{C62B7764-F10F-42F2-83A1-C434C1BDEBAC}"/>
                </a:ext>
              </a:extLst>
            </p:cNvPr>
            <p:cNvSpPr/>
            <p:nvPr/>
          </p:nvSpPr>
          <p:spPr>
            <a:xfrm>
              <a:off x="3704850" y="5353457"/>
              <a:ext cx="721547" cy="1103520"/>
            </a:xfrm>
            <a:prstGeom prst="cube">
              <a:avLst>
                <a:gd name="adj" fmla="val 11352"/>
              </a:avLst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</a:p>
          </p:txBody>
        </p:sp>
      </p:grpSp>
      <p:sp>
        <p:nvSpPr>
          <p:cNvPr id="60" name="Rectangle 2">
            <a:extLst>
              <a:ext uri="{FF2B5EF4-FFF2-40B4-BE49-F238E27FC236}">
                <a16:creationId xmlns:a16="http://schemas.microsoft.com/office/drawing/2014/main" id="{52AE44A3-070B-4BAD-96B1-2DBAB1978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688" y="1853835"/>
            <a:ext cx="3439072" cy="3385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A = numpy.full((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10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16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587EEA4-3796-4EEB-930F-0450130B5B89}"/>
              </a:ext>
            </a:extLst>
          </p:cNvPr>
          <p:cNvGrpSpPr/>
          <p:nvPr/>
        </p:nvGrpSpPr>
        <p:grpSpPr>
          <a:xfrm>
            <a:off x="623392" y="3861048"/>
            <a:ext cx="2506618" cy="1355554"/>
            <a:chOff x="8845966" y="3102931"/>
            <a:chExt cx="1420678" cy="745519"/>
          </a:xfrm>
        </p:grpSpPr>
        <p:sp>
          <p:nvSpPr>
            <p:cNvPr id="61" name="Cube 60">
              <a:extLst>
                <a:ext uri="{FF2B5EF4-FFF2-40B4-BE49-F238E27FC236}">
                  <a16:creationId xmlns:a16="http://schemas.microsoft.com/office/drawing/2014/main" id="{A8600D11-7137-43E8-81FF-F9241C574203}"/>
                </a:ext>
              </a:extLst>
            </p:cNvPr>
            <p:cNvSpPr/>
            <p:nvPr/>
          </p:nvSpPr>
          <p:spPr>
            <a:xfrm>
              <a:off x="8962658" y="3102931"/>
              <a:ext cx="1303986" cy="626699"/>
            </a:xfrm>
            <a:prstGeom prst="cube">
              <a:avLst>
                <a:gd name="adj" fmla="val 8848"/>
              </a:avLst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Cube 61">
              <a:extLst>
                <a:ext uri="{FF2B5EF4-FFF2-40B4-BE49-F238E27FC236}">
                  <a16:creationId xmlns:a16="http://schemas.microsoft.com/office/drawing/2014/main" id="{548D3F77-A03F-44C9-B722-15B7A9C69502}"/>
                </a:ext>
              </a:extLst>
            </p:cNvPr>
            <p:cNvSpPr/>
            <p:nvPr/>
          </p:nvSpPr>
          <p:spPr>
            <a:xfrm>
              <a:off x="8904312" y="3162341"/>
              <a:ext cx="1303986" cy="626699"/>
            </a:xfrm>
            <a:prstGeom prst="cube">
              <a:avLst>
                <a:gd name="adj" fmla="val 8848"/>
              </a:avLst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Cube 62">
              <a:extLst>
                <a:ext uri="{FF2B5EF4-FFF2-40B4-BE49-F238E27FC236}">
                  <a16:creationId xmlns:a16="http://schemas.microsoft.com/office/drawing/2014/main" id="{70A72880-EAFA-4CF4-9862-5D7C1536F449}"/>
                </a:ext>
              </a:extLst>
            </p:cNvPr>
            <p:cNvSpPr/>
            <p:nvPr/>
          </p:nvSpPr>
          <p:spPr>
            <a:xfrm>
              <a:off x="8845966" y="3221751"/>
              <a:ext cx="1303986" cy="626699"/>
            </a:xfrm>
            <a:prstGeom prst="cube">
              <a:avLst>
                <a:gd name="adj" fmla="val 8848"/>
              </a:avLst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F5365BB3-E25B-40CA-9737-30572D6E9964}"/>
              </a:ext>
            </a:extLst>
          </p:cNvPr>
          <p:cNvSpPr txBox="1"/>
          <p:nvPr/>
        </p:nvSpPr>
        <p:spPr>
          <a:xfrm>
            <a:off x="4708640" y="1789630"/>
            <a:ext cx="566194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B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= numpy.swapaxes(A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# (16 x 10 x 3)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= numpy.swapaxes(A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# ( 3 x 16 x 10)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= numpy.swapaxes(A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# (10 x  3 x 16)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B2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= numpy.transpose(A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))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# (16 x 10 x 3)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E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= numpy.transpose(A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))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# (3  x 10 x 16)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AB14A76-5295-4008-904A-9D7F8C040F9E}"/>
              </a:ext>
            </a:extLst>
          </p:cNvPr>
          <p:cNvCxnSpPr>
            <a:cxnSpLocks/>
          </p:cNvCxnSpPr>
          <p:nvPr/>
        </p:nvCxnSpPr>
        <p:spPr>
          <a:xfrm>
            <a:off x="4151784" y="1976887"/>
            <a:ext cx="0" cy="9164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099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7C63870-EA12-4E61-866C-C01AB383D6A3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Use of Core Python Libs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6A83D-3E50-47FD-9C5A-64CB6B6F01EE}"/>
              </a:ext>
            </a:extLst>
          </p:cNvPr>
          <p:cNvSpPr txBox="1"/>
          <p:nvPr/>
        </p:nvSpPr>
        <p:spPr>
          <a:xfrm>
            <a:off x="496688" y="1135665"/>
            <a:ext cx="7111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IO: binary data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D57B8C-D26D-43E8-909D-C4F95EEEB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392" y="2197893"/>
            <a:ext cx="3663182" cy="24622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A = numpy.array(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    ((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'Apple 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2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4000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 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'Lemon 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0000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 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'Milk  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2000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 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'Banana'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9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3000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 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'Coffee'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7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6000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)))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AA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= A[: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[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1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2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]].astype(numpy.int)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numpy.save(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'./A'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A)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B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= numpy.load(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'./A.npy'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3679ED-1AC8-4FD4-81ED-9A4F5DA90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4072" y="2140333"/>
            <a:ext cx="3663182" cy="310854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A = numpy.array(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    ((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'Apple 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2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4000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 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'Lemon 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0000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 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'Milk  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2000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 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'Banana'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9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3000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 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'Coffee'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7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6000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)))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AA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= A[: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[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1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2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]].astype(numpy.int)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with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Source Code Pro"/>
              </a:rPr>
              <a:t>open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'./A.dat'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"wb"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as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f: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    pickle.dump(A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f)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with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Source Code Pro"/>
              </a:rPr>
              <a:t>open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'./A.dat'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"rb"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as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f: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B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= pickle.load(f)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E9BACCF-EE41-4563-8A09-528F6F2502D5}"/>
              </a:ext>
            </a:extLst>
          </p:cNvPr>
          <p:cNvCxnSpPr/>
          <p:nvPr/>
        </p:nvCxnSpPr>
        <p:spPr>
          <a:xfrm>
            <a:off x="5591944" y="1916832"/>
            <a:ext cx="0" cy="396044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389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7C63870-EA12-4E61-866C-C01AB383D6A3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Use of Core Python Libs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6A83D-3E50-47FD-9C5A-64CB6B6F01EE}"/>
              </a:ext>
            </a:extLst>
          </p:cNvPr>
          <p:cNvSpPr txBox="1"/>
          <p:nvPr/>
        </p:nvSpPr>
        <p:spPr>
          <a:xfrm>
            <a:off x="496688" y="1135665"/>
            <a:ext cx="7111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IO: text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AE1756-3D71-4CEE-BC6C-0EC4DDA11137}"/>
              </a:ext>
            </a:extLst>
          </p:cNvPr>
          <p:cNvSpPr txBox="1"/>
          <p:nvPr/>
        </p:nvSpPr>
        <p:spPr>
          <a:xfrm>
            <a:off x="8583894" y="2259449"/>
            <a:ext cx="2880320" cy="116955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Apple 	2	4000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Lemon 	nan	0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Milk  	0	2000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Banana	9	3000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Coffee	7	6000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8C3598D-9484-4C45-9DB8-1D9F4FFB6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00" y="2078474"/>
            <a:ext cx="6048451" cy="24622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A = numpy.array(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    ((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'Apple 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4000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'Lemon 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numpy.nan)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'Milk  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2000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'Banana'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9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3000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'Coffee'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6000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data_type = A.dtype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numpy.savetxt(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'A.txt'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Source Code Pro"/>
              </a:rPr>
              <a:t>fmt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'%s'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Source Code Pro"/>
              </a:rPr>
              <a:t>delimiter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\t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B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= numpy.loadtxt(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'A.txt'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Source Code Pro"/>
              </a:rPr>
              <a:t>dtype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=data_type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Source Code Pro"/>
              </a:rPr>
              <a:t>delimiter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\t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909DACE-8125-4AFC-B729-0D08B69E5330}"/>
              </a:ext>
            </a:extLst>
          </p:cNvPr>
          <p:cNvCxnSpPr/>
          <p:nvPr/>
        </p:nvCxnSpPr>
        <p:spPr>
          <a:xfrm>
            <a:off x="7680176" y="1610219"/>
            <a:ext cx="0" cy="396044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299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7C63870-EA12-4E61-866C-C01AB383D6A3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Use of Core Python Libs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6A83D-3E50-47FD-9C5A-64CB6B6F01EE}"/>
              </a:ext>
            </a:extLst>
          </p:cNvPr>
          <p:cNvSpPr txBox="1"/>
          <p:nvPr/>
        </p:nvSpPr>
        <p:spPr>
          <a:xfrm>
            <a:off x="496688" y="1135665"/>
            <a:ext cx="7111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Ravel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1732FBB-F5E4-4DE8-844A-9F805A705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392" y="2278341"/>
            <a:ext cx="4955203" cy="28931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A = numpy.array(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    ((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'Apple 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4000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'Lemon 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1000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'Milk  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2000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'Banana'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9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3000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'Coffee'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6000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F1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= numpy.ravel(A)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F2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= A.flatten()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idx_cr = numpy.unravel_index([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]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A.shape)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A[idx_cr] = numpy.nan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2853E6-85D3-455F-BBB3-8898A29CB543}"/>
              </a:ext>
            </a:extLst>
          </p:cNvPr>
          <p:cNvSpPr/>
          <p:nvPr/>
        </p:nvSpPr>
        <p:spPr>
          <a:xfrm>
            <a:off x="3503712" y="4365104"/>
            <a:ext cx="1008112" cy="432048"/>
          </a:xfrm>
          <a:prstGeom prst="rect">
            <a:avLst/>
          </a:prstGeom>
          <a:solidFill>
            <a:schemeClr val="accent3">
              <a:lumMod val="20000"/>
              <a:lumOff val="80000"/>
              <a:alpha val="2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040041-762E-4B4C-9E23-A4FB09FE7B71}"/>
              </a:ext>
            </a:extLst>
          </p:cNvPr>
          <p:cNvSpPr txBox="1"/>
          <p:nvPr/>
        </p:nvSpPr>
        <p:spPr>
          <a:xfrm>
            <a:off x="8583894" y="2259449"/>
            <a:ext cx="2880320" cy="116955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[['Apple ' '2' </a:t>
            </a:r>
            <a:r>
              <a:rPr lang="en-US" sz="1400" dirty="0">
                <a:solidFill>
                  <a:srgbClr val="FF5001"/>
                </a:solidFill>
                <a:latin typeface="Source Code Pro"/>
              </a:rPr>
              <a:t>'nan'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]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['Lemon ' </a:t>
            </a:r>
            <a:r>
              <a:rPr lang="en-US" sz="1400" dirty="0">
                <a:solidFill>
                  <a:srgbClr val="FF5001"/>
                </a:solidFill>
                <a:latin typeface="Source Code Pro"/>
              </a:rPr>
              <a:t>'nan'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 </a:t>
            </a:r>
            <a:r>
              <a:rPr lang="en-US" sz="1400" dirty="0">
                <a:solidFill>
                  <a:srgbClr val="FF5001"/>
                </a:solidFill>
                <a:latin typeface="Source Code Pro"/>
              </a:rPr>
              <a:t>'nan'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]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['Milk  ' '7' '2000']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['Banana' '9' '3000']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['Coffee' '7' '6000']]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471D1F9-A7AB-476A-A935-F1A3370A0E6F}"/>
              </a:ext>
            </a:extLst>
          </p:cNvPr>
          <p:cNvCxnSpPr/>
          <p:nvPr/>
        </p:nvCxnSpPr>
        <p:spPr>
          <a:xfrm>
            <a:off x="7680176" y="1610219"/>
            <a:ext cx="0" cy="396044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366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7C63870-EA12-4E61-866C-C01AB383D6A3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Use of Core Python Libs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6A83D-3E50-47FD-9C5A-64CB6B6F01EE}"/>
              </a:ext>
            </a:extLst>
          </p:cNvPr>
          <p:cNvSpPr txBox="1"/>
          <p:nvPr/>
        </p:nvSpPr>
        <p:spPr>
          <a:xfrm>
            <a:off x="496688" y="1135665"/>
            <a:ext cx="7111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b="1" dirty="0">
                <a:solidFill>
                  <a:schemeClr val="bg1"/>
                </a:solidFill>
              </a:rPr>
              <a:t>Print options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040041-762E-4B4C-9E23-A4FB09FE7B71}"/>
              </a:ext>
            </a:extLst>
          </p:cNvPr>
          <p:cNvSpPr txBox="1"/>
          <p:nvPr/>
        </p:nvSpPr>
        <p:spPr>
          <a:xfrm>
            <a:off x="8583894" y="2259449"/>
            <a:ext cx="2880320" cy="5232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[[1.00002]]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[[1.]]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471D1F9-A7AB-476A-A935-F1A3370A0E6F}"/>
              </a:ext>
            </a:extLst>
          </p:cNvPr>
          <p:cNvCxnSpPr/>
          <p:nvPr/>
        </p:nvCxnSpPr>
        <p:spPr>
          <a:xfrm>
            <a:off x="7680176" y="1610219"/>
            <a:ext cx="0" cy="396044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3">
            <a:extLst>
              <a:ext uri="{FF2B5EF4-FFF2-40B4-BE49-F238E27FC236}">
                <a16:creationId xmlns:a16="http://schemas.microsoft.com/office/drawing/2014/main" id="{79AD64CF-5107-40ED-B931-B8BE916FC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688" y="1956089"/>
            <a:ext cx="5663952" cy="116955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A = numpy.array([[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1.00002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]])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Source Code Pro"/>
              </a:rPr>
              <a:t>print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(A)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numpy.set_printoptions(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Source Code Pro"/>
              </a:rPr>
              <a:t>precision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=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3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Source Code Pro"/>
              </a:rPr>
              <a:t>print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(A)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164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21;p29">
            <a:extLst>
              <a:ext uri="{FF2B5EF4-FFF2-40B4-BE49-F238E27FC236}">
                <a16:creationId xmlns:a16="http://schemas.microsoft.com/office/drawing/2014/main" id="{86488302-3946-4AEB-AD62-6A215F597270}"/>
              </a:ext>
            </a:extLst>
          </p:cNvPr>
          <p:cNvSpPr/>
          <p:nvPr/>
        </p:nvSpPr>
        <p:spPr>
          <a:xfrm>
            <a:off x="-1" y="0"/>
            <a:ext cx="629586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lnSpc>
                <a:spcPct val="90000"/>
              </a:lnSpc>
            </a:pP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5BC90F-D86B-432C-A4FB-8630A10E26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2304" y="2420887"/>
            <a:ext cx="1316830" cy="13774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FF65F8-E4F6-4610-A2CA-DA92152C69A0}"/>
              </a:ext>
            </a:extLst>
          </p:cNvPr>
          <p:cNvSpPr txBox="1"/>
          <p:nvPr/>
        </p:nvSpPr>
        <p:spPr>
          <a:xfrm>
            <a:off x="0" y="2276872"/>
            <a:ext cx="6295864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Lesson 03</a:t>
            </a:r>
          </a:p>
          <a:p>
            <a:pPr algn="ctr"/>
            <a:r>
              <a:rPr lang="en-US" sz="4800" b="1" dirty="0">
                <a:solidFill>
                  <a:schemeClr val="bg1"/>
                </a:solidFill>
              </a:rPr>
              <a:t>Data Manipulation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hlinkClick r:id="rId4" action="ppaction://hlinkpres?slideindex=1&amp;slidetitle="/>
            <a:extLst>
              <a:ext uri="{FF2B5EF4-FFF2-40B4-BE49-F238E27FC236}">
                <a16:creationId xmlns:a16="http://schemas.microsoft.com/office/drawing/2014/main" id="{498E67D4-35A6-4DCE-B5F1-427D1D548E8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56800" y="295103"/>
            <a:ext cx="311647" cy="28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8879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7C63870-EA12-4E61-866C-C01AB383D6A3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Use of Core Python Libs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6A83D-3E50-47FD-9C5A-64CB6B6F01EE}"/>
              </a:ext>
            </a:extLst>
          </p:cNvPr>
          <p:cNvSpPr txBox="1"/>
          <p:nvPr/>
        </p:nvSpPr>
        <p:spPr>
          <a:xfrm>
            <a:off x="496688" y="1135665"/>
            <a:ext cx="7111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b="1" dirty="0">
                <a:solidFill>
                  <a:schemeClr val="bg1"/>
                </a:solidFill>
              </a:rPr>
              <a:t>NaN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2D30AA-1BB1-434A-9D6C-34480B16A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384" y="1834952"/>
            <a:ext cx="5400596" cy="116955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A = numpy.zeros((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A[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] = numpy.nan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mask_is_nan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= numpy.isnan(A)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A_has_any_nan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= numpy.any(numpy.isnan(A))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C66F692-3EE8-4231-AEE0-E110C24A5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424" y="4149080"/>
            <a:ext cx="3478516" cy="133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Code Pro"/>
              </a:rPr>
              <a:t>In [11]: None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Code Pro"/>
              </a:rPr>
              <a:t> ==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Code Pro"/>
              </a:rPr>
              <a:t>None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Code Pro"/>
              </a:rPr>
              <a:t>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Code Pro"/>
              </a:rPr>
              <a:t># noqa: E711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Code Pr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Code Pro"/>
              </a:rPr>
              <a:t>Out[11]: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Code Pro"/>
              </a:rPr>
              <a:t>True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Code Pro"/>
              </a:rPr>
              <a:t>In [12]: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Code Pro"/>
              </a:rPr>
              <a:t>np.nan == np.nan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Code Pro"/>
              </a:rPr>
              <a:t>Out[12]: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ource Code Pro"/>
              </a:rPr>
              <a:t>False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3DFC8E-2922-4918-A82D-1DD340110C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0" y="4509120"/>
            <a:ext cx="461215" cy="46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522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21;p29">
            <a:extLst>
              <a:ext uri="{FF2B5EF4-FFF2-40B4-BE49-F238E27FC236}">
                <a16:creationId xmlns:a16="http://schemas.microsoft.com/office/drawing/2014/main" id="{86488302-3946-4AEB-AD62-6A215F597270}"/>
              </a:ext>
            </a:extLst>
          </p:cNvPr>
          <p:cNvSpPr/>
          <p:nvPr/>
        </p:nvSpPr>
        <p:spPr>
          <a:xfrm>
            <a:off x="-1" y="0"/>
            <a:ext cx="629586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lnSpc>
                <a:spcPct val="90000"/>
              </a:lnSpc>
            </a:pP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56;p61">
            <a:extLst>
              <a:ext uri="{FF2B5EF4-FFF2-40B4-BE49-F238E27FC236}">
                <a16:creationId xmlns:a16="http://schemas.microsoft.com/office/drawing/2014/main" id="{57621D7A-3F08-441D-87C1-113F4F00EE06}"/>
              </a:ext>
            </a:extLst>
          </p:cNvPr>
          <p:cNvSpPr/>
          <p:nvPr/>
        </p:nvSpPr>
        <p:spPr>
          <a:xfrm>
            <a:off x="-1" y="2093624"/>
            <a:ext cx="6295864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Pandas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2C829A-516D-4FA2-95B5-2E70E5126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0256" y="1847561"/>
            <a:ext cx="189547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393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7C63870-EA12-4E61-866C-C01AB383D6A3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Use of Core Python Libs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6A83D-3E50-47FD-9C5A-64CB6B6F01EE}"/>
              </a:ext>
            </a:extLst>
          </p:cNvPr>
          <p:cNvSpPr txBox="1"/>
          <p:nvPr/>
        </p:nvSpPr>
        <p:spPr>
          <a:xfrm>
            <a:off x="496688" y="1135665"/>
            <a:ext cx="7111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Create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8EBB1E-1048-47FC-AC2C-B7BE0178C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587" y="1916832"/>
            <a:ext cx="9577064" cy="224676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A = numpy.array(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    ((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'Apple 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2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4000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 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'Lemon 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3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1000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 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'Lemon 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9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7000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 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'Milk  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7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2000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 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'Banana'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9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3000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 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'Coffee'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7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6000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)))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df = pd.DataFrame(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Source Code Pro"/>
              </a:rPr>
              <a:t>data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=A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Source Code Pro"/>
              </a:rPr>
              <a:t>index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=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None,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Source Code Pro"/>
              </a:rPr>
              <a:t>columns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=[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'Product'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'#'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'Price'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])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df = df.astype({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'#'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: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'int32'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'Price'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: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'int32'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})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6648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7C63870-EA12-4E61-866C-C01AB383D6A3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Use of Core Python Libs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6A83D-3E50-47FD-9C5A-64CB6B6F01EE}"/>
              </a:ext>
            </a:extLst>
          </p:cNvPr>
          <p:cNvSpPr txBox="1"/>
          <p:nvPr/>
        </p:nvSpPr>
        <p:spPr>
          <a:xfrm>
            <a:off x="496688" y="1135665"/>
            <a:ext cx="7111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Inspect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8EBB1E-1048-47FC-AC2C-B7BE0178C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587" y="1916832"/>
            <a:ext cx="9577064" cy="224676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A = numpy.array(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    ((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'Apple 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2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4000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 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'Lemon 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3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1000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 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'Lemon 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9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7000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 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'Milk  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7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2000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 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'Banana'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9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3000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 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'Coffee'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7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6000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)))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df = pd.DataFrame(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Source Code Pro"/>
              </a:rPr>
              <a:t>data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=A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Source Code Pro"/>
              </a:rPr>
              <a:t>index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=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None,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Source Code Pro"/>
              </a:rPr>
              <a:t>columns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=[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'Product'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'#'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'Price'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])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df = df.astype({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'#'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: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'int32'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'Price'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: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'int32'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})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903B4CC-E108-4BFF-8497-576002BE6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688" y="4581128"/>
            <a:ext cx="5311280" cy="95410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Source Code Pro"/>
              </a:rPr>
              <a:t>print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'--------HEAD--------'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Source Code Pro"/>
              </a:rPr>
              <a:t>print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(df.head())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Source Code Pro"/>
              </a:rPr>
              <a:t>print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\n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--------TAIL--------'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Source Code Pro"/>
              </a:rPr>
              <a:t>print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(df.tail())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5AA2E1-B11D-41ED-B4D3-E37A3DBAFAE4}"/>
              </a:ext>
            </a:extLst>
          </p:cNvPr>
          <p:cNvSpPr txBox="1"/>
          <p:nvPr/>
        </p:nvSpPr>
        <p:spPr>
          <a:xfrm>
            <a:off x="8664491" y="1767006"/>
            <a:ext cx="2880320" cy="332398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--------HEAD--------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 Product  #  Price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0  Apple   2   4000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1  Lemon   3   1000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2  Lemon   9   7000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3  Milk    7   2000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4  Banana  9   3000</a:t>
            </a:r>
          </a:p>
          <a:p>
            <a:endParaRPr lang="en-US" sz="1400" dirty="0">
              <a:solidFill>
                <a:schemeClr val="bg1"/>
              </a:solidFill>
              <a:latin typeface="Source Code Pro"/>
            </a:endParaRP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--------TAIL--------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 Product  #  Price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1  Lemon   3   1000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2  Lemon   9   7000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3  Milk    7   2000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4  Banana  9   3000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5  Coffee  7   6000</a:t>
            </a:r>
          </a:p>
        </p:txBody>
      </p:sp>
    </p:spTree>
    <p:extLst>
      <p:ext uri="{BB962C8B-B14F-4D97-AF65-F5344CB8AC3E}">
        <p14:creationId xmlns:p14="http://schemas.microsoft.com/office/powerpoint/2010/main" val="42557128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7C63870-EA12-4E61-866C-C01AB383D6A3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Use of Core Python Libs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6A83D-3E50-47FD-9C5A-64CB6B6F01EE}"/>
              </a:ext>
            </a:extLst>
          </p:cNvPr>
          <p:cNvSpPr txBox="1"/>
          <p:nvPr/>
        </p:nvSpPr>
        <p:spPr>
          <a:xfrm>
            <a:off x="496688" y="1135665"/>
            <a:ext cx="7111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Inspect: columns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8EBB1E-1048-47FC-AC2C-B7BE0178C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587" y="1916832"/>
            <a:ext cx="9577064" cy="224676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A = numpy.array(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    ((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'Apple 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2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4000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 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'Lemon 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3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1000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 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'Lemon 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9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7000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 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'Milk  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7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2000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 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'Banana'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9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3000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 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'Coffee'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7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6000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)))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df = pd.DataFrame(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Source Code Pro"/>
              </a:rPr>
              <a:t>data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=A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Source Code Pro"/>
              </a:rPr>
              <a:t>index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=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None,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Source Code Pro"/>
              </a:rPr>
              <a:t>columns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=[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'Product'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'#'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'Price'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])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df = df.astype({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'#'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: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'int32'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'Price'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: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'int32'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})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5AA2E1-B11D-41ED-B4D3-E37A3DBAFAE4}"/>
              </a:ext>
            </a:extLst>
          </p:cNvPr>
          <p:cNvSpPr txBox="1"/>
          <p:nvPr/>
        </p:nvSpPr>
        <p:spPr>
          <a:xfrm>
            <a:off x="8664491" y="1767006"/>
            <a:ext cx="2880320" cy="3077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['Product' '#' 'Price']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948E7C2-E54B-4673-BFDB-9D818A628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688" y="4794250"/>
            <a:ext cx="3265638" cy="5232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columns = df.columns.to_numpy()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Source Code Pro"/>
              </a:rPr>
              <a:t>print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(columns)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1675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7C63870-EA12-4E61-866C-C01AB383D6A3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Use of Core Python Libs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6A83D-3E50-47FD-9C5A-64CB6B6F01EE}"/>
              </a:ext>
            </a:extLst>
          </p:cNvPr>
          <p:cNvSpPr txBox="1"/>
          <p:nvPr/>
        </p:nvSpPr>
        <p:spPr>
          <a:xfrm>
            <a:off x="496688" y="1135665"/>
            <a:ext cx="7111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Inspect: index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5AA2E1-B11D-41ED-B4D3-E37A3DBAFAE4}"/>
              </a:ext>
            </a:extLst>
          </p:cNvPr>
          <p:cNvSpPr txBox="1"/>
          <p:nvPr/>
        </p:nvSpPr>
        <p:spPr>
          <a:xfrm>
            <a:off x="8664491" y="1767006"/>
            <a:ext cx="2880320" cy="224676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21-01-01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21-01-02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21-01-03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21-01-04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21-01-05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21-01-06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21-01-07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21-01-08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21-01-09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21-01-10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A7F5BEA-D0DE-413E-8BAF-968B3AE19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376" y="2420888"/>
            <a:ext cx="6048451" cy="116955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rows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cols =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10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3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idx_dates = pd.date_range(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"20210101"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Source Code Pro"/>
              </a:rPr>
              <a:t>periods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=rows)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columns = [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Source Code Pro"/>
              </a:rPr>
              <a:t>chr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Source Code Pro"/>
              </a:rPr>
              <a:t>ord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'A'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 + c)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for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c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in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Source Code Pro"/>
              </a:rPr>
              <a:t>range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(cols)]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A = 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99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* numpy.random.random((rows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cols))).astype(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Source Code Pro"/>
              </a:rPr>
              <a:t>int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df = pd.DataFrame(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Source Code Pro"/>
              </a:rPr>
              <a:t>data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=A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Source Code Pro"/>
              </a:rPr>
              <a:t>index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=idx_dates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Source Code Pro"/>
              </a:rPr>
              <a:t>columns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=columns)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14B1ACE-A633-4ECB-B1DF-A204A677A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688" y="4660507"/>
            <a:ext cx="7539243" cy="95410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idx = df.index.to_numpy()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# str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idx2 = (pd.to_datetime(idx).strftime(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'%y-%m-%d'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)).to_numpy()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# datetime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</a:b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0789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7C63870-EA12-4E61-866C-C01AB383D6A3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Use of Core Python Libs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6A83D-3E50-47FD-9C5A-64CB6B6F01EE}"/>
              </a:ext>
            </a:extLst>
          </p:cNvPr>
          <p:cNvSpPr txBox="1"/>
          <p:nvPr/>
        </p:nvSpPr>
        <p:spPr>
          <a:xfrm>
            <a:off x="496688" y="1135665"/>
            <a:ext cx="7111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Slicing: columns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8EBB1E-1048-47FC-AC2C-B7BE0178C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587" y="1916832"/>
            <a:ext cx="9577064" cy="224676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A = numpy.array(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    ((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'Apple 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2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4000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 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'Lemon 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3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1000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 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'Lemon 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9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7000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 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'Milk  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7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2000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 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'Banana'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9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3000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 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'Coffee'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7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6000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)))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df = pd.DataFrame(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Source Code Pro"/>
              </a:rPr>
              <a:t>data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=A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Source Code Pro"/>
              </a:rPr>
              <a:t>index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=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None,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Source Code Pro"/>
              </a:rPr>
              <a:t>columns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=[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'Product'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'#'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'Price'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])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df = df.astype({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'#'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: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'int32'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'Price'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: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'int32'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})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5AA2E1-B11D-41ED-B4D3-E37A3DBAFAE4}"/>
              </a:ext>
            </a:extLst>
          </p:cNvPr>
          <p:cNvSpPr txBox="1"/>
          <p:nvPr/>
        </p:nvSpPr>
        <p:spPr>
          <a:xfrm>
            <a:off x="8664491" y="1268760"/>
            <a:ext cx="2880320" cy="50475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Product  #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0  Apple   2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1  Lemon   3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2  Lemon   9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3  Milk    7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4  Banana  9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5  Coffee  7</a:t>
            </a:r>
          </a:p>
          <a:p>
            <a:endParaRPr lang="en-US" sz="1400" dirty="0">
              <a:solidFill>
                <a:schemeClr val="bg1"/>
              </a:solidFill>
              <a:latin typeface="Source Code Pro"/>
            </a:endParaRP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 Product  #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0  Apple   2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1  Lemon   3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2  Lemon   9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3  Milk    7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4  Banana  9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5  Coffee  7</a:t>
            </a:r>
          </a:p>
          <a:p>
            <a:endParaRPr lang="en-US" sz="1400" dirty="0">
              <a:solidFill>
                <a:schemeClr val="bg1"/>
              </a:solidFill>
              <a:latin typeface="Source Code Pro"/>
            </a:endParaRP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 Product  #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0  Apple   2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1  Lemon   3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2  Lemon   9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3  Milk    7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4  Banana  9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5  Coffee  7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C8CF3C5-BFB7-4D66-A111-ADCD97D98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587" y="4391230"/>
            <a:ext cx="4060727" cy="224676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df_sliced1 = df[[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'Product'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'#'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]]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Source Code Pro"/>
              </a:rPr>
              <a:t>print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(df_sliced1)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Source Code Pro"/>
              </a:rPr>
              <a:t>print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df_sliced2 = df.loc[: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[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'Product'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'#'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]]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Source Code Pro"/>
              </a:rPr>
              <a:t>print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(df_sliced2)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Source Code Pro"/>
              </a:rPr>
              <a:t>print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df_sliced3 = df.iloc[: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[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1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]]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Source Code Pro"/>
              </a:rPr>
              <a:t>print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(df_sliced3)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5606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7C63870-EA12-4E61-866C-C01AB383D6A3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Use of Core Python Libs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6A83D-3E50-47FD-9C5A-64CB6B6F01EE}"/>
              </a:ext>
            </a:extLst>
          </p:cNvPr>
          <p:cNvSpPr txBox="1"/>
          <p:nvPr/>
        </p:nvSpPr>
        <p:spPr>
          <a:xfrm>
            <a:off x="496688" y="1135665"/>
            <a:ext cx="7111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Slicing: rows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8EBB1E-1048-47FC-AC2C-B7BE0178C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587" y="1916832"/>
            <a:ext cx="9577064" cy="224676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A = numpy.array(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    ((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'Apple 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2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4000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 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'Lemon 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3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1000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 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'Lemon 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9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7000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 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'Milk  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7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2000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 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'Banana'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9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3000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 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'Coffee'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7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6000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)))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df = pd.DataFrame(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Source Code Pro"/>
              </a:rPr>
              <a:t>data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=A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Source Code Pro"/>
              </a:rPr>
              <a:t>index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=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None,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Source Code Pro"/>
              </a:rPr>
              <a:t>columns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=[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'Product'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'#'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'Price'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])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df = df.astype({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'#'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: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'int32'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'Price'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: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'int32'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})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5AA2E1-B11D-41ED-B4D3-E37A3DBAFAE4}"/>
              </a:ext>
            </a:extLst>
          </p:cNvPr>
          <p:cNvSpPr txBox="1"/>
          <p:nvPr/>
        </p:nvSpPr>
        <p:spPr>
          <a:xfrm>
            <a:off x="8664491" y="1268760"/>
            <a:ext cx="2880320" cy="26776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Product  #  Price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2  Lemon   9   7000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3  Milk    7   2000</a:t>
            </a:r>
          </a:p>
          <a:p>
            <a:endParaRPr lang="en-US" sz="1400" dirty="0">
              <a:solidFill>
                <a:schemeClr val="bg1"/>
              </a:solidFill>
              <a:latin typeface="Source Code Pro"/>
            </a:endParaRP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 Product  #  Price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2  Lemon   9   7000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3  Milk    7   2000</a:t>
            </a:r>
          </a:p>
          <a:p>
            <a:r>
              <a:rPr lang="en-US" sz="1400" dirty="0">
                <a:solidFill>
                  <a:srgbClr val="FF5001"/>
                </a:solidFill>
                <a:latin typeface="Source Code Pro"/>
              </a:rPr>
              <a:t>4  Banana  9   3000</a:t>
            </a:r>
          </a:p>
          <a:p>
            <a:endParaRPr lang="en-US" sz="1400" dirty="0">
              <a:solidFill>
                <a:schemeClr val="bg1"/>
              </a:solidFill>
              <a:latin typeface="Source Code Pro"/>
            </a:endParaRP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 Product  #  Price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2  Lemon   9   7000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3  Milk    7   2000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5F4BA6C-9028-4D29-BEDA-8C1B75646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747" y="4377521"/>
            <a:ext cx="2669320" cy="224676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df_sliced1 = df[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2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: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4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]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Source Code Pro"/>
              </a:rPr>
              <a:t>print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(df_sliced1)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Source Code Pro"/>
              </a:rPr>
              <a:t>print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df_sliced2 = df.loc[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2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: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4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]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Source Code Pro"/>
              </a:rPr>
              <a:t>print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(df_sliced2)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Source Code Pro"/>
              </a:rPr>
              <a:t>print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df_sliced3 = df.iloc[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2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: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4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]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Source Code Pro"/>
              </a:rPr>
              <a:t>print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(df_sliced3)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0035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7C63870-EA12-4E61-866C-C01AB383D6A3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Use of Core Python Libs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6A83D-3E50-47FD-9C5A-64CB6B6F01EE}"/>
              </a:ext>
            </a:extLst>
          </p:cNvPr>
          <p:cNvSpPr txBox="1"/>
          <p:nvPr/>
        </p:nvSpPr>
        <p:spPr>
          <a:xfrm>
            <a:off x="496688" y="1135665"/>
            <a:ext cx="7111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Slicing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5AA2E1-B11D-41ED-B4D3-E37A3DBAFAE4}"/>
              </a:ext>
            </a:extLst>
          </p:cNvPr>
          <p:cNvSpPr txBox="1"/>
          <p:nvPr/>
        </p:nvSpPr>
        <p:spPr>
          <a:xfrm>
            <a:off x="7896200" y="1024175"/>
            <a:ext cx="4032447" cy="56938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slice over specific time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            A   B   C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2021-01-01  29  35  50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2021-01-02  15  17  28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2021-01-03  12  68  54</a:t>
            </a:r>
          </a:p>
          <a:p>
            <a:endParaRPr lang="en-US" sz="1400" dirty="0">
              <a:solidFill>
                <a:schemeClr val="bg1"/>
              </a:solidFill>
              <a:latin typeface="Source Code Pro"/>
            </a:endParaRP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--------------------------------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slice over selected columns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            A   B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2021-01-01  29  35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2021-01-02  15  17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2021-01-03  12  68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2021-01-04  70  94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2021-01-05  68  50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2021-01-06  31  78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2021-01-07  97  43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2021-01-08  78  86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2021-01-09   4  73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2021-01-10  78  28</a:t>
            </a:r>
          </a:p>
          <a:p>
            <a:endParaRPr lang="en-US" sz="1400" dirty="0">
              <a:solidFill>
                <a:schemeClr val="bg1"/>
              </a:solidFill>
              <a:latin typeface="Source Code Pro"/>
            </a:endParaRP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--------------------------------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slice over specific time and columns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            A   B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2021-01-02  15  17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2021-01-03  12  68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F21291A-D6E2-4608-A230-973078EE1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688" y="2093142"/>
            <a:ext cx="6445995" cy="332398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time_range = df.index.to_numpy()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columns = df.columns.to_numpy()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columns_filtered = columns[[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1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]]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Source Code Pro"/>
              </a:rPr>
              <a:t>print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\n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+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'-'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*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32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+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\n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slice over specific time'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Source Code Pro"/>
              </a:rPr>
              <a:t>print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(df.loc[time_range[: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3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]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:])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Source Code Pro"/>
              </a:rPr>
              <a:t>print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\n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+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'-'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*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32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+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\n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slice over selected columns'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Source Code Pro"/>
              </a:rPr>
              <a:t>print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(df.loc[: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columns_filtered])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Source Code Pro"/>
              </a:rPr>
              <a:t>print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\n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+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'-'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*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32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+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\n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slice over specific time and columns'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Source Code Pro"/>
              </a:rPr>
              <a:t>print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(df.loc[time_range[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1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: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3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]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columns_filtered])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Source Code Pro"/>
              </a:rPr>
              <a:t>print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\n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+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'-'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*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32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+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\n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slice over specific time and columns'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Source Code Pro"/>
              </a:rPr>
              <a:t>print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(df.iloc[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1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: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3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[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1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]])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3500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7C63870-EA12-4E61-866C-C01AB383D6A3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Use of Core Python Libs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6A83D-3E50-47FD-9C5A-64CB6B6F01EE}"/>
              </a:ext>
            </a:extLst>
          </p:cNvPr>
          <p:cNvSpPr txBox="1"/>
          <p:nvPr/>
        </p:nvSpPr>
        <p:spPr>
          <a:xfrm>
            <a:off x="496688" y="1135665"/>
            <a:ext cx="7111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Order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F21291A-D6E2-4608-A230-973078EE1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688" y="2093142"/>
            <a:ext cx="6445995" cy="332398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time_range = df.index.to_numpy()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columns = df.columns.to_numpy()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columns_filtered = columns[[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1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]]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Source Code Pro"/>
              </a:rPr>
              <a:t>print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\n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+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'-'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*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32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+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\n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slice over specific time'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Source Code Pro"/>
              </a:rPr>
              <a:t>print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(df.loc[time_range[: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3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]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:])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Source Code Pro"/>
              </a:rPr>
              <a:t>print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\n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+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'-'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*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32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+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\n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slice over selected columns'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Source Code Pro"/>
              </a:rPr>
              <a:t>print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(df.loc[: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columns_filtered])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Source Code Pro"/>
              </a:rPr>
              <a:t>print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\n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+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'-'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*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32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+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\n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slice over specific time and columns'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Source Code Pro"/>
              </a:rPr>
              <a:t>print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(df.loc[time_range[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1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: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3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]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columns_filtered])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Source Code Pro"/>
              </a:rPr>
              <a:t>print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\n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+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'-'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*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32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+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\n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slice over specific time and columns'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Source Code Pro"/>
              </a:rPr>
              <a:t>print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(df.iloc[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1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: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3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[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1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]])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18D197-142A-47CD-BB9A-E2721ED64535}"/>
              </a:ext>
            </a:extLst>
          </p:cNvPr>
          <p:cNvSpPr txBox="1"/>
          <p:nvPr/>
        </p:nvSpPr>
        <p:spPr>
          <a:xfrm>
            <a:off x="8660031" y="1262945"/>
            <a:ext cx="2880319" cy="54784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Product  #  Price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0  </a:t>
            </a:r>
            <a:r>
              <a:rPr lang="en-US" sz="1400" dirty="0">
                <a:solidFill>
                  <a:srgbClr val="FF5001"/>
                </a:solidFill>
                <a:latin typeface="Source Code Pro"/>
              </a:rPr>
              <a:t>Apple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   2   4000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4  </a:t>
            </a:r>
            <a:r>
              <a:rPr lang="en-US" sz="1400" dirty="0">
                <a:solidFill>
                  <a:srgbClr val="FF5001"/>
                </a:solidFill>
                <a:latin typeface="Source Code Pro"/>
              </a:rPr>
              <a:t>Banana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  9   3000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5  </a:t>
            </a:r>
            <a:r>
              <a:rPr lang="en-US" sz="1400" dirty="0">
                <a:solidFill>
                  <a:srgbClr val="FF5001"/>
                </a:solidFill>
                <a:latin typeface="Source Code Pro"/>
              </a:rPr>
              <a:t>Coffee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  7   6000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1  </a:t>
            </a:r>
            <a:r>
              <a:rPr lang="en-US" sz="1400" dirty="0">
                <a:solidFill>
                  <a:srgbClr val="FF5001"/>
                </a:solidFill>
                <a:latin typeface="Source Code Pro"/>
              </a:rPr>
              <a:t>Lemon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   3   1000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2  </a:t>
            </a:r>
            <a:r>
              <a:rPr lang="en-US" sz="1400" dirty="0">
                <a:solidFill>
                  <a:srgbClr val="FF5001"/>
                </a:solidFill>
                <a:latin typeface="Source Code Pro"/>
              </a:rPr>
              <a:t>Lemon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   9   7000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3  </a:t>
            </a:r>
            <a:r>
              <a:rPr lang="en-US" sz="1400" dirty="0">
                <a:solidFill>
                  <a:srgbClr val="FF5001"/>
                </a:solidFill>
                <a:latin typeface="Source Code Pro"/>
              </a:rPr>
              <a:t>Milk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    7   2000</a:t>
            </a:r>
          </a:p>
          <a:p>
            <a:endParaRPr lang="en-US" sz="1400" dirty="0">
              <a:solidFill>
                <a:schemeClr val="bg1"/>
              </a:solidFill>
              <a:latin typeface="Source Code Pro"/>
            </a:endParaRP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--------------------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 Product  #  Price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2  Lemon   </a:t>
            </a:r>
            <a:r>
              <a:rPr lang="en-US" sz="1400" dirty="0">
                <a:solidFill>
                  <a:srgbClr val="FF5001"/>
                </a:solidFill>
                <a:latin typeface="Source Code Pro"/>
              </a:rPr>
              <a:t>9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   7000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4  Banana  </a:t>
            </a:r>
            <a:r>
              <a:rPr lang="en-US" sz="1400" dirty="0">
                <a:solidFill>
                  <a:srgbClr val="FF5001"/>
                </a:solidFill>
                <a:latin typeface="Source Code Pro"/>
              </a:rPr>
              <a:t>9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   3000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3  Milk    </a:t>
            </a:r>
            <a:r>
              <a:rPr lang="en-US" sz="1400" dirty="0">
                <a:solidFill>
                  <a:srgbClr val="FF5001"/>
                </a:solidFill>
                <a:latin typeface="Source Code Pro"/>
              </a:rPr>
              <a:t>7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   2000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5  Coffee  </a:t>
            </a:r>
            <a:r>
              <a:rPr lang="en-US" sz="1400" dirty="0">
                <a:solidFill>
                  <a:srgbClr val="FF5001"/>
                </a:solidFill>
                <a:latin typeface="Source Code Pro"/>
              </a:rPr>
              <a:t>7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   6000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1  Lemon   </a:t>
            </a:r>
            <a:r>
              <a:rPr lang="en-US" sz="1400" dirty="0">
                <a:solidFill>
                  <a:srgbClr val="FF5001"/>
                </a:solidFill>
                <a:latin typeface="Source Code Pro"/>
              </a:rPr>
              <a:t>3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   1000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0  Apple   </a:t>
            </a:r>
            <a:r>
              <a:rPr lang="en-US" sz="1400" dirty="0">
                <a:solidFill>
                  <a:srgbClr val="FF5001"/>
                </a:solidFill>
                <a:latin typeface="Source Code Pro"/>
              </a:rPr>
              <a:t>2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   4000</a:t>
            </a:r>
          </a:p>
          <a:p>
            <a:endParaRPr lang="en-US" sz="1400" dirty="0">
              <a:solidFill>
                <a:schemeClr val="bg1"/>
              </a:solidFill>
              <a:latin typeface="Source Code Pro"/>
            </a:endParaRP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--------------------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 Product  #  Price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2  Lemon   9   </a:t>
            </a:r>
            <a:r>
              <a:rPr lang="en-US" sz="1400" dirty="0">
                <a:solidFill>
                  <a:srgbClr val="FF5001"/>
                </a:solidFill>
                <a:latin typeface="Source Code Pro"/>
              </a:rPr>
              <a:t>7000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5  Coffee  7   </a:t>
            </a:r>
            <a:r>
              <a:rPr lang="en-US" sz="1400" dirty="0">
                <a:solidFill>
                  <a:srgbClr val="FF5001"/>
                </a:solidFill>
                <a:latin typeface="Source Code Pro"/>
              </a:rPr>
              <a:t>6000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0  Apple   2   </a:t>
            </a:r>
            <a:r>
              <a:rPr lang="en-US" sz="1400" dirty="0">
                <a:solidFill>
                  <a:srgbClr val="FF5001"/>
                </a:solidFill>
                <a:latin typeface="Source Code Pro"/>
              </a:rPr>
              <a:t>4000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4  Banana  9   </a:t>
            </a:r>
            <a:r>
              <a:rPr lang="en-US" sz="1400" dirty="0">
                <a:solidFill>
                  <a:srgbClr val="FF5001"/>
                </a:solidFill>
                <a:latin typeface="Source Code Pro"/>
              </a:rPr>
              <a:t>3000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3  Milk    7   </a:t>
            </a:r>
            <a:r>
              <a:rPr lang="en-US" sz="1400" dirty="0">
                <a:solidFill>
                  <a:srgbClr val="FF5001"/>
                </a:solidFill>
                <a:latin typeface="Source Code Pro"/>
              </a:rPr>
              <a:t>2000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1  Lemon   3   </a:t>
            </a:r>
            <a:r>
              <a:rPr lang="en-US" sz="1400" dirty="0">
                <a:solidFill>
                  <a:srgbClr val="FF5001"/>
                </a:solidFill>
                <a:latin typeface="Source Code Pro"/>
              </a:rPr>
              <a:t>1000</a:t>
            </a:r>
          </a:p>
        </p:txBody>
      </p:sp>
    </p:spTree>
    <p:extLst>
      <p:ext uri="{BB962C8B-B14F-4D97-AF65-F5344CB8AC3E}">
        <p14:creationId xmlns:p14="http://schemas.microsoft.com/office/powerpoint/2010/main" val="3522437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7C63870-EA12-4E61-866C-C01AB383D6A3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C2C2C"/>
                </a:solidFill>
              </a:rPr>
              <a:t>Data Manipulation</a:t>
            </a:r>
            <a:endParaRPr lang="ru-RU" sz="3600" b="1" dirty="0">
              <a:solidFill>
                <a:srgbClr val="2C2C2C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6A83D-3E50-47FD-9C5A-64CB6B6F01EE}"/>
              </a:ext>
            </a:extLst>
          </p:cNvPr>
          <p:cNvSpPr txBox="1"/>
          <p:nvPr/>
        </p:nvSpPr>
        <p:spPr>
          <a:xfrm>
            <a:off x="496688" y="1135665"/>
            <a:ext cx="2574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Summary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1756BD-8498-4367-9D45-CDE33786A8FD}"/>
              </a:ext>
            </a:extLst>
          </p:cNvPr>
          <p:cNvSpPr txBox="1"/>
          <p:nvPr/>
        </p:nvSpPr>
        <p:spPr>
          <a:xfrm>
            <a:off x="3017634" y="2090172"/>
            <a:ext cx="209809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Order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Slice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Subset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Combine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Reshape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1C28C5-8BBA-477A-9D1A-FFED5D777EF6}"/>
              </a:ext>
            </a:extLst>
          </p:cNvPr>
          <p:cNvSpPr txBox="1"/>
          <p:nvPr/>
        </p:nvSpPr>
        <p:spPr>
          <a:xfrm>
            <a:off x="5960171" y="2074668"/>
            <a:ext cx="265610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Object creation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Viewing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Missing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Operations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Merge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9711906-701E-468E-9D8C-D9EB4C6AF751}"/>
              </a:ext>
            </a:extLst>
          </p:cNvPr>
          <p:cNvCxnSpPr/>
          <p:nvPr/>
        </p:nvCxnSpPr>
        <p:spPr>
          <a:xfrm>
            <a:off x="5303912" y="1556792"/>
            <a:ext cx="0" cy="475252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45EBE75-9E2D-46BD-9029-B26756E1C73F}"/>
              </a:ext>
            </a:extLst>
          </p:cNvPr>
          <p:cNvSpPr txBox="1"/>
          <p:nvPr/>
        </p:nvSpPr>
        <p:spPr>
          <a:xfrm>
            <a:off x="8904312" y="2074668"/>
            <a:ext cx="302433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Grouping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Reshaping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Time series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Categorical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Plotting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Getting data in/out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B327BA-264C-4020-AE00-88427091B45D}"/>
              </a:ext>
            </a:extLst>
          </p:cNvPr>
          <p:cNvSpPr txBox="1"/>
          <p:nvPr/>
        </p:nvSpPr>
        <p:spPr>
          <a:xfrm>
            <a:off x="479376" y="2090172"/>
            <a:ext cx="200802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Create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Access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Insert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Delete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Inspect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Aggregate</a:t>
            </a:r>
          </a:p>
        </p:txBody>
      </p:sp>
    </p:spTree>
    <p:extLst>
      <p:ext uri="{BB962C8B-B14F-4D97-AF65-F5344CB8AC3E}">
        <p14:creationId xmlns:p14="http://schemas.microsoft.com/office/powerpoint/2010/main" val="35899695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7C63870-EA12-4E61-866C-C01AB383D6A3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Use of Core Python Libs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6A83D-3E50-47FD-9C5A-64CB6B6F01EE}"/>
              </a:ext>
            </a:extLst>
          </p:cNvPr>
          <p:cNvSpPr txBox="1"/>
          <p:nvPr/>
        </p:nvSpPr>
        <p:spPr>
          <a:xfrm>
            <a:off x="496688" y="1135665"/>
            <a:ext cx="7111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Aggregates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18D197-142A-47CD-BB9A-E2721ED64535}"/>
              </a:ext>
            </a:extLst>
          </p:cNvPr>
          <p:cNvSpPr txBox="1"/>
          <p:nvPr/>
        </p:nvSpPr>
        <p:spPr>
          <a:xfrm>
            <a:off x="7536161" y="1262945"/>
            <a:ext cx="4536504" cy="16004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         #  Price</a:t>
            </a:r>
          </a:p>
          <a:p>
            <a:r>
              <a:rPr lang="en-US" sz="1400" dirty="0">
                <a:solidFill>
                  <a:srgbClr val="FF5001"/>
                </a:solidFill>
                <a:latin typeface="Source Code Pro"/>
              </a:rPr>
              <a:t>Product</a:t>
            </a:r>
            <a:r>
              <a:rPr lang="en-US" sz="1400" dirty="0">
                <a:solidFill>
                  <a:schemeClr val="bg1"/>
                </a:solidFill>
                <a:latin typeface="Source Code Pro"/>
              </a:rPr>
              <a:t>           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Apple     2   4000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Banana    9   3000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Coffee    7   6000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Lemon    12   8000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Milk      7   2000</a:t>
            </a:r>
            <a:endParaRPr lang="en-US" sz="1400" dirty="0">
              <a:solidFill>
                <a:srgbClr val="FF5001"/>
              </a:solidFill>
              <a:latin typeface="Source Code Pro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4CF5A54-3DB8-42FB-9421-8A9A7667A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688" y="2494051"/>
            <a:ext cx="4358886" cy="73866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col_label = df.columns.to_numpy()[idx_agg]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df_agg = df.groupby(col_label).sum()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Source Code Pro"/>
              </a:rPr>
              <a:t>print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(df_agg)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188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7C63870-EA12-4E61-866C-C01AB383D6A3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Use of Core Python Libs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6A83D-3E50-47FD-9C5A-64CB6B6F01EE}"/>
              </a:ext>
            </a:extLst>
          </p:cNvPr>
          <p:cNvSpPr txBox="1"/>
          <p:nvPr/>
        </p:nvSpPr>
        <p:spPr>
          <a:xfrm>
            <a:off x="496688" y="1135665"/>
            <a:ext cx="7111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Hashing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18D197-142A-47CD-BB9A-E2721ED64535}"/>
              </a:ext>
            </a:extLst>
          </p:cNvPr>
          <p:cNvSpPr txBox="1"/>
          <p:nvPr/>
        </p:nvSpPr>
        <p:spPr>
          <a:xfrm>
            <a:off x="7536161" y="1262945"/>
            <a:ext cx="4536504" cy="28931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sex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0    male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1  female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2  female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3  female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4    male</a:t>
            </a:r>
          </a:p>
          <a:p>
            <a:endParaRPr lang="en-US" sz="1400" dirty="0">
              <a:solidFill>
                <a:schemeClr val="bg1"/>
              </a:solidFill>
              <a:latin typeface="Source Code Pro"/>
            </a:endParaRP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  sex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0    0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1    1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2    1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3    1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4    0</a:t>
            </a:r>
            <a:endParaRPr lang="en-US" sz="1400" dirty="0">
              <a:solidFill>
                <a:srgbClr val="FF5001"/>
              </a:solidFill>
              <a:latin typeface="Source Code Pro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1E5CB0-FD8B-40AC-81E4-FC64A2A6C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688" y="2278607"/>
            <a:ext cx="3166251" cy="116955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Source Code Pro"/>
              </a:rPr>
              <a:t>print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(df[[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'sex'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]].head())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Source Code Pro"/>
              </a:rPr>
              <a:t>print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sex = {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'male'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: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'female'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: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1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df[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'sex'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] = df[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'sex'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].map(sex)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Source Code Pro"/>
              </a:rPr>
              <a:t>print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(df[[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'sex'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]].head())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981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7C63870-EA12-4E61-866C-C01AB383D6A3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Use of Core Python Libs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6A83D-3E50-47FD-9C5A-64CB6B6F01EE}"/>
              </a:ext>
            </a:extLst>
          </p:cNvPr>
          <p:cNvSpPr txBox="1"/>
          <p:nvPr/>
        </p:nvSpPr>
        <p:spPr>
          <a:xfrm>
            <a:off x="496688" y="1135665"/>
            <a:ext cx="7111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Hashing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027D033-FD3C-4786-B528-5FFF6747F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448" y="2093142"/>
            <a:ext cx="5551520" cy="375487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df_res = df.copy()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col_types = numpy.array([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Source Code Pro"/>
              </a:rPr>
              <a:t>str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(t)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for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t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in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df.dtypes])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are_categoirical = \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    numpy.array([cc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in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[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'object'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'category'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'bool'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] 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             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for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cc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in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col_types])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C = numpy.arange(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df.shape[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1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])[are_categoirical]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columns = df.columns.to_numpy()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for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column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in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columns[C]: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    vv = df.loc[: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column].dropna()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    keys = numpy.unique(vv.to_numpy())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    values = numpy.arange(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Source Code Pro"/>
              </a:rPr>
              <a:t>len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(keys))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    dct =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Source Code Pro"/>
              </a:rPr>
              <a:t>dict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Source Code Pro"/>
              </a:rPr>
              <a:t>zip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(keys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values))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    df_res[column] = df[column].map(dct)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    df_res = df_res.astype({column: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'int32'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})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18D197-142A-47CD-BB9A-E2721ED64535}"/>
              </a:ext>
            </a:extLst>
          </p:cNvPr>
          <p:cNvSpPr txBox="1"/>
          <p:nvPr/>
        </p:nvSpPr>
        <p:spPr>
          <a:xfrm>
            <a:off x="5911753" y="2539418"/>
            <a:ext cx="6280247" cy="28623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ource Code Pro"/>
              </a:rPr>
              <a:t> survived  pclass     sex   age  ...  deck  embark_town  alive  alone</a:t>
            </a:r>
          </a:p>
          <a:p>
            <a:r>
              <a:rPr lang="en-US" sz="1200" dirty="0">
                <a:solidFill>
                  <a:schemeClr val="bg1"/>
                </a:solidFill>
                <a:latin typeface="Source Code Pro"/>
              </a:rPr>
              <a:t>1          1       1  female  38.0  ...     C    Cherbourg    yes  False</a:t>
            </a:r>
          </a:p>
          <a:p>
            <a:r>
              <a:rPr lang="en-US" sz="1200" dirty="0">
                <a:solidFill>
                  <a:schemeClr val="bg1"/>
                </a:solidFill>
                <a:latin typeface="Source Code Pro"/>
              </a:rPr>
              <a:t>3          1       1  female  35.0  ...     C  Southampton    yes  False</a:t>
            </a:r>
          </a:p>
          <a:p>
            <a:r>
              <a:rPr lang="en-US" sz="1200" dirty="0">
                <a:solidFill>
                  <a:schemeClr val="bg1"/>
                </a:solidFill>
                <a:latin typeface="Source Code Pro"/>
              </a:rPr>
              <a:t>6          0       1    male  54.0  ...     E  Southampton     no   True</a:t>
            </a:r>
          </a:p>
          <a:p>
            <a:r>
              <a:rPr lang="en-US" sz="1200" dirty="0">
                <a:solidFill>
                  <a:schemeClr val="bg1"/>
                </a:solidFill>
                <a:latin typeface="Source Code Pro"/>
              </a:rPr>
              <a:t>10         1       3  female   4.0  ...     G  Southampton    yes  False</a:t>
            </a:r>
          </a:p>
          <a:p>
            <a:r>
              <a:rPr lang="en-US" sz="1200" dirty="0">
                <a:solidFill>
                  <a:schemeClr val="bg1"/>
                </a:solidFill>
                <a:latin typeface="Source Code Pro"/>
              </a:rPr>
              <a:t>11         1       1  female  58.0  ...     C  Southampton    yes   True</a:t>
            </a:r>
          </a:p>
          <a:p>
            <a:endParaRPr lang="en-US" sz="1200" dirty="0">
              <a:solidFill>
                <a:schemeClr val="bg1"/>
              </a:solidFill>
              <a:latin typeface="Source Code Pro"/>
            </a:endParaRPr>
          </a:p>
          <a:p>
            <a:r>
              <a:rPr lang="en-US" sz="1200" dirty="0">
                <a:solidFill>
                  <a:schemeClr val="bg1"/>
                </a:solidFill>
                <a:latin typeface="Source Code Pro"/>
              </a:rPr>
              <a:t>[5 rows x 15 columns]</a:t>
            </a:r>
          </a:p>
          <a:p>
            <a:endParaRPr lang="en-US" sz="1200" dirty="0">
              <a:solidFill>
                <a:schemeClr val="bg1"/>
              </a:solidFill>
              <a:latin typeface="Source Code Pro"/>
            </a:endParaRPr>
          </a:p>
          <a:p>
            <a:r>
              <a:rPr lang="en-US" sz="1200" dirty="0">
                <a:solidFill>
                  <a:schemeClr val="bg1"/>
                </a:solidFill>
                <a:latin typeface="Source Code Pro"/>
              </a:rPr>
              <a:t>    survived  pclass  sex   age  ...  deck  embark_town  alive  alone</a:t>
            </a:r>
          </a:p>
          <a:p>
            <a:r>
              <a:rPr lang="en-US" sz="1200" dirty="0">
                <a:solidFill>
                  <a:schemeClr val="bg1"/>
                </a:solidFill>
                <a:latin typeface="Source Code Pro"/>
              </a:rPr>
              <a:t>1          1       1    0  38.0  ...     2            0      1      0</a:t>
            </a:r>
          </a:p>
          <a:p>
            <a:r>
              <a:rPr lang="en-US" sz="1200" dirty="0">
                <a:solidFill>
                  <a:schemeClr val="bg1"/>
                </a:solidFill>
                <a:latin typeface="Source Code Pro"/>
              </a:rPr>
              <a:t>3          1       1    0  35.0  ...     2            2      1      0</a:t>
            </a:r>
          </a:p>
          <a:p>
            <a:r>
              <a:rPr lang="en-US" sz="1200" dirty="0">
                <a:solidFill>
                  <a:schemeClr val="bg1"/>
                </a:solidFill>
                <a:latin typeface="Source Code Pro"/>
              </a:rPr>
              <a:t>6          0       1    1  54.0  ...     4            2      0      1</a:t>
            </a:r>
          </a:p>
          <a:p>
            <a:r>
              <a:rPr lang="en-US" sz="1200" dirty="0">
                <a:solidFill>
                  <a:schemeClr val="bg1"/>
                </a:solidFill>
                <a:latin typeface="Source Code Pro"/>
              </a:rPr>
              <a:t>10         1       3    0   4.0  ...     6            2      1      0</a:t>
            </a:r>
          </a:p>
          <a:p>
            <a:r>
              <a:rPr lang="en-US" sz="1200" dirty="0">
                <a:solidFill>
                  <a:schemeClr val="bg1"/>
                </a:solidFill>
                <a:latin typeface="Source Code Pro"/>
              </a:rPr>
              <a:t>11         1       1    0  58.0  ...     2            2      1      1</a:t>
            </a:r>
            <a:endParaRPr lang="en-US" sz="1200" dirty="0">
              <a:solidFill>
                <a:srgbClr val="FF5001"/>
              </a:solidFill>
              <a:latin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0013868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7C63870-EA12-4E61-866C-C01AB383D6A3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Use of Core Python Libs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6A83D-3E50-47FD-9C5A-64CB6B6F01EE}"/>
              </a:ext>
            </a:extLst>
          </p:cNvPr>
          <p:cNvSpPr txBox="1"/>
          <p:nvPr/>
        </p:nvSpPr>
        <p:spPr>
          <a:xfrm>
            <a:off x="496688" y="1135665"/>
            <a:ext cx="5311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b="1" dirty="0">
                <a:solidFill>
                  <a:schemeClr val="bg1"/>
                </a:solidFill>
              </a:rPr>
              <a:t>Display precision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040041-762E-4B4C-9E23-A4FB09FE7B71}"/>
              </a:ext>
            </a:extLst>
          </p:cNvPr>
          <p:cNvSpPr txBox="1"/>
          <p:nvPr/>
        </p:nvSpPr>
        <p:spPr>
          <a:xfrm>
            <a:off x="8583894" y="2259449"/>
            <a:ext cx="2880320" cy="116955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        0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0  1.00002</a:t>
            </a:r>
          </a:p>
          <a:p>
            <a:endParaRPr lang="en-US" sz="1400" dirty="0">
              <a:solidFill>
                <a:schemeClr val="bg1"/>
              </a:solidFill>
              <a:latin typeface="Source Code Pro"/>
            </a:endParaRP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     0</a:t>
            </a:r>
          </a:p>
          <a:p>
            <a:r>
              <a:rPr lang="en-US" sz="1400" dirty="0">
                <a:solidFill>
                  <a:schemeClr val="bg1"/>
                </a:solidFill>
                <a:latin typeface="Source Code Pro"/>
              </a:rPr>
              <a:t>0  1.0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471D1F9-A7AB-476A-A935-F1A3370A0E6F}"/>
              </a:ext>
            </a:extLst>
          </p:cNvPr>
          <p:cNvCxnSpPr/>
          <p:nvPr/>
        </p:nvCxnSpPr>
        <p:spPr>
          <a:xfrm>
            <a:off x="7680176" y="1610219"/>
            <a:ext cx="0" cy="396044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D0E1DA6-D64E-4732-B030-7DAB650DE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161" y="2259449"/>
            <a:ext cx="3861955" cy="160043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A = numpy.array([[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1.00002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]])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df = pd.DataFrame(A)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Source Code Pro"/>
              </a:rPr>
              <a:t>print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(df)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Source Code Pro"/>
              </a:rPr>
              <a:t>print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pd.set_option(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"display.precision"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2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Source Code Pro"/>
              </a:rPr>
              <a:t>print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(df)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9693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7C63870-EA12-4E61-866C-C01AB383D6A3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Use of Core Python Libs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6A83D-3E50-47FD-9C5A-64CB6B6F01EE}"/>
              </a:ext>
            </a:extLst>
          </p:cNvPr>
          <p:cNvSpPr txBox="1"/>
          <p:nvPr/>
        </p:nvSpPr>
        <p:spPr>
          <a:xfrm>
            <a:off x="496688" y="1135665"/>
            <a:ext cx="7111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IO: read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EAD2C26-2B55-471F-8622-D7E82C700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08" y="2186275"/>
            <a:ext cx="3762568" cy="5232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df = pd.read_csv(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'A.txt'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Source Code Pro"/>
              </a:rPr>
              <a:t>sep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=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'/t'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 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A_numpy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= df.values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0974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7C63870-EA12-4E61-866C-C01AB383D6A3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Use of Core Python Libs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6A83D-3E50-47FD-9C5A-64CB6B6F01EE}"/>
              </a:ext>
            </a:extLst>
          </p:cNvPr>
          <p:cNvSpPr txBox="1"/>
          <p:nvPr/>
        </p:nvSpPr>
        <p:spPr>
          <a:xfrm>
            <a:off x="496688" y="1135665"/>
            <a:ext cx="7111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IO: write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44C54B5-BFD5-407A-AA2B-7BCF37E7E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723" y="2276872"/>
            <a:ext cx="5849678" cy="30777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df.to_csv(folder_out +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'temp.csv'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Source Code Pro"/>
              </a:rPr>
              <a:t>index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=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False,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Source Code Pro"/>
              </a:rPr>
              <a:t>sep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=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\t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455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7C63870-EA12-4E61-866C-C01AB383D6A3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Use of Core Python Libs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6A83D-3E50-47FD-9C5A-64CB6B6F01EE}"/>
              </a:ext>
            </a:extLst>
          </p:cNvPr>
          <p:cNvSpPr txBox="1"/>
          <p:nvPr/>
        </p:nvSpPr>
        <p:spPr>
          <a:xfrm>
            <a:off x="496688" y="1135665"/>
            <a:ext cx="7111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Is null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67BB6C-0384-4540-AA7B-75D0A6093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111" y="2852936"/>
            <a:ext cx="2510009" cy="3451262"/>
          </a:xfrm>
          <a:prstGeom prst="rect">
            <a:avLst/>
          </a:prstGeom>
        </p:spPr>
      </p:pic>
      <p:pic>
        <p:nvPicPr>
          <p:cNvPr id="20" name="Picture 9">
            <a:extLst>
              <a:ext uri="{FF2B5EF4-FFF2-40B4-BE49-F238E27FC236}">
                <a16:creationId xmlns:a16="http://schemas.microsoft.com/office/drawing/2014/main" id="{04C71C72-2D13-4C8E-8B5B-C65397FB6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88" y="2822538"/>
            <a:ext cx="6142038" cy="342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0">
            <a:extLst>
              <a:ext uri="{FF2B5EF4-FFF2-40B4-BE49-F238E27FC236}">
                <a16:creationId xmlns:a16="http://schemas.microsoft.com/office/drawing/2014/main" id="{1504D0F6-A5D5-4CDF-AB89-93E7F263C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376" y="2102402"/>
            <a:ext cx="6942926" cy="30777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cv2.imwrite(folder_out +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'nans.png'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255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* (df.isnull()).to_numpy())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5554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7C63870-EA12-4E61-866C-C01AB383D6A3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C2C2C"/>
                </a:solidFill>
              </a:rPr>
              <a:t>Use of Core Python Libs</a:t>
            </a:r>
            <a:endParaRPr lang="ru-RU" sz="3600" b="1" dirty="0">
              <a:solidFill>
                <a:srgbClr val="2C2C2C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6A83D-3E50-47FD-9C5A-64CB6B6F01EE}"/>
              </a:ext>
            </a:extLst>
          </p:cNvPr>
          <p:cNvSpPr txBox="1"/>
          <p:nvPr/>
        </p:nvSpPr>
        <p:spPr>
          <a:xfrm>
            <a:off x="496688" y="1135665"/>
            <a:ext cx="955975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References</a:t>
            </a:r>
          </a:p>
          <a:p>
            <a:endParaRPr lang="en-US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Numpy_Python_Cheat_Sheet.pdf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https://pandas.pydata.org/pandas-docs/stable/user_guide/10min.html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sz="3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E891A1-FA0F-4DF0-8E4E-93F846E5CC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2259450"/>
            <a:ext cx="802046" cy="147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699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7C63870-EA12-4E61-866C-C01AB383D6A3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Data Manipulation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6A83D-3E50-47FD-9C5A-64CB6B6F01EE}"/>
              </a:ext>
            </a:extLst>
          </p:cNvPr>
          <p:cNvSpPr txBox="1"/>
          <p:nvPr/>
        </p:nvSpPr>
        <p:spPr>
          <a:xfrm>
            <a:off x="496688" y="1135665"/>
            <a:ext cx="2574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Tutorials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B327BA-264C-4020-AE00-88427091B45D}"/>
              </a:ext>
            </a:extLst>
          </p:cNvPr>
          <p:cNvSpPr txBox="1"/>
          <p:nvPr/>
        </p:nvSpPr>
        <p:spPr>
          <a:xfrm>
            <a:off x="479376" y="2090172"/>
            <a:ext cx="41764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ex_03_numpy.py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ex_03_pandas.py</a:t>
            </a:r>
          </a:p>
        </p:txBody>
      </p:sp>
    </p:spTree>
    <p:extLst>
      <p:ext uri="{BB962C8B-B14F-4D97-AF65-F5344CB8AC3E}">
        <p14:creationId xmlns:p14="http://schemas.microsoft.com/office/powerpoint/2010/main" val="1308748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7C63870-EA12-4E61-866C-C01AB383D6A3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Use of Core Python Libs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6A83D-3E50-47FD-9C5A-64CB6B6F01EE}"/>
              </a:ext>
            </a:extLst>
          </p:cNvPr>
          <p:cNvSpPr txBox="1"/>
          <p:nvPr/>
        </p:nvSpPr>
        <p:spPr>
          <a:xfrm>
            <a:off x="496688" y="1135665"/>
            <a:ext cx="7111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Create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F2D59B-603E-4E55-8DE1-EF5EA6C92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333" y="1906491"/>
            <a:ext cx="5208982" cy="24622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A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= numpy.zeros(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B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= numpy.empty((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= numpy.ones((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= numpy.zeros((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= numpy.full((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= numpy.eye(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5AD7C3-F2AC-4A4D-B4EB-D7C0C2D1BD06}"/>
              </a:ext>
            </a:extLst>
          </p:cNvPr>
          <p:cNvSpPr txBox="1"/>
          <p:nvPr/>
        </p:nvSpPr>
        <p:spPr>
          <a:xfrm>
            <a:off x="5136027" y="1887583"/>
            <a:ext cx="6552728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G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= numpy.full((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320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240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32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Source Code Pro"/>
              </a:rPr>
              <a:t>dtype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=numpy.uint8)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808080"/>
              </a:solidFill>
              <a:latin typeface="Source Code 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H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= numpy.full((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320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240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32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Source Code Pro"/>
              </a:rPr>
              <a:t>dtype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=numpy.uint8)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I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= numpy.full((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320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240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200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Source Code Pro"/>
              </a:rPr>
              <a:t>dtype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=numpy.uint8)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J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= numpy.array((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K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= numpy.array(((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'00'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'01'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'02'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'10'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'11'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Source Code Pro"/>
              </a:rPr>
              <a:t>'12'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= numpy.linspace(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10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25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9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M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= numpy.arange(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10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25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02469FC-6D4A-4F30-BCB2-B0EDEAECDF1C}"/>
              </a:ext>
            </a:extLst>
          </p:cNvPr>
          <p:cNvCxnSpPr/>
          <p:nvPr/>
        </p:nvCxnSpPr>
        <p:spPr>
          <a:xfrm>
            <a:off x="4086775" y="1720440"/>
            <a:ext cx="0" cy="40848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099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7C63870-EA12-4E61-866C-C01AB383D6A3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Use of Core Python Libs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6A83D-3E50-47FD-9C5A-64CB6B6F01EE}"/>
              </a:ext>
            </a:extLst>
          </p:cNvPr>
          <p:cNvSpPr txBox="1"/>
          <p:nvPr/>
        </p:nvSpPr>
        <p:spPr>
          <a:xfrm>
            <a:off x="496688" y="1135665"/>
            <a:ext cx="207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Insert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8D647ADA-529B-4A0B-9986-E430C20CE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034" y="1963523"/>
            <a:ext cx="2669320" cy="73866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A = numpy.full((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B = numpy.full((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C = numpy.full((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14CBE55B-95AE-4BF1-A096-6734055BC82E}"/>
              </a:ext>
            </a:extLst>
          </p:cNvPr>
          <p:cNvSpPr/>
          <p:nvPr/>
        </p:nvSpPr>
        <p:spPr>
          <a:xfrm>
            <a:off x="476590" y="4640958"/>
            <a:ext cx="1347006" cy="1685978"/>
          </a:xfrm>
          <a:prstGeom prst="cube">
            <a:avLst>
              <a:gd name="adj" fmla="val 4104"/>
            </a:avLst>
          </a:prstGeom>
          <a:solidFill>
            <a:schemeClr val="accent6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6EE30886-0B1B-4EA9-BB24-C0A3580EFF84}"/>
              </a:ext>
            </a:extLst>
          </p:cNvPr>
          <p:cNvSpPr/>
          <p:nvPr/>
        </p:nvSpPr>
        <p:spPr>
          <a:xfrm>
            <a:off x="2245543" y="3717031"/>
            <a:ext cx="1731348" cy="626699"/>
          </a:xfrm>
          <a:prstGeom prst="cube">
            <a:avLst>
              <a:gd name="adj" fmla="val 884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F326A7C-B1DA-4CF2-A073-80C773DC7C18}"/>
              </a:ext>
            </a:extLst>
          </p:cNvPr>
          <p:cNvGrpSpPr/>
          <p:nvPr/>
        </p:nvGrpSpPr>
        <p:grpSpPr>
          <a:xfrm>
            <a:off x="6304528" y="3717031"/>
            <a:ext cx="1347006" cy="2190035"/>
            <a:chOff x="6304528" y="3717031"/>
            <a:chExt cx="1347006" cy="2190035"/>
          </a:xfrm>
        </p:grpSpPr>
        <p:sp>
          <p:nvSpPr>
            <p:cNvPr id="19" name="Cube 18">
              <a:extLst>
                <a:ext uri="{FF2B5EF4-FFF2-40B4-BE49-F238E27FC236}">
                  <a16:creationId xmlns:a16="http://schemas.microsoft.com/office/drawing/2014/main" id="{35253BC4-3F7C-4A26-98A7-8D6A827D2811}"/>
                </a:ext>
              </a:extLst>
            </p:cNvPr>
            <p:cNvSpPr/>
            <p:nvPr/>
          </p:nvSpPr>
          <p:spPr>
            <a:xfrm>
              <a:off x="6304528" y="4221088"/>
              <a:ext cx="1347006" cy="1685978"/>
            </a:xfrm>
            <a:prstGeom prst="cube">
              <a:avLst>
                <a:gd name="adj" fmla="val 4104"/>
              </a:avLst>
            </a:prstGeom>
            <a:solidFill>
              <a:schemeClr val="accent6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Cube 17">
              <a:extLst>
                <a:ext uri="{FF2B5EF4-FFF2-40B4-BE49-F238E27FC236}">
                  <a16:creationId xmlns:a16="http://schemas.microsoft.com/office/drawing/2014/main" id="{3C6D3172-0F98-421C-93B5-D48E9389E75D}"/>
                </a:ext>
              </a:extLst>
            </p:cNvPr>
            <p:cNvSpPr/>
            <p:nvPr/>
          </p:nvSpPr>
          <p:spPr>
            <a:xfrm>
              <a:off x="6304528" y="3717031"/>
              <a:ext cx="1347006" cy="626699"/>
            </a:xfrm>
            <a:prstGeom prst="cube">
              <a:avLst>
                <a:gd name="adj" fmla="val 8848"/>
              </a:avLst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Cube 19">
            <a:extLst>
              <a:ext uri="{FF2B5EF4-FFF2-40B4-BE49-F238E27FC236}">
                <a16:creationId xmlns:a16="http://schemas.microsoft.com/office/drawing/2014/main" id="{111C3F78-2100-41BF-A2BF-CCE613F6FAAD}"/>
              </a:ext>
            </a:extLst>
          </p:cNvPr>
          <p:cNvSpPr/>
          <p:nvPr/>
        </p:nvSpPr>
        <p:spPr>
          <a:xfrm>
            <a:off x="496688" y="3717032"/>
            <a:ext cx="1347006" cy="626699"/>
          </a:xfrm>
          <a:prstGeom prst="cube">
            <a:avLst>
              <a:gd name="adj" fmla="val 8848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C1805DC-8A07-4D01-A0C3-649072C2A9EC}"/>
              </a:ext>
            </a:extLst>
          </p:cNvPr>
          <p:cNvGrpSpPr/>
          <p:nvPr/>
        </p:nvGrpSpPr>
        <p:grpSpPr>
          <a:xfrm>
            <a:off x="8306613" y="3717030"/>
            <a:ext cx="3024336" cy="626699"/>
            <a:chOff x="8328248" y="4581128"/>
            <a:chExt cx="3024336" cy="626699"/>
          </a:xfrm>
        </p:grpSpPr>
        <p:sp>
          <p:nvSpPr>
            <p:cNvPr id="24" name="Cube 23">
              <a:extLst>
                <a:ext uri="{FF2B5EF4-FFF2-40B4-BE49-F238E27FC236}">
                  <a16:creationId xmlns:a16="http://schemas.microsoft.com/office/drawing/2014/main" id="{BDE549ED-EE28-4A83-8B87-01EB16831072}"/>
                </a:ext>
              </a:extLst>
            </p:cNvPr>
            <p:cNvSpPr/>
            <p:nvPr/>
          </p:nvSpPr>
          <p:spPr>
            <a:xfrm>
              <a:off x="8328248" y="4581128"/>
              <a:ext cx="504056" cy="626699"/>
            </a:xfrm>
            <a:prstGeom prst="cube">
              <a:avLst>
                <a:gd name="adj" fmla="val 8848"/>
              </a:avLst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Cube 24">
              <a:extLst>
                <a:ext uri="{FF2B5EF4-FFF2-40B4-BE49-F238E27FC236}">
                  <a16:creationId xmlns:a16="http://schemas.microsoft.com/office/drawing/2014/main" id="{B488048F-35EF-4781-AC23-40462A9A8B3C}"/>
                </a:ext>
              </a:extLst>
            </p:cNvPr>
            <p:cNvSpPr/>
            <p:nvPr/>
          </p:nvSpPr>
          <p:spPr>
            <a:xfrm>
              <a:off x="8755562" y="4581128"/>
              <a:ext cx="1731348" cy="626699"/>
            </a:xfrm>
            <a:prstGeom prst="cube">
              <a:avLst>
                <a:gd name="adj" fmla="val 8848"/>
              </a:avLst>
            </a:prstGeom>
            <a:solidFill>
              <a:schemeClr val="accent3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Cube 25">
              <a:extLst>
                <a:ext uri="{FF2B5EF4-FFF2-40B4-BE49-F238E27FC236}">
                  <a16:creationId xmlns:a16="http://schemas.microsoft.com/office/drawing/2014/main" id="{A9F029CD-DD60-4D18-95B6-1370B081E624}"/>
                </a:ext>
              </a:extLst>
            </p:cNvPr>
            <p:cNvSpPr/>
            <p:nvPr/>
          </p:nvSpPr>
          <p:spPr>
            <a:xfrm>
              <a:off x="10433210" y="4581128"/>
              <a:ext cx="919374" cy="626699"/>
            </a:xfrm>
            <a:prstGeom prst="cube">
              <a:avLst>
                <a:gd name="adj" fmla="val 8848"/>
              </a:avLst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B7C6299-FC1B-4D6E-AC18-FACAAF865B0E}"/>
              </a:ext>
            </a:extLst>
          </p:cNvPr>
          <p:cNvSpPr txBox="1"/>
          <p:nvPr/>
        </p:nvSpPr>
        <p:spPr>
          <a:xfrm>
            <a:off x="6304529" y="6041791"/>
            <a:ext cx="13470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FFF5CF9-BBAF-4BDA-990D-EA39CEFB26EB}"/>
              </a:ext>
            </a:extLst>
          </p:cNvPr>
          <p:cNvSpPr txBox="1"/>
          <p:nvPr/>
        </p:nvSpPr>
        <p:spPr>
          <a:xfrm>
            <a:off x="8306613" y="4456292"/>
            <a:ext cx="29739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51EA808-D49E-4B93-B830-E22E6DEA13F4}"/>
              </a:ext>
            </a:extLst>
          </p:cNvPr>
          <p:cNvSpPr txBox="1"/>
          <p:nvPr/>
        </p:nvSpPr>
        <p:spPr>
          <a:xfrm>
            <a:off x="3543774" y="1963523"/>
            <a:ext cx="42882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K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= numpy.insert(A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]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B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Source Code Pro"/>
              </a:rPr>
              <a:t>axis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Source Code Pro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2B2847-8CEA-4E48-93CB-52294C54184D}"/>
              </a:ext>
            </a:extLst>
          </p:cNvPr>
          <p:cNvSpPr txBox="1"/>
          <p:nvPr/>
        </p:nvSpPr>
        <p:spPr>
          <a:xfrm>
            <a:off x="7896200" y="1963523"/>
            <a:ext cx="39604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= numpy.insert(A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]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Source Code Pro"/>
              </a:rPr>
              <a:t>axis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9A855AE-72F2-4890-964C-B1D9CFA2F133}"/>
              </a:ext>
            </a:extLst>
          </p:cNvPr>
          <p:cNvCxnSpPr>
            <a:cxnSpLocks/>
          </p:cNvCxnSpPr>
          <p:nvPr/>
        </p:nvCxnSpPr>
        <p:spPr>
          <a:xfrm>
            <a:off x="3359696" y="1936464"/>
            <a:ext cx="0" cy="9164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5E68F1E-CCC6-4A8D-A652-154D805C8756}"/>
              </a:ext>
            </a:extLst>
          </p:cNvPr>
          <p:cNvCxnSpPr>
            <a:cxnSpLocks/>
          </p:cNvCxnSpPr>
          <p:nvPr/>
        </p:nvCxnSpPr>
        <p:spPr>
          <a:xfrm>
            <a:off x="7608168" y="1864456"/>
            <a:ext cx="0" cy="8377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965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7C63870-EA12-4E61-866C-C01AB383D6A3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Use of Core Python Libs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6A83D-3E50-47FD-9C5A-64CB6B6F01EE}"/>
              </a:ext>
            </a:extLst>
          </p:cNvPr>
          <p:cNvSpPr txBox="1"/>
          <p:nvPr/>
        </p:nvSpPr>
        <p:spPr>
          <a:xfrm>
            <a:off x="496688" y="1135665"/>
            <a:ext cx="7111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Combining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4FA7DF-0BC9-4F16-BFAD-EEDD199CAC2C}"/>
              </a:ext>
            </a:extLst>
          </p:cNvPr>
          <p:cNvSpPr txBox="1"/>
          <p:nvPr/>
        </p:nvSpPr>
        <p:spPr>
          <a:xfrm>
            <a:off x="3543774" y="1963523"/>
            <a:ext cx="428826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K1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= numpy.vstack((A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B))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K2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= numpy.append(A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B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Source Code Pro"/>
              </a:rPr>
              <a:t>axis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K3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= numpy.concatenate((A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B)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Source Code Pro"/>
              </a:rPr>
              <a:t>axis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201F15-FAB3-44DA-A01D-BFB23C4342C9}"/>
              </a:ext>
            </a:extLst>
          </p:cNvPr>
          <p:cNvSpPr txBox="1"/>
          <p:nvPr/>
        </p:nvSpPr>
        <p:spPr>
          <a:xfrm>
            <a:off x="7896200" y="1963523"/>
            <a:ext cx="396044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L1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= numpy.hstack((A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C))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L2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= numpy.append(A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Source Code Pro"/>
              </a:rPr>
              <a:t>axis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L3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= numpy.concatenate((A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C)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Source Code Pro"/>
              </a:rPr>
              <a:t>axis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FD44628-5C82-4A6F-A961-43AFB96E6167}"/>
              </a:ext>
            </a:extLst>
          </p:cNvPr>
          <p:cNvCxnSpPr>
            <a:cxnSpLocks/>
          </p:cNvCxnSpPr>
          <p:nvPr/>
        </p:nvCxnSpPr>
        <p:spPr>
          <a:xfrm>
            <a:off x="3359696" y="1936464"/>
            <a:ext cx="0" cy="9164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E60FD0-29DF-4CD4-ADAF-3F4F09944A8E}"/>
              </a:ext>
            </a:extLst>
          </p:cNvPr>
          <p:cNvCxnSpPr>
            <a:cxnSpLocks/>
          </p:cNvCxnSpPr>
          <p:nvPr/>
        </p:nvCxnSpPr>
        <p:spPr>
          <a:xfrm>
            <a:off x="7608168" y="1864456"/>
            <a:ext cx="0" cy="8377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">
            <a:extLst>
              <a:ext uri="{FF2B5EF4-FFF2-40B4-BE49-F238E27FC236}">
                <a16:creationId xmlns:a16="http://schemas.microsoft.com/office/drawing/2014/main" id="{559A3FF3-9867-4DF8-9478-1E890B402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034" y="1963523"/>
            <a:ext cx="2669320" cy="73866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A = numpy.full((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B = numpy.full((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C = numpy.full((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id="{8D1D925A-23BE-40FB-AE49-539A6CB71AA0}"/>
              </a:ext>
            </a:extLst>
          </p:cNvPr>
          <p:cNvSpPr/>
          <p:nvPr/>
        </p:nvSpPr>
        <p:spPr>
          <a:xfrm>
            <a:off x="476590" y="4640958"/>
            <a:ext cx="1347006" cy="1685978"/>
          </a:xfrm>
          <a:prstGeom prst="cube">
            <a:avLst>
              <a:gd name="adj" fmla="val 4104"/>
            </a:avLst>
          </a:prstGeom>
          <a:solidFill>
            <a:schemeClr val="accent6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5" name="Cube 24">
            <a:extLst>
              <a:ext uri="{FF2B5EF4-FFF2-40B4-BE49-F238E27FC236}">
                <a16:creationId xmlns:a16="http://schemas.microsoft.com/office/drawing/2014/main" id="{C6EDB08B-0585-4738-B405-441D3C1405F0}"/>
              </a:ext>
            </a:extLst>
          </p:cNvPr>
          <p:cNvSpPr/>
          <p:nvPr/>
        </p:nvSpPr>
        <p:spPr>
          <a:xfrm>
            <a:off x="2245543" y="3717031"/>
            <a:ext cx="1731348" cy="626699"/>
          </a:xfrm>
          <a:prstGeom prst="cube">
            <a:avLst>
              <a:gd name="adj" fmla="val 884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id="{C744D699-A400-486B-BC8B-A9F9A5C97983}"/>
              </a:ext>
            </a:extLst>
          </p:cNvPr>
          <p:cNvSpPr/>
          <p:nvPr/>
        </p:nvSpPr>
        <p:spPr>
          <a:xfrm>
            <a:off x="496688" y="3717032"/>
            <a:ext cx="1347006" cy="626699"/>
          </a:xfrm>
          <a:prstGeom prst="cube">
            <a:avLst>
              <a:gd name="adj" fmla="val 8848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52AAB68-1A42-4F78-9462-CBC3D828825D}"/>
              </a:ext>
            </a:extLst>
          </p:cNvPr>
          <p:cNvGrpSpPr/>
          <p:nvPr/>
        </p:nvGrpSpPr>
        <p:grpSpPr>
          <a:xfrm>
            <a:off x="6304528" y="3717031"/>
            <a:ext cx="1347006" cy="2190035"/>
            <a:chOff x="6304528" y="3717031"/>
            <a:chExt cx="1347006" cy="2190035"/>
          </a:xfrm>
        </p:grpSpPr>
        <p:sp>
          <p:nvSpPr>
            <p:cNvPr id="33" name="Cube 32">
              <a:extLst>
                <a:ext uri="{FF2B5EF4-FFF2-40B4-BE49-F238E27FC236}">
                  <a16:creationId xmlns:a16="http://schemas.microsoft.com/office/drawing/2014/main" id="{FFDCCD12-3866-4B07-908B-FD1C2B9D8BEE}"/>
                </a:ext>
              </a:extLst>
            </p:cNvPr>
            <p:cNvSpPr/>
            <p:nvPr/>
          </p:nvSpPr>
          <p:spPr>
            <a:xfrm>
              <a:off x="6304528" y="4221088"/>
              <a:ext cx="1347006" cy="1685978"/>
            </a:xfrm>
            <a:prstGeom prst="cube">
              <a:avLst>
                <a:gd name="adj" fmla="val 4104"/>
              </a:avLst>
            </a:prstGeom>
            <a:solidFill>
              <a:schemeClr val="accent6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Cube 33">
              <a:extLst>
                <a:ext uri="{FF2B5EF4-FFF2-40B4-BE49-F238E27FC236}">
                  <a16:creationId xmlns:a16="http://schemas.microsoft.com/office/drawing/2014/main" id="{2D0610D6-9431-4EE2-B5A1-80774F2382FE}"/>
                </a:ext>
              </a:extLst>
            </p:cNvPr>
            <p:cNvSpPr/>
            <p:nvPr/>
          </p:nvSpPr>
          <p:spPr>
            <a:xfrm>
              <a:off x="6304528" y="3717031"/>
              <a:ext cx="1347006" cy="626699"/>
            </a:xfrm>
            <a:prstGeom prst="cube">
              <a:avLst>
                <a:gd name="adj" fmla="val 8848"/>
              </a:avLst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9631510C-A446-4DF9-85F3-8DD1B3434323}"/>
              </a:ext>
            </a:extLst>
          </p:cNvPr>
          <p:cNvSpPr txBox="1"/>
          <p:nvPr/>
        </p:nvSpPr>
        <p:spPr>
          <a:xfrm>
            <a:off x="6304529" y="6041791"/>
            <a:ext cx="13470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41" name="Cube 40">
            <a:extLst>
              <a:ext uri="{FF2B5EF4-FFF2-40B4-BE49-F238E27FC236}">
                <a16:creationId xmlns:a16="http://schemas.microsoft.com/office/drawing/2014/main" id="{4DAF918C-8F2C-476F-833B-4814C7505066}"/>
              </a:ext>
            </a:extLst>
          </p:cNvPr>
          <p:cNvSpPr/>
          <p:nvPr/>
        </p:nvSpPr>
        <p:spPr>
          <a:xfrm>
            <a:off x="8306612" y="3717030"/>
            <a:ext cx="1317779" cy="626699"/>
          </a:xfrm>
          <a:prstGeom prst="cube">
            <a:avLst>
              <a:gd name="adj" fmla="val 8848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Cube 41">
            <a:extLst>
              <a:ext uri="{FF2B5EF4-FFF2-40B4-BE49-F238E27FC236}">
                <a16:creationId xmlns:a16="http://schemas.microsoft.com/office/drawing/2014/main" id="{23699E04-BB9F-45C6-A865-F36C9B1862EA}"/>
              </a:ext>
            </a:extLst>
          </p:cNvPr>
          <p:cNvSpPr/>
          <p:nvPr/>
        </p:nvSpPr>
        <p:spPr>
          <a:xfrm>
            <a:off x="9552383" y="3717030"/>
            <a:ext cx="1778565" cy="626699"/>
          </a:xfrm>
          <a:prstGeom prst="cube">
            <a:avLst>
              <a:gd name="adj" fmla="val 8848"/>
            </a:avLst>
          </a:prstGeom>
          <a:solidFill>
            <a:schemeClr val="accent3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6C7D234-A800-4DEC-9CAF-940B955B1B67}"/>
              </a:ext>
            </a:extLst>
          </p:cNvPr>
          <p:cNvSpPr txBox="1"/>
          <p:nvPr/>
        </p:nvSpPr>
        <p:spPr>
          <a:xfrm>
            <a:off x="8306613" y="4456292"/>
            <a:ext cx="29739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3267160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be 17">
            <a:extLst>
              <a:ext uri="{FF2B5EF4-FFF2-40B4-BE49-F238E27FC236}">
                <a16:creationId xmlns:a16="http://schemas.microsoft.com/office/drawing/2014/main" id="{DB41188D-29C2-4E6F-9FC5-78ACDA25A2E2}"/>
              </a:ext>
            </a:extLst>
          </p:cNvPr>
          <p:cNvSpPr/>
          <p:nvPr/>
        </p:nvSpPr>
        <p:spPr>
          <a:xfrm>
            <a:off x="7777683" y="3429000"/>
            <a:ext cx="1303986" cy="626699"/>
          </a:xfrm>
          <a:prstGeom prst="cube">
            <a:avLst>
              <a:gd name="adj" fmla="val 8848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C63870-EA12-4E61-866C-C01AB383D6A3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Use of Core Python Libs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6A83D-3E50-47FD-9C5A-64CB6B6F01EE}"/>
              </a:ext>
            </a:extLst>
          </p:cNvPr>
          <p:cNvSpPr txBox="1"/>
          <p:nvPr/>
        </p:nvSpPr>
        <p:spPr>
          <a:xfrm>
            <a:off x="496688" y="1135665"/>
            <a:ext cx="7111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Delete</a:t>
            </a:r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5D8B931D-2D84-4C51-878D-0467B1FA1291}"/>
              </a:ext>
            </a:extLst>
          </p:cNvPr>
          <p:cNvSpPr/>
          <p:nvPr/>
        </p:nvSpPr>
        <p:spPr>
          <a:xfrm>
            <a:off x="7777683" y="1916832"/>
            <a:ext cx="1303986" cy="626699"/>
          </a:xfrm>
          <a:prstGeom prst="cube">
            <a:avLst>
              <a:gd name="adj" fmla="val 8848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7B55A8-90E1-4EEE-BD59-9CD99C935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688" y="2093142"/>
            <a:ext cx="3265638" cy="116955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A = numpy.full((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2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3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1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K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= numpy.delete(A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[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1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]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Source Code Pro"/>
              </a:rPr>
              <a:t>axis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=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L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= numpy.delete(A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[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1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]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Source Code Pro"/>
              </a:rPr>
              <a:t>axis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=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1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89B13853-048A-416A-8C49-9B7C5202AA04}"/>
              </a:ext>
            </a:extLst>
          </p:cNvPr>
          <p:cNvSpPr/>
          <p:nvPr/>
        </p:nvSpPr>
        <p:spPr>
          <a:xfrm>
            <a:off x="7777683" y="4509120"/>
            <a:ext cx="1303986" cy="328169"/>
          </a:xfrm>
          <a:prstGeom prst="cube">
            <a:avLst>
              <a:gd name="adj" fmla="val 18136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1AF20FF9-758D-40A9-9C1C-567DA8525718}"/>
              </a:ext>
            </a:extLst>
          </p:cNvPr>
          <p:cNvSpPr/>
          <p:nvPr/>
        </p:nvSpPr>
        <p:spPr>
          <a:xfrm>
            <a:off x="9343105" y="1916831"/>
            <a:ext cx="961258" cy="626699"/>
          </a:xfrm>
          <a:prstGeom prst="cube">
            <a:avLst>
              <a:gd name="adj" fmla="val 8848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D3800464-F44F-4EEE-A888-2029FB5C1358}"/>
              </a:ext>
            </a:extLst>
          </p:cNvPr>
          <p:cNvSpPr/>
          <p:nvPr/>
        </p:nvSpPr>
        <p:spPr>
          <a:xfrm>
            <a:off x="7968208" y="1916831"/>
            <a:ext cx="258614" cy="626699"/>
          </a:xfrm>
          <a:prstGeom prst="cube">
            <a:avLst>
              <a:gd name="adj" fmla="val 20691"/>
            </a:avLst>
          </a:prstGeom>
          <a:solidFill>
            <a:srgbClr val="FF2000">
              <a:alpha val="50000"/>
            </a:srgb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1491AB74-CF26-4046-90FA-F44324A7B043}"/>
              </a:ext>
            </a:extLst>
          </p:cNvPr>
          <p:cNvSpPr/>
          <p:nvPr/>
        </p:nvSpPr>
        <p:spPr>
          <a:xfrm>
            <a:off x="7777683" y="3726723"/>
            <a:ext cx="1303986" cy="328169"/>
          </a:xfrm>
          <a:prstGeom prst="cube">
            <a:avLst>
              <a:gd name="adj" fmla="val 18136"/>
            </a:avLst>
          </a:prstGeom>
          <a:solidFill>
            <a:srgbClr val="FF2000">
              <a:alpha val="50000"/>
            </a:srgb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9A72EBE-8004-46C4-9B55-6D22349447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724" y="2205270"/>
            <a:ext cx="145582" cy="14394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6B1538F-482E-4C4F-BF2E-563A3D796E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240" y="3861118"/>
            <a:ext cx="145582" cy="14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152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7C63870-EA12-4E61-866C-C01AB383D6A3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Use of Core Python Libs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6A83D-3E50-47FD-9C5A-64CB6B6F01EE}"/>
              </a:ext>
            </a:extLst>
          </p:cNvPr>
          <p:cNvSpPr txBox="1"/>
          <p:nvPr/>
        </p:nvSpPr>
        <p:spPr>
          <a:xfrm>
            <a:off x="496688" y="1135665"/>
            <a:ext cx="7111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Inspect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7299E8-3CE0-48DF-B368-83B159C38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392" y="2113112"/>
            <a:ext cx="5519936" cy="224676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Source Code Pro"/>
              </a:rPr>
              <a:t>ex_02_inspect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():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    A = numpy.full((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Source Code Pr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sh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= A.shape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ndims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= A.ndim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size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= A.size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the_type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= A.dtype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type_name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= A.dtype.name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Source Code Pr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Source Code Pro"/>
              </a:rPr>
              <a:t>return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1573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62594</TotalTime>
  <Words>4208</Words>
  <Application>Microsoft Office PowerPoint</Application>
  <PresentationFormat>Widescreen</PresentationFormat>
  <Paragraphs>369</Paragraphs>
  <Slides>37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Consolas</vt:lpstr>
      <vt:lpstr>Helvetica Neue</vt:lpstr>
      <vt:lpstr>Source Code Pro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Dm</dc:creator>
  <cp:lastModifiedBy>Dmitry Ryabokon</cp:lastModifiedBy>
  <cp:revision>985</cp:revision>
  <dcterms:created xsi:type="dcterms:W3CDTF">2012-08-21T06:57:10Z</dcterms:created>
  <dcterms:modified xsi:type="dcterms:W3CDTF">2022-01-27T08:43:35Z</dcterms:modified>
</cp:coreProperties>
</file>