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1089" r:id="rId2"/>
    <p:sldId id="277" r:id="rId3"/>
    <p:sldId id="1103" r:id="rId4"/>
    <p:sldId id="1104" r:id="rId5"/>
    <p:sldId id="1112" r:id="rId6"/>
    <p:sldId id="1128" r:id="rId7"/>
    <p:sldId id="1129" r:id="rId8"/>
    <p:sldId id="1130" r:id="rId9"/>
    <p:sldId id="1131" r:id="rId10"/>
    <p:sldId id="1132" r:id="rId11"/>
    <p:sldId id="1133" r:id="rId12"/>
    <p:sldId id="1111" r:id="rId13"/>
    <p:sldId id="1110" r:id="rId14"/>
    <p:sldId id="1122" r:id="rId15"/>
    <p:sldId id="1120" r:id="rId16"/>
    <p:sldId id="1121" r:id="rId17"/>
    <p:sldId id="1123" r:id="rId18"/>
    <p:sldId id="1113" r:id="rId19"/>
    <p:sldId id="1097" r:id="rId20"/>
    <p:sldId id="1109" r:id="rId21"/>
    <p:sldId id="1124" r:id="rId22"/>
    <p:sldId id="1125" r:id="rId23"/>
    <p:sldId id="1126" r:id="rId24"/>
    <p:sldId id="1114" r:id="rId25"/>
    <p:sldId id="1105" r:id="rId26"/>
    <p:sldId id="1101" r:id="rId27"/>
    <p:sldId id="1116" r:id="rId28"/>
    <p:sldId id="1134" r:id="rId29"/>
    <p:sldId id="1135" r:id="rId30"/>
    <p:sldId id="1127" r:id="rId31"/>
    <p:sldId id="1117" r:id="rId32"/>
    <p:sldId id="1136" r:id="rId33"/>
    <p:sldId id="1100" r:id="rId34"/>
    <p:sldId id="1137" r:id="rId35"/>
    <p:sldId id="1138" r:id="rId36"/>
    <p:sldId id="1139" r:id="rId37"/>
    <p:sldId id="1140" r:id="rId38"/>
    <p:sldId id="1118" r:id="rId39"/>
    <p:sldId id="1119" r:id="rId40"/>
    <p:sldId id="1115" r:id="rId41"/>
    <p:sldId id="1098" r:id="rId42"/>
    <p:sldId id="1099" r:id="rId43"/>
    <p:sldId id="1142" r:id="rId44"/>
    <p:sldId id="1143" r:id="rId45"/>
    <p:sldId id="1144" r:id="rId46"/>
    <p:sldId id="1145" r:id="rId47"/>
    <p:sldId id="1146" r:id="rId48"/>
    <p:sldId id="1141" r:id="rId49"/>
    <p:sldId id="1106" r:id="rId5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5001"/>
    <a:srgbClr val="03B3C5"/>
    <a:srgbClr val="202020"/>
    <a:srgbClr val="81FFFF"/>
    <a:srgbClr val="D1FFFF"/>
    <a:srgbClr val="C5FFFF"/>
    <a:srgbClr val="B4EEFA"/>
    <a:srgbClr val="FFB3B3"/>
    <a:srgbClr val="FF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p:cViewPr varScale="1">
        <p:scale>
          <a:sx n="81" d="100"/>
          <a:sy n="81" d="100"/>
        </p:scale>
        <p:origin x="907" y="5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0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854B4-4458-424E-BAFB-8C7356CE163A}" type="datetimeFigureOut">
              <a:rPr lang="en-US" smtClean="0"/>
              <a:t>5/23/2021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1223-8D7E-4AC2-8D63-9172D57C5853}" type="slidenum">
              <a:rPr lang="en-US" smtClean="0"/>
              <a:t>‹#›</a:t>
            </a:fld>
            <a:endParaRPr lang="en-US"/>
          </a:p>
        </p:txBody>
      </p:sp>
    </p:spTree>
    <p:extLst>
      <p:ext uri="{BB962C8B-B14F-4D97-AF65-F5344CB8AC3E}">
        <p14:creationId xmlns:p14="http://schemas.microsoft.com/office/powerpoint/2010/main" val="92804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4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371639" y="6453336"/>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z="1200" smtClean="0">
                <a:solidFill>
                  <a:schemeClr val="bg1">
                    <a:lumMod val="75000"/>
                  </a:schemeClr>
                </a:solidFill>
                <a:latin typeface="Consolas" panose="020B0609020204030204" pitchFamily="49" charset="0"/>
              </a:rPr>
              <a:t>‹#›</a:t>
            </a:fld>
            <a:endParaRPr lang="en-US" sz="1200"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20554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Титульный слайд">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5A9EF7-9930-43F6-B30B-5FFC75C85C2F}"/>
              </a:ext>
            </a:extLst>
          </p:cNvPr>
          <p:cNvSpPr/>
          <p:nvPr userDrawn="1"/>
        </p:nvSpPr>
        <p:spPr>
          <a:xfrm>
            <a:off x="-1" y="836706"/>
            <a:ext cx="12190917" cy="600348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8050C8-7670-4729-9A76-16133C9F07A9}"/>
              </a:ext>
            </a:extLst>
          </p:cNvPr>
          <p:cNvSpPr/>
          <p:nvPr userDrawn="1"/>
        </p:nvSpPr>
        <p:spPr>
          <a:xfrm>
            <a:off x="1" y="1"/>
            <a:ext cx="12191999" cy="8367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0" name="Straight Connector 9">
            <a:extLst>
              <a:ext uri="{FF2B5EF4-FFF2-40B4-BE49-F238E27FC236}">
                <a16:creationId xmlns:a16="http://schemas.microsoft.com/office/drawing/2014/main" id="{AE3D2A14-63C8-4214-8E21-3BDCC4EA640E}"/>
              </a:ext>
            </a:extLst>
          </p:cNvPr>
          <p:cNvCxnSpPr/>
          <p:nvPr userDrawn="1"/>
        </p:nvCxnSpPr>
        <p:spPr>
          <a:xfrm>
            <a:off x="-2468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3218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07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Титульный слайд">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0" y="0"/>
            <a:ext cx="12206064" cy="6858000"/>
          </a:xfrm>
          <a:prstGeom prst="rect">
            <a:avLst/>
          </a:prstGeom>
        </p:spPr>
      </p:pic>
    </p:spTree>
    <p:extLst>
      <p:ext uri="{BB962C8B-B14F-4D97-AF65-F5344CB8AC3E}">
        <p14:creationId xmlns:p14="http://schemas.microsoft.com/office/powerpoint/2010/main" val="38457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Титульный слайд">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5F5DB8-576C-47AA-8D22-2A1BB72AC41F}"/>
              </a:ext>
            </a:extLst>
          </p:cNvPr>
          <p:cNvSpPr/>
          <p:nvPr userDrawn="1"/>
        </p:nvSpPr>
        <p:spPr>
          <a:xfrm>
            <a:off x="11324" y="0"/>
            <a:ext cx="12180676" cy="6858000"/>
          </a:xfrm>
          <a:prstGeom prst="rect">
            <a:avLst/>
          </a:prstGeom>
          <a:blipFill dpi="0" rotWithShape="1">
            <a:blip r:embed="rId2">
              <a:alphaModFix amt="25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53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pic>
        <p:nvPicPr>
          <p:cNvPr id="3" name="Picture 2">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6096000" y="0"/>
            <a:ext cx="6110064" cy="6858000"/>
          </a:xfrm>
          <a:prstGeom prst="rect">
            <a:avLst/>
          </a:prstGeom>
        </p:spPr>
      </p:pic>
    </p:spTree>
    <p:extLst>
      <p:ext uri="{BB962C8B-B14F-4D97-AF65-F5344CB8AC3E}">
        <p14:creationId xmlns:p14="http://schemas.microsoft.com/office/powerpoint/2010/main" val="376732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117912"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spTree>
    <p:extLst>
      <p:ext uri="{BB962C8B-B14F-4D97-AF65-F5344CB8AC3E}">
        <p14:creationId xmlns:p14="http://schemas.microsoft.com/office/powerpoint/2010/main" val="31243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9" r:id="rId2"/>
    <p:sldLayoutId id="2147483658" r:id="rId3"/>
    <p:sldLayoutId id="2147483663" r:id="rId4"/>
    <p:sldLayoutId id="2147483664" r:id="rId5"/>
    <p:sldLayoutId id="2147483660" r:id="rId6"/>
    <p:sldLayoutId id="214748366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towardsdatascience.com/6-different-ways-to-compensate-for-missing-values-data-imputation-with-examples-6022d9ca0779"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L_v5_01.ppt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james-blogs/handling-imbalanced-data-in-classification-problems-7de598c1059f" TargetMode="External"/><Relationship Id="rId2" Type="http://schemas.openxmlformats.org/officeDocument/2006/relationships/hyperlink" Target="https://machinelearningmastery.com/smote-oversampling-for-imbalanced-classification/" TargetMode="External"/><Relationship Id="rId1" Type="http://schemas.openxmlformats.org/officeDocument/2006/relationships/slideLayout" Target="../slideLayouts/slideLayout1.xml"/><Relationship Id="rId4" Type="http://schemas.openxmlformats.org/officeDocument/2006/relationships/hyperlink" Target="https://cluster-over-sampling.readthedocs.io/en/latest/auto_examples/plot_cluster_oversampler.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heartbeat.fritz.ai/5-regression-loss-functions-all-machine-learners-should-know-4fb140e9d4b0" TargetMode="External"/><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hyperlink" Target="https://datascience.stackexchange.com/questions/893/how-to-get-correlation-between-two-categorical-variable-and-a-categorical-variab"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scikit-learn.org/stable/modules/outlier_detection.html" TargetMode="External"/><Relationship Id="rId2" Type="http://schemas.openxmlformats.org/officeDocument/2006/relationships/hyperlink" Target="https://machinelearningmastery.com/model-based-outlier-detection-and-removal-in-pyth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775AE6-12FC-4E6C-99F8-18AA394B7D5A}"/>
              </a:ext>
            </a:extLst>
          </p:cNvPr>
          <p:cNvSpPr/>
          <p:nvPr/>
        </p:nvSpPr>
        <p:spPr>
          <a:xfrm>
            <a:off x="6295864" y="0"/>
            <a:ext cx="5896136" cy="684938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A27B8C-14B3-49D7-AF22-DD9A07E818B7}"/>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Basics of </a:t>
            </a:r>
          </a:p>
          <a:p>
            <a:pPr algn="ctr"/>
            <a:r>
              <a:rPr lang="en-US" sz="4800" b="1" dirty="0">
                <a:solidFill>
                  <a:schemeClr val="bg1"/>
                </a:solidFill>
              </a:rPr>
              <a:t>Machine Learning</a:t>
            </a:r>
          </a:p>
        </p:txBody>
      </p:sp>
      <p:grpSp>
        <p:nvGrpSpPr>
          <p:cNvPr id="48" name="Group 47">
            <a:extLst>
              <a:ext uri="{FF2B5EF4-FFF2-40B4-BE49-F238E27FC236}">
                <a16:creationId xmlns:a16="http://schemas.microsoft.com/office/drawing/2014/main" id="{C4388E43-9300-45C3-9922-F1EDB227C375}"/>
              </a:ext>
            </a:extLst>
          </p:cNvPr>
          <p:cNvGrpSpPr/>
          <p:nvPr/>
        </p:nvGrpSpPr>
        <p:grpSpPr>
          <a:xfrm>
            <a:off x="7314979" y="1196752"/>
            <a:ext cx="3762844" cy="4104456"/>
            <a:chOff x="4606151" y="2924944"/>
            <a:chExt cx="3762844" cy="4104456"/>
          </a:xfrm>
        </p:grpSpPr>
        <p:sp>
          <p:nvSpPr>
            <p:cNvPr id="49" name="Oval 48">
              <a:extLst>
                <a:ext uri="{FF2B5EF4-FFF2-40B4-BE49-F238E27FC236}">
                  <a16:creationId xmlns:a16="http://schemas.microsoft.com/office/drawing/2014/main" id="{27A7CF9C-5945-4E6C-AB30-6CB418CAB20A}"/>
                </a:ext>
              </a:extLst>
            </p:cNvPr>
            <p:cNvSpPr/>
            <p:nvPr/>
          </p:nvSpPr>
          <p:spPr>
            <a:xfrm>
              <a:off x="5189624" y="5165576"/>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BBC02A7C-DC83-40A1-BEF0-BE874CB5981E}"/>
                </a:ext>
              </a:extLst>
            </p:cNvPr>
            <p:cNvSpPr/>
            <p:nvPr/>
          </p:nvSpPr>
          <p:spPr>
            <a:xfrm>
              <a:off x="5009796" y="4365104"/>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Oval 50">
              <a:extLst>
                <a:ext uri="{FF2B5EF4-FFF2-40B4-BE49-F238E27FC236}">
                  <a16:creationId xmlns:a16="http://schemas.microsoft.com/office/drawing/2014/main" id="{C410499B-B068-41BA-984E-E9AFA3A07055}"/>
                </a:ext>
              </a:extLst>
            </p:cNvPr>
            <p:cNvSpPr/>
            <p:nvPr/>
          </p:nvSpPr>
          <p:spPr>
            <a:xfrm>
              <a:off x="5866332" y="4689140"/>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Oval 51">
              <a:extLst>
                <a:ext uri="{FF2B5EF4-FFF2-40B4-BE49-F238E27FC236}">
                  <a16:creationId xmlns:a16="http://schemas.microsoft.com/office/drawing/2014/main" id="{BA2ABDCD-9CC0-4CD6-920C-67E790849942}"/>
                </a:ext>
              </a:extLst>
            </p:cNvPr>
            <p:cNvSpPr/>
            <p:nvPr/>
          </p:nvSpPr>
          <p:spPr>
            <a:xfrm>
              <a:off x="6222460" y="5609185"/>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Oval 52">
              <a:extLst>
                <a:ext uri="{FF2B5EF4-FFF2-40B4-BE49-F238E27FC236}">
                  <a16:creationId xmlns:a16="http://schemas.microsoft.com/office/drawing/2014/main" id="{2304476D-9D21-481A-A55B-D06AF9C42A53}"/>
                </a:ext>
              </a:extLst>
            </p:cNvPr>
            <p:cNvSpPr/>
            <p:nvPr/>
          </p:nvSpPr>
          <p:spPr>
            <a:xfrm>
              <a:off x="6386849" y="3991457"/>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Oval 53">
              <a:extLst>
                <a:ext uri="{FF2B5EF4-FFF2-40B4-BE49-F238E27FC236}">
                  <a16:creationId xmlns:a16="http://schemas.microsoft.com/office/drawing/2014/main" id="{0E080106-6D3A-4285-972F-EE6054114C2C}"/>
                </a:ext>
              </a:extLst>
            </p:cNvPr>
            <p:cNvSpPr/>
            <p:nvPr/>
          </p:nvSpPr>
          <p:spPr>
            <a:xfrm>
              <a:off x="7255994" y="5617410"/>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Oval 54">
              <a:extLst>
                <a:ext uri="{FF2B5EF4-FFF2-40B4-BE49-F238E27FC236}">
                  <a16:creationId xmlns:a16="http://schemas.microsoft.com/office/drawing/2014/main" id="{C2E142F7-3D21-4623-B1E2-841899FAF57C}"/>
                </a:ext>
              </a:extLst>
            </p:cNvPr>
            <p:cNvSpPr/>
            <p:nvPr/>
          </p:nvSpPr>
          <p:spPr>
            <a:xfrm>
              <a:off x="6872518" y="4853529"/>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Oval 55">
              <a:extLst>
                <a:ext uri="{FF2B5EF4-FFF2-40B4-BE49-F238E27FC236}">
                  <a16:creationId xmlns:a16="http://schemas.microsoft.com/office/drawing/2014/main" id="{EC12942A-1B6D-4893-9B80-636DB6DFC30F}"/>
                </a:ext>
              </a:extLst>
            </p:cNvPr>
            <p:cNvSpPr/>
            <p:nvPr/>
          </p:nvSpPr>
          <p:spPr>
            <a:xfrm>
              <a:off x="7584773" y="432936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D1EE130D-717B-47E1-987F-2CD6DDD6D8EB}"/>
                </a:ext>
              </a:extLst>
            </p:cNvPr>
            <p:cNvSpPr/>
            <p:nvPr/>
          </p:nvSpPr>
          <p:spPr>
            <a:xfrm>
              <a:off x="8040216" y="5158228"/>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D1E64DBD-D314-4AA9-BFEE-44CD78E5D51F}"/>
                </a:ext>
              </a:extLst>
            </p:cNvPr>
            <p:cNvSpPr/>
            <p:nvPr/>
          </p:nvSpPr>
          <p:spPr>
            <a:xfrm>
              <a:off x="5623205" y="390394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9" name="Straight Connector 58">
              <a:extLst>
                <a:ext uri="{FF2B5EF4-FFF2-40B4-BE49-F238E27FC236}">
                  <a16:creationId xmlns:a16="http://schemas.microsoft.com/office/drawing/2014/main" id="{20C841A0-6143-4EDB-BBD1-C7A30ED9CF0B}"/>
                </a:ext>
              </a:extLst>
            </p:cNvPr>
            <p:cNvCxnSpPr>
              <a:cxnSpLocks/>
            </p:cNvCxnSpPr>
            <p:nvPr/>
          </p:nvCxnSpPr>
          <p:spPr>
            <a:xfrm flipV="1">
              <a:off x="4606151" y="2924944"/>
              <a:ext cx="3690901" cy="410445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0CA7A93-B001-4161-AB35-0B0265B2BC7C}"/>
              </a:ext>
            </a:extLst>
          </p:cNvPr>
          <p:cNvSpPr txBox="1"/>
          <p:nvPr/>
        </p:nvSpPr>
        <p:spPr>
          <a:xfrm>
            <a:off x="0" y="3676050"/>
            <a:ext cx="6295864" cy="369332"/>
          </a:xfrm>
          <a:prstGeom prst="rect">
            <a:avLst/>
          </a:prstGeom>
          <a:noFill/>
        </p:spPr>
        <p:txBody>
          <a:bodyPr wrap="square">
            <a:spAutoFit/>
          </a:bodyPr>
          <a:lstStyle/>
          <a:p>
            <a:pPr algn="ctr"/>
            <a:r>
              <a:rPr lang="en-US" dirty="0">
                <a:solidFill>
                  <a:schemeClr val="bg1"/>
                </a:solidFill>
              </a:rPr>
              <a:t>Dmitry Ryabokon, </a:t>
            </a:r>
            <a:r>
              <a:rPr lang="en-US" u="sng" dirty="0">
                <a:solidFill>
                  <a:schemeClr val="bg1"/>
                </a:solidFill>
              </a:rPr>
              <a:t>github.com/</a:t>
            </a:r>
            <a:r>
              <a:rPr lang="en-US" u="sng" dirty="0" err="1">
                <a:solidFill>
                  <a:schemeClr val="bg1"/>
                </a:solidFill>
              </a:rPr>
              <a:t>dryabokon</a:t>
            </a:r>
            <a:endParaRPr lang="ru-RU" i="1" u="sng" dirty="0">
              <a:solidFill>
                <a:schemeClr val="bg1"/>
              </a:solidFill>
            </a:endParaRPr>
          </a:p>
        </p:txBody>
      </p:sp>
    </p:spTree>
    <p:extLst>
      <p:ext uri="{BB962C8B-B14F-4D97-AF65-F5344CB8AC3E}">
        <p14:creationId xmlns:p14="http://schemas.microsoft.com/office/powerpoint/2010/main" val="336634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759552" cy="584775"/>
          </a:xfrm>
          <a:prstGeom prst="rect">
            <a:avLst/>
          </a:prstGeom>
          <a:noFill/>
        </p:spPr>
        <p:txBody>
          <a:bodyPr wrap="square" rtlCol="0">
            <a:spAutoFit/>
          </a:bodyPr>
          <a:lstStyle/>
          <a:p>
            <a:r>
              <a:rPr lang="en-US" sz="3200" b="1" dirty="0"/>
              <a:t>Outliers: Elastic Envelope</a:t>
            </a:r>
          </a:p>
        </p:txBody>
      </p:sp>
      <p:pic>
        <p:nvPicPr>
          <p:cNvPr id="12" name="Picture 11">
            <a:extLst>
              <a:ext uri="{FF2B5EF4-FFF2-40B4-BE49-F238E27FC236}">
                <a16:creationId xmlns:a16="http://schemas.microsoft.com/office/drawing/2014/main" id="{EBFDFB9E-3576-4B66-AE83-CDF56E943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 y="2084114"/>
            <a:ext cx="5852172" cy="4389129"/>
          </a:xfrm>
          <a:prstGeom prst="rect">
            <a:avLst/>
          </a:prstGeom>
        </p:spPr>
      </p:pic>
      <p:pic>
        <p:nvPicPr>
          <p:cNvPr id="14" name="Picture 13">
            <a:extLst>
              <a:ext uri="{FF2B5EF4-FFF2-40B4-BE49-F238E27FC236}">
                <a16:creationId xmlns:a16="http://schemas.microsoft.com/office/drawing/2014/main" id="{2AB15332-F445-4EDF-BD6D-44B981559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024" y="2084114"/>
            <a:ext cx="5852172" cy="4389129"/>
          </a:xfrm>
          <a:prstGeom prst="rect">
            <a:avLst/>
          </a:prstGeom>
        </p:spPr>
      </p:pic>
    </p:spTree>
    <p:extLst>
      <p:ext uri="{BB962C8B-B14F-4D97-AF65-F5344CB8AC3E}">
        <p14:creationId xmlns:p14="http://schemas.microsoft.com/office/powerpoint/2010/main" val="347798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759552" cy="584775"/>
          </a:xfrm>
          <a:prstGeom prst="rect">
            <a:avLst/>
          </a:prstGeom>
          <a:noFill/>
        </p:spPr>
        <p:txBody>
          <a:bodyPr wrap="square" rtlCol="0">
            <a:spAutoFit/>
          </a:bodyPr>
          <a:lstStyle/>
          <a:p>
            <a:r>
              <a:rPr lang="en-US" sz="3200" b="1" dirty="0"/>
              <a:t>Outliers: Local Outlier Factor</a:t>
            </a:r>
          </a:p>
        </p:txBody>
      </p:sp>
      <p:pic>
        <p:nvPicPr>
          <p:cNvPr id="10" name="Picture 9">
            <a:extLst>
              <a:ext uri="{FF2B5EF4-FFF2-40B4-BE49-F238E27FC236}">
                <a16:creationId xmlns:a16="http://schemas.microsoft.com/office/drawing/2014/main" id="{5488CDD2-BA56-4D83-92C8-AAD5901E5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 y="2084117"/>
            <a:ext cx="5852172" cy="4389129"/>
          </a:xfrm>
          <a:prstGeom prst="rect">
            <a:avLst/>
          </a:prstGeom>
        </p:spPr>
      </p:pic>
      <p:pic>
        <p:nvPicPr>
          <p:cNvPr id="11" name="Picture 10">
            <a:extLst>
              <a:ext uri="{FF2B5EF4-FFF2-40B4-BE49-F238E27FC236}">
                <a16:creationId xmlns:a16="http://schemas.microsoft.com/office/drawing/2014/main" id="{46C6F998-8526-4D25-A736-BD6649904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20" y="2082093"/>
            <a:ext cx="5852172" cy="4389129"/>
          </a:xfrm>
          <a:prstGeom prst="rect">
            <a:avLst/>
          </a:prstGeom>
        </p:spPr>
      </p:pic>
      <p:pic>
        <p:nvPicPr>
          <p:cNvPr id="12" name="Picture 11">
            <a:extLst>
              <a:ext uri="{FF2B5EF4-FFF2-40B4-BE49-F238E27FC236}">
                <a16:creationId xmlns:a16="http://schemas.microsoft.com/office/drawing/2014/main" id="{1D5CF7A3-944B-4D73-9F69-C87FD6F24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1024" y="2085398"/>
            <a:ext cx="5852172" cy="4389129"/>
          </a:xfrm>
          <a:prstGeom prst="rect">
            <a:avLst/>
          </a:prstGeom>
        </p:spPr>
      </p:pic>
    </p:spTree>
    <p:extLst>
      <p:ext uri="{BB962C8B-B14F-4D97-AF65-F5344CB8AC3E}">
        <p14:creationId xmlns:p14="http://schemas.microsoft.com/office/powerpoint/2010/main" val="41187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Imputation</a:t>
            </a:r>
          </a:p>
        </p:txBody>
      </p:sp>
    </p:spTree>
    <p:extLst>
      <p:ext uri="{BB962C8B-B14F-4D97-AF65-F5344CB8AC3E}">
        <p14:creationId xmlns:p14="http://schemas.microsoft.com/office/powerpoint/2010/main" val="227965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Imputation</a:t>
            </a:r>
          </a:p>
        </p:txBody>
      </p:sp>
      <p:sp>
        <p:nvSpPr>
          <p:cNvPr id="6" name="TextBox 5">
            <a:extLst>
              <a:ext uri="{FF2B5EF4-FFF2-40B4-BE49-F238E27FC236}">
                <a16:creationId xmlns:a16="http://schemas.microsoft.com/office/drawing/2014/main" id="{11EBED7F-AF4C-42AF-ABFE-9893D31120AD}"/>
              </a:ext>
            </a:extLst>
          </p:cNvPr>
          <p:cNvSpPr txBox="1"/>
          <p:nvPr/>
        </p:nvSpPr>
        <p:spPr>
          <a:xfrm>
            <a:off x="473358" y="6237312"/>
            <a:ext cx="11647984" cy="276999"/>
          </a:xfrm>
          <a:prstGeom prst="rect">
            <a:avLst/>
          </a:prstGeom>
          <a:noFill/>
        </p:spPr>
        <p:txBody>
          <a:bodyPr wrap="square">
            <a:spAutoFit/>
          </a:bodyPr>
          <a:lstStyle/>
          <a:p>
            <a:r>
              <a:rPr lang="en-US" sz="1200" dirty="0">
                <a:hlinkClick r:id="rId2"/>
              </a:rPr>
              <a:t>https://towardsdatascience.com/6-different-ways-to-compensate-for-missing-values-data-imputation-with-examples-6022d9ca0779</a:t>
            </a:r>
            <a:endParaRPr lang="en-US" sz="1200" dirty="0"/>
          </a:p>
        </p:txBody>
      </p:sp>
      <p:sp>
        <p:nvSpPr>
          <p:cNvPr id="7" name="TextBox 6">
            <a:extLst>
              <a:ext uri="{FF2B5EF4-FFF2-40B4-BE49-F238E27FC236}">
                <a16:creationId xmlns:a16="http://schemas.microsoft.com/office/drawing/2014/main" id="{EF24C31C-9AEC-40F1-8C61-7565219CC3E8}"/>
              </a:ext>
            </a:extLst>
          </p:cNvPr>
          <p:cNvSpPr txBox="1"/>
          <p:nvPr/>
        </p:nvSpPr>
        <p:spPr>
          <a:xfrm>
            <a:off x="479376" y="2090172"/>
            <a:ext cx="10009112" cy="3416320"/>
          </a:xfrm>
          <a:prstGeom prst="rect">
            <a:avLst/>
          </a:prstGeom>
          <a:noFill/>
        </p:spPr>
        <p:txBody>
          <a:bodyPr wrap="square">
            <a:spAutoFit/>
          </a:bodyPr>
          <a:lstStyle/>
          <a:p>
            <a:r>
              <a:rPr lang="en-US" sz="2400" dirty="0">
                <a:solidFill>
                  <a:srgbClr val="000000"/>
                </a:solidFill>
              </a:rPr>
              <a:t>Imputation is the process of replacing missing data with substituted values. There are several ways to handle it</a:t>
            </a:r>
          </a:p>
          <a:p>
            <a:pPr marL="457200" indent="-457200">
              <a:buFont typeface="Arial" panose="020B0604020202020204" pitchFamily="34" charset="0"/>
              <a:buChar char="•"/>
            </a:pPr>
            <a:r>
              <a:rPr lang="en-US" sz="2400" b="0" i="0" dirty="0">
                <a:solidFill>
                  <a:srgbClr val="292929"/>
                </a:solidFill>
                <a:effectLst/>
                <a:latin typeface="sohne"/>
              </a:rPr>
              <a:t>Do Nothing</a:t>
            </a:r>
          </a:p>
          <a:p>
            <a:pPr marL="457200" indent="-457200">
              <a:buFont typeface="Arial" panose="020B0604020202020204" pitchFamily="34" charset="0"/>
              <a:buChar char="•"/>
            </a:pPr>
            <a:r>
              <a:rPr lang="en-US" sz="2400" b="0" i="0" dirty="0">
                <a:solidFill>
                  <a:srgbClr val="292929"/>
                </a:solidFill>
                <a:effectLst/>
                <a:latin typeface="sohne"/>
              </a:rPr>
              <a:t>Mean/Median</a:t>
            </a:r>
          </a:p>
          <a:p>
            <a:pPr marL="457200" indent="-457200">
              <a:buFont typeface="Arial" panose="020B0604020202020204" pitchFamily="34" charset="0"/>
              <a:buChar char="•"/>
            </a:pPr>
            <a:r>
              <a:rPr lang="en-US" sz="2400" b="0" i="0" dirty="0">
                <a:solidFill>
                  <a:srgbClr val="292929"/>
                </a:solidFill>
                <a:effectLst/>
                <a:latin typeface="sohne"/>
              </a:rPr>
              <a:t>Most Frequent or Constant (e.g. Zero)</a:t>
            </a:r>
          </a:p>
          <a:p>
            <a:pPr marL="457200" indent="-457200">
              <a:buFont typeface="Arial" panose="020B0604020202020204" pitchFamily="34" charset="0"/>
              <a:buChar char="•"/>
            </a:pPr>
            <a:r>
              <a:rPr lang="en-US" sz="2400" dirty="0">
                <a:solidFill>
                  <a:srgbClr val="292929"/>
                </a:solidFill>
                <a:latin typeface="sohne"/>
              </a:rPr>
              <a:t>Nearest (KNN)</a:t>
            </a:r>
          </a:p>
          <a:p>
            <a:pPr marL="457200" indent="-457200">
              <a:buFont typeface="Arial" panose="020B0604020202020204" pitchFamily="34" charset="0"/>
              <a:buChar char="•"/>
            </a:pPr>
            <a:r>
              <a:rPr lang="en-US" sz="2400" b="0" i="0" dirty="0">
                <a:solidFill>
                  <a:srgbClr val="292929"/>
                </a:solidFill>
                <a:effectLst/>
                <a:latin typeface="sohne"/>
              </a:rPr>
              <a:t>Extrapolation and Interpolation</a:t>
            </a:r>
          </a:p>
          <a:p>
            <a:pPr marL="457200" indent="-457200">
              <a:buFont typeface="Arial" panose="020B0604020202020204" pitchFamily="34" charset="0"/>
              <a:buChar char="•"/>
            </a:pPr>
            <a:r>
              <a:rPr lang="en-US" sz="2400" b="0" i="0" dirty="0">
                <a:solidFill>
                  <a:srgbClr val="292929"/>
                </a:solidFill>
                <a:effectLst/>
                <a:latin typeface="sohne"/>
              </a:rPr>
              <a:t>Stochastic regression</a:t>
            </a:r>
          </a:p>
          <a:p>
            <a:pPr marL="457200" indent="-457200">
              <a:buFont typeface="Arial" panose="020B0604020202020204" pitchFamily="34" charset="0"/>
              <a:buChar char="•"/>
            </a:pPr>
            <a:r>
              <a:rPr lang="en-US" sz="2400" dirty="0">
                <a:solidFill>
                  <a:srgbClr val="292929"/>
                </a:solidFill>
                <a:latin typeface="sohne"/>
              </a:rPr>
              <a:t>Encoding (e.g. </a:t>
            </a:r>
            <a:r>
              <a:rPr lang="en-US" sz="2400" dirty="0" err="1">
                <a:solidFill>
                  <a:srgbClr val="292929"/>
                </a:solidFill>
                <a:latin typeface="sohne"/>
              </a:rPr>
              <a:t>HotDeck</a:t>
            </a:r>
            <a:r>
              <a:rPr lang="en-US" sz="2400" dirty="0">
                <a:solidFill>
                  <a:srgbClr val="292929"/>
                </a:solidFill>
                <a:latin typeface="sohne"/>
              </a:rPr>
              <a:t>)</a:t>
            </a:r>
            <a:endParaRPr lang="en-US" sz="2400" b="0" i="0" dirty="0">
              <a:solidFill>
                <a:srgbClr val="000000"/>
              </a:solidFill>
              <a:effectLst/>
            </a:endParaRPr>
          </a:p>
        </p:txBody>
      </p:sp>
    </p:spTree>
    <p:extLst>
      <p:ext uri="{BB962C8B-B14F-4D97-AF65-F5344CB8AC3E}">
        <p14:creationId xmlns:p14="http://schemas.microsoft.com/office/powerpoint/2010/main" val="1900427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4231160" cy="584775"/>
          </a:xfrm>
          <a:prstGeom prst="rect">
            <a:avLst/>
          </a:prstGeom>
          <a:noFill/>
        </p:spPr>
        <p:txBody>
          <a:bodyPr wrap="square" rtlCol="0">
            <a:spAutoFit/>
          </a:bodyPr>
          <a:lstStyle/>
          <a:p>
            <a:r>
              <a:rPr lang="en-US" sz="3200" b="1" dirty="0">
                <a:solidFill>
                  <a:schemeClr val="bg1"/>
                </a:solidFill>
              </a:rPr>
              <a:t>Missing values</a:t>
            </a:r>
          </a:p>
        </p:txBody>
      </p:sp>
      <p:sp>
        <p:nvSpPr>
          <p:cNvPr id="11" name="TextBox 10">
            <a:extLst>
              <a:ext uri="{FF2B5EF4-FFF2-40B4-BE49-F238E27FC236}">
                <a16:creationId xmlns:a16="http://schemas.microsoft.com/office/drawing/2014/main" id="{EDE5C78D-4505-4265-8DAD-07769CF87D02}"/>
              </a:ext>
            </a:extLst>
          </p:cNvPr>
          <p:cNvSpPr txBox="1"/>
          <p:nvPr/>
        </p:nvSpPr>
        <p:spPr>
          <a:xfrm>
            <a:off x="8686944" y="2996952"/>
            <a:ext cx="2880320" cy="2677656"/>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da-DK" sz="1400" dirty="0">
                <a:solidFill>
                  <a:schemeClr val="bg1"/>
                </a:solidFill>
                <a:latin typeface="Source Code Pro"/>
              </a:rPr>
              <a:t> 0    1     2</a:t>
            </a:r>
          </a:p>
          <a:p>
            <a:r>
              <a:rPr lang="da-DK" sz="1400" dirty="0">
                <a:solidFill>
                  <a:schemeClr val="bg1"/>
                </a:solidFill>
                <a:latin typeface="Source Code Pro"/>
              </a:rPr>
              <a:t>0    5.0  7.0   9.0</a:t>
            </a:r>
          </a:p>
          <a:p>
            <a:r>
              <a:rPr lang="da-DK" sz="1400" dirty="0">
                <a:solidFill>
                  <a:schemeClr val="bg1"/>
                </a:solidFill>
                <a:latin typeface="Source Code Pro"/>
              </a:rPr>
              <a:t>1    9.0  </a:t>
            </a:r>
            <a:r>
              <a:rPr lang="da-DK" sz="1400" dirty="0">
                <a:solidFill>
                  <a:srgbClr val="FF5001"/>
                </a:solidFill>
                <a:latin typeface="Source Code Pro"/>
              </a:rPr>
              <a:t>NaN</a:t>
            </a:r>
            <a:r>
              <a:rPr lang="da-DK" sz="1400" dirty="0">
                <a:solidFill>
                  <a:schemeClr val="bg1"/>
                </a:solidFill>
                <a:latin typeface="Source Code Pro"/>
              </a:rPr>
              <a:t>   </a:t>
            </a:r>
            <a:r>
              <a:rPr lang="da-DK" sz="1400" dirty="0">
                <a:solidFill>
                  <a:srgbClr val="FF5001"/>
                </a:solidFill>
                <a:latin typeface="Source Code Pro"/>
              </a:rPr>
              <a:t>NaN</a:t>
            </a:r>
          </a:p>
          <a:p>
            <a:r>
              <a:rPr lang="da-DK" sz="1400" dirty="0">
                <a:solidFill>
                  <a:schemeClr val="bg1"/>
                </a:solidFill>
                <a:latin typeface="Source Code Pro"/>
              </a:rPr>
              <a:t>2   -5.0  0.0  25.0</a:t>
            </a:r>
          </a:p>
          <a:p>
            <a:r>
              <a:rPr lang="da-DK" sz="1400" dirty="0">
                <a:solidFill>
                  <a:schemeClr val="bg1"/>
                </a:solidFill>
                <a:latin typeface="Source Code Pro"/>
              </a:rPr>
              <a:t>3  999.0  1.0  -1.0</a:t>
            </a:r>
          </a:p>
          <a:p>
            <a:r>
              <a:rPr lang="da-DK" sz="1400" dirty="0">
                <a:solidFill>
                  <a:schemeClr val="bg1"/>
                </a:solidFill>
                <a:latin typeface="Source Code Pro"/>
              </a:rPr>
              <a:t>4    3.0  0.0   </a:t>
            </a:r>
            <a:r>
              <a:rPr lang="da-DK" sz="1400" dirty="0">
                <a:solidFill>
                  <a:srgbClr val="FF5001"/>
                </a:solidFill>
                <a:latin typeface="Source Code Pro"/>
              </a:rPr>
              <a:t>NaN</a:t>
            </a:r>
          </a:p>
          <a:p>
            <a:endParaRPr lang="da-DK" sz="1400" dirty="0">
              <a:solidFill>
                <a:schemeClr val="bg1"/>
              </a:solidFill>
              <a:latin typeface="Source Code Pro"/>
            </a:endParaRPr>
          </a:p>
          <a:p>
            <a:r>
              <a:rPr lang="da-DK" sz="1400" dirty="0">
                <a:solidFill>
                  <a:schemeClr val="bg1"/>
                </a:solidFill>
                <a:latin typeface="Source Code Pro"/>
              </a:rPr>
              <a:t>[[False False False]</a:t>
            </a:r>
          </a:p>
          <a:p>
            <a:r>
              <a:rPr lang="da-DK" sz="1400" dirty="0">
                <a:solidFill>
                  <a:schemeClr val="bg1"/>
                </a:solidFill>
                <a:latin typeface="Source Code Pro"/>
              </a:rPr>
              <a:t> [False  </a:t>
            </a:r>
            <a:r>
              <a:rPr lang="da-DK" sz="1400" dirty="0">
                <a:solidFill>
                  <a:srgbClr val="FF5001"/>
                </a:solidFill>
                <a:latin typeface="Source Code Pro"/>
              </a:rPr>
              <a:t>True</a:t>
            </a:r>
            <a:r>
              <a:rPr lang="da-DK" sz="1400" dirty="0">
                <a:solidFill>
                  <a:schemeClr val="bg1"/>
                </a:solidFill>
                <a:latin typeface="Source Code Pro"/>
              </a:rPr>
              <a:t>  </a:t>
            </a:r>
            <a:r>
              <a:rPr lang="da-DK" sz="1400" dirty="0">
                <a:solidFill>
                  <a:srgbClr val="FF5001"/>
                </a:solidFill>
                <a:latin typeface="Source Code Pro"/>
              </a:rPr>
              <a:t>True</a:t>
            </a:r>
            <a:r>
              <a:rPr lang="da-DK" sz="1400" dirty="0">
                <a:solidFill>
                  <a:schemeClr val="bg1"/>
                </a:solidFill>
                <a:latin typeface="Source Code Pro"/>
              </a:rPr>
              <a:t>]</a:t>
            </a:r>
          </a:p>
          <a:p>
            <a:r>
              <a:rPr lang="da-DK" sz="1400" dirty="0">
                <a:solidFill>
                  <a:schemeClr val="bg1"/>
                </a:solidFill>
                <a:latin typeface="Source Code Pro"/>
              </a:rPr>
              <a:t> [False False False]</a:t>
            </a:r>
          </a:p>
          <a:p>
            <a:r>
              <a:rPr lang="da-DK" sz="1400" dirty="0">
                <a:solidFill>
                  <a:schemeClr val="bg1"/>
                </a:solidFill>
                <a:latin typeface="Source Code Pro"/>
              </a:rPr>
              <a:t> [False False False]</a:t>
            </a:r>
          </a:p>
          <a:p>
            <a:r>
              <a:rPr lang="da-DK" sz="1400" dirty="0">
                <a:solidFill>
                  <a:schemeClr val="bg1"/>
                </a:solidFill>
                <a:latin typeface="Source Code Pro"/>
              </a:rPr>
              <a:t> [False False  </a:t>
            </a:r>
            <a:r>
              <a:rPr lang="da-DK" sz="1400" dirty="0">
                <a:solidFill>
                  <a:srgbClr val="FF5001"/>
                </a:solidFill>
                <a:latin typeface="Source Code Pro"/>
              </a:rPr>
              <a:t>True</a:t>
            </a:r>
            <a:r>
              <a:rPr lang="da-DK" sz="1400" dirty="0">
                <a:solidFill>
                  <a:schemeClr val="bg1"/>
                </a:solidFill>
                <a:latin typeface="Source Code Pro"/>
              </a:rPr>
              <a:t>]]</a:t>
            </a:r>
            <a:endParaRPr lang="en-US" sz="1400" dirty="0">
              <a:solidFill>
                <a:srgbClr val="FF5001"/>
              </a:solidFill>
              <a:latin typeface="Source Code Pro"/>
            </a:endParaRPr>
          </a:p>
        </p:txBody>
      </p:sp>
      <p:sp>
        <p:nvSpPr>
          <p:cNvPr id="2" name="Rectangle 1">
            <a:extLst>
              <a:ext uri="{FF2B5EF4-FFF2-40B4-BE49-F238E27FC236}">
                <a16:creationId xmlns:a16="http://schemas.microsoft.com/office/drawing/2014/main" id="{2D2503BF-054E-4573-B51B-67975AFE757B}"/>
              </a:ext>
            </a:extLst>
          </p:cNvPr>
          <p:cNvSpPr>
            <a:spLocks noChangeArrowheads="1"/>
          </p:cNvSpPr>
          <p:nvPr/>
        </p:nvSpPr>
        <p:spPr bwMode="auto">
          <a:xfrm>
            <a:off x="494524" y="2258288"/>
            <a:ext cx="7241085"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df_dummy = pd.DataFrame(numpy.array([[</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999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3</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7</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25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ADD5EF0-A328-4047-B60F-51E8B4EE0094}"/>
              </a:ext>
            </a:extLst>
          </p:cNvPr>
          <p:cNvSpPr>
            <a:spLocks noChangeArrowheads="1"/>
          </p:cNvSpPr>
          <p:nvPr/>
        </p:nvSpPr>
        <p:spPr bwMode="auto">
          <a:xfrm>
            <a:off x="514469" y="3645024"/>
            <a:ext cx="4855816"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A = (df.isnull()).to_numpy()</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cv2.imwrite(folder_out + </a:t>
            </a:r>
            <a:r>
              <a:rPr kumimoji="0" lang="en-US" altLang="en-US" sz="1400" b="0" i="0" u="none" strike="noStrike" cap="none" normalizeH="0" baseline="0">
                <a:ln>
                  <a:noFill/>
                </a:ln>
                <a:solidFill>
                  <a:srgbClr val="6A8759"/>
                </a:solidFill>
                <a:effectLst/>
                <a:latin typeface="Source Code Pro"/>
              </a:rPr>
              <a:t>'nans_1.png'</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897BB"/>
                </a:solidFill>
                <a:effectLst/>
                <a:latin typeface="Source Code Pro"/>
              </a:rPr>
              <a:t>255 </a:t>
            </a:r>
            <a:r>
              <a:rPr kumimoji="0" lang="en-US" altLang="en-US" sz="1400" b="0" i="0" u="none" strike="noStrike" cap="none" normalizeH="0" baseline="0">
                <a:ln>
                  <a:noFill/>
                </a:ln>
                <a:solidFill>
                  <a:srgbClr val="A9B7C6"/>
                </a:solidFill>
                <a:effectLst/>
                <a:latin typeface="Source Code Pro"/>
              </a:rPr>
              <a:t>* A)</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279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4591200" cy="584775"/>
          </a:xfrm>
          <a:prstGeom prst="rect">
            <a:avLst/>
          </a:prstGeom>
          <a:noFill/>
        </p:spPr>
        <p:txBody>
          <a:bodyPr wrap="square" rtlCol="0">
            <a:spAutoFit/>
          </a:bodyPr>
          <a:lstStyle/>
          <a:p>
            <a:r>
              <a:rPr lang="en-US" sz="3200" b="1" dirty="0">
                <a:solidFill>
                  <a:schemeClr val="bg1"/>
                </a:solidFill>
              </a:rPr>
              <a:t>Imputation: replace</a:t>
            </a:r>
          </a:p>
        </p:txBody>
      </p:sp>
      <p:sp>
        <p:nvSpPr>
          <p:cNvPr id="4" name="Rectangle 3">
            <a:extLst>
              <a:ext uri="{FF2B5EF4-FFF2-40B4-BE49-F238E27FC236}">
                <a16:creationId xmlns:a16="http://schemas.microsoft.com/office/drawing/2014/main" id="{58D479EC-8025-4008-A53D-C1B3D4B2BF18}"/>
              </a:ext>
            </a:extLst>
          </p:cNvPr>
          <p:cNvSpPr>
            <a:spLocks noChangeArrowheads="1"/>
          </p:cNvSpPr>
          <p:nvPr/>
        </p:nvSpPr>
        <p:spPr bwMode="auto">
          <a:xfrm>
            <a:off x="551384" y="3116867"/>
            <a:ext cx="3861955"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dct_replace = {numpy.NaN: </a:t>
            </a:r>
            <a:r>
              <a:rPr kumimoji="0" lang="en-US" altLang="en-US" sz="1400" b="0" i="0" u="none" strike="noStrike" cap="none" normalizeH="0" baseline="0">
                <a:ln>
                  <a:noFill/>
                </a:ln>
                <a:solidFill>
                  <a:srgbClr val="6897BB"/>
                </a:solidFill>
                <a:effectLst/>
                <a:latin typeface="Source Code Pro"/>
              </a:rPr>
              <a:t>999.0</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df.replace(dct_replace</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inplace</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True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E5C78D-4505-4265-8DAD-07769CF87D02}"/>
              </a:ext>
            </a:extLst>
          </p:cNvPr>
          <p:cNvSpPr txBox="1"/>
          <p:nvPr/>
        </p:nvSpPr>
        <p:spPr>
          <a:xfrm>
            <a:off x="8686944" y="2996952"/>
            <a:ext cx="2880320" cy="2893100"/>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fi-FI" sz="1400" dirty="0">
                <a:solidFill>
                  <a:schemeClr val="bg1"/>
                </a:solidFill>
                <a:latin typeface="Source Code Pro"/>
              </a:rPr>
              <a:t> 0    1     2</a:t>
            </a:r>
          </a:p>
          <a:p>
            <a:r>
              <a:rPr lang="fi-FI" sz="1400" dirty="0">
                <a:solidFill>
                  <a:schemeClr val="bg1"/>
                </a:solidFill>
                <a:latin typeface="Source Code Pro"/>
              </a:rPr>
              <a:t>0    5.0  7.0   9.0</a:t>
            </a:r>
          </a:p>
          <a:p>
            <a:r>
              <a:rPr lang="fi-FI" sz="1400" dirty="0">
                <a:solidFill>
                  <a:schemeClr val="bg1"/>
                </a:solidFill>
                <a:latin typeface="Source Code Pro"/>
              </a:rPr>
              <a:t>1    9.0  </a:t>
            </a:r>
            <a:r>
              <a:rPr lang="fi-FI" sz="1400" dirty="0">
                <a:solidFill>
                  <a:srgbClr val="FF5001"/>
                </a:solidFill>
                <a:latin typeface="Source Code Pro"/>
              </a:rPr>
              <a:t>NaN</a:t>
            </a:r>
            <a:r>
              <a:rPr lang="fi-FI" sz="1400" dirty="0">
                <a:solidFill>
                  <a:schemeClr val="bg1"/>
                </a:solidFill>
                <a:latin typeface="Source Code Pro"/>
              </a:rPr>
              <a:t>   </a:t>
            </a:r>
            <a:r>
              <a:rPr lang="fi-FI" sz="1400" dirty="0">
                <a:solidFill>
                  <a:srgbClr val="FF5001"/>
                </a:solidFill>
                <a:latin typeface="Source Code Pro"/>
              </a:rPr>
              <a:t>NaN</a:t>
            </a:r>
          </a:p>
          <a:p>
            <a:r>
              <a:rPr lang="fi-FI" sz="1400" dirty="0">
                <a:solidFill>
                  <a:schemeClr val="bg1"/>
                </a:solidFill>
                <a:latin typeface="Source Code Pro"/>
              </a:rPr>
              <a:t>2   -5.0  0.0  25.0</a:t>
            </a:r>
          </a:p>
          <a:p>
            <a:r>
              <a:rPr lang="fi-FI" sz="1400" dirty="0">
                <a:solidFill>
                  <a:schemeClr val="bg1"/>
                </a:solidFill>
                <a:latin typeface="Source Code Pro"/>
              </a:rPr>
              <a:t>3  999.0  1.0  -1.0</a:t>
            </a:r>
          </a:p>
          <a:p>
            <a:r>
              <a:rPr lang="fi-FI" sz="1400" dirty="0">
                <a:solidFill>
                  <a:schemeClr val="bg1"/>
                </a:solidFill>
                <a:latin typeface="Source Code Pro"/>
              </a:rPr>
              <a:t>4    3.0  0.0   </a:t>
            </a:r>
            <a:r>
              <a:rPr lang="fi-FI" sz="1400" dirty="0">
                <a:solidFill>
                  <a:srgbClr val="FF5001"/>
                </a:solidFill>
                <a:latin typeface="Source Code Pro"/>
              </a:rPr>
              <a:t>NaN</a:t>
            </a:r>
          </a:p>
          <a:p>
            <a:endParaRPr lang="fi-FI" sz="1400" dirty="0">
              <a:solidFill>
                <a:schemeClr val="bg1"/>
              </a:solidFill>
              <a:latin typeface="Source Code Pro"/>
            </a:endParaRPr>
          </a:p>
          <a:p>
            <a:r>
              <a:rPr lang="fi-FI" sz="1400" dirty="0">
                <a:solidFill>
                  <a:schemeClr val="bg1"/>
                </a:solidFill>
                <a:latin typeface="Source Code Pro"/>
              </a:rPr>
              <a:t>       0      1      2</a:t>
            </a:r>
          </a:p>
          <a:p>
            <a:r>
              <a:rPr lang="fi-FI" sz="1400" dirty="0">
                <a:solidFill>
                  <a:schemeClr val="bg1"/>
                </a:solidFill>
                <a:latin typeface="Source Code Pro"/>
              </a:rPr>
              <a:t>0    5.0    7.0    9.0</a:t>
            </a:r>
          </a:p>
          <a:p>
            <a:r>
              <a:rPr lang="fi-FI" sz="1400" dirty="0">
                <a:solidFill>
                  <a:schemeClr val="bg1"/>
                </a:solidFill>
                <a:latin typeface="Source Code Pro"/>
              </a:rPr>
              <a:t>1    9.0  </a:t>
            </a:r>
            <a:r>
              <a:rPr lang="fi-FI" sz="1400" dirty="0">
                <a:solidFill>
                  <a:srgbClr val="FF5001"/>
                </a:solidFill>
                <a:latin typeface="Source Code Pro"/>
              </a:rPr>
              <a:t>999.0</a:t>
            </a:r>
            <a:r>
              <a:rPr lang="fi-FI" sz="1400" dirty="0">
                <a:solidFill>
                  <a:schemeClr val="bg1"/>
                </a:solidFill>
                <a:latin typeface="Source Code Pro"/>
              </a:rPr>
              <a:t>  </a:t>
            </a:r>
            <a:r>
              <a:rPr lang="fi-FI" sz="1400" dirty="0">
                <a:solidFill>
                  <a:srgbClr val="FF5001"/>
                </a:solidFill>
                <a:latin typeface="Source Code Pro"/>
              </a:rPr>
              <a:t>999.0</a:t>
            </a:r>
          </a:p>
          <a:p>
            <a:r>
              <a:rPr lang="fi-FI" sz="1400" dirty="0">
                <a:solidFill>
                  <a:schemeClr val="bg1"/>
                </a:solidFill>
                <a:latin typeface="Source Code Pro"/>
              </a:rPr>
              <a:t>2   -5.0    0.0   25.0</a:t>
            </a:r>
          </a:p>
          <a:p>
            <a:r>
              <a:rPr lang="fi-FI" sz="1400" dirty="0">
                <a:solidFill>
                  <a:schemeClr val="bg1"/>
                </a:solidFill>
                <a:latin typeface="Source Code Pro"/>
              </a:rPr>
              <a:t>3  999.0    1.0   -1.0</a:t>
            </a:r>
          </a:p>
          <a:p>
            <a:r>
              <a:rPr lang="fi-FI" sz="1400" dirty="0">
                <a:solidFill>
                  <a:schemeClr val="bg1"/>
                </a:solidFill>
                <a:latin typeface="Source Code Pro"/>
              </a:rPr>
              <a:t>4    3.0    0.0  </a:t>
            </a:r>
            <a:r>
              <a:rPr lang="fi-FI" sz="1400" dirty="0">
                <a:solidFill>
                  <a:srgbClr val="FF5001"/>
                </a:solidFill>
                <a:latin typeface="Source Code Pro"/>
              </a:rPr>
              <a:t>999.0</a:t>
            </a:r>
            <a:endParaRPr lang="en-US" sz="1400" dirty="0">
              <a:solidFill>
                <a:srgbClr val="FF5001"/>
              </a:solidFill>
              <a:latin typeface="Source Code Pro"/>
            </a:endParaRPr>
          </a:p>
        </p:txBody>
      </p:sp>
      <p:sp>
        <p:nvSpPr>
          <p:cNvPr id="12" name="Rectangle 11">
            <a:extLst>
              <a:ext uri="{FF2B5EF4-FFF2-40B4-BE49-F238E27FC236}">
                <a16:creationId xmlns:a16="http://schemas.microsoft.com/office/drawing/2014/main" id="{F9D9A722-3EFB-463A-8868-CF4F1FB3ACAD}"/>
              </a:ext>
            </a:extLst>
          </p:cNvPr>
          <p:cNvSpPr>
            <a:spLocks noChangeArrowheads="1"/>
          </p:cNvSpPr>
          <p:nvPr/>
        </p:nvSpPr>
        <p:spPr bwMode="auto">
          <a:xfrm>
            <a:off x="494524" y="2258288"/>
            <a:ext cx="7241085"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df_dummy = pd.DataFrame(numpy.array([[</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999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3</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7</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25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3928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solidFill>
                  <a:schemeClr val="bg1"/>
                </a:solidFill>
              </a:rPr>
              <a:t>Imputation: SimpleImputer</a:t>
            </a:r>
          </a:p>
        </p:txBody>
      </p:sp>
      <p:sp>
        <p:nvSpPr>
          <p:cNvPr id="10" name="TextBox 9">
            <a:extLst>
              <a:ext uri="{FF2B5EF4-FFF2-40B4-BE49-F238E27FC236}">
                <a16:creationId xmlns:a16="http://schemas.microsoft.com/office/drawing/2014/main" id="{8EA24DBF-3DF0-4478-9C85-7226837ADD35}"/>
              </a:ext>
            </a:extLst>
          </p:cNvPr>
          <p:cNvSpPr txBox="1"/>
          <p:nvPr/>
        </p:nvSpPr>
        <p:spPr>
          <a:xfrm>
            <a:off x="496688" y="5218167"/>
            <a:ext cx="6175376" cy="1384995"/>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en-US" sz="1400" dirty="0">
                <a:solidFill>
                  <a:schemeClr val="bg1"/>
                </a:solidFill>
                <a:latin typeface="Source Code Pro"/>
              </a:rPr>
              <a:t> original  mean  median  most_frequent  interpolate</a:t>
            </a:r>
          </a:p>
          <a:p>
            <a:r>
              <a:rPr lang="en-US" sz="1400" dirty="0">
                <a:solidFill>
                  <a:schemeClr val="bg1"/>
                </a:solidFill>
                <a:latin typeface="Source Code Pro"/>
              </a:rPr>
              <a:t>0       7.0   7.0     7.0            7.0          7.0</a:t>
            </a:r>
          </a:p>
          <a:p>
            <a:r>
              <a:rPr lang="en-US" sz="1400" dirty="0">
                <a:solidFill>
                  <a:schemeClr val="bg1"/>
                </a:solidFill>
                <a:latin typeface="Source Code Pro"/>
              </a:rPr>
              <a:t>1       </a:t>
            </a:r>
            <a:r>
              <a:rPr lang="en-US" sz="1400" dirty="0">
                <a:solidFill>
                  <a:srgbClr val="FF5001"/>
                </a:solidFill>
                <a:latin typeface="Source Code Pro"/>
              </a:rPr>
              <a:t>NaN   2.0     0.5            0.0          3.5</a:t>
            </a:r>
          </a:p>
          <a:p>
            <a:r>
              <a:rPr lang="en-US" sz="1400" dirty="0">
                <a:solidFill>
                  <a:schemeClr val="bg1"/>
                </a:solidFill>
                <a:latin typeface="Source Code Pro"/>
              </a:rPr>
              <a:t>2       0.0   0.0     0.0            0.0          0.0</a:t>
            </a:r>
          </a:p>
          <a:p>
            <a:r>
              <a:rPr lang="en-US" sz="1400" dirty="0">
                <a:solidFill>
                  <a:schemeClr val="bg1"/>
                </a:solidFill>
                <a:latin typeface="Source Code Pro"/>
              </a:rPr>
              <a:t>3       1.0   1.0     1.0            1.0          1.0</a:t>
            </a:r>
          </a:p>
          <a:p>
            <a:r>
              <a:rPr lang="en-US" sz="1400" dirty="0">
                <a:solidFill>
                  <a:schemeClr val="bg1"/>
                </a:solidFill>
                <a:latin typeface="Source Code Pro"/>
              </a:rPr>
              <a:t>4       0.0   0.0     0.0            0.0          0.0</a:t>
            </a:r>
            <a:endParaRPr lang="en-US" sz="1400" dirty="0">
              <a:solidFill>
                <a:srgbClr val="FF5001"/>
              </a:solidFill>
              <a:latin typeface="Source Code Pro"/>
            </a:endParaRPr>
          </a:p>
        </p:txBody>
      </p:sp>
      <p:sp>
        <p:nvSpPr>
          <p:cNvPr id="12" name="Rectangle 5">
            <a:extLst>
              <a:ext uri="{FF2B5EF4-FFF2-40B4-BE49-F238E27FC236}">
                <a16:creationId xmlns:a16="http://schemas.microsoft.com/office/drawing/2014/main" id="{E14259C3-03A6-42FF-A35F-6451B01735DE}"/>
              </a:ext>
            </a:extLst>
          </p:cNvPr>
          <p:cNvSpPr>
            <a:spLocks noChangeArrowheads="1"/>
          </p:cNvSpPr>
          <p:nvPr/>
        </p:nvSpPr>
        <p:spPr bwMode="auto">
          <a:xfrm>
            <a:off x="496688" y="3186842"/>
            <a:ext cx="7439857"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strategies = [</a:t>
            </a:r>
            <a:r>
              <a:rPr kumimoji="0" lang="en-US" altLang="en-US" sz="1400" b="0" i="0" u="none" strike="noStrike" cap="none" normalizeH="0" baseline="0">
                <a:ln>
                  <a:noFill/>
                </a:ln>
                <a:solidFill>
                  <a:srgbClr val="6A8759"/>
                </a:solidFill>
                <a:effectLst/>
                <a:latin typeface="Source Code Pro"/>
              </a:rPr>
              <a:t>'mean'</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'median'</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'most_frequent'</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'interpolate'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CC7832"/>
                </a:solidFill>
                <a:effectLst/>
                <a:latin typeface="Source Code Pro"/>
              </a:rPr>
              <a:t>for </a:t>
            </a:r>
            <a:r>
              <a:rPr kumimoji="0" lang="en-US" altLang="en-US" sz="1400" b="0" i="0" u="none" strike="noStrike" cap="none" normalizeH="0" baseline="0">
                <a:ln>
                  <a:noFill/>
                </a:ln>
                <a:solidFill>
                  <a:srgbClr val="A9B7C6"/>
                </a:solidFill>
                <a:effectLst/>
                <a:latin typeface="Source Code Pro"/>
              </a:rPr>
              <a:t>strategy </a:t>
            </a:r>
            <a:r>
              <a:rPr kumimoji="0" lang="en-US" altLang="en-US" sz="1400" b="0" i="0" u="none" strike="noStrike" cap="none" normalizeH="0" baseline="0">
                <a:ln>
                  <a:noFill/>
                </a:ln>
                <a:solidFill>
                  <a:srgbClr val="CC7832"/>
                </a:solidFill>
                <a:effectLst/>
                <a:latin typeface="Source Code Pro"/>
              </a:rPr>
              <a:t>in </a:t>
            </a:r>
            <a:r>
              <a:rPr kumimoji="0" lang="en-US" altLang="en-US" sz="1400" b="0" i="0" u="none" strike="noStrike" cap="none" normalizeH="0" baseline="0">
                <a:ln>
                  <a:noFill/>
                </a:ln>
                <a:solidFill>
                  <a:srgbClr val="A9B7C6"/>
                </a:solidFill>
                <a:effectLst/>
                <a:latin typeface="Source Code Pro"/>
              </a:rPr>
              <a:t>strategies:</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    </a:t>
            </a:r>
            <a:r>
              <a:rPr kumimoji="0" lang="en-US" altLang="en-US" sz="1400" b="0" i="0" u="none" strike="noStrike" cap="none" normalizeH="0" baseline="0">
                <a:ln>
                  <a:noFill/>
                </a:ln>
                <a:solidFill>
                  <a:srgbClr val="CC7832"/>
                </a:solidFill>
                <a:effectLst/>
                <a:latin typeface="Source Code Pro"/>
              </a:rPr>
              <a:t>if </a:t>
            </a:r>
            <a:r>
              <a:rPr kumimoji="0" lang="en-US" altLang="en-US" sz="1400" b="0" i="0" u="none" strike="noStrike" cap="none" normalizeH="0" baseline="0">
                <a:ln>
                  <a:noFill/>
                </a:ln>
                <a:solidFill>
                  <a:srgbClr val="A9B7C6"/>
                </a:solidFill>
                <a:effectLst/>
                <a:latin typeface="Source Code Pro"/>
              </a:rPr>
              <a:t>strategy == </a:t>
            </a:r>
            <a:r>
              <a:rPr kumimoji="0" lang="en-US" altLang="en-US" sz="1400" b="0" i="0" u="none" strike="noStrike" cap="none" normalizeH="0" baseline="0">
                <a:ln>
                  <a:noFill/>
                </a:ln>
                <a:solidFill>
                  <a:srgbClr val="6A8759"/>
                </a:solidFill>
                <a:effectLst/>
                <a:latin typeface="Source Code Pro"/>
              </a:rPr>
              <a:t>'interpolate'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        B = df.iloc[:</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[idx_column]].interpolate()</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    </a:t>
            </a:r>
            <a:r>
              <a:rPr kumimoji="0" lang="en-US" altLang="en-US" sz="1400" b="0" i="0" u="none" strike="noStrike" cap="none" normalizeH="0" baseline="0">
                <a:ln>
                  <a:noFill/>
                </a:ln>
                <a:solidFill>
                  <a:srgbClr val="CC7832"/>
                </a:solidFill>
                <a:effectLst/>
                <a:latin typeface="Source Code Pro"/>
              </a:rPr>
              <a:t>else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        imp = SimpleImputer(</a:t>
            </a:r>
            <a:r>
              <a:rPr kumimoji="0" lang="en-US" altLang="en-US" sz="1400" b="0" i="0" u="none" strike="noStrike" cap="none" normalizeH="0" baseline="0">
                <a:ln>
                  <a:noFill/>
                </a:ln>
                <a:solidFill>
                  <a:srgbClr val="AA4926"/>
                </a:solidFill>
                <a:effectLst/>
                <a:latin typeface="Source Code Pro"/>
              </a:rPr>
              <a:t>missing_values</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A4926"/>
                </a:solidFill>
                <a:effectLst/>
                <a:latin typeface="Source Code Pro"/>
              </a:rPr>
              <a:t>strategy</a:t>
            </a:r>
            <a:r>
              <a:rPr kumimoji="0" lang="en-US" altLang="en-US" sz="1400" b="0" i="0" u="none" strike="noStrike" cap="none" normalizeH="0" baseline="0">
                <a:ln>
                  <a:noFill/>
                </a:ln>
                <a:solidFill>
                  <a:srgbClr val="A9B7C6"/>
                </a:solidFill>
                <a:effectLst/>
                <a:latin typeface="Source Code Pro"/>
              </a:rPr>
              <a:t>=strategy)</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        B = pd.DataFrame(</a:t>
            </a:r>
            <a:r>
              <a:rPr kumimoji="0" lang="en-US" altLang="en-US" sz="1400" b="0" i="0" u="none" strike="noStrike" cap="none" normalizeH="0" baseline="0">
                <a:ln>
                  <a:noFill/>
                </a:ln>
                <a:solidFill>
                  <a:srgbClr val="AA4926"/>
                </a:solidFill>
                <a:effectLst/>
                <a:latin typeface="Source Code Pro"/>
              </a:rPr>
              <a:t>data</a:t>
            </a:r>
            <a:r>
              <a:rPr kumimoji="0" lang="en-US" altLang="en-US" sz="1400" b="0" i="0" u="none" strike="noStrike" cap="none" normalizeH="0" baseline="0">
                <a:ln>
                  <a:noFill/>
                </a:ln>
                <a:solidFill>
                  <a:srgbClr val="A9B7C6"/>
                </a:solidFill>
                <a:effectLst/>
                <a:latin typeface="Source Code Pro"/>
              </a:rPr>
              <a:t>=imp.fit_transform(df.iloc[:</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[idx_column]])</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index</a:t>
            </a:r>
            <a:r>
              <a:rPr kumimoji="0" lang="en-US" altLang="en-US" sz="1400" b="0" i="0" u="none" strike="noStrike" cap="none" normalizeH="0" baseline="0">
                <a:ln>
                  <a:noFill/>
                </a:ln>
                <a:solidFill>
                  <a:srgbClr val="A9B7C6"/>
                </a:solidFill>
                <a:effectLst/>
                <a:latin typeface="Source Code Pro"/>
              </a:rPr>
              <a:t>=df.index</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A4926"/>
                </a:solidFill>
                <a:effectLst/>
                <a:latin typeface="Source Code Pro"/>
              </a:rPr>
              <a:t>columns</a:t>
            </a:r>
            <a:r>
              <a:rPr kumimoji="0" lang="en-US" altLang="en-US" sz="1400" b="0" i="0" u="none" strike="noStrike" cap="none" normalizeH="0" baseline="0">
                <a:ln>
                  <a:noFill/>
                </a:ln>
                <a:solidFill>
                  <a:srgbClr val="A9B7C6"/>
                </a:solidFill>
                <a:effectLst/>
                <a:latin typeface="Source Code Pro"/>
              </a:rPr>
              <a:t>=[df.columns[idx_column]])</a:t>
            </a:r>
            <a:br>
              <a:rPr kumimoji="0" lang="en-US" altLang="en-US" sz="1400" b="0" i="0" u="none" strike="noStrike" cap="none" normalizeH="0" baseline="0">
                <a:ln>
                  <a:noFill/>
                </a:ln>
                <a:solidFill>
                  <a:srgbClr val="A9B7C6"/>
                </a:solidFill>
                <a:effectLst/>
                <a:latin typeface="Source Code Pro"/>
              </a:rPr>
            </a:b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B2D29CE4-E014-493F-BF2C-B06B8CB6326E}"/>
              </a:ext>
            </a:extLst>
          </p:cNvPr>
          <p:cNvSpPr>
            <a:spLocks noChangeArrowheads="1"/>
          </p:cNvSpPr>
          <p:nvPr/>
        </p:nvSpPr>
        <p:spPr bwMode="auto">
          <a:xfrm>
            <a:off x="494524" y="2258288"/>
            <a:ext cx="7241085" cy="73866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df_dummy = pd.DataFrame(numpy.array([[</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999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3</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7</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0</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9</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25</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A9B7C6"/>
                </a:solidFill>
                <a:effectLst/>
                <a:latin typeface="Source Code Pro"/>
              </a:rPr>
              <a:t>numpy.NaN]]).T)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834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solidFill>
                  <a:schemeClr val="bg1"/>
                </a:solidFill>
              </a:rPr>
              <a:t>Imputation: SimpleImputer</a:t>
            </a:r>
          </a:p>
        </p:txBody>
      </p:sp>
      <p:pic>
        <p:nvPicPr>
          <p:cNvPr id="7" name="Picture 6">
            <a:extLst>
              <a:ext uri="{FF2B5EF4-FFF2-40B4-BE49-F238E27FC236}">
                <a16:creationId xmlns:a16="http://schemas.microsoft.com/office/drawing/2014/main" id="{97ABBD4F-D20E-48A0-BC5C-856A2460A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024" y="4166766"/>
            <a:ext cx="5824770" cy="1941590"/>
          </a:xfrm>
          <a:prstGeom prst="rect">
            <a:avLst/>
          </a:prstGeom>
        </p:spPr>
      </p:pic>
      <p:pic>
        <p:nvPicPr>
          <p:cNvPr id="13" name="Picture 12">
            <a:extLst>
              <a:ext uri="{FF2B5EF4-FFF2-40B4-BE49-F238E27FC236}">
                <a16:creationId xmlns:a16="http://schemas.microsoft.com/office/drawing/2014/main" id="{59FC92F7-D0ED-4714-8B0D-ADB4EA6C27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24" y="2019107"/>
            <a:ext cx="5824770" cy="1941590"/>
          </a:xfrm>
          <a:prstGeom prst="rect">
            <a:avLst/>
          </a:prstGeom>
        </p:spPr>
      </p:pic>
      <p:pic>
        <p:nvPicPr>
          <p:cNvPr id="16" name="Picture 15">
            <a:extLst>
              <a:ext uri="{FF2B5EF4-FFF2-40B4-BE49-F238E27FC236}">
                <a16:creationId xmlns:a16="http://schemas.microsoft.com/office/drawing/2014/main" id="{C3533CDA-979A-4773-885E-BC8FEC1CB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230" y="4166766"/>
            <a:ext cx="5824770" cy="1941590"/>
          </a:xfrm>
          <a:prstGeom prst="rect">
            <a:avLst/>
          </a:prstGeom>
        </p:spPr>
      </p:pic>
      <p:pic>
        <p:nvPicPr>
          <p:cNvPr id="18" name="Picture 17">
            <a:extLst>
              <a:ext uri="{FF2B5EF4-FFF2-40B4-BE49-F238E27FC236}">
                <a16:creationId xmlns:a16="http://schemas.microsoft.com/office/drawing/2014/main" id="{F29999FF-F09F-4D2E-AE96-12AB19D4C5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1230" y="2019107"/>
            <a:ext cx="5824770" cy="1941590"/>
          </a:xfrm>
          <a:prstGeom prst="rect">
            <a:avLst/>
          </a:prstGeom>
        </p:spPr>
      </p:pic>
      <p:sp>
        <p:nvSpPr>
          <p:cNvPr id="19" name="Rectangle 5">
            <a:extLst>
              <a:ext uri="{FF2B5EF4-FFF2-40B4-BE49-F238E27FC236}">
                <a16:creationId xmlns:a16="http://schemas.microsoft.com/office/drawing/2014/main" id="{A535FF56-ED83-4E14-9D17-FAB0FD780617}"/>
              </a:ext>
            </a:extLst>
          </p:cNvPr>
          <p:cNvSpPr>
            <a:spLocks noChangeArrowheads="1"/>
          </p:cNvSpPr>
          <p:nvPr/>
        </p:nvSpPr>
        <p:spPr bwMode="auto">
          <a:xfrm>
            <a:off x="10642856" y="4437112"/>
            <a:ext cx="1277914"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A8759"/>
                </a:solidFill>
                <a:effectLst/>
                <a:latin typeface="Source Code Pro"/>
              </a:rPr>
              <a:t>interpolate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0" name="Rectangle 5">
            <a:extLst>
              <a:ext uri="{FF2B5EF4-FFF2-40B4-BE49-F238E27FC236}">
                <a16:creationId xmlns:a16="http://schemas.microsoft.com/office/drawing/2014/main" id="{338DFA3C-72E8-4267-BFDF-31EA5EB48EBB}"/>
              </a:ext>
            </a:extLst>
          </p:cNvPr>
          <p:cNvSpPr>
            <a:spLocks noChangeArrowheads="1"/>
          </p:cNvSpPr>
          <p:nvPr/>
        </p:nvSpPr>
        <p:spPr bwMode="auto">
          <a:xfrm>
            <a:off x="4428502" y="2204864"/>
            <a:ext cx="1476686"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A8759"/>
                </a:solidFill>
                <a:effectLst/>
                <a:latin typeface="Source Code Pro"/>
              </a:rPr>
              <a:t>most frequent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3" name="Rectangle 5">
            <a:extLst>
              <a:ext uri="{FF2B5EF4-FFF2-40B4-BE49-F238E27FC236}">
                <a16:creationId xmlns:a16="http://schemas.microsoft.com/office/drawing/2014/main" id="{573D7519-8787-4AEB-A767-43F8830C3BB0}"/>
              </a:ext>
            </a:extLst>
          </p:cNvPr>
          <p:cNvSpPr>
            <a:spLocks noChangeArrowheads="1"/>
          </p:cNvSpPr>
          <p:nvPr/>
        </p:nvSpPr>
        <p:spPr bwMode="auto">
          <a:xfrm>
            <a:off x="10642856" y="2204864"/>
            <a:ext cx="1277914"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A8759"/>
                </a:solidFill>
                <a:effectLst/>
                <a:latin typeface="Source Code Pro"/>
              </a:rPr>
              <a:t>mean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1D757B1A-E8C1-4AC7-A762-F6EAEF3F450C}"/>
              </a:ext>
            </a:extLst>
          </p:cNvPr>
          <p:cNvSpPr>
            <a:spLocks noChangeArrowheads="1"/>
          </p:cNvSpPr>
          <p:nvPr/>
        </p:nvSpPr>
        <p:spPr bwMode="auto">
          <a:xfrm>
            <a:off x="4428502" y="4376947"/>
            <a:ext cx="1487478" cy="30777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A8759"/>
                </a:solidFill>
                <a:effectLst/>
                <a:latin typeface="Source Code Pro"/>
              </a:rPr>
              <a:t>median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95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Encoding</a:t>
            </a:r>
          </a:p>
        </p:txBody>
      </p:sp>
    </p:spTree>
    <p:extLst>
      <p:ext uri="{BB962C8B-B14F-4D97-AF65-F5344CB8AC3E}">
        <p14:creationId xmlns:p14="http://schemas.microsoft.com/office/powerpoint/2010/main" val="334191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4951240" cy="584775"/>
          </a:xfrm>
          <a:prstGeom prst="rect">
            <a:avLst/>
          </a:prstGeom>
          <a:noFill/>
        </p:spPr>
        <p:txBody>
          <a:bodyPr wrap="square" rtlCol="0">
            <a:spAutoFit/>
          </a:bodyPr>
          <a:lstStyle/>
          <a:p>
            <a:pPr algn="l"/>
            <a:r>
              <a:rPr lang="en-US" sz="3200" b="1" dirty="0"/>
              <a:t>Encoding</a:t>
            </a:r>
          </a:p>
        </p:txBody>
      </p:sp>
      <p:pic>
        <p:nvPicPr>
          <p:cNvPr id="1026" name="Picture 2" descr="machine learning interview questions">
            <a:extLst>
              <a:ext uri="{FF2B5EF4-FFF2-40B4-BE49-F238E27FC236}">
                <a16:creationId xmlns:a16="http://schemas.microsoft.com/office/drawing/2014/main" id="{508606F2-9EB9-4ABC-BAA3-4EE00F1E0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074" y="1720440"/>
            <a:ext cx="4222030" cy="45930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6E574E-178C-40BC-B220-06742CEEC9F6}"/>
              </a:ext>
            </a:extLst>
          </p:cNvPr>
          <p:cNvSpPr txBox="1"/>
          <p:nvPr/>
        </p:nvSpPr>
        <p:spPr>
          <a:xfrm>
            <a:off x="479376" y="2090172"/>
            <a:ext cx="4968552" cy="4524315"/>
          </a:xfrm>
          <a:prstGeom prst="rect">
            <a:avLst/>
          </a:prstGeom>
          <a:noFill/>
        </p:spPr>
        <p:txBody>
          <a:bodyPr wrap="square">
            <a:spAutoFit/>
          </a:bodyPr>
          <a:lstStyle/>
          <a:p>
            <a:r>
              <a:rPr lang="en-US" sz="2400" b="0" i="0" dirty="0">
                <a:effectLst/>
              </a:rPr>
              <a:t>Apply One-Hot Encoding when:</a:t>
            </a:r>
          </a:p>
          <a:p>
            <a:pPr marL="457200" indent="-457200">
              <a:buFont typeface="Arial" panose="020B0604020202020204" pitchFamily="34" charset="0"/>
              <a:buChar char="•"/>
            </a:pPr>
            <a:r>
              <a:rPr lang="en-US" sz="2400" b="0" i="0" dirty="0">
                <a:effectLst/>
              </a:rPr>
              <a:t>Categorical feature is</a:t>
            </a:r>
            <a:r>
              <a:rPr lang="en-US" sz="2400" b="1" i="0" dirty="0">
                <a:effectLst/>
              </a:rPr>
              <a:t> </a:t>
            </a:r>
            <a:r>
              <a:rPr lang="en-US" sz="2400" i="0" dirty="0">
                <a:effectLst/>
              </a:rPr>
              <a:t>not ordinal</a:t>
            </a:r>
            <a:r>
              <a:rPr lang="en-US" sz="2400" b="0" i="0" dirty="0">
                <a:effectLst/>
              </a:rPr>
              <a:t> (e.g. countries)</a:t>
            </a:r>
          </a:p>
          <a:p>
            <a:pPr marL="457200" indent="-457200">
              <a:buFont typeface="Arial" panose="020B0604020202020204" pitchFamily="34" charset="0"/>
              <a:buChar char="•"/>
            </a:pPr>
            <a:r>
              <a:rPr lang="en-US" sz="2400" b="0" i="0" dirty="0">
                <a:effectLst/>
              </a:rPr>
              <a:t>small number of categorical features</a:t>
            </a:r>
          </a:p>
          <a:p>
            <a:pPr marL="457200" indent="-457200">
              <a:buFont typeface="Arial" panose="020B0604020202020204" pitchFamily="34" charset="0"/>
              <a:buChar char="•"/>
            </a:pPr>
            <a:endParaRPr lang="en-US" sz="2400" dirty="0"/>
          </a:p>
          <a:p>
            <a:r>
              <a:rPr lang="en-US" sz="2400" b="0" i="0" dirty="0">
                <a:effectLst/>
              </a:rPr>
              <a:t>Apply Label Encoding when:</a:t>
            </a:r>
          </a:p>
          <a:p>
            <a:pPr marL="457200" indent="-457200">
              <a:buFont typeface="Arial" panose="020B0604020202020204" pitchFamily="34" charset="0"/>
              <a:buChar char="•"/>
            </a:pPr>
            <a:r>
              <a:rPr lang="en-US" sz="2400" b="0" i="0" dirty="0">
                <a:effectLst/>
              </a:rPr>
              <a:t>Categorical feature is</a:t>
            </a:r>
            <a:r>
              <a:rPr lang="en-US" sz="2400" b="1" i="0" dirty="0">
                <a:effectLst/>
              </a:rPr>
              <a:t> </a:t>
            </a:r>
            <a:r>
              <a:rPr lang="en-US" sz="2400" i="0" dirty="0">
                <a:effectLst/>
              </a:rPr>
              <a:t>ordinal</a:t>
            </a:r>
            <a:r>
              <a:rPr lang="en-US" sz="2400" b="0" i="0" dirty="0">
                <a:effectLst/>
              </a:rPr>
              <a:t> (e.g. Jr. kg, Sr. kg, Primary school, high school)</a:t>
            </a:r>
          </a:p>
          <a:p>
            <a:pPr marL="457200" indent="-457200">
              <a:buFont typeface="Arial" panose="020B0604020202020204" pitchFamily="34" charset="0"/>
              <a:buChar char="•"/>
            </a:pPr>
            <a:r>
              <a:rPr lang="en-US" sz="2400" b="0" i="0" dirty="0">
                <a:effectLst/>
              </a:rPr>
              <a:t>Large number of categories</a:t>
            </a:r>
          </a:p>
          <a:p>
            <a:pPr marL="457200" indent="-457200">
              <a:buFont typeface="Arial" panose="020B0604020202020204" pitchFamily="34" charset="0"/>
              <a:buChar char="•"/>
            </a:pPr>
            <a:endParaRPr lang="en-US" sz="2400" b="0" i="0" dirty="0">
              <a:solidFill>
                <a:srgbClr val="292929"/>
              </a:solidFill>
              <a:effectLst/>
              <a:latin typeface="sohne"/>
            </a:endParaRPr>
          </a:p>
        </p:txBody>
      </p:sp>
    </p:spTree>
    <p:extLst>
      <p:ext uri="{BB962C8B-B14F-4D97-AF65-F5344CB8AC3E}">
        <p14:creationId xmlns:p14="http://schemas.microsoft.com/office/powerpoint/2010/main" val="144882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4" name="Google Shape;121;p29">
            <a:extLst>
              <a:ext uri="{FF2B5EF4-FFF2-40B4-BE49-F238E27FC236}">
                <a16:creationId xmlns:a16="http://schemas.microsoft.com/office/drawing/2014/main" id="{86488302-3946-4AEB-AD62-6A215F597270}"/>
              </a:ext>
            </a:extLst>
          </p:cNvPr>
          <p:cNvSpPr/>
          <p:nvPr/>
        </p:nvSpPr>
        <p:spPr>
          <a:xfrm>
            <a:off x="-1" y="0"/>
            <a:ext cx="6295865" cy="6858000"/>
          </a:xfrm>
          <a:prstGeom prst="rect">
            <a:avLst/>
          </a:prstGeom>
          <a:solidFill>
            <a:srgbClr val="262626"/>
          </a:solidFill>
          <a:ln>
            <a:noFill/>
          </a:ln>
        </p:spPr>
        <p:txBody>
          <a:bodyPr spcFirstLastPara="1" wrap="square" lIns="121900" tIns="60933" rIns="121900" bIns="60933" anchor="ctr" anchorCtr="0">
            <a:noAutofit/>
          </a:bodyPr>
          <a:lstStyle/>
          <a:p>
            <a:pPr algn="ctr">
              <a:lnSpc>
                <a:spcPct val="90000"/>
              </a:lnSpc>
            </a:pPr>
            <a:endParaRPr sz="3200">
              <a:solidFill>
                <a:schemeClr val="lt1"/>
              </a:solidFill>
              <a:latin typeface="Calibri"/>
              <a:ea typeface="Calibri"/>
              <a:cs typeface="Calibri"/>
              <a:sym typeface="Calibri"/>
            </a:endParaRPr>
          </a:p>
        </p:txBody>
      </p:sp>
      <p:sp>
        <p:nvSpPr>
          <p:cNvPr id="6" name="TextBox 5">
            <a:extLst>
              <a:ext uri="{FF2B5EF4-FFF2-40B4-BE49-F238E27FC236}">
                <a16:creationId xmlns:a16="http://schemas.microsoft.com/office/drawing/2014/main" id="{1F95BAB3-744A-4553-A5FC-373E2C885B22}"/>
              </a:ext>
            </a:extLst>
          </p:cNvPr>
          <p:cNvSpPr txBox="1"/>
          <p:nvPr/>
        </p:nvSpPr>
        <p:spPr>
          <a:xfrm>
            <a:off x="-6222" y="2276872"/>
            <a:ext cx="6295864" cy="1477328"/>
          </a:xfrm>
          <a:prstGeom prst="rect">
            <a:avLst/>
          </a:prstGeom>
          <a:noFill/>
        </p:spPr>
        <p:txBody>
          <a:bodyPr wrap="square" lIns="0" tIns="0" rIns="0" bIns="0" rtlCol="0">
            <a:spAutoFit/>
          </a:bodyPr>
          <a:lstStyle/>
          <a:p>
            <a:pPr algn="ctr"/>
            <a:r>
              <a:rPr lang="en-US" sz="4800" b="1" dirty="0">
                <a:solidFill>
                  <a:schemeClr val="bg1"/>
                </a:solidFill>
              </a:rPr>
              <a:t>Lesson 05</a:t>
            </a:r>
          </a:p>
          <a:p>
            <a:pPr algn="ctr"/>
            <a:r>
              <a:rPr lang="en-US" sz="4800" b="1" dirty="0">
                <a:solidFill>
                  <a:schemeClr val="bg1"/>
                </a:solidFill>
              </a:rPr>
              <a:t>Feature Engineering</a:t>
            </a:r>
          </a:p>
        </p:txBody>
      </p:sp>
      <p:pic>
        <p:nvPicPr>
          <p:cNvPr id="4" name="Picture 3">
            <a:hlinkClick r:id="rId3" action="ppaction://hlinkpres?slideindex=1&amp;slidetitle="/>
            <a:extLst>
              <a:ext uri="{FF2B5EF4-FFF2-40B4-BE49-F238E27FC236}">
                <a16:creationId xmlns:a16="http://schemas.microsoft.com/office/drawing/2014/main" id="{1AD08360-9928-4DB2-8A97-323A714811A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556800" y="295103"/>
            <a:ext cx="311647" cy="289387"/>
          </a:xfrm>
          <a:prstGeom prst="rect">
            <a:avLst/>
          </a:prstGeom>
        </p:spPr>
      </p:pic>
      <p:pic>
        <p:nvPicPr>
          <p:cNvPr id="5" name="Picture 2">
            <a:extLst>
              <a:ext uri="{FF2B5EF4-FFF2-40B4-BE49-F238E27FC236}">
                <a16:creationId xmlns:a16="http://schemas.microsoft.com/office/drawing/2014/main" id="{CAB13704-D162-4F4E-B669-45BEF02ACC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7464" y="210988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88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199712" cy="584775"/>
          </a:xfrm>
          <a:prstGeom prst="rect">
            <a:avLst/>
          </a:prstGeom>
          <a:noFill/>
        </p:spPr>
        <p:txBody>
          <a:bodyPr wrap="square" rtlCol="0">
            <a:spAutoFit/>
          </a:bodyPr>
          <a:lstStyle/>
          <a:p>
            <a:r>
              <a:rPr lang="en-US" sz="3200" b="1" dirty="0"/>
              <a:t>One-Hot Encoding: Dummy Variable Trap</a:t>
            </a:r>
          </a:p>
        </p:txBody>
      </p:sp>
      <p:sp>
        <p:nvSpPr>
          <p:cNvPr id="7" name="TextBox 6">
            <a:extLst>
              <a:ext uri="{FF2B5EF4-FFF2-40B4-BE49-F238E27FC236}">
                <a16:creationId xmlns:a16="http://schemas.microsoft.com/office/drawing/2014/main" id="{7055077A-DCE8-4B88-89FB-1B59401C05A8}"/>
              </a:ext>
            </a:extLst>
          </p:cNvPr>
          <p:cNvSpPr txBox="1"/>
          <p:nvPr/>
        </p:nvSpPr>
        <p:spPr>
          <a:xfrm>
            <a:off x="479376" y="2090172"/>
            <a:ext cx="8136904" cy="2677656"/>
          </a:xfrm>
          <a:prstGeom prst="rect">
            <a:avLst/>
          </a:prstGeom>
          <a:noFill/>
        </p:spPr>
        <p:txBody>
          <a:bodyPr wrap="square">
            <a:spAutoFit/>
          </a:bodyPr>
          <a:lstStyle/>
          <a:p>
            <a:pPr algn="l"/>
            <a:r>
              <a:rPr lang="en-US" sz="2400" dirty="0"/>
              <a:t>Dummy Variable Trap is a scenario in which variables are highly correlated to each other</a:t>
            </a:r>
            <a:r>
              <a:rPr lang="ru-RU" sz="2400" dirty="0"/>
              <a:t>.</a:t>
            </a:r>
            <a:r>
              <a:rPr lang="en-US" sz="2400" dirty="0"/>
              <a:t> The outcome of one variable can easily be predicted with the help of the remaining variables. It leads to the multicollinearity issue. in order to overcome this, one of the dummy variables has to be dropped.</a:t>
            </a:r>
            <a:endParaRPr lang="ru-RU" sz="2400" dirty="0"/>
          </a:p>
          <a:p>
            <a:pPr algn="l"/>
            <a:endParaRPr lang="en-US" sz="2400" dirty="0"/>
          </a:p>
          <a:p>
            <a:endParaRPr lang="en-US" sz="2400" b="0" i="0" dirty="0">
              <a:solidFill>
                <a:srgbClr val="292929"/>
              </a:solidFill>
              <a:effectLst/>
              <a:latin typeface="sohne"/>
            </a:endParaRPr>
          </a:p>
        </p:txBody>
      </p:sp>
      <p:pic>
        <p:nvPicPr>
          <p:cNvPr id="3" name="Picture 2">
            <a:extLst>
              <a:ext uri="{FF2B5EF4-FFF2-40B4-BE49-F238E27FC236}">
                <a16:creationId xmlns:a16="http://schemas.microsoft.com/office/drawing/2014/main" id="{6341F0EE-8649-49C3-8C18-9E4F61C98A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49768" y="2420888"/>
            <a:ext cx="893263" cy="893263"/>
          </a:xfrm>
          <a:prstGeom prst="rect">
            <a:avLst/>
          </a:prstGeom>
        </p:spPr>
      </p:pic>
    </p:spTree>
    <p:extLst>
      <p:ext uri="{BB962C8B-B14F-4D97-AF65-F5344CB8AC3E}">
        <p14:creationId xmlns:p14="http://schemas.microsoft.com/office/powerpoint/2010/main" val="7742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199712" cy="584775"/>
          </a:xfrm>
          <a:prstGeom prst="rect">
            <a:avLst/>
          </a:prstGeom>
          <a:noFill/>
        </p:spPr>
        <p:txBody>
          <a:bodyPr wrap="square" rtlCol="0">
            <a:spAutoFit/>
          </a:bodyPr>
          <a:lstStyle/>
          <a:p>
            <a:r>
              <a:rPr lang="en-US" sz="3200" b="1" dirty="0">
                <a:solidFill>
                  <a:schemeClr val="bg1"/>
                </a:solidFill>
              </a:rPr>
              <a:t>Ordinal Encoding:</a:t>
            </a:r>
          </a:p>
        </p:txBody>
      </p:sp>
      <p:sp>
        <p:nvSpPr>
          <p:cNvPr id="2" name="Rectangle 1">
            <a:extLst>
              <a:ext uri="{FF2B5EF4-FFF2-40B4-BE49-F238E27FC236}">
                <a16:creationId xmlns:a16="http://schemas.microsoft.com/office/drawing/2014/main" id="{83A11CC4-C634-449B-89C3-BC000347494A}"/>
              </a:ext>
            </a:extLst>
          </p:cNvPr>
          <p:cNvSpPr>
            <a:spLocks noChangeArrowheads="1"/>
          </p:cNvSpPr>
          <p:nvPr/>
        </p:nvSpPr>
        <p:spPr bwMode="auto">
          <a:xfrm>
            <a:off x="496688" y="2276872"/>
            <a:ext cx="7638630"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 = pd.DataFrame(numpy.array([[</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'medium'</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'high'</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'high'</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'AB'</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'low'</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numpy.nan]]))</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df.columns = [</a:t>
            </a:r>
            <a:r>
              <a:rPr kumimoji="0" lang="en-US" altLang="en-US" sz="1400" b="0" i="0" u="none" strike="noStrike" cap="none" normalizeH="0" baseline="0">
                <a:ln>
                  <a:noFill/>
                </a:ln>
                <a:solidFill>
                  <a:srgbClr val="6A8759"/>
                </a:solidFill>
                <a:effectLst/>
                <a:latin typeface="Source Code Pro"/>
              </a:rPr>
              <a:t>'sex'</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'blood_type'</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'edu_level'</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encoder = OrdinalEncoder()</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df.iloc[:</a:t>
            </a:r>
            <a:r>
              <a:rPr kumimoji="0" lang="en-US" altLang="en-US" sz="1400" b="0" i="0" u="none" strike="noStrike" cap="none" normalizeH="0" baseline="0">
                <a:ln>
                  <a:noFill/>
                </a:ln>
                <a:solidFill>
                  <a:srgbClr val="CC7832"/>
                </a:solidFill>
                <a:effectLst/>
                <a:latin typeface="Source Code Pro"/>
              </a:rPr>
              <a:t>,</a:t>
            </a:r>
            <a:r>
              <a:rPr kumimoji="0" lang="en-US" altLang="en-US" sz="1400" b="0" i="0" u="none" strike="noStrike" cap="none" normalizeH="0" baseline="0">
                <a:ln>
                  <a:noFill/>
                </a:ln>
                <a:solidFill>
                  <a:srgbClr val="6897BB"/>
                </a:solidFill>
                <a:effectLst/>
                <a:latin typeface="Source Code Pro"/>
              </a:rPr>
              <a:t>2</a:t>
            </a:r>
            <a:r>
              <a:rPr kumimoji="0" lang="en-US" altLang="en-US" sz="1400" b="0" i="0" u="none" strike="noStrike" cap="none" normalizeH="0" baseline="0">
                <a:ln>
                  <a:noFill/>
                </a:ln>
                <a:solidFill>
                  <a:srgbClr val="A9B7C6"/>
                </a:solidFill>
                <a:effectLst/>
                <a:latin typeface="Source Code Pro"/>
              </a:rPr>
              <a:t>] = encoder.fit_transform(df.iloc[:</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897BB"/>
                </a:solidFill>
                <a:effectLst/>
                <a:latin typeface="Source Code Pro"/>
              </a:rPr>
              <a:t>2</a:t>
            </a:r>
            <a:r>
              <a:rPr kumimoji="0" lang="en-US" altLang="en-US" sz="1400" b="0" i="0" u="none" strike="noStrike" cap="none" normalizeH="0" baseline="0">
                <a:ln>
                  <a:noFill/>
                </a:ln>
                <a:solidFill>
                  <a:srgbClr val="A9B7C6"/>
                </a:solidFill>
                <a:effectLst/>
                <a:latin typeface="Source Code Pro"/>
              </a:rPr>
              <a:t>].values.reshape((-</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897BB"/>
                </a:solidFill>
                <a:effectLst/>
                <a:latin typeface="Source Code Pro"/>
              </a:rPr>
              <a:t>1</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08080"/>
                </a:solidFill>
                <a:effectLst/>
                <a:latin typeface="Source Code Pro"/>
              </a:rPr>
              <a:t># drawback: missing value is encoded as a separate class</a:t>
            </a:r>
            <a:br>
              <a:rPr kumimoji="0" lang="en-US" altLang="en-US" sz="1400" b="0" i="0" u="none" strike="noStrike" cap="none" normalizeH="0" baseline="0">
                <a:ln>
                  <a:noFill/>
                </a:ln>
                <a:solidFill>
                  <a:srgbClr val="808080"/>
                </a:solidFill>
                <a:effectLst/>
                <a:latin typeface="Source Code Pro"/>
              </a:rPr>
            </a:br>
            <a:r>
              <a:rPr kumimoji="0" lang="en-US" altLang="en-US" sz="1400" b="0" i="0" u="none" strike="noStrike" cap="none" normalizeH="0" baseline="0">
                <a:ln>
                  <a:noFill/>
                </a:ln>
                <a:solidFill>
                  <a:srgbClr val="808080"/>
                </a:solidFill>
                <a:effectLst/>
                <a:latin typeface="Source Code Pro"/>
              </a:rPr>
              <a:t># drawback: order of data is not respected</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66E9267-BD4D-4CE2-811E-577A6E1E1620}"/>
              </a:ext>
            </a:extLst>
          </p:cNvPr>
          <p:cNvSpPr txBox="1"/>
          <p:nvPr/>
        </p:nvSpPr>
        <p:spPr>
          <a:xfrm>
            <a:off x="8760296" y="1916832"/>
            <a:ext cx="3431704" cy="2893100"/>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fi-FI" sz="1400" dirty="0">
                <a:solidFill>
                  <a:schemeClr val="bg1"/>
                </a:solidFill>
                <a:latin typeface="Source Code Pro"/>
              </a:rPr>
              <a:t> sex blood_type edu_level</a:t>
            </a:r>
          </a:p>
          <a:p>
            <a:r>
              <a:rPr lang="fi-FI" sz="1400" dirty="0">
                <a:solidFill>
                  <a:schemeClr val="bg1"/>
                </a:solidFill>
                <a:latin typeface="Source Code Pro"/>
              </a:rPr>
              <a:t>0   M         O-    </a:t>
            </a:r>
            <a:r>
              <a:rPr lang="fi-FI" sz="1400" dirty="0">
                <a:solidFill>
                  <a:srgbClr val="FF5001"/>
                </a:solidFill>
                <a:latin typeface="Source Code Pro"/>
              </a:rPr>
              <a:t>medium</a:t>
            </a:r>
          </a:p>
          <a:p>
            <a:r>
              <a:rPr lang="fi-FI" sz="1400" dirty="0">
                <a:solidFill>
                  <a:schemeClr val="bg1"/>
                </a:solidFill>
                <a:latin typeface="Source Code Pro"/>
              </a:rPr>
              <a:t>1   M         O-      </a:t>
            </a:r>
            <a:r>
              <a:rPr lang="fi-FI" sz="1400" dirty="0">
                <a:solidFill>
                  <a:srgbClr val="FF5001"/>
                </a:solidFill>
                <a:latin typeface="Source Code Pro"/>
              </a:rPr>
              <a:t>high</a:t>
            </a:r>
          </a:p>
          <a:p>
            <a:r>
              <a:rPr lang="fi-FI" sz="1400" dirty="0">
                <a:solidFill>
                  <a:schemeClr val="bg1"/>
                </a:solidFill>
                <a:latin typeface="Source Code Pro"/>
              </a:rPr>
              <a:t>2   F         O+      </a:t>
            </a:r>
            <a:r>
              <a:rPr lang="fi-FI" sz="1400" dirty="0">
                <a:solidFill>
                  <a:srgbClr val="FF5001"/>
                </a:solidFill>
                <a:latin typeface="Source Code Pro"/>
              </a:rPr>
              <a:t>high</a:t>
            </a:r>
          </a:p>
          <a:p>
            <a:r>
              <a:rPr lang="fi-FI" sz="1400" dirty="0">
                <a:solidFill>
                  <a:schemeClr val="bg1"/>
                </a:solidFill>
                <a:latin typeface="Source Code Pro"/>
              </a:rPr>
              <a:t>3   F         AB       </a:t>
            </a:r>
            <a:r>
              <a:rPr lang="fi-FI" sz="1400" dirty="0">
                <a:solidFill>
                  <a:srgbClr val="FF5001"/>
                </a:solidFill>
                <a:latin typeface="Source Code Pro"/>
              </a:rPr>
              <a:t>low</a:t>
            </a:r>
          </a:p>
          <a:p>
            <a:r>
              <a:rPr lang="fi-FI" sz="1400" dirty="0">
                <a:solidFill>
                  <a:schemeClr val="bg1"/>
                </a:solidFill>
                <a:latin typeface="Source Code Pro"/>
              </a:rPr>
              <a:t>4   F         B+       </a:t>
            </a:r>
            <a:r>
              <a:rPr lang="fi-FI" sz="1400" dirty="0">
                <a:solidFill>
                  <a:srgbClr val="FF5001"/>
                </a:solidFill>
                <a:latin typeface="Source Code Pro"/>
              </a:rPr>
              <a:t>nan</a:t>
            </a:r>
          </a:p>
          <a:p>
            <a:endParaRPr lang="fi-FI" sz="1400" dirty="0">
              <a:solidFill>
                <a:schemeClr val="bg1"/>
              </a:solidFill>
              <a:latin typeface="Source Code Pro"/>
            </a:endParaRPr>
          </a:p>
          <a:p>
            <a:r>
              <a:rPr lang="fi-FI" sz="1400" dirty="0">
                <a:solidFill>
                  <a:schemeClr val="bg1"/>
                </a:solidFill>
                <a:latin typeface="Source Code Pro"/>
              </a:rPr>
              <a:t>  sex blood_type  edu_level</a:t>
            </a:r>
          </a:p>
          <a:p>
            <a:r>
              <a:rPr lang="fi-FI" sz="1400" dirty="0">
                <a:solidFill>
                  <a:schemeClr val="bg1"/>
                </a:solidFill>
                <a:latin typeface="Source Code Pro"/>
              </a:rPr>
              <a:t>0   M         O-        </a:t>
            </a:r>
            <a:r>
              <a:rPr lang="fi-FI" sz="1400" dirty="0">
                <a:solidFill>
                  <a:srgbClr val="FF5001"/>
                </a:solidFill>
                <a:latin typeface="Source Code Pro"/>
              </a:rPr>
              <a:t>2.0</a:t>
            </a:r>
          </a:p>
          <a:p>
            <a:r>
              <a:rPr lang="fi-FI" sz="1400" dirty="0">
                <a:solidFill>
                  <a:schemeClr val="bg1"/>
                </a:solidFill>
                <a:latin typeface="Source Code Pro"/>
              </a:rPr>
              <a:t>1   M         O-        </a:t>
            </a:r>
            <a:r>
              <a:rPr lang="fi-FI" sz="1400" dirty="0">
                <a:solidFill>
                  <a:srgbClr val="FF5001"/>
                </a:solidFill>
                <a:latin typeface="Source Code Pro"/>
              </a:rPr>
              <a:t>0.0</a:t>
            </a:r>
          </a:p>
          <a:p>
            <a:r>
              <a:rPr lang="fi-FI" sz="1400" dirty="0">
                <a:solidFill>
                  <a:schemeClr val="bg1"/>
                </a:solidFill>
                <a:latin typeface="Source Code Pro"/>
              </a:rPr>
              <a:t>2   F         O+        </a:t>
            </a:r>
            <a:r>
              <a:rPr lang="fi-FI" sz="1400" dirty="0">
                <a:solidFill>
                  <a:srgbClr val="FF5001"/>
                </a:solidFill>
                <a:latin typeface="Source Code Pro"/>
              </a:rPr>
              <a:t>0.0</a:t>
            </a:r>
          </a:p>
          <a:p>
            <a:r>
              <a:rPr lang="fi-FI" sz="1400" dirty="0">
                <a:solidFill>
                  <a:schemeClr val="bg1"/>
                </a:solidFill>
                <a:latin typeface="Source Code Pro"/>
              </a:rPr>
              <a:t>3   F         AB        </a:t>
            </a:r>
            <a:r>
              <a:rPr lang="fi-FI" sz="1400" dirty="0">
                <a:solidFill>
                  <a:srgbClr val="FF5001"/>
                </a:solidFill>
                <a:latin typeface="Source Code Pro"/>
              </a:rPr>
              <a:t>1.0</a:t>
            </a:r>
          </a:p>
          <a:p>
            <a:r>
              <a:rPr lang="fi-FI" sz="1400" dirty="0">
                <a:solidFill>
                  <a:schemeClr val="bg1"/>
                </a:solidFill>
                <a:latin typeface="Source Code Pro"/>
              </a:rPr>
              <a:t>4   F         B+        </a:t>
            </a:r>
            <a:r>
              <a:rPr lang="fi-FI" sz="1400" dirty="0">
                <a:solidFill>
                  <a:srgbClr val="FF5001"/>
                </a:solidFill>
                <a:latin typeface="Source Code Pro"/>
              </a:rPr>
              <a:t>3.0</a:t>
            </a:r>
            <a:endParaRPr lang="en-US" sz="1400" dirty="0">
              <a:solidFill>
                <a:srgbClr val="FF5001"/>
              </a:solidFill>
              <a:latin typeface="Source Code Pro"/>
            </a:endParaRPr>
          </a:p>
        </p:txBody>
      </p:sp>
    </p:spTree>
    <p:extLst>
      <p:ext uri="{BB962C8B-B14F-4D97-AF65-F5344CB8AC3E}">
        <p14:creationId xmlns:p14="http://schemas.microsoft.com/office/powerpoint/2010/main" val="66913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199712" cy="584775"/>
          </a:xfrm>
          <a:prstGeom prst="rect">
            <a:avLst/>
          </a:prstGeom>
          <a:noFill/>
        </p:spPr>
        <p:txBody>
          <a:bodyPr wrap="square" rtlCol="0">
            <a:spAutoFit/>
          </a:bodyPr>
          <a:lstStyle/>
          <a:p>
            <a:r>
              <a:rPr lang="en-US" sz="3200" b="1" dirty="0">
                <a:solidFill>
                  <a:schemeClr val="bg1"/>
                </a:solidFill>
              </a:rPr>
              <a:t>Ordinal Encoding: ordering</a:t>
            </a:r>
          </a:p>
        </p:txBody>
      </p:sp>
      <p:sp>
        <p:nvSpPr>
          <p:cNvPr id="3" name="Rectangle 1">
            <a:extLst>
              <a:ext uri="{FF2B5EF4-FFF2-40B4-BE49-F238E27FC236}">
                <a16:creationId xmlns:a16="http://schemas.microsoft.com/office/drawing/2014/main" id="{18AE6801-E665-4C4F-8A31-45B8E9217D53}"/>
              </a:ext>
            </a:extLst>
          </p:cNvPr>
          <p:cNvSpPr>
            <a:spLocks noChangeArrowheads="1"/>
          </p:cNvSpPr>
          <p:nvPr/>
        </p:nvSpPr>
        <p:spPr bwMode="auto">
          <a:xfrm>
            <a:off x="479376" y="2274545"/>
            <a:ext cx="8433719" cy="375487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 = pd.DataFrame(numpy.array([[</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'medium'</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'high'</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'high'</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'AB'</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'low'</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numpy.nan]]))</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df.columns = [</a:t>
            </a:r>
            <a:r>
              <a:rPr kumimoji="0" lang="en-US" altLang="en-US" sz="1400" b="0" i="0" u="none" strike="noStrike" cap="none" normalizeH="0" baseline="0">
                <a:ln>
                  <a:noFill/>
                </a:ln>
                <a:solidFill>
                  <a:srgbClr val="6A8759"/>
                </a:solidFill>
                <a:effectLst/>
                <a:latin typeface="Source Code Pro"/>
              </a:rPr>
              <a:t>'sex'</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'blood_type'</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'edu_level'</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cat = pd.Categorical(df[</a:t>
            </a:r>
            <a:r>
              <a:rPr kumimoji="0" lang="en-US" altLang="en-US" sz="1400" b="0" i="0" u="none" strike="noStrike" cap="none" normalizeH="0" baseline="0">
                <a:ln>
                  <a:noFill/>
                </a:ln>
                <a:solidFill>
                  <a:srgbClr val="6A8759"/>
                </a:solidFill>
                <a:effectLst/>
                <a:latin typeface="Source Code Pro"/>
              </a:rPr>
              <a:t>'edu_level'</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categories</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'missing'</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'low'</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'medium'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'high'</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ordered</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True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cat.fillna(</a:t>
            </a:r>
            <a:r>
              <a:rPr kumimoji="0" lang="en-US" altLang="en-US" sz="1400" b="0" i="0" u="none" strike="noStrike" cap="none" normalizeH="0" baseline="0">
                <a:ln>
                  <a:noFill/>
                </a:ln>
                <a:solidFill>
                  <a:srgbClr val="6A8759"/>
                </a:solidFill>
                <a:effectLst/>
                <a:latin typeface="Source Code Pro"/>
              </a:rPr>
              <a:t>'missing'</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labels</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unique = pd.factorize(cat</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sort</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True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df.edu_level = labels</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66E9267-BD4D-4CE2-811E-577A6E1E1620}"/>
              </a:ext>
            </a:extLst>
          </p:cNvPr>
          <p:cNvSpPr txBox="1"/>
          <p:nvPr/>
        </p:nvSpPr>
        <p:spPr>
          <a:xfrm>
            <a:off x="8760296" y="1916832"/>
            <a:ext cx="3168352" cy="2893100"/>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fi-FI" sz="1400" dirty="0">
                <a:solidFill>
                  <a:schemeClr val="bg1"/>
                </a:solidFill>
                <a:latin typeface="Source Code Pro"/>
              </a:rPr>
              <a:t> sex blood_type edu_level</a:t>
            </a:r>
          </a:p>
          <a:p>
            <a:r>
              <a:rPr lang="fi-FI" sz="1400" dirty="0">
                <a:solidFill>
                  <a:schemeClr val="bg1"/>
                </a:solidFill>
                <a:latin typeface="Source Code Pro"/>
              </a:rPr>
              <a:t>0   M         O-    </a:t>
            </a:r>
            <a:r>
              <a:rPr lang="fi-FI" sz="1400" dirty="0">
                <a:solidFill>
                  <a:srgbClr val="FF5001"/>
                </a:solidFill>
                <a:latin typeface="Source Code Pro"/>
              </a:rPr>
              <a:t>medium</a:t>
            </a:r>
          </a:p>
          <a:p>
            <a:r>
              <a:rPr lang="fi-FI" sz="1400" dirty="0">
                <a:solidFill>
                  <a:schemeClr val="bg1"/>
                </a:solidFill>
                <a:latin typeface="Source Code Pro"/>
              </a:rPr>
              <a:t>1   M         O-      </a:t>
            </a:r>
            <a:r>
              <a:rPr lang="fi-FI" sz="1400" dirty="0">
                <a:solidFill>
                  <a:srgbClr val="FF5001"/>
                </a:solidFill>
                <a:latin typeface="Source Code Pro"/>
              </a:rPr>
              <a:t>high</a:t>
            </a:r>
          </a:p>
          <a:p>
            <a:r>
              <a:rPr lang="fi-FI" sz="1400" dirty="0">
                <a:solidFill>
                  <a:schemeClr val="bg1"/>
                </a:solidFill>
                <a:latin typeface="Source Code Pro"/>
              </a:rPr>
              <a:t>2   F         O+      </a:t>
            </a:r>
            <a:r>
              <a:rPr lang="fi-FI" sz="1400" dirty="0">
                <a:solidFill>
                  <a:srgbClr val="FF5001"/>
                </a:solidFill>
                <a:latin typeface="Source Code Pro"/>
              </a:rPr>
              <a:t>high</a:t>
            </a:r>
          </a:p>
          <a:p>
            <a:r>
              <a:rPr lang="fi-FI" sz="1400" dirty="0">
                <a:solidFill>
                  <a:schemeClr val="bg1"/>
                </a:solidFill>
                <a:latin typeface="Source Code Pro"/>
              </a:rPr>
              <a:t>3   F         AB       </a:t>
            </a:r>
            <a:r>
              <a:rPr lang="fi-FI" sz="1400" dirty="0">
                <a:solidFill>
                  <a:srgbClr val="FF5001"/>
                </a:solidFill>
                <a:latin typeface="Source Code Pro"/>
              </a:rPr>
              <a:t>low</a:t>
            </a:r>
          </a:p>
          <a:p>
            <a:r>
              <a:rPr lang="fi-FI" sz="1400" dirty="0">
                <a:solidFill>
                  <a:schemeClr val="bg1"/>
                </a:solidFill>
                <a:latin typeface="Source Code Pro"/>
              </a:rPr>
              <a:t>4   F         B+       </a:t>
            </a:r>
            <a:r>
              <a:rPr lang="fi-FI" sz="1400" dirty="0">
                <a:solidFill>
                  <a:srgbClr val="FF5001"/>
                </a:solidFill>
                <a:latin typeface="Source Code Pro"/>
              </a:rPr>
              <a:t>nan</a:t>
            </a:r>
          </a:p>
          <a:p>
            <a:endParaRPr lang="fi-FI" sz="1400" dirty="0">
              <a:solidFill>
                <a:schemeClr val="bg1"/>
              </a:solidFill>
              <a:latin typeface="Source Code Pro"/>
            </a:endParaRPr>
          </a:p>
          <a:p>
            <a:r>
              <a:rPr lang="fi-FI" sz="1400" dirty="0">
                <a:solidFill>
                  <a:schemeClr val="bg1"/>
                </a:solidFill>
                <a:latin typeface="Source Code Pro"/>
              </a:rPr>
              <a:t>  sex blood_type  edu_level</a:t>
            </a:r>
          </a:p>
          <a:p>
            <a:r>
              <a:rPr lang="fi-FI" sz="1400" dirty="0">
                <a:solidFill>
                  <a:schemeClr val="bg1"/>
                </a:solidFill>
                <a:latin typeface="Source Code Pro"/>
              </a:rPr>
              <a:t>0   M         O-          </a:t>
            </a:r>
            <a:r>
              <a:rPr lang="fi-FI" sz="1400" dirty="0">
                <a:solidFill>
                  <a:srgbClr val="FF5001"/>
                </a:solidFill>
                <a:latin typeface="Source Code Pro"/>
              </a:rPr>
              <a:t>1</a:t>
            </a:r>
          </a:p>
          <a:p>
            <a:r>
              <a:rPr lang="fi-FI" sz="1400" dirty="0">
                <a:solidFill>
                  <a:schemeClr val="bg1"/>
                </a:solidFill>
                <a:latin typeface="Source Code Pro"/>
              </a:rPr>
              <a:t>1   M         O-          </a:t>
            </a:r>
            <a:r>
              <a:rPr lang="fi-FI" sz="1400" dirty="0">
                <a:solidFill>
                  <a:srgbClr val="FF5001"/>
                </a:solidFill>
                <a:latin typeface="Source Code Pro"/>
              </a:rPr>
              <a:t>2</a:t>
            </a:r>
          </a:p>
          <a:p>
            <a:r>
              <a:rPr lang="fi-FI" sz="1400" dirty="0">
                <a:solidFill>
                  <a:schemeClr val="bg1"/>
                </a:solidFill>
                <a:latin typeface="Source Code Pro"/>
              </a:rPr>
              <a:t>2   F         O+          </a:t>
            </a:r>
            <a:r>
              <a:rPr lang="fi-FI" sz="1400" dirty="0">
                <a:solidFill>
                  <a:srgbClr val="FF5001"/>
                </a:solidFill>
                <a:latin typeface="Source Code Pro"/>
              </a:rPr>
              <a:t>2</a:t>
            </a:r>
          </a:p>
          <a:p>
            <a:r>
              <a:rPr lang="fi-FI" sz="1400" dirty="0">
                <a:solidFill>
                  <a:schemeClr val="bg1"/>
                </a:solidFill>
                <a:latin typeface="Source Code Pro"/>
              </a:rPr>
              <a:t>3   F         AB          </a:t>
            </a:r>
            <a:r>
              <a:rPr lang="fi-FI" sz="1400" dirty="0">
                <a:solidFill>
                  <a:srgbClr val="FF5001"/>
                </a:solidFill>
                <a:latin typeface="Source Code Pro"/>
              </a:rPr>
              <a:t>0</a:t>
            </a:r>
          </a:p>
          <a:p>
            <a:r>
              <a:rPr lang="fi-FI" sz="1400" dirty="0">
                <a:solidFill>
                  <a:schemeClr val="bg1"/>
                </a:solidFill>
                <a:latin typeface="Source Code Pro"/>
              </a:rPr>
              <a:t>4   F         B+         </a:t>
            </a:r>
            <a:r>
              <a:rPr lang="fi-FI" sz="1400" dirty="0">
                <a:solidFill>
                  <a:srgbClr val="FF5001"/>
                </a:solidFill>
                <a:latin typeface="Source Code Pro"/>
              </a:rPr>
              <a:t>-1</a:t>
            </a:r>
            <a:endParaRPr lang="en-US" sz="1400" dirty="0">
              <a:solidFill>
                <a:srgbClr val="FF5001"/>
              </a:solidFill>
              <a:latin typeface="Source Code Pro"/>
            </a:endParaRPr>
          </a:p>
        </p:txBody>
      </p:sp>
    </p:spTree>
    <p:extLst>
      <p:ext uri="{BB962C8B-B14F-4D97-AF65-F5344CB8AC3E}">
        <p14:creationId xmlns:p14="http://schemas.microsoft.com/office/powerpoint/2010/main" val="281302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chemeClr val="bg1"/>
                </a:solidFill>
              </a:rPr>
              <a:t>Feature Engineering</a:t>
            </a:r>
            <a:endParaRPr lang="ru-RU" sz="3600" b="1" dirty="0">
              <a:solidFill>
                <a:schemeClr val="bg1"/>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4087144" cy="584775"/>
          </a:xfrm>
          <a:prstGeom prst="rect">
            <a:avLst/>
          </a:prstGeom>
          <a:noFill/>
        </p:spPr>
        <p:txBody>
          <a:bodyPr wrap="square" rtlCol="0">
            <a:spAutoFit/>
          </a:bodyPr>
          <a:lstStyle/>
          <a:p>
            <a:r>
              <a:rPr lang="en-US" sz="3200" b="1" dirty="0">
                <a:solidFill>
                  <a:schemeClr val="bg1"/>
                </a:solidFill>
              </a:rPr>
              <a:t>OneHot Encoding:</a:t>
            </a:r>
          </a:p>
        </p:txBody>
      </p:sp>
      <p:sp>
        <p:nvSpPr>
          <p:cNvPr id="5" name="Rectangle 2">
            <a:extLst>
              <a:ext uri="{FF2B5EF4-FFF2-40B4-BE49-F238E27FC236}">
                <a16:creationId xmlns:a16="http://schemas.microsoft.com/office/drawing/2014/main" id="{A7F3E217-39B0-41B6-9079-E6F347B943B0}"/>
              </a:ext>
            </a:extLst>
          </p:cNvPr>
          <p:cNvSpPr>
            <a:spLocks noChangeArrowheads="1"/>
          </p:cNvSpPr>
          <p:nvPr/>
        </p:nvSpPr>
        <p:spPr bwMode="auto">
          <a:xfrm>
            <a:off x="528779" y="2416932"/>
            <a:ext cx="8930650" cy="332398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A9B7C6"/>
                </a:solidFill>
                <a:effectLst/>
                <a:latin typeface="Source Code Pro"/>
              </a:rPr>
              <a:t>df = pd.DataFrame(numpy.array([[</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'M'</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'O+'</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'AB'</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a:t>
            </a:r>
            <a:br>
              <a:rPr kumimoji="0" lang="en-US" altLang="en-US" sz="1400" b="0" i="0" u="none" strike="noStrike" cap="none" normalizeH="0" baseline="0">
                <a:ln>
                  <a:noFill/>
                </a:ln>
                <a:solidFill>
                  <a:srgbClr val="CC7832"/>
                </a:solidFill>
                <a:effectLst/>
                <a:latin typeface="Source Code Pro"/>
              </a:rPr>
            </a:b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6A8759"/>
                </a:solidFill>
                <a:effectLst/>
                <a:latin typeface="Source Code Pro"/>
              </a:rPr>
              <a:t>'F'</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df.columns = [</a:t>
            </a:r>
            <a:r>
              <a:rPr kumimoji="0" lang="en-US" altLang="en-US" sz="1400" b="0" i="0" u="none" strike="noStrike" cap="none" normalizeH="0" baseline="0">
                <a:ln>
                  <a:noFill/>
                </a:ln>
                <a:solidFill>
                  <a:srgbClr val="6A8759"/>
                </a:solidFill>
                <a:effectLst/>
                <a:latin typeface="Source Code Pro"/>
              </a:rPr>
              <a:t>'sex'</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'blood_type'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onehot = OneHotEncoder(</a:t>
            </a:r>
            <a:r>
              <a:rPr kumimoji="0" lang="en-US" altLang="en-US" sz="1400" b="0" i="0" u="none" strike="noStrike" cap="none" normalizeH="0" baseline="0">
                <a:ln>
                  <a:noFill/>
                </a:ln>
                <a:solidFill>
                  <a:srgbClr val="AA4926"/>
                </a:solidFill>
                <a:effectLst/>
                <a:latin typeface="Source Code Pro"/>
              </a:rPr>
              <a:t>dtype</a:t>
            </a:r>
            <a:r>
              <a:rPr kumimoji="0" lang="en-US" altLang="en-US" sz="1400" b="0" i="0" u="none" strike="noStrike" cap="none" normalizeH="0" baseline="0">
                <a:ln>
                  <a:noFill/>
                </a:ln>
                <a:solidFill>
                  <a:srgbClr val="A9B7C6"/>
                </a:solidFill>
                <a:effectLst/>
                <a:latin typeface="Source Code Pro"/>
              </a:rPr>
              <a:t>=numpy.int</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AA4926"/>
                </a:solidFill>
                <a:effectLst/>
                <a:latin typeface="Source Code Pro"/>
              </a:rPr>
              <a:t>sparse</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True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df2 = pd.DataFrame(onehot.fit_transform(df[[</a:t>
            </a:r>
            <a:r>
              <a:rPr kumimoji="0" lang="en-US" altLang="en-US" sz="1400" b="0" i="0" u="none" strike="noStrike" cap="none" normalizeH="0" baseline="0">
                <a:ln>
                  <a:noFill/>
                </a:ln>
                <a:solidFill>
                  <a:srgbClr val="6A8759"/>
                </a:solidFill>
                <a:effectLst/>
                <a:latin typeface="Source Code Pro"/>
              </a:rPr>
              <a:t>'sex'</a:t>
            </a:r>
            <a:r>
              <a:rPr kumimoji="0" lang="en-US" altLang="en-US" sz="1400" b="0" i="0" u="none" strike="noStrike" cap="none" normalizeH="0" baseline="0">
                <a:ln>
                  <a:noFill/>
                </a:ln>
                <a:solidFill>
                  <a:srgbClr val="CC7832"/>
                </a:solidFill>
                <a:effectLst/>
                <a:latin typeface="Source Code Pro"/>
              </a:rPr>
              <a:t>, </a:t>
            </a:r>
            <a:r>
              <a:rPr kumimoji="0" lang="en-US" altLang="en-US" sz="1400" b="0" i="0" u="none" strike="noStrike" cap="none" normalizeH="0" baseline="0">
                <a:ln>
                  <a:noFill/>
                </a:ln>
                <a:solidFill>
                  <a:srgbClr val="6A8759"/>
                </a:solidFill>
                <a:effectLst/>
                <a:latin typeface="Source Code Pro"/>
              </a:rPr>
              <a:t>'blood_type'</a:t>
            </a:r>
            <a:r>
              <a:rPr kumimoji="0" lang="en-US" altLang="en-US" sz="1400" b="0" i="0" u="none" strike="noStrike" cap="none" normalizeH="0" baseline="0">
                <a:ln>
                  <a:noFill/>
                </a:ln>
                <a:solidFill>
                  <a:srgbClr val="A9B7C6"/>
                </a:solidFill>
                <a:effectLst/>
                <a:latin typeface="Source Code Pro"/>
              </a:rPr>
              <a:t>]]).toarray())</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A9B7C6"/>
                </a:solidFill>
                <a:effectLst/>
                <a:latin typeface="Source Code Pro"/>
              </a:rPr>
              <a:t>df2.columns = numpy.unique(df[</a:t>
            </a:r>
            <a:r>
              <a:rPr kumimoji="0" lang="en-US" altLang="en-US" sz="1400" b="0" i="0" u="none" strike="noStrike" cap="none" normalizeH="0" baseline="0">
                <a:ln>
                  <a:noFill/>
                </a:ln>
                <a:solidFill>
                  <a:srgbClr val="6A8759"/>
                </a:solidFill>
                <a:effectLst/>
                <a:latin typeface="Source Code Pro"/>
              </a:rPr>
              <a:t>'sex'</a:t>
            </a:r>
            <a:r>
              <a:rPr kumimoji="0" lang="en-US" altLang="en-US" sz="1400" b="0" i="0" u="none" strike="noStrike" cap="none" normalizeH="0" baseline="0">
                <a:ln>
                  <a:noFill/>
                </a:ln>
                <a:solidFill>
                  <a:srgbClr val="A9B7C6"/>
                </a:solidFill>
                <a:effectLst/>
                <a:latin typeface="Source Code Pro"/>
              </a:rPr>
              <a:t>]).tolist() + numpy.unique(df[</a:t>
            </a:r>
            <a:r>
              <a:rPr kumimoji="0" lang="en-US" altLang="en-US" sz="1400" b="0" i="0" u="none" strike="noStrike" cap="none" normalizeH="0" baseline="0">
                <a:ln>
                  <a:noFill/>
                </a:ln>
                <a:solidFill>
                  <a:srgbClr val="6A8759"/>
                </a:solidFill>
                <a:effectLst/>
                <a:latin typeface="Source Code Pro"/>
              </a:rPr>
              <a:t>'blood_type'</a:t>
            </a:r>
            <a:r>
              <a:rPr kumimoji="0" lang="en-US" altLang="en-US" sz="1400" b="0" i="0" u="none" strike="noStrike" cap="none" normalizeH="0" baseline="0">
                <a:ln>
                  <a:noFill/>
                </a:ln>
                <a:solidFill>
                  <a:srgbClr val="A9B7C6"/>
                </a:solidFill>
                <a:effectLst/>
                <a:latin typeface="Source Code Pro"/>
              </a:rPr>
              <a:t>]).tolist()</a:t>
            </a: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(df.to_string(</a:t>
            </a:r>
            <a:r>
              <a:rPr kumimoji="0" lang="en-US" altLang="en-US" sz="1400" b="0" i="0" u="none" strike="noStrike" cap="none" normalizeH="0" baseline="0">
                <a:ln>
                  <a:noFill/>
                </a:ln>
                <a:solidFill>
                  <a:srgbClr val="AA4926"/>
                </a:solidFill>
                <a:effectLst/>
                <a:latin typeface="Source Code Pro"/>
              </a:rPr>
              <a:t>index</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False</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a:t>
            </a:r>
            <a:br>
              <a:rPr kumimoji="0" lang="en-US" altLang="en-US" sz="1400" b="0" i="0" u="none" strike="noStrike" cap="none" normalizeH="0" baseline="0">
                <a:ln>
                  <a:noFill/>
                </a:ln>
                <a:solidFill>
                  <a:srgbClr val="A9B7C6"/>
                </a:solidFill>
                <a:effectLst/>
                <a:latin typeface="Source Code Pro"/>
              </a:rPr>
            </a:br>
            <a:r>
              <a:rPr kumimoji="0" lang="en-US" altLang="en-US" sz="1400" b="0" i="0" u="none" strike="noStrike" cap="none" normalizeH="0" baseline="0">
                <a:ln>
                  <a:noFill/>
                </a:ln>
                <a:solidFill>
                  <a:srgbClr val="8888C6"/>
                </a:solidFill>
                <a:effectLst/>
                <a:latin typeface="Source Code Pro"/>
              </a:rPr>
              <a:t>print</a:t>
            </a:r>
            <a:r>
              <a:rPr kumimoji="0" lang="en-US" altLang="en-US" sz="1400" b="0" i="0" u="none" strike="noStrike" cap="none" normalizeH="0" baseline="0">
                <a:ln>
                  <a:noFill/>
                </a:ln>
                <a:solidFill>
                  <a:srgbClr val="A9B7C6"/>
                </a:solidFill>
                <a:effectLst/>
                <a:latin typeface="Source Code Pro"/>
              </a:rPr>
              <a:t>(df2.to_string(</a:t>
            </a:r>
            <a:r>
              <a:rPr kumimoji="0" lang="en-US" altLang="en-US" sz="1400" b="0" i="0" u="none" strike="noStrike" cap="none" normalizeH="0" baseline="0">
                <a:ln>
                  <a:noFill/>
                </a:ln>
                <a:solidFill>
                  <a:srgbClr val="AA4926"/>
                </a:solidFill>
                <a:effectLst/>
                <a:latin typeface="Source Code Pro"/>
              </a:rPr>
              <a:t>index</a:t>
            </a:r>
            <a:r>
              <a:rPr kumimoji="0" lang="en-US" altLang="en-US" sz="1400" b="0" i="0" u="none" strike="noStrike" cap="none" normalizeH="0" baseline="0">
                <a:ln>
                  <a:noFill/>
                </a:ln>
                <a:solidFill>
                  <a:srgbClr val="A9B7C6"/>
                </a:solidFill>
                <a:effectLst/>
                <a:latin typeface="Source Code Pro"/>
              </a:rPr>
              <a:t>=</a:t>
            </a:r>
            <a:r>
              <a:rPr kumimoji="0" lang="en-US" altLang="en-US" sz="1400" b="0" i="0" u="none" strike="noStrike" cap="none" normalizeH="0" baseline="0">
                <a:ln>
                  <a:noFill/>
                </a:ln>
                <a:solidFill>
                  <a:srgbClr val="CC7832"/>
                </a:solidFill>
                <a:effectLst/>
                <a:latin typeface="Source Code Pro"/>
              </a:rPr>
              <a:t>False</a:t>
            </a:r>
            <a:r>
              <a:rPr kumimoji="0" lang="en-US" altLang="en-US" sz="1400" b="0" i="0" u="none" strike="noStrike" cap="none" normalizeH="0" baseline="0">
                <a:ln>
                  <a:noFill/>
                </a:ln>
                <a:solidFill>
                  <a:srgbClr val="A9B7C6"/>
                </a:solidFill>
                <a:effectLst/>
                <a:latin typeface="Source Code Pro"/>
              </a:rPr>
              <a:t>)</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66E9267-BD4D-4CE2-811E-577A6E1E1620}"/>
              </a:ext>
            </a:extLst>
          </p:cNvPr>
          <p:cNvSpPr txBox="1"/>
          <p:nvPr/>
        </p:nvSpPr>
        <p:spPr>
          <a:xfrm>
            <a:off x="8544272" y="1135665"/>
            <a:ext cx="3312368" cy="2893100"/>
          </a:xfrm>
          <a:prstGeom prst="rect">
            <a:avLst/>
          </a:prstGeom>
          <a:solidFill>
            <a:schemeClr val="tx1">
              <a:lumMod val="85000"/>
              <a:lumOff val="15000"/>
            </a:schemeClr>
          </a:solidFill>
          <a:ln>
            <a:solidFill>
              <a:schemeClr val="tx1">
                <a:lumMod val="65000"/>
                <a:lumOff val="35000"/>
              </a:schemeClr>
            </a:solidFill>
          </a:ln>
        </p:spPr>
        <p:txBody>
          <a:bodyPr wrap="square">
            <a:spAutoFit/>
          </a:bodyPr>
          <a:lstStyle/>
          <a:p>
            <a:r>
              <a:rPr lang="en-US" sz="1400" dirty="0">
                <a:solidFill>
                  <a:schemeClr val="bg1"/>
                </a:solidFill>
                <a:latin typeface="Source Code Pro"/>
              </a:rPr>
              <a:t>sex blood_type</a:t>
            </a:r>
          </a:p>
          <a:p>
            <a:r>
              <a:rPr lang="en-US" sz="1400" dirty="0">
                <a:solidFill>
                  <a:schemeClr val="bg1"/>
                </a:solidFill>
                <a:latin typeface="Source Code Pro"/>
              </a:rPr>
              <a:t>  </a:t>
            </a:r>
            <a:r>
              <a:rPr lang="en-US" sz="1400" dirty="0">
                <a:solidFill>
                  <a:srgbClr val="00B050"/>
                </a:solidFill>
                <a:latin typeface="Source Code Pro"/>
              </a:rPr>
              <a:t>M</a:t>
            </a:r>
            <a:r>
              <a:rPr lang="en-US" sz="1400" dirty="0">
                <a:solidFill>
                  <a:schemeClr val="bg1"/>
                </a:solidFill>
                <a:latin typeface="Source Code Pro"/>
              </a:rPr>
              <a:t>         </a:t>
            </a:r>
            <a:r>
              <a:rPr lang="en-US" sz="1400" dirty="0">
                <a:solidFill>
                  <a:srgbClr val="FF5001"/>
                </a:solidFill>
                <a:latin typeface="Source Code Pro"/>
              </a:rPr>
              <a:t>O-</a:t>
            </a:r>
          </a:p>
          <a:p>
            <a:r>
              <a:rPr lang="en-US" sz="1400" dirty="0">
                <a:solidFill>
                  <a:schemeClr val="bg1"/>
                </a:solidFill>
                <a:latin typeface="Source Code Pro"/>
              </a:rPr>
              <a:t>  </a:t>
            </a:r>
            <a:r>
              <a:rPr lang="en-US" sz="1400" dirty="0">
                <a:solidFill>
                  <a:srgbClr val="00B050"/>
                </a:solidFill>
                <a:latin typeface="Source Code Pro"/>
              </a:rPr>
              <a:t>M</a:t>
            </a:r>
            <a:r>
              <a:rPr lang="en-US" sz="1400" dirty="0">
                <a:solidFill>
                  <a:schemeClr val="bg1"/>
                </a:solidFill>
                <a:latin typeface="Source Code Pro"/>
              </a:rPr>
              <a:t>         </a:t>
            </a:r>
            <a:r>
              <a:rPr lang="en-US" sz="1400" dirty="0">
                <a:solidFill>
                  <a:srgbClr val="FF5001"/>
                </a:solidFill>
                <a:latin typeface="Source Code Pro"/>
              </a:rPr>
              <a:t>O-</a:t>
            </a:r>
          </a:p>
          <a:p>
            <a:r>
              <a:rPr lang="en-US" sz="1400" dirty="0">
                <a:solidFill>
                  <a:schemeClr val="bg1"/>
                </a:solidFill>
                <a:latin typeface="Source Code Pro"/>
              </a:rPr>
              <a:t>  </a:t>
            </a:r>
            <a:r>
              <a:rPr lang="en-US" sz="1400" dirty="0">
                <a:solidFill>
                  <a:srgbClr val="00B050"/>
                </a:solidFill>
                <a:latin typeface="Source Code Pro"/>
              </a:rPr>
              <a:t>F</a:t>
            </a:r>
            <a:r>
              <a:rPr lang="en-US" sz="1400" dirty="0">
                <a:solidFill>
                  <a:schemeClr val="bg1"/>
                </a:solidFill>
                <a:latin typeface="Source Code Pro"/>
              </a:rPr>
              <a:t>         </a:t>
            </a:r>
            <a:r>
              <a:rPr lang="en-US" sz="1400" dirty="0">
                <a:solidFill>
                  <a:srgbClr val="FF5001"/>
                </a:solidFill>
                <a:latin typeface="Source Code Pro"/>
              </a:rPr>
              <a:t>O+</a:t>
            </a:r>
          </a:p>
          <a:p>
            <a:r>
              <a:rPr lang="en-US" sz="1400" dirty="0">
                <a:solidFill>
                  <a:schemeClr val="bg1"/>
                </a:solidFill>
                <a:latin typeface="Source Code Pro"/>
              </a:rPr>
              <a:t>  </a:t>
            </a:r>
            <a:r>
              <a:rPr lang="en-US" sz="1400" dirty="0">
                <a:solidFill>
                  <a:srgbClr val="00B050"/>
                </a:solidFill>
                <a:latin typeface="Source Code Pro"/>
              </a:rPr>
              <a:t>F</a:t>
            </a:r>
            <a:r>
              <a:rPr lang="en-US" sz="1400" dirty="0">
                <a:solidFill>
                  <a:schemeClr val="bg1"/>
                </a:solidFill>
                <a:latin typeface="Source Code Pro"/>
              </a:rPr>
              <a:t>         </a:t>
            </a:r>
            <a:r>
              <a:rPr lang="en-US" sz="1400" dirty="0">
                <a:solidFill>
                  <a:srgbClr val="FF5001"/>
                </a:solidFill>
                <a:latin typeface="Source Code Pro"/>
              </a:rPr>
              <a:t>AB</a:t>
            </a:r>
          </a:p>
          <a:p>
            <a:r>
              <a:rPr lang="en-US" sz="1400" dirty="0">
                <a:solidFill>
                  <a:schemeClr val="bg1"/>
                </a:solidFill>
                <a:latin typeface="Source Code Pro"/>
              </a:rPr>
              <a:t>  </a:t>
            </a:r>
            <a:r>
              <a:rPr lang="en-US" sz="1400" dirty="0">
                <a:solidFill>
                  <a:srgbClr val="00B050"/>
                </a:solidFill>
                <a:latin typeface="Source Code Pro"/>
              </a:rPr>
              <a:t>F</a:t>
            </a:r>
            <a:r>
              <a:rPr lang="en-US" sz="1400" dirty="0">
                <a:solidFill>
                  <a:schemeClr val="bg1"/>
                </a:solidFill>
                <a:latin typeface="Source Code Pro"/>
              </a:rPr>
              <a:t>         </a:t>
            </a:r>
            <a:r>
              <a:rPr lang="en-US" sz="1400" dirty="0">
                <a:solidFill>
                  <a:srgbClr val="FF5001"/>
                </a:solidFill>
                <a:latin typeface="Source Code Pro"/>
              </a:rPr>
              <a:t>B+</a:t>
            </a:r>
          </a:p>
          <a:p>
            <a:endParaRPr lang="en-US" sz="1400" dirty="0">
              <a:solidFill>
                <a:schemeClr val="bg1"/>
              </a:solidFill>
              <a:latin typeface="Source Code Pro"/>
            </a:endParaRPr>
          </a:p>
          <a:p>
            <a:r>
              <a:rPr lang="en-US" sz="1400" dirty="0">
                <a:solidFill>
                  <a:schemeClr val="bg1"/>
                </a:solidFill>
                <a:latin typeface="Source Code Pro"/>
              </a:rPr>
              <a:t> F  M  AB  B+  O+  O-</a:t>
            </a:r>
          </a:p>
          <a:p>
            <a:r>
              <a:rPr lang="en-US" sz="1400" dirty="0">
                <a:solidFill>
                  <a:srgbClr val="00B050"/>
                </a:solidFill>
                <a:latin typeface="Source Code Pro"/>
              </a:rPr>
              <a:t> 0  1</a:t>
            </a:r>
            <a:r>
              <a:rPr lang="en-US" sz="1400" dirty="0">
                <a:solidFill>
                  <a:schemeClr val="bg1"/>
                </a:solidFill>
                <a:latin typeface="Source Code Pro"/>
              </a:rPr>
              <a:t>   </a:t>
            </a:r>
            <a:r>
              <a:rPr lang="en-US" sz="1400" dirty="0">
                <a:solidFill>
                  <a:srgbClr val="FF5001"/>
                </a:solidFill>
                <a:latin typeface="Source Code Pro"/>
              </a:rPr>
              <a:t>0   0   0   1</a:t>
            </a:r>
          </a:p>
          <a:p>
            <a:r>
              <a:rPr lang="en-US" sz="1400" dirty="0">
                <a:solidFill>
                  <a:srgbClr val="00B050"/>
                </a:solidFill>
                <a:latin typeface="Source Code Pro"/>
              </a:rPr>
              <a:t> 0  1 </a:t>
            </a:r>
            <a:r>
              <a:rPr lang="en-US" sz="1400" dirty="0">
                <a:solidFill>
                  <a:schemeClr val="bg1"/>
                </a:solidFill>
                <a:latin typeface="Source Code Pro"/>
              </a:rPr>
              <a:t>  </a:t>
            </a:r>
            <a:r>
              <a:rPr lang="en-US" sz="1400" dirty="0">
                <a:solidFill>
                  <a:srgbClr val="FF5001"/>
                </a:solidFill>
                <a:latin typeface="Source Code Pro"/>
              </a:rPr>
              <a:t>0   0   0   1</a:t>
            </a:r>
          </a:p>
          <a:p>
            <a:r>
              <a:rPr lang="en-US" sz="1400" dirty="0">
                <a:solidFill>
                  <a:srgbClr val="00B050"/>
                </a:solidFill>
                <a:latin typeface="Source Code Pro"/>
              </a:rPr>
              <a:t> 1  0</a:t>
            </a:r>
            <a:r>
              <a:rPr lang="en-US" sz="1400" dirty="0">
                <a:solidFill>
                  <a:schemeClr val="bg1"/>
                </a:solidFill>
                <a:latin typeface="Source Code Pro"/>
              </a:rPr>
              <a:t>   </a:t>
            </a:r>
            <a:r>
              <a:rPr lang="en-US" sz="1400" dirty="0">
                <a:solidFill>
                  <a:srgbClr val="FF5001"/>
                </a:solidFill>
                <a:latin typeface="Source Code Pro"/>
              </a:rPr>
              <a:t>0   0   1   0</a:t>
            </a:r>
          </a:p>
          <a:p>
            <a:r>
              <a:rPr lang="en-US" sz="1400" dirty="0">
                <a:solidFill>
                  <a:srgbClr val="00B050"/>
                </a:solidFill>
                <a:latin typeface="Source Code Pro"/>
              </a:rPr>
              <a:t> 1  0</a:t>
            </a:r>
            <a:r>
              <a:rPr lang="en-US" sz="1400" dirty="0">
                <a:solidFill>
                  <a:schemeClr val="bg1"/>
                </a:solidFill>
                <a:latin typeface="Source Code Pro"/>
              </a:rPr>
              <a:t>   </a:t>
            </a:r>
            <a:r>
              <a:rPr lang="en-US" sz="1400" dirty="0">
                <a:solidFill>
                  <a:srgbClr val="FF5001"/>
                </a:solidFill>
                <a:latin typeface="Source Code Pro"/>
              </a:rPr>
              <a:t>1   0   0   0</a:t>
            </a:r>
          </a:p>
          <a:p>
            <a:r>
              <a:rPr lang="en-US" sz="1400" dirty="0">
                <a:solidFill>
                  <a:srgbClr val="00B050"/>
                </a:solidFill>
                <a:latin typeface="Source Code Pro"/>
              </a:rPr>
              <a:t> 1  0</a:t>
            </a:r>
            <a:r>
              <a:rPr lang="en-US" sz="1400" dirty="0">
                <a:solidFill>
                  <a:schemeClr val="bg1"/>
                </a:solidFill>
                <a:latin typeface="Source Code Pro"/>
              </a:rPr>
              <a:t>   </a:t>
            </a:r>
            <a:r>
              <a:rPr lang="en-US" sz="1400" dirty="0">
                <a:solidFill>
                  <a:srgbClr val="FF5001"/>
                </a:solidFill>
                <a:latin typeface="Source Code Pro"/>
              </a:rPr>
              <a:t>0   1   0   0</a:t>
            </a:r>
          </a:p>
        </p:txBody>
      </p:sp>
    </p:spTree>
    <p:extLst>
      <p:ext uri="{BB962C8B-B14F-4D97-AF65-F5344CB8AC3E}">
        <p14:creationId xmlns:p14="http://schemas.microsoft.com/office/powerpoint/2010/main" val="3466366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Imbalanced data</a:t>
            </a:r>
          </a:p>
        </p:txBody>
      </p:sp>
    </p:spTree>
    <p:extLst>
      <p:ext uri="{BB962C8B-B14F-4D97-AF65-F5344CB8AC3E}">
        <p14:creationId xmlns:p14="http://schemas.microsoft.com/office/powerpoint/2010/main" val="2123296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Imbalanced dataset: general approaches </a:t>
            </a:r>
          </a:p>
        </p:txBody>
      </p:sp>
      <p:sp>
        <p:nvSpPr>
          <p:cNvPr id="6" name="TextBox 5">
            <a:extLst>
              <a:ext uri="{FF2B5EF4-FFF2-40B4-BE49-F238E27FC236}">
                <a16:creationId xmlns:a16="http://schemas.microsoft.com/office/drawing/2014/main" id="{36D029A1-1DD6-4136-AD90-CDA223419CBE}"/>
              </a:ext>
            </a:extLst>
          </p:cNvPr>
          <p:cNvSpPr txBox="1"/>
          <p:nvPr/>
        </p:nvSpPr>
        <p:spPr>
          <a:xfrm>
            <a:off x="479376" y="2090172"/>
            <a:ext cx="8640960" cy="1938992"/>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Using class weights</a:t>
            </a:r>
          </a:p>
          <a:p>
            <a:pPr marL="457200" indent="-457200">
              <a:buFont typeface="Arial" panose="020B0604020202020204" pitchFamily="34" charset="0"/>
              <a:buChar char="•"/>
            </a:pPr>
            <a:r>
              <a:rPr lang="en-US" sz="2400" b="0" i="0" dirty="0">
                <a:effectLst/>
              </a:rPr>
              <a:t>Collect more data to even the imbalances in the dataset</a:t>
            </a:r>
          </a:p>
          <a:p>
            <a:pPr marL="457200" indent="-457200">
              <a:buFont typeface="Arial" panose="020B0604020202020204" pitchFamily="34" charset="0"/>
              <a:buChar char="•"/>
            </a:pPr>
            <a:r>
              <a:rPr lang="en-US" sz="2400" b="0" i="0" dirty="0">
                <a:solidFill>
                  <a:srgbClr val="000000"/>
                </a:solidFill>
                <a:effectLst/>
              </a:rPr>
              <a:t>Sampling: r</a:t>
            </a:r>
            <a:r>
              <a:rPr lang="en-US" sz="2400" b="0" i="0" dirty="0">
                <a:effectLst/>
              </a:rPr>
              <a:t>esample the dataset to correct for imbalances</a:t>
            </a:r>
            <a:endParaRPr lang="en-US" sz="2400" b="0" i="0" dirty="0">
              <a:solidFill>
                <a:srgbClr val="000000"/>
              </a:solidFill>
              <a:effectLst/>
            </a:endParaRPr>
          </a:p>
          <a:p>
            <a:pPr marL="457200" indent="-457200">
              <a:buFont typeface="Arial" panose="020B0604020202020204" pitchFamily="34" charset="0"/>
              <a:buChar char="•"/>
            </a:pPr>
            <a:r>
              <a:rPr lang="en-US" sz="2400" b="0" i="0" dirty="0">
                <a:solidFill>
                  <a:srgbClr val="000000"/>
                </a:solidFill>
                <a:effectLst/>
              </a:rPr>
              <a:t>Choosing loss functions like Focal Loss</a:t>
            </a:r>
          </a:p>
          <a:p>
            <a:pPr marL="457200" indent="-457200">
              <a:buFont typeface="Arial" panose="020B0604020202020204" pitchFamily="34" charset="0"/>
              <a:buChar char="•"/>
            </a:pPr>
            <a:r>
              <a:rPr lang="en-US" sz="2400" b="0" i="0" dirty="0">
                <a:effectLst/>
              </a:rPr>
              <a:t>Try a different algorithm altogether on your dataset</a:t>
            </a:r>
            <a:endParaRPr lang="en-US" sz="2400" b="0" i="0" dirty="0">
              <a:solidFill>
                <a:srgbClr val="000000"/>
              </a:solidFill>
              <a:effectLst/>
            </a:endParaRPr>
          </a:p>
        </p:txBody>
      </p:sp>
    </p:spTree>
    <p:extLst>
      <p:ext uri="{BB962C8B-B14F-4D97-AF65-F5344CB8AC3E}">
        <p14:creationId xmlns:p14="http://schemas.microsoft.com/office/powerpoint/2010/main" val="3665289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679432" cy="584775"/>
          </a:xfrm>
          <a:prstGeom prst="rect">
            <a:avLst/>
          </a:prstGeom>
          <a:noFill/>
        </p:spPr>
        <p:txBody>
          <a:bodyPr wrap="square" rtlCol="0">
            <a:spAutoFit/>
          </a:bodyPr>
          <a:lstStyle/>
          <a:p>
            <a:r>
              <a:rPr lang="en-US" sz="3200" b="1" dirty="0"/>
              <a:t>Imbalanced dataset: Sampling</a:t>
            </a:r>
          </a:p>
        </p:txBody>
      </p:sp>
      <p:sp>
        <p:nvSpPr>
          <p:cNvPr id="6" name="TextBox 5">
            <a:extLst>
              <a:ext uri="{FF2B5EF4-FFF2-40B4-BE49-F238E27FC236}">
                <a16:creationId xmlns:a16="http://schemas.microsoft.com/office/drawing/2014/main" id="{43C6C9AB-61CC-4C1C-A45F-B9517E331E8C}"/>
              </a:ext>
            </a:extLst>
          </p:cNvPr>
          <p:cNvSpPr txBox="1"/>
          <p:nvPr/>
        </p:nvSpPr>
        <p:spPr>
          <a:xfrm>
            <a:off x="479376" y="2090172"/>
            <a:ext cx="10297144" cy="1569660"/>
          </a:xfrm>
          <a:prstGeom prst="rect">
            <a:avLst/>
          </a:prstGeom>
          <a:noFill/>
        </p:spPr>
        <p:txBody>
          <a:bodyPr wrap="square">
            <a:spAutoFit/>
          </a:bodyPr>
          <a:lstStyle/>
          <a:p>
            <a:pPr marL="457200" indent="-457200">
              <a:buFont typeface="Arial" panose="020B0604020202020204" pitchFamily="34" charset="0"/>
              <a:buChar char="•"/>
            </a:pPr>
            <a:r>
              <a:rPr lang="en-US" sz="2400" b="1" i="0" dirty="0">
                <a:solidFill>
                  <a:srgbClr val="000000"/>
                </a:solidFill>
                <a:effectLst/>
              </a:rPr>
              <a:t>Under Sampling: </a:t>
            </a:r>
            <a:r>
              <a:rPr lang="en-US" sz="2400" dirty="0">
                <a:solidFill>
                  <a:srgbClr val="000000"/>
                </a:solidFill>
              </a:rPr>
              <a:t>delete or select a subset of examples from the majority class</a:t>
            </a:r>
            <a:br>
              <a:rPr lang="en-US" sz="2400" dirty="0"/>
            </a:br>
            <a:endParaRPr lang="en-US" sz="2400" b="1" i="0" dirty="0">
              <a:solidFill>
                <a:srgbClr val="000000"/>
              </a:solidFill>
              <a:effectLst/>
            </a:endParaRPr>
          </a:p>
          <a:p>
            <a:pPr marL="457200" indent="-457200">
              <a:buFont typeface="Arial" panose="020B0604020202020204" pitchFamily="34" charset="0"/>
              <a:buChar char="•"/>
            </a:pPr>
            <a:r>
              <a:rPr lang="en-US" sz="2400" b="1" i="0" dirty="0">
                <a:solidFill>
                  <a:srgbClr val="000000"/>
                </a:solidFill>
                <a:effectLst/>
              </a:rPr>
              <a:t>Over Sampling - </a:t>
            </a:r>
            <a:r>
              <a:rPr lang="en-US" sz="2400" b="0" i="0" dirty="0">
                <a:solidFill>
                  <a:srgbClr val="000000"/>
                </a:solidFill>
                <a:effectLst/>
              </a:rPr>
              <a:t> up-sample the Minority class and thus solve the problem of information loss, however, we get into the trouble of having Overfitting.</a:t>
            </a:r>
          </a:p>
        </p:txBody>
      </p:sp>
      <p:sp>
        <p:nvSpPr>
          <p:cNvPr id="7" name="TextBox 6">
            <a:extLst>
              <a:ext uri="{FF2B5EF4-FFF2-40B4-BE49-F238E27FC236}">
                <a16:creationId xmlns:a16="http://schemas.microsoft.com/office/drawing/2014/main" id="{D252A27E-9A9B-4F2E-8C7B-221827B9E2EE}"/>
              </a:ext>
            </a:extLst>
          </p:cNvPr>
          <p:cNvSpPr txBox="1"/>
          <p:nvPr/>
        </p:nvSpPr>
        <p:spPr>
          <a:xfrm>
            <a:off x="496688" y="5877272"/>
            <a:ext cx="8479632" cy="646331"/>
          </a:xfrm>
          <a:prstGeom prst="rect">
            <a:avLst/>
          </a:prstGeom>
          <a:noFill/>
        </p:spPr>
        <p:txBody>
          <a:bodyPr wrap="square">
            <a:spAutoFit/>
          </a:bodyPr>
          <a:lstStyle/>
          <a:p>
            <a:r>
              <a:rPr lang="en-US" sz="1200" dirty="0">
                <a:hlinkClick r:id="rId2"/>
              </a:rPr>
              <a:t>https://machinelearningmastery.com/smote-oversampling-for-imbalanced-classification/</a:t>
            </a:r>
            <a:endParaRPr lang="en-US" sz="1200" dirty="0"/>
          </a:p>
          <a:p>
            <a:r>
              <a:rPr lang="en-US" sz="1200" dirty="0">
                <a:hlinkClick r:id="rId3"/>
              </a:rPr>
              <a:t>https://medium.com/james-blogs/handling-imbalanced-data-in-classification-problems-7de598c1059f</a:t>
            </a:r>
            <a:endParaRPr lang="en-US" sz="1200" dirty="0"/>
          </a:p>
          <a:p>
            <a:r>
              <a:rPr lang="en-US" sz="1200" dirty="0">
                <a:hlinkClick r:id="rId4"/>
              </a:rPr>
              <a:t>https://cluster-over-sampling.readthedocs.io/en/latest/auto_examples/plot_cluster_oversampler.html</a:t>
            </a:r>
            <a:endParaRPr lang="en-US" sz="1200" dirty="0"/>
          </a:p>
        </p:txBody>
      </p:sp>
    </p:spTree>
    <p:extLst>
      <p:ext uri="{BB962C8B-B14F-4D97-AF65-F5344CB8AC3E}">
        <p14:creationId xmlns:p14="http://schemas.microsoft.com/office/powerpoint/2010/main" val="3153054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Imbalanced dataset: Sampling</a:t>
            </a:r>
          </a:p>
        </p:txBody>
      </p:sp>
      <p:sp>
        <p:nvSpPr>
          <p:cNvPr id="6" name="TextBox 5">
            <a:extLst>
              <a:ext uri="{FF2B5EF4-FFF2-40B4-BE49-F238E27FC236}">
                <a16:creationId xmlns:a16="http://schemas.microsoft.com/office/drawing/2014/main" id="{43C6C9AB-61CC-4C1C-A45F-B9517E331E8C}"/>
              </a:ext>
            </a:extLst>
          </p:cNvPr>
          <p:cNvSpPr txBox="1"/>
          <p:nvPr/>
        </p:nvSpPr>
        <p:spPr>
          <a:xfrm>
            <a:off x="479376" y="2090172"/>
            <a:ext cx="10801200" cy="4154984"/>
          </a:xfrm>
          <a:prstGeom prst="rect">
            <a:avLst/>
          </a:prstGeom>
          <a:noFill/>
        </p:spPr>
        <p:txBody>
          <a:bodyPr wrap="square">
            <a:spAutoFit/>
          </a:bodyPr>
          <a:lstStyle/>
          <a:p>
            <a:pPr marL="457200" indent="-457200">
              <a:buFont typeface="Arial" panose="020B0604020202020204" pitchFamily="34" charset="0"/>
              <a:buChar char="•"/>
            </a:pPr>
            <a:r>
              <a:rPr lang="en-US" sz="2400" b="1" i="0" dirty="0">
                <a:solidFill>
                  <a:srgbClr val="000000"/>
                </a:solidFill>
                <a:effectLst/>
              </a:rPr>
              <a:t>Cluster-Based Over Sampling </a:t>
            </a:r>
            <a:r>
              <a:rPr lang="en-US" sz="2400" b="0" i="0" dirty="0">
                <a:solidFill>
                  <a:srgbClr val="000000"/>
                </a:solidFill>
                <a:effectLst/>
              </a:rPr>
              <a:t>– In this case, the K-means clustering algorithm is independently applied to minority and majority class instances. This is to identify clusters in the dataset. Subsequently, each cluster is oversampled such that all clusters of the same class have an equal number of instances and all classes have the same size</a:t>
            </a:r>
          </a:p>
          <a:p>
            <a:pPr marL="457200" indent="-457200">
              <a:buFont typeface="Arial" panose="020B0604020202020204" pitchFamily="34" charset="0"/>
              <a:buChar char="•"/>
            </a:pPr>
            <a:endParaRPr lang="en-US" sz="2400" b="0" i="0" dirty="0">
              <a:solidFill>
                <a:srgbClr val="000000"/>
              </a:solidFill>
              <a:effectLst/>
            </a:endParaRPr>
          </a:p>
          <a:p>
            <a:pPr marL="457200" indent="-457200">
              <a:buFont typeface="Arial" panose="020B0604020202020204" pitchFamily="34" charset="0"/>
              <a:buChar char="•"/>
            </a:pPr>
            <a:r>
              <a:rPr lang="en-US" sz="2400" b="1" i="0" dirty="0">
                <a:solidFill>
                  <a:srgbClr val="000000"/>
                </a:solidFill>
                <a:effectLst/>
              </a:rPr>
              <a:t>Synthetic Minority Over-sampling Technique (SMOTE) – </a:t>
            </a:r>
            <a:r>
              <a:rPr lang="en-US" sz="2400" b="0" i="0" dirty="0">
                <a:solidFill>
                  <a:srgbClr val="000000"/>
                </a:solidFill>
                <a:effectLst/>
              </a:rPr>
              <a:t>A subset of data is taken from the minority class as an example and then new synthetic similar instances are created which are then added to the original dataset. This technique is good for Numerical data points.</a:t>
            </a:r>
          </a:p>
          <a:p>
            <a:pPr marL="457200" indent="-457200">
              <a:buFont typeface="Arial" panose="020B0604020202020204" pitchFamily="34" charset="0"/>
              <a:buChar char="•"/>
            </a:pPr>
            <a:endParaRPr lang="en-US" sz="2400" b="0" i="0" dirty="0">
              <a:effectLst/>
            </a:endParaRPr>
          </a:p>
        </p:txBody>
      </p:sp>
    </p:spTree>
    <p:extLst>
      <p:ext uri="{BB962C8B-B14F-4D97-AF65-F5344CB8AC3E}">
        <p14:creationId xmlns:p14="http://schemas.microsoft.com/office/powerpoint/2010/main" val="842641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10207824" cy="584775"/>
          </a:xfrm>
          <a:prstGeom prst="rect">
            <a:avLst/>
          </a:prstGeom>
          <a:noFill/>
        </p:spPr>
        <p:txBody>
          <a:bodyPr wrap="square" rtlCol="0">
            <a:spAutoFit/>
          </a:bodyPr>
          <a:lstStyle/>
          <a:p>
            <a:r>
              <a:rPr lang="en-US" sz="3200" b="1" dirty="0"/>
              <a:t>Imbalanced dataset: original</a:t>
            </a:r>
          </a:p>
        </p:txBody>
      </p:sp>
      <p:pic>
        <p:nvPicPr>
          <p:cNvPr id="7" name="Picture 6">
            <a:extLst>
              <a:ext uri="{FF2B5EF4-FFF2-40B4-BE49-F238E27FC236}">
                <a16:creationId xmlns:a16="http://schemas.microsoft.com/office/drawing/2014/main" id="{797CA0D8-DF8E-4875-9FEA-6BD5AA724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2093142"/>
            <a:ext cx="5852172" cy="4389129"/>
          </a:xfrm>
          <a:prstGeom prst="rect">
            <a:avLst/>
          </a:prstGeom>
        </p:spPr>
      </p:pic>
    </p:spTree>
    <p:extLst>
      <p:ext uri="{BB962C8B-B14F-4D97-AF65-F5344CB8AC3E}">
        <p14:creationId xmlns:p14="http://schemas.microsoft.com/office/powerpoint/2010/main" val="1691778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10207824" cy="584775"/>
          </a:xfrm>
          <a:prstGeom prst="rect">
            <a:avLst/>
          </a:prstGeom>
          <a:noFill/>
        </p:spPr>
        <p:txBody>
          <a:bodyPr wrap="square" rtlCol="0">
            <a:spAutoFit/>
          </a:bodyPr>
          <a:lstStyle/>
          <a:p>
            <a:r>
              <a:rPr lang="en-US" sz="3200" b="1" dirty="0"/>
              <a:t>Imbalanced dataset: SMOTE</a:t>
            </a:r>
          </a:p>
        </p:txBody>
      </p:sp>
      <p:pic>
        <p:nvPicPr>
          <p:cNvPr id="3" name="Picture 2">
            <a:extLst>
              <a:ext uri="{FF2B5EF4-FFF2-40B4-BE49-F238E27FC236}">
                <a16:creationId xmlns:a16="http://schemas.microsoft.com/office/drawing/2014/main" id="{E555D929-B56D-4CC6-9FEB-D65E901D2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2093142"/>
            <a:ext cx="5852172" cy="4389129"/>
          </a:xfrm>
          <a:prstGeom prst="rect">
            <a:avLst/>
          </a:prstGeom>
        </p:spPr>
      </p:pic>
    </p:spTree>
    <p:extLst>
      <p:ext uri="{BB962C8B-B14F-4D97-AF65-F5344CB8AC3E}">
        <p14:creationId xmlns:p14="http://schemas.microsoft.com/office/powerpoint/2010/main" val="2391582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Goals</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9865096" cy="830997"/>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Prepare dataset by addressing constraints/limitations of ML algorithms </a:t>
            </a:r>
          </a:p>
          <a:p>
            <a:pPr marL="457200" indent="-457200">
              <a:buFont typeface="Arial" panose="020B0604020202020204" pitchFamily="34" charset="0"/>
              <a:buChar char="•"/>
            </a:pPr>
            <a:r>
              <a:rPr lang="en-US" sz="2400" b="0" i="0" dirty="0">
                <a:solidFill>
                  <a:srgbClr val="000000"/>
                </a:solidFill>
                <a:effectLst/>
              </a:rPr>
              <a:t>Enhance performance of ML models</a:t>
            </a:r>
            <a:endParaRPr lang="en-US" sz="2400" dirty="0"/>
          </a:p>
        </p:txBody>
      </p:sp>
    </p:spTree>
    <p:extLst>
      <p:ext uri="{BB962C8B-B14F-4D97-AF65-F5344CB8AC3E}">
        <p14:creationId xmlns:p14="http://schemas.microsoft.com/office/powerpoint/2010/main" val="1335021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10207824" cy="584775"/>
          </a:xfrm>
          <a:prstGeom prst="rect">
            <a:avLst/>
          </a:prstGeom>
          <a:noFill/>
        </p:spPr>
        <p:txBody>
          <a:bodyPr wrap="square" rtlCol="0">
            <a:spAutoFit/>
          </a:bodyPr>
          <a:lstStyle/>
          <a:p>
            <a:r>
              <a:rPr lang="en-US" sz="3200" b="1" dirty="0"/>
              <a:t>Imbalanced dataset: SMOTE + Undersample</a:t>
            </a:r>
          </a:p>
        </p:txBody>
      </p:sp>
      <p:pic>
        <p:nvPicPr>
          <p:cNvPr id="15" name="Picture 14">
            <a:extLst>
              <a:ext uri="{FF2B5EF4-FFF2-40B4-BE49-F238E27FC236}">
                <a16:creationId xmlns:a16="http://schemas.microsoft.com/office/drawing/2014/main" id="{3CC65E0E-F3FC-4C0F-BE41-720EA2BAA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2093142"/>
            <a:ext cx="5852172" cy="4389129"/>
          </a:xfrm>
          <a:prstGeom prst="rect">
            <a:avLst/>
          </a:prstGeom>
        </p:spPr>
      </p:pic>
    </p:spTree>
    <p:extLst>
      <p:ext uri="{BB962C8B-B14F-4D97-AF65-F5344CB8AC3E}">
        <p14:creationId xmlns:p14="http://schemas.microsoft.com/office/powerpoint/2010/main" val="152522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Stratified Sampling</a:t>
            </a:r>
          </a:p>
        </p:txBody>
      </p:sp>
      <p:sp>
        <p:nvSpPr>
          <p:cNvPr id="6" name="TextBox 5">
            <a:extLst>
              <a:ext uri="{FF2B5EF4-FFF2-40B4-BE49-F238E27FC236}">
                <a16:creationId xmlns:a16="http://schemas.microsoft.com/office/drawing/2014/main" id="{43C6C9AB-61CC-4C1C-A45F-B9517E331E8C}"/>
              </a:ext>
            </a:extLst>
          </p:cNvPr>
          <p:cNvSpPr txBox="1"/>
          <p:nvPr/>
        </p:nvSpPr>
        <p:spPr>
          <a:xfrm>
            <a:off x="496688" y="2093142"/>
            <a:ext cx="11359952" cy="2308324"/>
          </a:xfrm>
          <a:prstGeom prst="rect">
            <a:avLst/>
          </a:prstGeom>
          <a:noFill/>
        </p:spPr>
        <p:txBody>
          <a:bodyPr wrap="square">
            <a:spAutoFit/>
          </a:bodyPr>
          <a:lstStyle/>
          <a:p>
            <a:pPr marL="457200" indent="-457200">
              <a:buFont typeface="Arial" panose="020B0604020202020204" pitchFamily="34" charset="0"/>
              <a:buChar char="•"/>
            </a:pPr>
            <a:r>
              <a:rPr lang="en-US" sz="2400" b="0" i="0" dirty="0">
                <a:effectLst/>
                <a:latin typeface="Noto Sans"/>
              </a:rPr>
              <a:t>In </a:t>
            </a:r>
            <a:r>
              <a:rPr lang="en-US" sz="2400" dirty="0">
                <a:latin typeface="Noto Sans"/>
              </a:rPr>
              <a:t>stratified sampling</a:t>
            </a:r>
            <a:r>
              <a:rPr lang="en-US" sz="2400" b="0" i="0" dirty="0">
                <a:effectLst/>
                <a:latin typeface="Noto Sans"/>
              </a:rPr>
              <a:t>, researchers divide subjects into subgroups called strata based on characteristics that they share (e.g., race, gender, educational attainment, </a:t>
            </a:r>
            <a:r>
              <a:rPr lang="en-US" sz="2400" b="0" i="0" dirty="0" err="1">
                <a:effectLst/>
                <a:latin typeface="Noto Sans"/>
              </a:rPr>
              <a:t>etc</a:t>
            </a:r>
            <a:r>
              <a:rPr lang="en-US" sz="2400" b="0" i="0" dirty="0">
                <a:effectLst/>
                <a:latin typeface="Noto Sans"/>
              </a:rPr>
              <a:t>).</a:t>
            </a:r>
          </a:p>
          <a:p>
            <a:pPr marL="457200" indent="-457200">
              <a:buFont typeface="Arial" panose="020B0604020202020204" pitchFamily="34" charset="0"/>
              <a:buChar char="•"/>
            </a:pPr>
            <a:r>
              <a:rPr lang="en-US" sz="2400" b="0" i="0" dirty="0">
                <a:effectLst/>
                <a:latin typeface="Noto Sans"/>
              </a:rPr>
              <a:t>Once </a:t>
            </a:r>
            <a:r>
              <a:rPr lang="en-US" sz="2400" dirty="0">
                <a:latin typeface="Noto Sans"/>
              </a:rPr>
              <a:t>divided, each subgroup is randomly sampled using another probability sampling method (so every member of the target population has a known chance of being included in the sample).</a:t>
            </a:r>
          </a:p>
          <a:p>
            <a:pPr marL="457200" indent="-457200">
              <a:buFont typeface="Arial" panose="020B0604020202020204" pitchFamily="34" charset="0"/>
              <a:buChar char="•"/>
            </a:pPr>
            <a:endParaRPr lang="en-US" sz="2400" b="0" i="0" dirty="0">
              <a:effectLst/>
            </a:endParaRPr>
          </a:p>
        </p:txBody>
      </p:sp>
      <p:pic>
        <p:nvPicPr>
          <p:cNvPr id="3" name="Picture 2">
            <a:extLst>
              <a:ext uri="{FF2B5EF4-FFF2-40B4-BE49-F238E27FC236}">
                <a16:creationId xmlns:a16="http://schemas.microsoft.com/office/drawing/2014/main" id="{0C91D313-8F92-4FDE-B308-F77773C93BDA}"/>
              </a:ext>
            </a:extLst>
          </p:cNvPr>
          <p:cNvPicPr>
            <a:picLocks noChangeAspect="1"/>
          </p:cNvPicPr>
          <p:nvPr/>
        </p:nvPicPr>
        <p:blipFill>
          <a:blip r:embed="rId2"/>
          <a:stretch>
            <a:fillRect/>
          </a:stretch>
        </p:blipFill>
        <p:spPr>
          <a:xfrm>
            <a:off x="2711624" y="4221088"/>
            <a:ext cx="6624736" cy="2005981"/>
          </a:xfrm>
          <a:prstGeom prst="rect">
            <a:avLst/>
          </a:prstGeom>
        </p:spPr>
      </p:pic>
    </p:spTree>
    <p:extLst>
      <p:ext uri="{BB962C8B-B14F-4D97-AF65-F5344CB8AC3E}">
        <p14:creationId xmlns:p14="http://schemas.microsoft.com/office/powerpoint/2010/main" val="3120672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Cross Validation</a:t>
            </a:r>
          </a:p>
        </p:txBody>
      </p:sp>
    </p:spTree>
    <p:extLst>
      <p:ext uri="{BB962C8B-B14F-4D97-AF65-F5344CB8AC3E}">
        <p14:creationId xmlns:p14="http://schemas.microsoft.com/office/powerpoint/2010/main" val="2950451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Cross Validation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Main types of cross validation techniques</a:t>
            </a:r>
          </a:p>
        </p:txBody>
      </p:sp>
      <p:sp>
        <p:nvSpPr>
          <p:cNvPr id="5" name="TextBox 4">
            <a:extLst>
              <a:ext uri="{FF2B5EF4-FFF2-40B4-BE49-F238E27FC236}">
                <a16:creationId xmlns:a16="http://schemas.microsoft.com/office/drawing/2014/main" id="{0E5140C5-0527-43C0-B7F2-76FCF8391260}"/>
              </a:ext>
            </a:extLst>
          </p:cNvPr>
          <p:cNvSpPr txBox="1"/>
          <p:nvPr/>
        </p:nvSpPr>
        <p:spPr>
          <a:xfrm>
            <a:off x="479376" y="2090172"/>
            <a:ext cx="3456384" cy="1569660"/>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K fold</a:t>
            </a:r>
          </a:p>
          <a:p>
            <a:pPr marL="457200" indent="-457200">
              <a:buFont typeface="Arial" panose="020B0604020202020204" pitchFamily="34" charset="0"/>
              <a:buChar char="•"/>
            </a:pPr>
            <a:r>
              <a:rPr lang="en-US" sz="2400" b="0" i="0" dirty="0">
                <a:solidFill>
                  <a:srgbClr val="000000"/>
                </a:solidFill>
                <a:effectLst/>
              </a:rPr>
              <a:t>Stratified k fold</a:t>
            </a:r>
          </a:p>
          <a:p>
            <a:pPr marL="457200" indent="-457200">
              <a:buFont typeface="Arial" panose="020B0604020202020204" pitchFamily="34" charset="0"/>
              <a:buChar char="•"/>
            </a:pPr>
            <a:r>
              <a:rPr lang="en-US" sz="2400" b="0" i="0" dirty="0">
                <a:solidFill>
                  <a:srgbClr val="000000"/>
                </a:solidFill>
                <a:effectLst/>
              </a:rPr>
              <a:t>Leave one out</a:t>
            </a:r>
          </a:p>
          <a:p>
            <a:pPr marL="457200" indent="-457200">
              <a:buFont typeface="Arial" panose="020B0604020202020204" pitchFamily="34" charset="0"/>
              <a:buChar char="•"/>
            </a:pPr>
            <a:r>
              <a:rPr lang="en-US" sz="2400" b="0" i="0" dirty="0">
                <a:solidFill>
                  <a:srgbClr val="000000"/>
                </a:solidFill>
                <a:effectLst/>
              </a:rPr>
              <a:t>Bootstrapping</a:t>
            </a:r>
          </a:p>
        </p:txBody>
      </p:sp>
      <p:grpSp>
        <p:nvGrpSpPr>
          <p:cNvPr id="10" name="Group 9">
            <a:extLst>
              <a:ext uri="{FF2B5EF4-FFF2-40B4-BE49-F238E27FC236}">
                <a16:creationId xmlns:a16="http://schemas.microsoft.com/office/drawing/2014/main" id="{571CE7A0-B7FF-41A7-8ECC-B2A4F66B8C2B}"/>
              </a:ext>
            </a:extLst>
          </p:cNvPr>
          <p:cNvGrpSpPr/>
          <p:nvPr/>
        </p:nvGrpSpPr>
        <p:grpSpPr>
          <a:xfrm>
            <a:off x="7824192" y="4376288"/>
            <a:ext cx="2215992" cy="1116854"/>
            <a:chOff x="1199456" y="2348877"/>
            <a:chExt cx="2215992" cy="1116854"/>
          </a:xfrm>
        </p:grpSpPr>
        <p:sp>
          <p:nvSpPr>
            <p:cNvPr id="11" name="Rectangle 10">
              <a:extLst>
                <a:ext uri="{FF2B5EF4-FFF2-40B4-BE49-F238E27FC236}">
                  <a16:creationId xmlns:a16="http://schemas.microsoft.com/office/drawing/2014/main" id="{4D91C069-5986-4124-9A4B-05008F47D096}"/>
                </a:ext>
              </a:extLst>
            </p:cNvPr>
            <p:cNvSpPr/>
            <p:nvPr/>
          </p:nvSpPr>
          <p:spPr>
            <a:xfrm>
              <a:off x="1199456" y="2348880"/>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1BB992-6758-485F-81E4-02D0D99DD9B0}"/>
                </a:ext>
              </a:extLst>
            </p:cNvPr>
            <p:cNvSpPr/>
            <p:nvPr/>
          </p:nvSpPr>
          <p:spPr>
            <a:xfrm>
              <a:off x="1476455"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E6E31B-F735-4677-973C-77C05AA04080}"/>
                </a:ext>
              </a:extLst>
            </p:cNvPr>
            <p:cNvSpPr/>
            <p:nvPr/>
          </p:nvSpPr>
          <p:spPr>
            <a:xfrm>
              <a:off x="1753454"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70915C-FD6D-4F22-B4C1-D1AEA3CB0D49}"/>
                </a:ext>
              </a:extLst>
            </p:cNvPr>
            <p:cNvSpPr/>
            <p:nvPr/>
          </p:nvSpPr>
          <p:spPr>
            <a:xfrm>
              <a:off x="2030453"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E2CB29D-4D5A-4E8B-9A64-A2EBC2D9C492}"/>
                </a:ext>
              </a:extLst>
            </p:cNvPr>
            <p:cNvSpPr/>
            <p:nvPr/>
          </p:nvSpPr>
          <p:spPr>
            <a:xfrm>
              <a:off x="2307452"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B10A97D-054D-4E17-A3AC-705757E77170}"/>
                </a:ext>
              </a:extLst>
            </p:cNvPr>
            <p:cNvSpPr/>
            <p:nvPr/>
          </p:nvSpPr>
          <p:spPr>
            <a:xfrm>
              <a:off x="2584451"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6BB0B0-0623-4346-AC70-1BBD18A1B998}"/>
                </a:ext>
              </a:extLst>
            </p:cNvPr>
            <p:cNvSpPr/>
            <p:nvPr/>
          </p:nvSpPr>
          <p:spPr>
            <a:xfrm>
              <a:off x="2861450"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82A899-6C72-484B-A45A-6F752FF74591}"/>
                </a:ext>
              </a:extLst>
            </p:cNvPr>
            <p:cNvSpPr/>
            <p:nvPr/>
          </p:nvSpPr>
          <p:spPr>
            <a:xfrm>
              <a:off x="3138449" y="2348877"/>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90A1FA-A343-4E0A-99BD-B87AB2F34704}"/>
                </a:ext>
              </a:extLst>
            </p:cNvPr>
            <p:cNvSpPr/>
            <p:nvPr/>
          </p:nvSpPr>
          <p:spPr>
            <a:xfrm>
              <a:off x="1199456" y="2768186"/>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720780-F55C-47E7-8390-1FF1AA6A6739}"/>
                </a:ext>
              </a:extLst>
            </p:cNvPr>
            <p:cNvSpPr/>
            <p:nvPr/>
          </p:nvSpPr>
          <p:spPr>
            <a:xfrm>
              <a:off x="1476455" y="2768185"/>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293520-F355-467A-A788-7EB6DFC83E7E}"/>
                </a:ext>
              </a:extLst>
            </p:cNvPr>
            <p:cNvSpPr/>
            <p:nvPr/>
          </p:nvSpPr>
          <p:spPr>
            <a:xfrm>
              <a:off x="1753454"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0E73DD2-1E5A-46EF-9C45-E801ECF51D68}"/>
                </a:ext>
              </a:extLst>
            </p:cNvPr>
            <p:cNvSpPr/>
            <p:nvPr/>
          </p:nvSpPr>
          <p:spPr>
            <a:xfrm>
              <a:off x="2030453" y="2768184"/>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7CF9CD9-CAAD-422C-9CC0-B37E060DA2DA}"/>
                </a:ext>
              </a:extLst>
            </p:cNvPr>
            <p:cNvSpPr/>
            <p:nvPr/>
          </p:nvSpPr>
          <p:spPr>
            <a:xfrm>
              <a:off x="2307452"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72A69EB-6D0A-42ED-BBBC-656B1C44FDC3}"/>
                </a:ext>
              </a:extLst>
            </p:cNvPr>
            <p:cNvSpPr/>
            <p:nvPr/>
          </p:nvSpPr>
          <p:spPr>
            <a:xfrm>
              <a:off x="2584451" y="2768184"/>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3CEE53-3E02-4B96-A96B-9086CB8AF264}"/>
                </a:ext>
              </a:extLst>
            </p:cNvPr>
            <p:cNvSpPr/>
            <p:nvPr/>
          </p:nvSpPr>
          <p:spPr>
            <a:xfrm>
              <a:off x="2861450" y="2768184"/>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6AFD81-9214-4E66-AC66-8E4D60F7DB97}"/>
                </a:ext>
              </a:extLst>
            </p:cNvPr>
            <p:cNvSpPr/>
            <p:nvPr/>
          </p:nvSpPr>
          <p:spPr>
            <a:xfrm>
              <a:off x="3138449" y="2768183"/>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E1F6D5-7EB2-490D-8F3C-B51AD6CAB35D}"/>
                </a:ext>
              </a:extLst>
            </p:cNvPr>
            <p:cNvSpPr/>
            <p:nvPr/>
          </p:nvSpPr>
          <p:spPr>
            <a:xfrm>
              <a:off x="1199456" y="3188732"/>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B2151D-1B63-459A-BF64-A557ED1FB811}"/>
                </a:ext>
              </a:extLst>
            </p:cNvPr>
            <p:cNvSpPr/>
            <p:nvPr/>
          </p:nvSpPr>
          <p:spPr>
            <a:xfrm>
              <a:off x="1476455"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FC8286A-0C67-461A-91AD-65A1224FA0FF}"/>
                </a:ext>
              </a:extLst>
            </p:cNvPr>
            <p:cNvSpPr/>
            <p:nvPr/>
          </p:nvSpPr>
          <p:spPr>
            <a:xfrm>
              <a:off x="1753454" y="3188731"/>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82302D7-B594-4B19-8A59-9A4E5330D1A8}"/>
                </a:ext>
              </a:extLst>
            </p:cNvPr>
            <p:cNvSpPr/>
            <p:nvPr/>
          </p:nvSpPr>
          <p:spPr>
            <a:xfrm>
              <a:off x="2030453"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5C8C76-C5E6-42E8-9BC7-8A620CA1C173}"/>
                </a:ext>
              </a:extLst>
            </p:cNvPr>
            <p:cNvSpPr/>
            <p:nvPr/>
          </p:nvSpPr>
          <p:spPr>
            <a:xfrm>
              <a:off x="2307452"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5FF82D3-D65F-496A-BA3C-C6E5DBD317FF}"/>
                </a:ext>
              </a:extLst>
            </p:cNvPr>
            <p:cNvSpPr/>
            <p:nvPr/>
          </p:nvSpPr>
          <p:spPr>
            <a:xfrm>
              <a:off x="2584451"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5B470F5-9D76-4D87-9FB1-4064AB0385A7}"/>
                </a:ext>
              </a:extLst>
            </p:cNvPr>
            <p:cNvSpPr/>
            <p:nvPr/>
          </p:nvSpPr>
          <p:spPr>
            <a:xfrm>
              <a:off x="2861450"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AFD1CA6-14A4-461B-B999-025B2F422D18}"/>
                </a:ext>
              </a:extLst>
            </p:cNvPr>
            <p:cNvSpPr/>
            <p:nvPr/>
          </p:nvSpPr>
          <p:spPr>
            <a:xfrm>
              <a:off x="3138449" y="318872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B523678-0E6E-4ED4-B3A1-501B22D301CF}"/>
              </a:ext>
            </a:extLst>
          </p:cNvPr>
          <p:cNvGrpSpPr/>
          <p:nvPr/>
        </p:nvGrpSpPr>
        <p:grpSpPr>
          <a:xfrm>
            <a:off x="1730214" y="4389842"/>
            <a:ext cx="2215992" cy="1116854"/>
            <a:chOff x="1199456" y="2348877"/>
            <a:chExt cx="2215992" cy="1116854"/>
          </a:xfrm>
        </p:grpSpPr>
        <p:sp>
          <p:nvSpPr>
            <p:cNvPr id="36" name="Rectangle 35">
              <a:extLst>
                <a:ext uri="{FF2B5EF4-FFF2-40B4-BE49-F238E27FC236}">
                  <a16:creationId xmlns:a16="http://schemas.microsoft.com/office/drawing/2014/main" id="{7195A1B8-9069-4196-859E-87625674AC3F}"/>
                </a:ext>
              </a:extLst>
            </p:cNvPr>
            <p:cNvSpPr/>
            <p:nvPr/>
          </p:nvSpPr>
          <p:spPr>
            <a:xfrm>
              <a:off x="1199456" y="234888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9BBAEBE-82B1-4153-9A02-5D2A48FA55DC}"/>
                </a:ext>
              </a:extLst>
            </p:cNvPr>
            <p:cNvSpPr/>
            <p:nvPr/>
          </p:nvSpPr>
          <p:spPr>
            <a:xfrm>
              <a:off x="1476455"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C59B568-B655-4EF5-B5BF-FAFA240E7C05}"/>
                </a:ext>
              </a:extLst>
            </p:cNvPr>
            <p:cNvSpPr/>
            <p:nvPr/>
          </p:nvSpPr>
          <p:spPr>
            <a:xfrm>
              <a:off x="1753454"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4BE21C2-7A4D-4ABC-8565-1B4D7C7643EF}"/>
                </a:ext>
              </a:extLst>
            </p:cNvPr>
            <p:cNvSpPr/>
            <p:nvPr/>
          </p:nvSpPr>
          <p:spPr>
            <a:xfrm>
              <a:off x="2030453"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D8419A5-2D49-4844-98B8-DE14D8425962}"/>
                </a:ext>
              </a:extLst>
            </p:cNvPr>
            <p:cNvSpPr/>
            <p:nvPr/>
          </p:nvSpPr>
          <p:spPr>
            <a:xfrm>
              <a:off x="2307452"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E561851-C30F-493D-9F27-3388D218DF30}"/>
                </a:ext>
              </a:extLst>
            </p:cNvPr>
            <p:cNvSpPr/>
            <p:nvPr/>
          </p:nvSpPr>
          <p:spPr>
            <a:xfrm>
              <a:off x="2584451" y="2348878"/>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DB4AB0D-4886-415D-8EBF-65A8536BD6DA}"/>
                </a:ext>
              </a:extLst>
            </p:cNvPr>
            <p:cNvSpPr/>
            <p:nvPr/>
          </p:nvSpPr>
          <p:spPr>
            <a:xfrm>
              <a:off x="2861450" y="2348878"/>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A129A7B-BE7C-451B-B048-2518A46C9073}"/>
                </a:ext>
              </a:extLst>
            </p:cNvPr>
            <p:cNvSpPr/>
            <p:nvPr/>
          </p:nvSpPr>
          <p:spPr>
            <a:xfrm>
              <a:off x="3138449" y="2348877"/>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E50DE5-AFE8-4FA4-ADC3-9E63006ADD6C}"/>
                </a:ext>
              </a:extLst>
            </p:cNvPr>
            <p:cNvSpPr/>
            <p:nvPr/>
          </p:nvSpPr>
          <p:spPr>
            <a:xfrm>
              <a:off x="1199456" y="2768186"/>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AECAE6F-6229-487E-A11A-872412CCA4C8}"/>
                </a:ext>
              </a:extLst>
            </p:cNvPr>
            <p:cNvSpPr/>
            <p:nvPr/>
          </p:nvSpPr>
          <p:spPr>
            <a:xfrm>
              <a:off x="1476455"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DC922C3-EBDD-49B3-BC62-6D489AB04EC0}"/>
                </a:ext>
              </a:extLst>
            </p:cNvPr>
            <p:cNvSpPr/>
            <p:nvPr/>
          </p:nvSpPr>
          <p:spPr>
            <a:xfrm>
              <a:off x="1753454"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9CF9C60-D0FC-495B-8803-7926B90A2420}"/>
                </a:ext>
              </a:extLst>
            </p:cNvPr>
            <p:cNvSpPr/>
            <p:nvPr/>
          </p:nvSpPr>
          <p:spPr>
            <a:xfrm>
              <a:off x="2030453" y="2768184"/>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B32C08F-24BA-473C-8844-CDBE6C346305}"/>
                </a:ext>
              </a:extLst>
            </p:cNvPr>
            <p:cNvSpPr/>
            <p:nvPr/>
          </p:nvSpPr>
          <p:spPr>
            <a:xfrm>
              <a:off x="2307452"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1754744-55CE-4F35-AA8C-231B988278F8}"/>
                </a:ext>
              </a:extLst>
            </p:cNvPr>
            <p:cNvSpPr/>
            <p:nvPr/>
          </p:nvSpPr>
          <p:spPr>
            <a:xfrm>
              <a:off x="2584451" y="2768184"/>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9CB4B9C-EE56-490A-810C-CCB2658F55E2}"/>
                </a:ext>
              </a:extLst>
            </p:cNvPr>
            <p:cNvSpPr/>
            <p:nvPr/>
          </p:nvSpPr>
          <p:spPr>
            <a:xfrm>
              <a:off x="2861450" y="2768184"/>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F7EBBFB-CBB4-4B13-8DFC-B75F98387D12}"/>
                </a:ext>
              </a:extLst>
            </p:cNvPr>
            <p:cNvSpPr/>
            <p:nvPr/>
          </p:nvSpPr>
          <p:spPr>
            <a:xfrm>
              <a:off x="3138449" y="2768183"/>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99F612F-9D6A-45E0-B76F-DFF024955281}"/>
                </a:ext>
              </a:extLst>
            </p:cNvPr>
            <p:cNvSpPr/>
            <p:nvPr/>
          </p:nvSpPr>
          <p:spPr>
            <a:xfrm>
              <a:off x="1199456" y="3188732"/>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E19A4E-ADAB-40EB-8CC9-A087966CC298}"/>
                </a:ext>
              </a:extLst>
            </p:cNvPr>
            <p:cNvSpPr/>
            <p:nvPr/>
          </p:nvSpPr>
          <p:spPr>
            <a:xfrm>
              <a:off x="1476455"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B3BC8B4-8C6E-4C00-B3A4-82A939A0155D}"/>
                </a:ext>
              </a:extLst>
            </p:cNvPr>
            <p:cNvSpPr/>
            <p:nvPr/>
          </p:nvSpPr>
          <p:spPr>
            <a:xfrm>
              <a:off x="1753454"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8252DCC-6A9E-42F6-8F13-4A8D83911CCB}"/>
                </a:ext>
              </a:extLst>
            </p:cNvPr>
            <p:cNvSpPr/>
            <p:nvPr/>
          </p:nvSpPr>
          <p:spPr>
            <a:xfrm>
              <a:off x="2030453"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4037360-254A-4E29-8389-1F6E9DEF1BA0}"/>
                </a:ext>
              </a:extLst>
            </p:cNvPr>
            <p:cNvSpPr/>
            <p:nvPr/>
          </p:nvSpPr>
          <p:spPr>
            <a:xfrm>
              <a:off x="2307452"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42C17A7-B656-4908-AB59-F86CEB59C18C}"/>
                </a:ext>
              </a:extLst>
            </p:cNvPr>
            <p:cNvSpPr/>
            <p:nvPr/>
          </p:nvSpPr>
          <p:spPr>
            <a:xfrm>
              <a:off x="2584451" y="3188730"/>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6182AA1-27E8-4D83-8E85-AA43B1B312B8}"/>
                </a:ext>
              </a:extLst>
            </p:cNvPr>
            <p:cNvSpPr/>
            <p:nvPr/>
          </p:nvSpPr>
          <p:spPr>
            <a:xfrm>
              <a:off x="2861450" y="3188730"/>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8DD20493-D672-44DB-B962-8DFBE1AC1E13}"/>
                </a:ext>
              </a:extLst>
            </p:cNvPr>
            <p:cNvSpPr/>
            <p:nvPr/>
          </p:nvSpPr>
          <p:spPr>
            <a:xfrm>
              <a:off x="3138449" y="3188729"/>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55D029C4-E0C7-43B0-82EB-92417967985D}"/>
              </a:ext>
            </a:extLst>
          </p:cNvPr>
          <p:cNvSpPr txBox="1"/>
          <p:nvPr/>
        </p:nvSpPr>
        <p:spPr>
          <a:xfrm>
            <a:off x="7824192" y="5521218"/>
            <a:ext cx="2215992" cy="461665"/>
          </a:xfrm>
          <a:prstGeom prst="rect">
            <a:avLst/>
          </a:prstGeom>
          <a:noFill/>
        </p:spPr>
        <p:txBody>
          <a:bodyPr wrap="square">
            <a:spAutoFit/>
          </a:bodyPr>
          <a:lstStyle/>
          <a:p>
            <a:pPr algn="ctr"/>
            <a:r>
              <a:rPr lang="en-US" sz="2400" b="0" i="0" dirty="0">
                <a:solidFill>
                  <a:srgbClr val="000000"/>
                </a:solidFill>
                <a:effectLst/>
              </a:rPr>
              <a:t>Leave one out</a:t>
            </a:r>
          </a:p>
        </p:txBody>
      </p:sp>
      <p:sp>
        <p:nvSpPr>
          <p:cNvPr id="61" name="TextBox 60">
            <a:extLst>
              <a:ext uri="{FF2B5EF4-FFF2-40B4-BE49-F238E27FC236}">
                <a16:creationId xmlns:a16="http://schemas.microsoft.com/office/drawing/2014/main" id="{49688BFD-5535-4A4E-9A68-175EDDE22AAC}"/>
              </a:ext>
            </a:extLst>
          </p:cNvPr>
          <p:cNvSpPr txBox="1"/>
          <p:nvPr/>
        </p:nvSpPr>
        <p:spPr>
          <a:xfrm>
            <a:off x="1730214" y="5544050"/>
            <a:ext cx="2215992" cy="461665"/>
          </a:xfrm>
          <a:prstGeom prst="rect">
            <a:avLst/>
          </a:prstGeom>
          <a:noFill/>
        </p:spPr>
        <p:txBody>
          <a:bodyPr wrap="square">
            <a:spAutoFit/>
          </a:bodyPr>
          <a:lstStyle/>
          <a:p>
            <a:pPr algn="ctr"/>
            <a:r>
              <a:rPr lang="en-US" sz="2400" b="0" i="0" dirty="0">
                <a:solidFill>
                  <a:srgbClr val="000000"/>
                </a:solidFill>
                <a:effectLst/>
              </a:rPr>
              <a:t>Holdout</a:t>
            </a:r>
          </a:p>
        </p:txBody>
      </p:sp>
      <p:grpSp>
        <p:nvGrpSpPr>
          <p:cNvPr id="62" name="Group 61">
            <a:extLst>
              <a:ext uri="{FF2B5EF4-FFF2-40B4-BE49-F238E27FC236}">
                <a16:creationId xmlns:a16="http://schemas.microsoft.com/office/drawing/2014/main" id="{49920A43-AFFF-4CF5-80BE-F4AE47B81801}"/>
              </a:ext>
            </a:extLst>
          </p:cNvPr>
          <p:cNvGrpSpPr/>
          <p:nvPr/>
        </p:nvGrpSpPr>
        <p:grpSpPr>
          <a:xfrm>
            <a:off x="4777203" y="4389842"/>
            <a:ext cx="2215992" cy="1116854"/>
            <a:chOff x="1199456" y="2348877"/>
            <a:chExt cx="2215992" cy="1116854"/>
          </a:xfrm>
        </p:grpSpPr>
        <p:sp>
          <p:nvSpPr>
            <p:cNvPr id="63" name="Rectangle 62">
              <a:extLst>
                <a:ext uri="{FF2B5EF4-FFF2-40B4-BE49-F238E27FC236}">
                  <a16:creationId xmlns:a16="http://schemas.microsoft.com/office/drawing/2014/main" id="{E56902A2-877D-4367-8DD8-A45A206620D1}"/>
                </a:ext>
              </a:extLst>
            </p:cNvPr>
            <p:cNvSpPr/>
            <p:nvPr/>
          </p:nvSpPr>
          <p:spPr>
            <a:xfrm>
              <a:off x="1199456" y="2348880"/>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FA4AAA3-3AA6-48F9-A7C4-0BD4525F6316}"/>
                </a:ext>
              </a:extLst>
            </p:cNvPr>
            <p:cNvSpPr/>
            <p:nvPr/>
          </p:nvSpPr>
          <p:spPr>
            <a:xfrm>
              <a:off x="1476455" y="2348879"/>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259FF806-8078-45B7-AC5D-4D90C540DBA7}"/>
                </a:ext>
              </a:extLst>
            </p:cNvPr>
            <p:cNvSpPr/>
            <p:nvPr/>
          </p:nvSpPr>
          <p:spPr>
            <a:xfrm>
              <a:off x="1753454" y="2348879"/>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ED93422-ED71-41B4-93AD-1EFD3D26A3B2}"/>
                </a:ext>
              </a:extLst>
            </p:cNvPr>
            <p:cNvSpPr/>
            <p:nvPr/>
          </p:nvSpPr>
          <p:spPr>
            <a:xfrm>
              <a:off x="2030453"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17DE271-2ABE-42E7-BB7A-EC57154792FE}"/>
                </a:ext>
              </a:extLst>
            </p:cNvPr>
            <p:cNvSpPr/>
            <p:nvPr/>
          </p:nvSpPr>
          <p:spPr>
            <a:xfrm>
              <a:off x="2307452" y="2348879"/>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05B50E5-7619-443D-8500-B921C3C34F15}"/>
                </a:ext>
              </a:extLst>
            </p:cNvPr>
            <p:cNvSpPr/>
            <p:nvPr/>
          </p:nvSpPr>
          <p:spPr>
            <a:xfrm>
              <a:off x="2584451"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3C01F31-18A8-48A5-B5B0-0CFD34FF0C95}"/>
                </a:ext>
              </a:extLst>
            </p:cNvPr>
            <p:cNvSpPr/>
            <p:nvPr/>
          </p:nvSpPr>
          <p:spPr>
            <a:xfrm>
              <a:off x="2861450" y="2348878"/>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D42C638-BC76-4ECF-98CC-8EB086F513DD}"/>
                </a:ext>
              </a:extLst>
            </p:cNvPr>
            <p:cNvSpPr/>
            <p:nvPr/>
          </p:nvSpPr>
          <p:spPr>
            <a:xfrm>
              <a:off x="3138449" y="2348877"/>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4E78B8F-AF82-491F-B177-1D2DDB30C89D}"/>
                </a:ext>
              </a:extLst>
            </p:cNvPr>
            <p:cNvSpPr/>
            <p:nvPr/>
          </p:nvSpPr>
          <p:spPr>
            <a:xfrm>
              <a:off x="1199456" y="2768186"/>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48869E5-62F7-4390-9F10-9B43CE515712}"/>
                </a:ext>
              </a:extLst>
            </p:cNvPr>
            <p:cNvSpPr/>
            <p:nvPr/>
          </p:nvSpPr>
          <p:spPr>
            <a:xfrm>
              <a:off x="1476455"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7CD6B3F-52E9-4C24-A0BD-7520A3822C9C}"/>
                </a:ext>
              </a:extLst>
            </p:cNvPr>
            <p:cNvSpPr/>
            <p:nvPr/>
          </p:nvSpPr>
          <p:spPr>
            <a:xfrm>
              <a:off x="1753454" y="2768185"/>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5C0008E-7E08-44F0-941C-AF9603D4881E}"/>
                </a:ext>
              </a:extLst>
            </p:cNvPr>
            <p:cNvSpPr/>
            <p:nvPr/>
          </p:nvSpPr>
          <p:spPr>
            <a:xfrm>
              <a:off x="2030453" y="2768184"/>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EF53DB1-ED51-4685-BE63-15D46E2AADBE}"/>
                </a:ext>
              </a:extLst>
            </p:cNvPr>
            <p:cNvSpPr/>
            <p:nvPr/>
          </p:nvSpPr>
          <p:spPr>
            <a:xfrm>
              <a:off x="2307452" y="2768185"/>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E56A0C2-C294-474C-AB9F-8E477775D28D}"/>
                </a:ext>
              </a:extLst>
            </p:cNvPr>
            <p:cNvSpPr/>
            <p:nvPr/>
          </p:nvSpPr>
          <p:spPr>
            <a:xfrm>
              <a:off x="2584451" y="2768184"/>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BB6A225-9B4C-445F-9AE6-056AE227D29C}"/>
                </a:ext>
              </a:extLst>
            </p:cNvPr>
            <p:cNvSpPr/>
            <p:nvPr/>
          </p:nvSpPr>
          <p:spPr>
            <a:xfrm>
              <a:off x="2861450" y="2768184"/>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72C0618-8C73-4E09-8B3E-072398C1981A}"/>
                </a:ext>
              </a:extLst>
            </p:cNvPr>
            <p:cNvSpPr/>
            <p:nvPr/>
          </p:nvSpPr>
          <p:spPr>
            <a:xfrm>
              <a:off x="3138449" y="2768183"/>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ED25965-EBD5-4746-940E-5308E1435E73}"/>
                </a:ext>
              </a:extLst>
            </p:cNvPr>
            <p:cNvSpPr/>
            <p:nvPr/>
          </p:nvSpPr>
          <p:spPr>
            <a:xfrm>
              <a:off x="1199456" y="3188732"/>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A99FBAD-57B6-47BA-8F3D-587665B29979}"/>
                </a:ext>
              </a:extLst>
            </p:cNvPr>
            <p:cNvSpPr/>
            <p:nvPr/>
          </p:nvSpPr>
          <p:spPr>
            <a:xfrm>
              <a:off x="1476455"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EEAB377-5373-4D29-B3CF-75D9AAF9679C}"/>
                </a:ext>
              </a:extLst>
            </p:cNvPr>
            <p:cNvSpPr/>
            <p:nvPr/>
          </p:nvSpPr>
          <p:spPr>
            <a:xfrm>
              <a:off x="1753454"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E6265F3-C700-482A-8ABB-B27143E6B2A9}"/>
                </a:ext>
              </a:extLst>
            </p:cNvPr>
            <p:cNvSpPr/>
            <p:nvPr/>
          </p:nvSpPr>
          <p:spPr>
            <a:xfrm>
              <a:off x="2030453"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CB17811E-D022-43F2-837F-7A2EA6499877}"/>
                </a:ext>
              </a:extLst>
            </p:cNvPr>
            <p:cNvSpPr/>
            <p:nvPr/>
          </p:nvSpPr>
          <p:spPr>
            <a:xfrm>
              <a:off x="2307452" y="3188731"/>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44E79D66-9914-474C-984D-8C335C4D1C5A}"/>
                </a:ext>
              </a:extLst>
            </p:cNvPr>
            <p:cNvSpPr/>
            <p:nvPr/>
          </p:nvSpPr>
          <p:spPr>
            <a:xfrm>
              <a:off x="2584451" y="3188730"/>
              <a:ext cx="276999" cy="276999"/>
            </a:xfrm>
            <a:prstGeom prst="rect">
              <a:avLst/>
            </a:prstGeom>
            <a:solidFill>
              <a:schemeClr val="tx2">
                <a:lumMod val="20000"/>
                <a:lumOff val="8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48DE88F-4A0E-4630-BF06-228659BB46BC}"/>
                </a:ext>
              </a:extLst>
            </p:cNvPr>
            <p:cNvSpPr/>
            <p:nvPr/>
          </p:nvSpPr>
          <p:spPr>
            <a:xfrm>
              <a:off x="2861450" y="3188730"/>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275F9F0-F825-485D-B22E-6F5BDB3514F4}"/>
                </a:ext>
              </a:extLst>
            </p:cNvPr>
            <p:cNvSpPr/>
            <p:nvPr/>
          </p:nvSpPr>
          <p:spPr>
            <a:xfrm>
              <a:off x="3138449" y="3188729"/>
              <a:ext cx="276999" cy="276999"/>
            </a:xfrm>
            <a:prstGeom prst="rect">
              <a:avLst/>
            </a:prstGeom>
            <a:solidFill>
              <a:schemeClr val="accent4">
                <a:lumMod val="60000"/>
                <a:lumOff val="40000"/>
              </a:schemeClr>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TextBox 86">
            <a:extLst>
              <a:ext uri="{FF2B5EF4-FFF2-40B4-BE49-F238E27FC236}">
                <a16:creationId xmlns:a16="http://schemas.microsoft.com/office/drawing/2014/main" id="{72C01935-C15F-486B-A95E-BAFE296F7BBD}"/>
              </a:ext>
            </a:extLst>
          </p:cNvPr>
          <p:cNvSpPr txBox="1"/>
          <p:nvPr/>
        </p:nvSpPr>
        <p:spPr>
          <a:xfrm>
            <a:off x="4777203" y="5534772"/>
            <a:ext cx="2215992" cy="461665"/>
          </a:xfrm>
          <a:prstGeom prst="rect">
            <a:avLst/>
          </a:prstGeom>
          <a:noFill/>
        </p:spPr>
        <p:txBody>
          <a:bodyPr wrap="square">
            <a:spAutoFit/>
          </a:bodyPr>
          <a:lstStyle/>
          <a:p>
            <a:pPr algn="ctr"/>
            <a:r>
              <a:rPr lang="en-US" sz="2400" b="0" i="0" dirty="0">
                <a:solidFill>
                  <a:srgbClr val="000000"/>
                </a:solidFill>
                <a:effectLst/>
              </a:rPr>
              <a:t>K-fold</a:t>
            </a:r>
          </a:p>
        </p:txBody>
      </p:sp>
    </p:spTree>
    <p:extLst>
      <p:ext uri="{BB962C8B-B14F-4D97-AF65-F5344CB8AC3E}">
        <p14:creationId xmlns:p14="http://schemas.microsoft.com/office/powerpoint/2010/main" val="2819108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Cross Validation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K-Fold</a:t>
            </a:r>
          </a:p>
        </p:txBody>
      </p:sp>
      <p:pic>
        <p:nvPicPr>
          <p:cNvPr id="11" name="Picture 10">
            <a:extLst>
              <a:ext uri="{FF2B5EF4-FFF2-40B4-BE49-F238E27FC236}">
                <a16:creationId xmlns:a16="http://schemas.microsoft.com/office/drawing/2014/main" id="{1A867109-8C6F-40E8-9AB3-999D0C22D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8928" y="2204863"/>
            <a:ext cx="5852172" cy="4389129"/>
          </a:xfrm>
          <a:prstGeom prst="rect">
            <a:avLst/>
          </a:prstGeom>
        </p:spPr>
      </p:pic>
      <p:pic>
        <p:nvPicPr>
          <p:cNvPr id="12" name="Picture 11">
            <a:extLst>
              <a:ext uri="{FF2B5EF4-FFF2-40B4-BE49-F238E27FC236}">
                <a16:creationId xmlns:a16="http://schemas.microsoft.com/office/drawing/2014/main" id="{F9C156FD-A15E-4C24-9FD0-094A8F556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25" y="2204864"/>
            <a:ext cx="5852172" cy="4389129"/>
          </a:xfrm>
          <a:prstGeom prst="rect">
            <a:avLst/>
          </a:prstGeom>
        </p:spPr>
      </p:pic>
    </p:spTree>
    <p:extLst>
      <p:ext uri="{BB962C8B-B14F-4D97-AF65-F5344CB8AC3E}">
        <p14:creationId xmlns:p14="http://schemas.microsoft.com/office/powerpoint/2010/main" val="3263375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Cross Validation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Stratified K-Fold</a:t>
            </a:r>
          </a:p>
        </p:txBody>
      </p:sp>
      <p:pic>
        <p:nvPicPr>
          <p:cNvPr id="3" name="Picture 2">
            <a:extLst>
              <a:ext uri="{FF2B5EF4-FFF2-40B4-BE49-F238E27FC236}">
                <a16:creationId xmlns:a16="http://schemas.microsoft.com/office/drawing/2014/main" id="{F90FBDC7-003A-42B8-A574-285A1BB3B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5" y="2204864"/>
            <a:ext cx="5852172" cy="4389129"/>
          </a:xfrm>
          <a:prstGeom prst="rect">
            <a:avLst/>
          </a:prstGeom>
        </p:spPr>
      </p:pic>
      <p:pic>
        <p:nvPicPr>
          <p:cNvPr id="6" name="Picture 5">
            <a:extLst>
              <a:ext uri="{FF2B5EF4-FFF2-40B4-BE49-F238E27FC236}">
                <a16:creationId xmlns:a16="http://schemas.microsoft.com/office/drawing/2014/main" id="{A73832E0-8861-4719-B1C5-E30C842DE8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928" y="2204863"/>
            <a:ext cx="5852172" cy="4389129"/>
          </a:xfrm>
          <a:prstGeom prst="rect">
            <a:avLst/>
          </a:prstGeom>
        </p:spPr>
      </p:pic>
    </p:spTree>
    <p:extLst>
      <p:ext uri="{BB962C8B-B14F-4D97-AF65-F5344CB8AC3E}">
        <p14:creationId xmlns:p14="http://schemas.microsoft.com/office/powerpoint/2010/main" val="2529284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Cross Validation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Shuffle</a:t>
            </a:r>
          </a:p>
        </p:txBody>
      </p:sp>
      <p:pic>
        <p:nvPicPr>
          <p:cNvPr id="12" name="Picture 11">
            <a:extLst>
              <a:ext uri="{FF2B5EF4-FFF2-40B4-BE49-F238E27FC236}">
                <a16:creationId xmlns:a16="http://schemas.microsoft.com/office/drawing/2014/main" id="{C2907A3F-C421-417C-9B64-FAD7EDE15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25" y="2204864"/>
            <a:ext cx="5852172" cy="4389129"/>
          </a:xfrm>
          <a:prstGeom prst="rect">
            <a:avLst/>
          </a:prstGeom>
        </p:spPr>
      </p:pic>
      <p:pic>
        <p:nvPicPr>
          <p:cNvPr id="13" name="Picture 12">
            <a:extLst>
              <a:ext uri="{FF2B5EF4-FFF2-40B4-BE49-F238E27FC236}">
                <a16:creationId xmlns:a16="http://schemas.microsoft.com/office/drawing/2014/main" id="{2EFFDD7F-0585-4A4B-99A8-A392D947F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928" y="2204863"/>
            <a:ext cx="5852172" cy="4389129"/>
          </a:xfrm>
          <a:prstGeom prst="rect">
            <a:avLst/>
          </a:prstGeom>
        </p:spPr>
      </p:pic>
    </p:spTree>
    <p:extLst>
      <p:ext uri="{BB962C8B-B14F-4D97-AF65-F5344CB8AC3E}">
        <p14:creationId xmlns:p14="http://schemas.microsoft.com/office/powerpoint/2010/main" val="315618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Cross Validation</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L</a:t>
            </a:r>
            <a:r>
              <a:rPr lang="en-US" altLang="en-US" sz="3200" b="1" dirty="0"/>
              <a:t>earning curve</a:t>
            </a:r>
            <a:endParaRPr lang="en-US" sz="3200" b="1" dirty="0"/>
          </a:p>
        </p:txBody>
      </p:sp>
      <p:sp>
        <p:nvSpPr>
          <p:cNvPr id="5" name="TextBox 4">
            <a:extLst>
              <a:ext uri="{FF2B5EF4-FFF2-40B4-BE49-F238E27FC236}">
                <a16:creationId xmlns:a16="http://schemas.microsoft.com/office/drawing/2014/main" id="{0E5140C5-0527-43C0-B7F2-76FCF8391260}"/>
              </a:ext>
            </a:extLst>
          </p:cNvPr>
          <p:cNvSpPr txBox="1"/>
          <p:nvPr/>
        </p:nvSpPr>
        <p:spPr>
          <a:xfrm>
            <a:off x="479376" y="2090172"/>
            <a:ext cx="9505056" cy="3046988"/>
          </a:xfrm>
          <a:prstGeom prst="rect">
            <a:avLst/>
          </a:prstGeom>
          <a:noFill/>
        </p:spPr>
        <p:txBody>
          <a:bodyPr wrap="square">
            <a:spAutoFit/>
          </a:bodyPr>
          <a:lstStyle/>
          <a:p>
            <a:r>
              <a:rPr kumimoji="0" lang="en-US" altLang="en-US" sz="2400" b="0" i="0" u="none" strike="noStrike" cap="none" normalizeH="0" baseline="0" dirty="0">
                <a:ln>
                  <a:noFill/>
                </a:ln>
                <a:effectLst/>
              </a:rPr>
              <a:t>A </a:t>
            </a:r>
            <a:r>
              <a:rPr lang="en-US" altLang="en-US" sz="2400" dirty="0"/>
              <a:t>learning curve</a:t>
            </a:r>
            <a:r>
              <a:rPr kumimoji="0" lang="en-US" altLang="en-US" sz="2400" b="0" i="0" u="none" strike="noStrike" cap="none" normalizeH="0" baseline="0" dirty="0">
                <a:ln>
                  <a:noFill/>
                </a:ln>
                <a:effectLst/>
              </a:rPr>
              <a:t>, sometimes called a training curve, shows how the prediction score of training and validation sets depends on the number of training samples. </a:t>
            </a:r>
          </a:p>
          <a:p>
            <a:endParaRPr lang="en-US" altLang="en-US" sz="2400" dirty="0"/>
          </a:p>
          <a:p>
            <a:r>
              <a:rPr kumimoji="0" lang="en-US" altLang="en-US" sz="2400" b="0" i="0" u="none" strike="noStrike" cap="none" normalizeH="0" baseline="0" dirty="0">
                <a:ln>
                  <a:noFill/>
                </a:ln>
                <a:effectLst/>
              </a:rPr>
              <a:t>You can use </a:t>
            </a:r>
            <a:r>
              <a:rPr lang="en-US" altLang="en-US" sz="2400" dirty="0"/>
              <a:t>learning_curve</a:t>
            </a:r>
            <a:r>
              <a:rPr kumimoji="0" lang="en-US" altLang="en-US" sz="2400" b="0" i="0" u="none" strike="noStrike" cap="none" normalizeH="0" baseline="0" dirty="0">
                <a:ln>
                  <a:noFill/>
                </a:ln>
                <a:effectLst/>
              </a:rPr>
              <a:t> to get this dependency, which can help you find the optimal size of the training set, choose hyperparameters, compare models, and so on.</a:t>
            </a:r>
          </a:p>
          <a:p>
            <a:pPr marL="457200" indent="-457200">
              <a:buFont typeface="Arial" panose="020B0604020202020204" pitchFamily="34" charset="0"/>
              <a:buChar char="•"/>
            </a:pPr>
            <a:endParaRPr lang="en-US" sz="2400" b="0" i="0" dirty="0">
              <a:effectLst/>
            </a:endParaRPr>
          </a:p>
        </p:txBody>
      </p:sp>
    </p:spTree>
    <p:extLst>
      <p:ext uri="{BB962C8B-B14F-4D97-AF65-F5344CB8AC3E}">
        <p14:creationId xmlns:p14="http://schemas.microsoft.com/office/powerpoint/2010/main" val="989668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Loss functions</a:t>
            </a:r>
          </a:p>
        </p:txBody>
      </p:sp>
    </p:spTree>
    <p:extLst>
      <p:ext uri="{BB962C8B-B14F-4D97-AF65-F5344CB8AC3E}">
        <p14:creationId xmlns:p14="http://schemas.microsoft.com/office/powerpoint/2010/main" val="3196858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Loss functions</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6175376" cy="584775"/>
          </a:xfrm>
          <a:prstGeom prst="rect">
            <a:avLst/>
          </a:prstGeom>
          <a:noFill/>
        </p:spPr>
        <p:txBody>
          <a:bodyPr wrap="square" rtlCol="0">
            <a:spAutoFit/>
          </a:bodyPr>
          <a:lstStyle/>
          <a:p>
            <a:r>
              <a:rPr lang="en-US" sz="3200" b="1" dirty="0"/>
              <a:t>Types of loss</a:t>
            </a:r>
          </a:p>
        </p:txBody>
      </p:sp>
      <p:pic>
        <p:nvPicPr>
          <p:cNvPr id="1026" name="Picture 2" descr="Image for post">
            <a:extLst>
              <a:ext uri="{FF2B5EF4-FFF2-40B4-BE49-F238E27FC236}">
                <a16:creationId xmlns:a16="http://schemas.microsoft.com/office/drawing/2014/main" id="{61759DD0-9CEA-4F08-969F-34B12483D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1556792"/>
            <a:ext cx="3168352" cy="43574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094B398-60D2-4C97-AC54-14EC3949D5C5}"/>
              </a:ext>
            </a:extLst>
          </p:cNvPr>
          <p:cNvSpPr txBox="1"/>
          <p:nvPr/>
        </p:nvSpPr>
        <p:spPr>
          <a:xfrm>
            <a:off x="500812" y="6309320"/>
            <a:ext cx="6984776" cy="276999"/>
          </a:xfrm>
          <a:prstGeom prst="rect">
            <a:avLst/>
          </a:prstGeom>
          <a:noFill/>
        </p:spPr>
        <p:txBody>
          <a:bodyPr wrap="square">
            <a:spAutoFit/>
          </a:bodyPr>
          <a:lstStyle/>
          <a:p>
            <a:r>
              <a:rPr lang="en-US" sz="1200" dirty="0">
                <a:hlinkClick r:id="rId3"/>
              </a:rPr>
              <a:t>https://heartbeat.fritz.ai/5-regression-loss-functions-all-machine-learners-should-know-4fb140e9d4b0</a:t>
            </a:r>
            <a:endParaRPr lang="en-US" sz="1200" dirty="0"/>
          </a:p>
        </p:txBody>
      </p:sp>
    </p:spTree>
    <p:extLst>
      <p:ext uri="{BB962C8B-B14F-4D97-AF65-F5344CB8AC3E}">
        <p14:creationId xmlns:p14="http://schemas.microsoft.com/office/powerpoint/2010/main" val="389834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Techniques</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6264696" cy="4154984"/>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Handling Outliers</a:t>
            </a:r>
          </a:p>
          <a:p>
            <a:pPr marL="457200" indent="-457200">
              <a:buFont typeface="Arial" panose="020B0604020202020204" pitchFamily="34" charset="0"/>
              <a:buChar char="•"/>
            </a:pPr>
            <a:r>
              <a:rPr lang="en-US" sz="2400" b="0" i="0" dirty="0">
                <a:solidFill>
                  <a:srgbClr val="000000"/>
                </a:solidFill>
                <a:effectLst/>
              </a:rPr>
              <a:t>Imputation for Missing values</a:t>
            </a:r>
          </a:p>
          <a:p>
            <a:pPr marL="457200" indent="-457200">
              <a:buFont typeface="Arial" panose="020B0604020202020204" pitchFamily="34" charset="0"/>
              <a:buChar char="•"/>
            </a:pPr>
            <a:r>
              <a:rPr lang="en-US" sz="2400" b="0" i="0" dirty="0">
                <a:solidFill>
                  <a:srgbClr val="000000"/>
                </a:solidFill>
                <a:effectLst/>
              </a:rPr>
              <a:t>Encoding</a:t>
            </a:r>
          </a:p>
          <a:p>
            <a:pPr marL="457200" indent="-457200">
              <a:buFont typeface="Arial" panose="020B0604020202020204" pitchFamily="34" charset="0"/>
              <a:buChar char="•"/>
            </a:pPr>
            <a:r>
              <a:rPr lang="en-US" sz="2400" b="0" i="0" dirty="0">
                <a:solidFill>
                  <a:srgbClr val="000000"/>
                </a:solidFill>
                <a:effectLst/>
              </a:rPr>
              <a:t>Scaling: </a:t>
            </a:r>
            <a:r>
              <a:rPr lang="en-US" sz="2400" b="0" i="0" dirty="0" err="1">
                <a:solidFill>
                  <a:srgbClr val="000000"/>
                </a:solidFill>
                <a:effectLst/>
              </a:rPr>
              <a:t>MinMax</a:t>
            </a:r>
            <a:r>
              <a:rPr lang="en-US" sz="2400" b="0" i="0" dirty="0">
                <a:solidFill>
                  <a:srgbClr val="000000"/>
                </a:solidFill>
                <a:effectLst/>
              </a:rPr>
              <a:t>, Standard Scaler or Z Score</a:t>
            </a:r>
          </a:p>
          <a:p>
            <a:pPr marL="457200" indent="-457200">
              <a:buFont typeface="Arial" panose="020B0604020202020204" pitchFamily="34" charset="0"/>
              <a:buChar char="•"/>
            </a:pPr>
            <a:r>
              <a:rPr lang="en-US" sz="2400" dirty="0">
                <a:solidFill>
                  <a:srgbClr val="000000"/>
                </a:solidFill>
              </a:rPr>
              <a:t>Handling imbalanced data</a:t>
            </a:r>
          </a:p>
          <a:p>
            <a:pPr marL="457200" indent="-457200">
              <a:buFont typeface="Arial" panose="020B0604020202020204" pitchFamily="34" charset="0"/>
              <a:buChar char="•"/>
            </a:pPr>
            <a:r>
              <a:rPr lang="en-US" sz="2400" dirty="0">
                <a:solidFill>
                  <a:srgbClr val="000000"/>
                </a:solidFill>
              </a:rPr>
              <a:t>Dimensionality reduction</a:t>
            </a:r>
            <a:endParaRPr lang="en-US" sz="2400" b="0" i="0" dirty="0">
              <a:solidFill>
                <a:srgbClr val="000000"/>
              </a:solidFill>
              <a:effectLst/>
            </a:endParaRPr>
          </a:p>
          <a:p>
            <a:pPr marL="457200" indent="-457200">
              <a:buFont typeface="Arial" panose="020B0604020202020204" pitchFamily="34" charset="0"/>
              <a:buChar char="•"/>
            </a:pPr>
            <a:endParaRPr lang="en-US" sz="2400" b="0" i="0" dirty="0">
              <a:solidFill>
                <a:srgbClr val="000000"/>
              </a:solidFill>
              <a:effectLst/>
            </a:endParaRPr>
          </a:p>
          <a:p>
            <a:pPr marL="457200" indent="-457200">
              <a:buFont typeface="Arial" panose="020B0604020202020204" pitchFamily="34" charset="0"/>
              <a:buChar char="•"/>
            </a:pPr>
            <a:r>
              <a:rPr lang="en-US" sz="2400" b="0" i="0" dirty="0">
                <a:solidFill>
                  <a:srgbClr val="000000"/>
                </a:solidFill>
                <a:effectLst/>
              </a:rPr>
              <a:t>Binning</a:t>
            </a:r>
          </a:p>
          <a:p>
            <a:pPr marL="457200" indent="-457200">
              <a:buFont typeface="Arial" panose="020B0604020202020204" pitchFamily="34" charset="0"/>
              <a:buChar char="•"/>
            </a:pPr>
            <a:r>
              <a:rPr lang="en-US" sz="2400" b="0" i="0" dirty="0">
                <a:solidFill>
                  <a:srgbClr val="000000"/>
                </a:solidFill>
                <a:effectLst/>
              </a:rPr>
              <a:t>Log transform</a:t>
            </a:r>
            <a:r>
              <a:rPr lang="ru-RU" sz="2400" b="0" i="0" dirty="0">
                <a:solidFill>
                  <a:srgbClr val="000000"/>
                </a:solidFill>
                <a:effectLst/>
              </a:rPr>
              <a:t> (</a:t>
            </a:r>
            <a:r>
              <a:rPr lang="en-US" sz="2400" b="0" i="0" dirty="0">
                <a:solidFill>
                  <a:srgbClr val="212529"/>
                </a:solidFill>
                <a:effectLst/>
                <a:latin typeface="-apple-system"/>
              </a:rPr>
              <a:t>Box-Cox,</a:t>
            </a:r>
            <a:r>
              <a:rPr lang="ru-RU" sz="2400" b="0" i="0" dirty="0">
                <a:solidFill>
                  <a:srgbClr val="212529"/>
                </a:solidFill>
                <a:effectLst/>
                <a:latin typeface="-apple-system"/>
              </a:rPr>
              <a:t> </a:t>
            </a:r>
            <a:r>
              <a:rPr lang="en-US" sz="2400" b="0" i="0" dirty="0">
                <a:solidFill>
                  <a:srgbClr val="212529"/>
                </a:solidFill>
                <a:effectLst/>
                <a:latin typeface="-apple-system"/>
              </a:rPr>
              <a:t>Yeo-Johnson</a:t>
            </a:r>
            <a:r>
              <a:rPr lang="ru-RU" sz="2400" b="0" i="0" dirty="0">
                <a:solidFill>
                  <a:srgbClr val="000000"/>
                </a:solidFill>
                <a:effectLst/>
              </a:rPr>
              <a:t>)</a:t>
            </a:r>
            <a:endParaRPr lang="en-US" sz="2400" b="0" i="0" dirty="0">
              <a:solidFill>
                <a:srgbClr val="000000"/>
              </a:solidFill>
              <a:effectLst/>
            </a:endParaRPr>
          </a:p>
          <a:p>
            <a:pPr marL="457200" indent="-457200">
              <a:buFont typeface="Arial" panose="020B0604020202020204" pitchFamily="34" charset="0"/>
              <a:buChar char="•"/>
            </a:pPr>
            <a:r>
              <a:rPr lang="en-US" sz="2400" b="0" i="0" dirty="0">
                <a:solidFill>
                  <a:srgbClr val="000000"/>
                </a:solidFill>
                <a:effectLst/>
              </a:rPr>
              <a:t>Grouping operations</a:t>
            </a:r>
          </a:p>
          <a:p>
            <a:pPr marL="457200" indent="-457200">
              <a:buFont typeface="Arial" panose="020B0604020202020204" pitchFamily="34" charset="0"/>
              <a:buChar char="•"/>
            </a:pPr>
            <a:r>
              <a:rPr lang="en-US" sz="2400" b="0" i="0" dirty="0">
                <a:solidFill>
                  <a:srgbClr val="000000"/>
                </a:solidFill>
                <a:effectLst/>
              </a:rPr>
              <a:t>Feature split</a:t>
            </a:r>
          </a:p>
        </p:txBody>
      </p:sp>
      <p:sp>
        <p:nvSpPr>
          <p:cNvPr id="7" name="TextBox 6">
            <a:extLst>
              <a:ext uri="{FF2B5EF4-FFF2-40B4-BE49-F238E27FC236}">
                <a16:creationId xmlns:a16="http://schemas.microsoft.com/office/drawing/2014/main" id="{8998862A-9228-451A-802C-973CF124267B}"/>
              </a:ext>
            </a:extLst>
          </p:cNvPr>
          <p:cNvSpPr txBox="1"/>
          <p:nvPr/>
        </p:nvSpPr>
        <p:spPr>
          <a:xfrm>
            <a:off x="7752184" y="2090172"/>
            <a:ext cx="4320480" cy="1569660"/>
          </a:xfrm>
          <a:prstGeom prst="rect">
            <a:avLst/>
          </a:prstGeom>
          <a:noFill/>
        </p:spPr>
        <p:txBody>
          <a:bodyPr wrap="square">
            <a:spAutoFit/>
          </a:bodyPr>
          <a:lstStyle/>
          <a:p>
            <a:r>
              <a:rPr lang="en-US" sz="2400" i="0" dirty="0">
                <a:solidFill>
                  <a:srgbClr val="000000"/>
                </a:solidFill>
                <a:effectLst/>
              </a:rPr>
              <a:t>Visualization</a:t>
            </a:r>
          </a:p>
          <a:p>
            <a:pPr marL="457200" indent="-457200">
              <a:buFont typeface="Arial" panose="020B0604020202020204" pitchFamily="34" charset="0"/>
              <a:buChar char="•"/>
            </a:pPr>
            <a:r>
              <a:rPr lang="en-US" sz="2400" b="0" i="0" dirty="0">
                <a:solidFill>
                  <a:srgbClr val="000000"/>
                </a:solidFill>
                <a:effectLst/>
              </a:rPr>
              <a:t>Univariate</a:t>
            </a:r>
          </a:p>
          <a:p>
            <a:pPr marL="457200" indent="-457200">
              <a:buFont typeface="Arial" panose="020B0604020202020204" pitchFamily="34" charset="0"/>
              <a:buChar char="•"/>
            </a:pPr>
            <a:r>
              <a:rPr lang="en-US" sz="2400" b="0" i="0" dirty="0">
                <a:solidFill>
                  <a:srgbClr val="000000"/>
                </a:solidFill>
                <a:effectLst/>
              </a:rPr>
              <a:t>Bivariate</a:t>
            </a:r>
          </a:p>
          <a:p>
            <a:pPr marL="457200" indent="-457200">
              <a:buFont typeface="Arial" panose="020B0604020202020204" pitchFamily="34" charset="0"/>
              <a:buChar char="•"/>
            </a:pPr>
            <a:r>
              <a:rPr lang="en-US" sz="2400" b="0" i="0" dirty="0">
                <a:solidFill>
                  <a:srgbClr val="000000"/>
                </a:solidFill>
                <a:effectLst/>
              </a:rPr>
              <a:t>Multivariate</a:t>
            </a:r>
          </a:p>
        </p:txBody>
      </p:sp>
      <p:cxnSp>
        <p:nvCxnSpPr>
          <p:cNvPr id="4" name="Straight Connector 3">
            <a:extLst>
              <a:ext uri="{FF2B5EF4-FFF2-40B4-BE49-F238E27FC236}">
                <a16:creationId xmlns:a16="http://schemas.microsoft.com/office/drawing/2014/main" id="{EC367F66-3CBF-40A0-A7B3-F647E9460C24}"/>
              </a:ext>
            </a:extLst>
          </p:cNvPr>
          <p:cNvCxnSpPr/>
          <p:nvPr/>
        </p:nvCxnSpPr>
        <p:spPr>
          <a:xfrm>
            <a:off x="7104112" y="1988840"/>
            <a:ext cx="0" cy="42484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250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More</a:t>
            </a:r>
          </a:p>
        </p:txBody>
      </p:sp>
    </p:spTree>
    <p:extLst>
      <p:ext uri="{BB962C8B-B14F-4D97-AF65-F5344CB8AC3E}">
        <p14:creationId xmlns:p14="http://schemas.microsoft.com/office/powerpoint/2010/main" val="2806419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Normalization and Standardization </a:t>
            </a:r>
          </a:p>
        </p:txBody>
      </p:sp>
      <p:sp>
        <p:nvSpPr>
          <p:cNvPr id="7" name="TextBox 6">
            <a:extLst>
              <a:ext uri="{FF2B5EF4-FFF2-40B4-BE49-F238E27FC236}">
                <a16:creationId xmlns:a16="http://schemas.microsoft.com/office/drawing/2014/main" id="{C1C17529-3C7B-49AC-9F09-592C03F93ED2}"/>
              </a:ext>
            </a:extLst>
          </p:cNvPr>
          <p:cNvSpPr txBox="1"/>
          <p:nvPr/>
        </p:nvSpPr>
        <p:spPr>
          <a:xfrm>
            <a:off x="510954" y="1997839"/>
            <a:ext cx="9905526" cy="3416320"/>
          </a:xfrm>
          <a:prstGeom prst="rect">
            <a:avLst/>
          </a:prstGeom>
          <a:noFill/>
        </p:spPr>
        <p:txBody>
          <a:bodyPr wrap="square">
            <a:spAutoFit/>
          </a:bodyPr>
          <a:lstStyle/>
          <a:p>
            <a:r>
              <a:rPr lang="en-US" sz="2400" b="0" i="0" dirty="0">
                <a:solidFill>
                  <a:srgbClr val="000000"/>
                </a:solidFill>
                <a:effectLst/>
              </a:rPr>
              <a:t>Normalization and Standardization are the two very popular methods used for feature scaling.</a:t>
            </a:r>
          </a:p>
          <a:p>
            <a:pPr marL="457200" indent="-457200">
              <a:buFont typeface="Arial" panose="020B0604020202020204" pitchFamily="34" charset="0"/>
              <a:buChar char="•"/>
            </a:pPr>
            <a:r>
              <a:rPr lang="en-US" sz="2400" b="0" i="0" dirty="0">
                <a:solidFill>
                  <a:srgbClr val="000000"/>
                </a:solidFill>
                <a:effectLst/>
              </a:rPr>
              <a:t>Normalization refers to re-scaling the values to fit into a range of [0,1]. </a:t>
            </a:r>
          </a:p>
          <a:p>
            <a:pPr marL="457200" indent="-457200">
              <a:buFont typeface="Arial" panose="020B0604020202020204" pitchFamily="34" charset="0"/>
              <a:buChar char="•"/>
            </a:pPr>
            <a:r>
              <a:rPr lang="en-US" sz="2400" b="0" i="0" dirty="0">
                <a:solidFill>
                  <a:srgbClr val="000000"/>
                </a:solidFill>
                <a:effectLst/>
              </a:rPr>
              <a:t>Standardization refers to re-scaling data to have a mean of 0 and a standard deviation of 1 (Unit variance). </a:t>
            </a:r>
          </a:p>
          <a:p>
            <a:pPr marL="457200" indent="-457200">
              <a:buFont typeface="Arial" panose="020B0604020202020204" pitchFamily="34" charset="0"/>
              <a:buChar char="•"/>
            </a:pPr>
            <a:r>
              <a:rPr lang="en-US" sz="2400" b="0" i="0" dirty="0">
                <a:solidFill>
                  <a:srgbClr val="000000"/>
                </a:solidFill>
                <a:effectLst/>
              </a:rPr>
              <a:t>Normalization is useful when all parameters need to have the identical positive scale however the outliers from the data set are lost. Hence, standardization is recommended for most applications.</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616185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Distributions</a:t>
            </a:r>
          </a:p>
        </p:txBody>
      </p:sp>
      <p:sp>
        <p:nvSpPr>
          <p:cNvPr id="5" name="TextBox 4">
            <a:extLst>
              <a:ext uri="{FF2B5EF4-FFF2-40B4-BE49-F238E27FC236}">
                <a16:creationId xmlns:a16="http://schemas.microsoft.com/office/drawing/2014/main" id="{91653A9F-11BE-4B9A-A10F-A0D091C3EE7B}"/>
              </a:ext>
            </a:extLst>
          </p:cNvPr>
          <p:cNvSpPr txBox="1"/>
          <p:nvPr/>
        </p:nvSpPr>
        <p:spPr>
          <a:xfrm>
            <a:off x="510954" y="1997839"/>
            <a:ext cx="9905526" cy="2677656"/>
          </a:xfrm>
          <a:prstGeom prst="rect">
            <a:avLst/>
          </a:prstGeom>
          <a:noFill/>
        </p:spPr>
        <p:txBody>
          <a:bodyPr wrap="square">
            <a:spAutoFit/>
          </a:bodyPr>
          <a:lstStyle/>
          <a:p>
            <a:r>
              <a:rPr lang="en-US" sz="2400" dirty="0">
                <a:solidFill>
                  <a:srgbClr val="000000"/>
                </a:solidFill>
              </a:rPr>
              <a:t>T</a:t>
            </a:r>
            <a:r>
              <a:rPr lang="en-US" sz="2400" b="0" i="0" dirty="0">
                <a:solidFill>
                  <a:srgbClr val="000000"/>
                </a:solidFill>
                <a:effectLst/>
              </a:rPr>
              <a:t>he most popular distribution curves are as follows</a:t>
            </a:r>
          </a:p>
          <a:p>
            <a:pPr marL="457200" indent="-457200">
              <a:buFont typeface="Arial" panose="020B0604020202020204" pitchFamily="34" charset="0"/>
              <a:buChar char="•"/>
            </a:pPr>
            <a:r>
              <a:rPr lang="en-US" sz="2400" b="0" i="0" dirty="0">
                <a:solidFill>
                  <a:srgbClr val="000000"/>
                </a:solidFill>
                <a:effectLst/>
              </a:rPr>
              <a:t>Bernoulli Distribution</a:t>
            </a:r>
          </a:p>
          <a:p>
            <a:pPr marL="457200" indent="-457200">
              <a:buFont typeface="Arial" panose="020B0604020202020204" pitchFamily="34" charset="0"/>
              <a:buChar char="•"/>
            </a:pPr>
            <a:r>
              <a:rPr lang="en-US" sz="2400" b="0" i="0" dirty="0">
                <a:solidFill>
                  <a:srgbClr val="000000"/>
                </a:solidFill>
                <a:effectLst/>
              </a:rPr>
              <a:t>Uniform Distribution</a:t>
            </a:r>
          </a:p>
          <a:p>
            <a:pPr marL="457200" indent="-457200">
              <a:buFont typeface="Arial" panose="020B0604020202020204" pitchFamily="34" charset="0"/>
              <a:buChar char="•"/>
            </a:pPr>
            <a:r>
              <a:rPr lang="en-US" sz="2400" b="0" i="0" dirty="0">
                <a:solidFill>
                  <a:srgbClr val="000000"/>
                </a:solidFill>
                <a:effectLst/>
              </a:rPr>
              <a:t>Binomial Distribution</a:t>
            </a:r>
          </a:p>
          <a:p>
            <a:pPr marL="457200" indent="-457200">
              <a:buFont typeface="Arial" panose="020B0604020202020204" pitchFamily="34" charset="0"/>
              <a:buChar char="•"/>
            </a:pPr>
            <a:r>
              <a:rPr lang="en-US" sz="2400" b="0" i="0" dirty="0">
                <a:solidFill>
                  <a:srgbClr val="000000"/>
                </a:solidFill>
                <a:effectLst/>
              </a:rPr>
              <a:t>Normal Distribution</a:t>
            </a:r>
          </a:p>
          <a:p>
            <a:pPr marL="457200" indent="-457200">
              <a:buFont typeface="Arial" panose="020B0604020202020204" pitchFamily="34" charset="0"/>
              <a:buChar char="•"/>
            </a:pPr>
            <a:r>
              <a:rPr lang="en-US" sz="2400" b="0" i="0" dirty="0">
                <a:solidFill>
                  <a:srgbClr val="000000"/>
                </a:solidFill>
                <a:effectLst/>
              </a:rPr>
              <a:t>Poisson Distribution</a:t>
            </a:r>
          </a:p>
          <a:p>
            <a:pPr marL="457200" indent="-457200">
              <a:buFont typeface="Arial" panose="020B0604020202020204" pitchFamily="34" charset="0"/>
              <a:buChar char="•"/>
            </a:pPr>
            <a:r>
              <a:rPr lang="en-US" sz="2400" dirty="0">
                <a:solidFill>
                  <a:srgbClr val="000000"/>
                </a:solidFill>
              </a:rPr>
              <a:t>Exponential distribution</a:t>
            </a:r>
            <a:endParaRPr lang="en-US" sz="2400" b="0" i="0" dirty="0">
              <a:solidFill>
                <a:srgbClr val="000000"/>
              </a:solidFill>
              <a:effectLst/>
            </a:endParaRPr>
          </a:p>
        </p:txBody>
      </p:sp>
    </p:spTree>
    <p:extLst>
      <p:ext uri="{BB962C8B-B14F-4D97-AF65-F5344CB8AC3E}">
        <p14:creationId xmlns:p14="http://schemas.microsoft.com/office/powerpoint/2010/main" val="365940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Bernoulli Distribution</a:t>
            </a:r>
          </a:p>
        </p:txBody>
      </p:sp>
      <p:sp>
        <p:nvSpPr>
          <p:cNvPr id="5" name="TextBox 4">
            <a:extLst>
              <a:ext uri="{FF2B5EF4-FFF2-40B4-BE49-F238E27FC236}">
                <a16:creationId xmlns:a16="http://schemas.microsoft.com/office/drawing/2014/main" id="{2F2A5914-CF0B-45DA-8D7E-01B74B5C07EE}"/>
              </a:ext>
            </a:extLst>
          </p:cNvPr>
          <p:cNvSpPr txBox="1"/>
          <p:nvPr/>
        </p:nvSpPr>
        <p:spPr>
          <a:xfrm>
            <a:off x="510954" y="1997839"/>
            <a:ext cx="9905526" cy="1200329"/>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Check if a team will win a championship or not </a:t>
            </a:r>
          </a:p>
          <a:p>
            <a:pPr marL="457200" indent="-457200">
              <a:buFont typeface="Arial" panose="020B0604020202020204" pitchFamily="34" charset="0"/>
              <a:buChar char="•"/>
            </a:pPr>
            <a:r>
              <a:rPr lang="en-US" sz="2400" b="0" i="0" dirty="0">
                <a:solidFill>
                  <a:srgbClr val="000000"/>
                </a:solidFill>
                <a:effectLst/>
              </a:rPr>
              <a:t>A newborn child is either male or female </a:t>
            </a:r>
          </a:p>
          <a:p>
            <a:pPr marL="457200" indent="-457200">
              <a:buFont typeface="Arial" panose="020B0604020202020204" pitchFamily="34" charset="0"/>
              <a:buChar char="•"/>
            </a:pPr>
            <a:r>
              <a:rPr lang="en-US" sz="2400" b="0" i="0" dirty="0">
                <a:solidFill>
                  <a:srgbClr val="000000"/>
                </a:solidFill>
                <a:effectLst/>
              </a:rPr>
              <a:t>You either pass an exam or not, etc.</a:t>
            </a:r>
          </a:p>
        </p:txBody>
      </p:sp>
      <p:sp>
        <p:nvSpPr>
          <p:cNvPr id="2" name="Rectangle 1">
            <a:extLst>
              <a:ext uri="{FF2B5EF4-FFF2-40B4-BE49-F238E27FC236}">
                <a16:creationId xmlns:a16="http://schemas.microsoft.com/office/drawing/2014/main" id="{8D0ABF05-7F27-4FA9-BBAD-8853C9EC62A0}"/>
              </a:ext>
            </a:extLst>
          </p:cNvPr>
          <p:cNvSpPr/>
          <p:nvPr/>
        </p:nvSpPr>
        <p:spPr>
          <a:xfrm>
            <a:off x="9014048" y="1794012"/>
            <a:ext cx="648072"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7" name="Rectangle 6">
            <a:extLst>
              <a:ext uri="{FF2B5EF4-FFF2-40B4-BE49-F238E27FC236}">
                <a16:creationId xmlns:a16="http://schemas.microsoft.com/office/drawing/2014/main" id="{61700692-442D-4BF1-8CA2-ED9C95713110}"/>
              </a:ext>
            </a:extLst>
          </p:cNvPr>
          <p:cNvSpPr/>
          <p:nvPr/>
        </p:nvSpPr>
        <p:spPr>
          <a:xfrm>
            <a:off x="9912424" y="2802124"/>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spTree>
    <p:extLst>
      <p:ext uri="{BB962C8B-B14F-4D97-AF65-F5344CB8AC3E}">
        <p14:creationId xmlns:p14="http://schemas.microsoft.com/office/powerpoint/2010/main" val="773832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Uniform Distribution</a:t>
            </a:r>
          </a:p>
        </p:txBody>
      </p:sp>
      <p:sp>
        <p:nvSpPr>
          <p:cNvPr id="5" name="TextBox 4">
            <a:extLst>
              <a:ext uri="{FF2B5EF4-FFF2-40B4-BE49-F238E27FC236}">
                <a16:creationId xmlns:a16="http://schemas.microsoft.com/office/drawing/2014/main" id="{2F2A5914-CF0B-45DA-8D7E-01B74B5C07EE}"/>
              </a:ext>
            </a:extLst>
          </p:cNvPr>
          <p:cNvSpPr txBox="1"/>
          <p:nvPr/>
        </p:nvSpPr>
        <p:spPr>
          <a:xfrm>
            <a:off x="510954" y="1997839"/>
            <a:ext cx="7529262" cy="830997"/>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Fixed number of outcomes with uniform probability</a:t>
            </a:r>
          </a:p>
          <a:p>
            <a:pPr marL="457200" indent="-457200">
              <a:buFont typeface="Arial" panose="020B0604020202020204" pitchFamily="34" charset="0"/>
              <a:buChar char="•"/>
            </a:pPr>
            <a:r>
              <a:rPr lang="en-US" sz="2400" b="0" i="0" dirty="0">
                <a:solidFill>
                  <a:srgbClr val="000000"/>
                </a:solidFill>
                <a:effectLst/>
              </a:rPr>
              <a:t>Rolling a single dice</a:t>
            </a:r>
          </a:p>
        </p:txBody>
      </p:sp>
      <p:pic>
        <p:nvPicPr>
          <p:cNvPr id="4" name="Picture 3">
            <a:extLst>
              <a:ext uri="{FF2B5EF4-FFF2-40B4-BE49-F238E27FC236}">
                <a16:creationId xmlns:a16="http://schemas.microsoft.com/office/drawing/2014/main" id="{F9C4AE92-CBCF-4AF2-AA9C-FBB84404E493}"/>
              </a:ext>
            </a:extLst>
          </p:cNvPr>
          <p:cNvPicPr>
            <a:picLocks noChangeAspect="1"/>
          </p:cNvPicPr>
          <p:nvPr/>
        </p:nvPicPr>
        <p:blipFill>
          <a:blip r:embed="rId2"/>
          <a:stretch>
            <a:fillRect/>
          </a:stretch>
        </p:blipFill>
        <p:spPr>
          <a:xfrm>
            <a:off x="9480376" y="1916832"/>
            <a:ext cx="1409700" cy="1419225"/>
          </a:xfrm>
          <a:prstGeom prst="rect">
            <a:avLst/>
          </a:prstGeom>
        </p:spPr>
      </p:pic>
    </p:spTree>
    <p:extLst>
      <p:ext uri="{BB962C8B-B14F-4D97-AF65-F5344CB8AC3E}">
        <p14:creationId xmlns:p14="http://schemas.microsoft.com/office/powerpoint/2010/main" val="65802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Binomial Distribution</a:t>
            </a:r>
          </a:p>
        </p:txBody>
      </p:sp>
      <p:sp>
        <p:nvSpPr>
          <p:cNvPr id="5" name="TextBox 4">
            <a:extLst>
              <a:ext uri="{FF2B5EF4-FFF2-40B4-BE49-F238E27FC236}">
                <a16:creationId xmlns:a16="http://schemas.microsoft.com/office/drawing/2014/main" id="{2F2A5914-CF0B-45DA-8D7E-01B74B5C07EE}"/>
              </a:ext>
            </a:extLst>
          </p:cNvPr>
          <p:cNvSpPr txBox="1"/>
          <p:nvPr/>
        </p:nvSpPr>
        <p:spPr>
          <a:xfrm>
            <a:off x="510954" y="1997839"/>
            <a:ext cx="7529262" cy="461665"/>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Number heads in series of a coin toss</a:t>
            </a:r>
          </a:p>
        </p:txBody>
      </p:sp>
      <p:pic>
        <p:nvPicPr>
          <p:cNvPr id="3" name="Picture 2">
            <a:extLst>
              <a:ext uri="{FF2B5EF4-FFF2-40B4-BE49-F238E27FC236}">
                <a16:creationId xmlns:a16="http://schemas.microsoft.com/office/drawing/2014/main" id="{E9BC768E-E7A9-4C5F-977E-71D240955E7A}"/>
              </a:ext>
            </a:extLst>
          </p:cNvPr>
          <p:cNvPicPr>
            <a:picLocks noChangeAspect="1"/>
          </p:cNvPicPr>
          <p:nvPr/>
        </p:nvPicPr>
        <p:blipFill>
          <a:blip r:embed="rId2"/>
          <a:stretch>
            <a:fillRect/>
          </a:stretch>
        </p:blipFill>
        <p:spPr>
          <a:xfrm>
            <a:off x="8199809" y="1556792"/>
            <a:ext cx="3152775" cy="2085975"/>
          </a:xfrm>
          <a:prstGeom prst="rect">
            <a:avLst/>
          </a:prstGeom>
        </p:spPr>
      </p:pic>
      <p:sp>
        <p:nvSpPr>
          <p:cNvPr id="10" name="TextBox 9">
            <a:extLst>
              <a:ext uri="{FF2B5EF4-FFF2-40B4-BE49-F238E27FC236}">
                <a16:creationId xmlns:a16="http://schemas.microsoft.com/office/drawing/2014/main" id="{BB9A86E8-C1BD-4516-92D5-654131F77AA7}"/>
              </a:ext>
            </a:extLst>
          </p:cNvPr>
          <p:cNvSpPr txBox="1"/>
          <p:nvPr/>
        </p:nvSpPr>
        <p:spPr>
          <a:xfrm>
            <a:off x="9661461" y="1669560"/>
            <a:ext cx="1819041" cy="369332"/>
          </a:xfrm>
          <a:prstGeom prst="rect">
            <a:avLst/>
          </a:prstGeom>
          <a:noFill/>
        </p:spPr>
        <p:txBody>
          <a:bodyPr wrap="square">
            <a:spAutoFit/>
          </a:bodyPr>
          <a:lstStyle/>
          <a:p>
            <a:r>
              <a:rPr lang="en-US" sz="1800" b="0" i="0" dirty="0">
                <a:solidFill>
                  <a:srgbClr val="000000"/>
                </a:solidFill>
                <a:effectLst/>
              </a:rPr>
              <a:t>P = 0.2 , N= 15</a:t>
            </a:r>
            <a:endParaRPr lang="en-US" dirty="0"/>
          </a:p>
        </p:txBody>
      </p:sp>
    </p:spTree>
    <p:extLst>
      <p:ext uri="{BB962C8B-B14F-4D97-AF65-F5344CB8AC3E}">
        <p14:creationId xmlns:p14="http://schemas.microsoft.com/office/powerpoint/2010/main" val="1252878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Normal Distribution</a:t>
            </a:r>
          </a:p>
        </p:txBody>
      </p:sp>
      <p:sp>
        <p:nvSpPr>
          <p:cNvPr id="5" name="TextBox 4">
            <a:extLst>
              <a:ext uri="{FF2B5EF4-FFF2-40B4-BE49-F238E27FC236}">
                <a16:creationId xmlns:a16="http://schemas.microsoft.com/office/drawing/2014/main" id="{2F2A5914-CF0B-45DA-8D7E-01B74B5C07EE}"/>
              </a:ext>
            </a:extLst>
          </p:cNvPr>
          <p:cNvSpPr txBox="1"/>
          <p:nvPr/>
        </p:nvSpPr>
        <p:spPr>
          <a:xfrm>
            <a:off x="510954" y="1997839"/>
            <a:ext cx="6953198" cy="2677656"/>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Symmetric distribution where most of the observations cluster around the central peak. </a:t>
            </a:r>
          </a:p>
          <a:p>
            <a:pPr marL="457200" indent="-457200">
              <a:buFont typeface="Arial" panose="020B0604020202020204" pitchFamily="34" charset="0"/>
              <a:buChar char="•"/>
            </a:pPr>
            <a:r>
              <a:rPr lang="en-US" sz="2400" b="0" i="0" dirty="0">
                <a:solidFill>
                  <a:srgbClr val="000000"/>
                </a:solidFill>
                <a:effectLst/>
              </a:rPr>
              <a:t>The values further away from the mean taper off equally in both directions. </a:t>
            </a:r>
          </a:p>
          <a:p>
            <a:pPr marL="457200" indent="-457200">
              <a:buFont typeface="Arial" panose="020B0604020202020204" pitchFamily="34" charset="0"/>
              <a:buChar char="•"/>
            </a:pPr>
            <a:r>
              <a:rPr lang="en-US" sz="2400" b="0" i="0" dirty="0">
                <a:solidFill>
                  <a:srgbClr val="000000"/>
                </a:solidFill>
                <a:effectLst/>
              </a:rPr>
              <a:t>An example would be the height of students in a classroom.</a:t>
            </a:r>
          </a:p>
          <a:p>
            <a:pPr marL="457200" indent="-457200">
              <a:buFont typeface="Arial" panose="020B0604020202020204" pitchFamily="34" charset="0"/>
              <a:buChar char="•"/>
            </a:pPr>
            <a:endParaRPr lang="en-US" sz="2400" b="0" i="0" dirty="0">
              <a:solidFill>
                <a:srgbClr val="000000"/>
              </a:solidFill>
              <a:effectLst/>
            </a:endParaRPr>
          </a:p>
        </p:txBody>
      </p:sp>
      <p:pic>
        <p:nvPicPr>
          <p:cNvPr id="1026" name="Picture 2" descr="Learn More about Normal Distribution">
            <a:extLst>
              <a:ext uri="{FF2B5EF4-FFF2-40B4-BE49-F238E27FC236}">
                <a16:creationId xmlns:a16="http://schemas.microsoft.com/office/drawing/2014/main" id="{483E95A5-3332-49CB-991F-D1A281C89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680" y="2103826"/>
            <a:ext cx="31432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4223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Poisson Distribution</a:t>
            </a:r>
          </a:p>
        </p:txBody>
      </p:sp>
      <p:sp>
        <p:nvSpPr>
          <p:cNvPr id="5" name="TextBox 4">
            <a:extLst>
              <a:ext uri="{FF2B5EF4-FFF2-40B4-BE49-F238E27FC236}">
                <a16:creationId xmlns:a16="http://schemas.microsoft.com/office/drawing/2014/main" id="{2F2A5914-CF0B-45DA-8D7E-01B74B5C07EE}"/>
              </a:ext>
            </a:extLst>
          </p:cNvPr>
          <p:cNvSpPr txBox="1"/>
          <p:nvPr/>
        </p:nvSpPr>
        <p:spPr>
          <a:xfrm>
            <a:off x="510954" y="1997839"/>
            <a:ext cx="6593158" cy="4524315"/>
          </a:xfrm>
          <a:prstGeom prst="rect">
            <a:avLst/>
          </a:prstGeom>
          <a:noFill/>
        </p:spPr>
        <p:txBody>
          <a:bodyPr wrap="square">
            <a:spAutoFit/>
          </a:bodyPr>
          <a:lstStyle/>
          <a:p>
            <a:pPr marL="457200" indent="-457200">
              <a:buFont typeface="Arial" panose="020B0604020202020204" pitchFamily="34" charset="0"/>
              <a:buChar char="•"/>
            </a:pPr>
            <a:r>
              <a:rPr lang="en-US" sz="2400" dirty="0">
                <a:solidFill>
                  <a:srgbClr val="000000"/>
                </a:solidFill>
              </a:rPr>
              <a:t>Probability of a given number of events occurring in a fixed time/space interval </a:t>
            </a:r>
          </a:p>
          <a:p>
            <a:pPr marL="457200" indent="-457200">
              <a:buFont typeface="Arial" panose="020B0604020202020204" pitchFamily="34" charset="0"/>
              <a:buChar char="•"/>
            </a:pPr>
            <a:r>
              <a:rPr lang="en-US" sz="2400" dirty="0">
                <a:solidFill>
                  <a:srgbClr val="000000"/>
                </a:solidFill>
              </a:rPr>
              <a:t>events occur with a known constant mean rate </a:t>
            </a:r>
          </a:p>
          <a:p>
            <a:pPr marL="457200" indent="-457200">
              <a:buFont typeface="Arial" panose="020B0604020202020204" pitchFamily="34" charset="0"/>
              <a:buChar char="•"/>
            </a:pPr>
            <a:r>
              <a:rPr lang="en-US" sz="2400" dirty="0">
                <a:solidFill>
                  <a:srgbClr val="000000"/>
                </a:solidFill>
              </a:rPr>
              <a:t>events occur independently of the time since the last event.</a:t>
            </a:r>
          </a:p>
          <a:p>
            <a:pPr marL="457200" indent="-457200">
              <a:buFont typeface="Arial" panose="020B0604020202020204" pitchFamily="34" charset="0"/>
              <a:buChar char="•"/>
            </a:pPr>
            <a:endParaRPr lang="en-US" sz="2400" dirty="0">
              <a:solidFill>
                <a:srgbClr val="000000"/>
              </a:solidFill>
            </a:endParaRPr>
          </a:p>
          <a:p>
            <a:pPr marL="457200" indent="-457200">
              <a:buFont typeface="Arial" panose="020B0604020202020204" pitchFamily="34" charset="0"/>
              <a:buChar char="•"/>
            </a:pPr>
            <a:r>
              <a:rPr lang="en-US" sz="2400" b="0" i="0" dirty="0">
                <a:solidFill>
                  <a:srgbClr val="000000"/>
                </a:solidFill>
                <a:effectLst/>
              </a:rPr>
              <a:t>It can be used to make e.g. forecasts about the number of customers on certain days and allows them to adjust supply according to the demand.</a:t>
            </a:r>
          </a:p>
          <a:p>
            <a:pPr marL="457200" indent="-457200">
              <a:buFont typeface="Arial" panose="020B0604020202020204" pitchFamily="34" charset="0"/>
              <a:buChar char="•"/>
            </a:pPr>
            <a:endParaRPr lang="en-US" sz="2400" b="0" i="0" dirty="0">
              <a:solidFill>
                <a:srgbClr val="000000"/>
              </a:solidFill>
              <a:effectLst/>
            </a:endParaRPr>
          </a:p>
          <a:p>
            <a:pPr marL="457200" indent="-457200">
              <a:buFont typeface="Arial" panose="020B0604020202020204" pitchFamily="34" charset="0"/>
              <a:buChar char="•"/>
            </a:pPr>
            <a:endParaRPr lang="en-US" sz="2400" b="0" i="0" dirty="0">
              <a:solidFill>
                <a:srgbClr val="000000"/>
              </a:solidFill>
              <a:effectLst/>
            </a:endParaRPr>
          </a:p>
        </p:txBody>
      </p:sp>
      <p:pic>
        <p:nvPicPr>
          <p:cNvPr id="3" name="Picture 2">
            <a:extLst>
              <a:ext uri="{FF2B5EF4-FFF2-40B4-BE49-F238E27FC236}">
                <a16:creationId xmlns:a16="http://schemas.microsoft.com/office/drawing/2014/main" id="{A85A89D5-2914-412A-AFAC-83C88367EEC0}"/>
              </a:ext>
            </a:extLst>
          </p:cNvPr>
          <p:cNvPicPr>
            <a:picLocks noChangeAspect="1"/>
          </p:cNvPicPr>
          <p:nvPr/>
        </p:nvPicPr>
        <p:blipFill>
          <a:blip r:embed="rId2"/>
          <a:stretch>
            <a:fillRect/>
          </a:stretch>
        </p:blipFill>
        <p:spPr>
          <a:xfrm>
            <a:off x="7680176" y="1997839"/>
            <a:ext cx="3809802" cy="2266804"/>
          </a:xfrm>
          <a:prstGeom prst="rect">
            <a:avLst/>
          </a:prstGeom>
        </p:spPr>
      </p:pic>
    </p:spTree>
    <p:extLst>
      <p:ext uri="{BB962C8B-B14F-4D97-AF65-F5344CB8AC3E}">
        <p14:creationId xmlns:p14="http://schemas.microsoft.com/office/powerpoint/2010/main" val="1783120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903568" cy="584775"/>
          </a:xfrm>
          <a:prstGeom prst="rect">
            <a:avLst/>
          </a:prstGeom>
          <a:noFill/>
        </p:spPr>
        <p:txBody>
          <a:bodyPr wrap="square" rtlCol="0">
            <a:spAutoFit/>
          </a:bodyPr>
          <a:lstStyle/>
          <a:p>
            <a:r>
              <a:rPr lang="en-US" sz="3200" b="1" dirty="0"/>
              <a:t>Exponential Distribution</a:t>
            </a:r>
          </a:p>
        </p:txBody>
      </p:sp>
      <p:sp>
        <p:nvSpPr>
          <p:cNvPr id="5" name="TextBox 4">
            <a:extLst>
              <a:ext uri="{FF2B5EF4-FFF2-40B4-BE49-F238E27FC236}">
                <a16:creationId xmlns:a16="http://schemas.microsoft.com/office/drawing/2014/main" id="{B8A95824-97F4-417A-B980-D86EFB4C0954}"/>
              </a:ext>
            </a:extLst>
          </p:cNvPr>
          <p:cNvSpPr txBox="1"/>
          <p:nvPr/>
        </p:nvSpPr>
        <p:spPr>
          <a:xfrm>
            <a:off x="510954" y="1997839"/>
            <a:ext cx="6593158" cy="2308324"/>
          </a:xfrm>
          <a:prstGeom prst="rect">
            <a:avLst/>
          </a:prstGeom>
          <a:noFill/>
        </p:spPr>
        <p:txBody>
          <a:bodyPr wrap="square">
            <a:spAutoFit/>
          </a:bodyPr>
          <a:lstStyle/>
          <a:p>
            <a:pPr marL="457200" indent="-457200">
              <a:buFont typeface="Arial" panose="020B0604020202020204" pitchFamily="34" charset="0"/>
              <a:buChar char="•"/>
            </a:pPr>
            <a:r>
              <a:rPr lang="en-US" sz="2400" b="0" i="0" dirty="0">
                <a:solidFill>
                  <a:srgbClr val="000000"/>
                </a:solidFill>
                <a:effectLst/>
              </a:rPr>
              <a:t>Concerned with the amount of time until a specific event occurs. </a:t>
            </a:r>
          </a:p>
          <a:p>
            <a:pPr marL="457200" indent="-457200">
              <a:buFont typeface="Arial" panose="020B0604020202020204" pitchFamily="34" charset="0"/>
              <a:buChar char="•"/>
            </a:pPr>
            <a:endParaRPr lang="en-US" sz="2400" dirty="0">
              <a:solidFill>
                <a:srgbClr val="000000"/>
              </a:solidFill>
            </a:endParaRPr>
          </a:p>
          <a:p>
            <a:pPr marL="457200" indent="-457200">
              <a:buFont typeface="Arial" panose="020B0604020202020204" pitchFamily="34" charset="0"/>
              <a:buChar char="•"/>
            </a:pPr>
            <a:r>
              <a:rPr lang="en-US" sz="2400" b="0" i="0" dirty="0">
                <a:solidFill>
                  <a:srgbClr val="000000"/>
                </a:solidFill>
                <a:effectLst/>
              </a:rPr>
              <a:t>For example, how long a car battery would last, in months</a:t>
            </a:r>
            <a:endParaRPr lang="en-US" sz="2400" dirty="0"/>
          </a:p>
          <a:p>
            <a:pPr marL="457200" indent="-457200">
              <a:buFont typeface="Arial" panose="020B0604020202020204" pitchFamily="34" charset="0"/>
              <a:buChar char="•"/>
            </a:pPr>
            <a:endParaRPr lang="en-US" sz="2400" b="0" i="0" dirty="0">
              <a:solidFill>
                <a:srgbClr val="000000"/>
              </a:solidFill>
              <a:effectLst/>
            </a:endParaRPr>
          </a:p>
        </p:txBody>
      </p:sp>
      <p:pic>
        <p:nvPicPr>
          <p:cNvPr id="11" name="Picture 5">
            <a:extLst>
              <a:ext uri="{FF2B5EF4-FFF2-40B4-BE49-F238E27FC236}">
                <a16:creationId xmlns:a16="http://schemas.microsoft.com/office/drawing/2014/main" id="{3BA3BB06-DC84-4E49-83D4-678B8785E0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1325" y="1628775"/>
            <a:ext cx="3290888"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099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9991800" cy="584775"/>
          </a:xfrm>
          <a:prstGeom prst="rect">
            <a:avLst/>
          </a:prstGeom>
          <a:noFill/>
        </p:spPr>
        <p:txBody>
          <a:bodyPr wrap="square" rtlCol="0">
            <a:spAutoFit/>
          </a:bodyPr>
          <a:lstStyle/>
          <a:p>
            <a:r>
              <a:rPr lang="en-US" sz="3200" b="1" dirty="0"/>
              <a:t>How to measure correlation of categorical data? </a:t>
            </a:r>
          </a:p>
        </p:txBody>
      </p:sp>
      <p:sp>
        <p:nvSpPr>
          <p:cNvPr id="5" name="TextBox 4">
            <a:extLst>
              <a:ext uri="{FF2B5EF4-FFF2-40B4-BE49-F238E27FC236}">
                <a16:creationId xmlns:a16="http://schemas.microsoft.com/office/drawing/2014/main" id="{0E5140C5-0527-43C0-B7F2-76FCF8391260}"/>
              </a:ext>
            </a:extLst>
          </p:cNvPr>
          <p:cNvSpPr txBox="1"/>
          <p:nvPr/>
        </p:nvSpPr>
        <p:spPr>
          <a:xfrm>
            <a:off x="496688" y="2061030"/>
            <a:ext cx="10729192" cy="830997"/>
          </a:xfrm>
          <a:prstGeom prst="rect">
            <a:avLst/>
          </a:prstGeom>
          <a:noFill/>
        </p:spPr>
        <p:txBody>
          <a:bodyPr wrap="square">
            <a:spAutoFit/>
          </a:bodyPr>
          <a:lstStyle/>
          <a:p>
            <a:pPr algn="l"/>
            <a:r>
              <a:rPr lang="en-US" sz="2400" b="0" i="0" dirty="0">
                <a:solidFill>
                  <a:srgbClr val="000000"/>
                </a:solidFill>
                <a:effectLst/>
              </a:rPr>
              <a:t>Chi square test can be used for doing so. </a:t>
            </a:r>
          </a:p>
          <a:p>
            <a:pPr algn="l"/>
            <a:r>
              <a:rPr lang="en-US" sz="2400" b="0" i="0" dirty="0">
                <a:solidFill>
                  <a:srgbClr val="000000"/>
                </a:solidFill>
                <a:effectLst/>
              </a:rPr>
              <a:t>It gives the measure of correlation between categorical predictors.</a:t>
            </a:r>
            <a:endParaRPr lang="en-US" sz="2400" b="0" i="0" dirty="0">
              <a:solidFill>
                <a:srgbClr val="111111"/>
              </a:solidFill>
              <a:effectLst/>
            </a:endParaRPr>
          </a:p>
        </p:txBody>
      </p:sp>
      <p:sp>
        <p:nvSpPr>
          <p:cNvPr id="6" name="TextBox 5">
            <a:extLst>
              <a:ext uri="{FF2B5EF4-FFF2-40B4-BE49-F238E27FC236}">
                <a16:creationId xmlns:a16="http://schemas.microsoft.com/office/drawing/2014/main" id="{7B8DF84C-695D-494B-B9D4-D70F0087E469}"/>
              </a:ext>
            </a:extLst>
          </p:cNvPr>
          <p:cNvSpPr txBox="1"/>
          <p:nvPr/>
        </p:nvSpPr>
        <p:spPr>
          <a:xfrm>
            <a:off x="604700" y="6165304"/>
            <a:ext cx="10513168" cy="276999"/>
          </a:xfrm>
          <a:prstGeom prst="rect">
            <a:avLst/>
          </a:prstGeom>
          <a:noFill/>
        </p:spPr>
        <p:txBody>
          <a:bodyPr wrap="square">
            <a:spAutoFit/>
          </a:bodyPr>
          <a:lstStyle/>
          <a:p>
            <a:r>
              <a:rPr lang="en-US" sz="1200" dirty="0">
                <a:hlinkClick r:id="rId2"/>
              </a:rPr>
              <a:t>https://datascience.stackexchange.com/questions/893/how-to-get-correlation-between-two-categorical-variable-and-a-categorical-variab</a:t>
            </a:r>
            <a:endParaRPr lang="en-US" sz="1200" dirty="0"/>
          </a:p>
        </p:txBody>
      </p:sp>
    </p:spTree>
    <p:extLst>
      <p:ext uri="{BB962C8B-B14F-4D97-AF65-F5344CB8AC3E}">
        <p14:creationId xmlns:p14="http://schemas.microsoft.com/office/powerpoint/2010/main" val="296941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038E3-DF27-426A-93AF-1DBF4887F96C}"/>
              </a:ext>
            </a:extLst>
          </p:cNvPr>
          <p:cNvSpPr txBox="1"/>
          <p:nvPr/>
        </p:nvSpPr>
        <p:spPr>
          <a:xfrm>
            <a:off x="0" y="2276872"/>
            <a:ext cx="6295864" cy="738664"/>
          </a:xfrm>
          <a:prstGeom prst="rect">
            <a:avLst/>
          </a:prstGeom>
          <a:noFill/>
        </p:spPr>
        <p:txBody>
          <a:bodyPr wrap="square" lIns="0" tIns="0" rIns="0" bIns="0" rtlCol="0">
            <a:spAutoFit/>
          </a:bodyPr>
          <a:lstStyle/>
          <a:p>
            <a:pPr algn="ctr"/>
            <a:r>
              <a:rPr lang="en-US" sz="4800" b="1" dirty="0">
                <a:solidFill>
                  <a:schemeClr val="bg1"/>
                </a:solidFill>
              </a:rPr>
              <a:t>Outliers</a:t>
            </a:r>
          </a:p>
        </p:txBody>
      </p:sp>
    </p:spTree>
    <p:extLst>
      <p:ext uri="{BB962C8B-B14F-4D97-AF65-F5344CB8AC3E}">
        <p14:creationId xmlns:p14="http://schemas.microsoft.com/office/powerpoint/2010/main" val="177433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Outliers</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10945216" cy="3785652"/>
          </a:xfrm>
          <a:prstGeom prst="rect">
            <a:avLst/>
          </a:prstGeom>
          <a:noFill/>
        </p:spPr>
        <p:txBody>
          <a:bodyPr wrap="square">
            <a:spAutoFit/>
          </a:bodyPr>
          <a:lstStyle/>
          <a:p>
            <a:r>
              <a:rPr lang="en-US" sz="2400" b="0" i="0" dirty="0">
                <a:solidFill>
                  <a:srgbClr val="000000"/>
                </a:solidFill>
                <a:effectLst/>
              </a:rPr>
              <a:t>A data point that is considerably distant from the other similar data points</a:t>
            </a:r>
            <a:r>
              <a:rPr lang="ru-RU" sz="2400" b="0" i="0" dirty="0">
                <a:solidFill>
                  <a:srgbClr val="000000"/>
                </a:solidFill>
                <a:effectLst/>
              </a:rPr>
              <a:t>.</a:t>
            </a:r>
            <a:r>
              <a:rPr lang="en-US" sz="2400" b="0" i="0" dirty="0">
                <a:solidFill>
                  <a:srgbClr val="000000"/>
                </a:solidFill>
                <a:effectLst/>
              </a:rPr>
              <a:t> There are some methods to deal with outliers :</a:t>
            </a:r>
          </a:p>
          <a:p>
            <a:pPr marL="457200" indent="-457200">
              <a:buFont typeface="Arial" panose="020B0604020202020204" pitchFamily="34" charset="0"/>
              <a:buChar char="•"/>
            </a:pPr>
            <a:r>
              <a:rPr lang="en-US" sz="2400" dirty="0">
                <a:solidFill>
                  <a:srgbClr val="000000"/>
                </a:solidFill>
              </a:rPr>
              <a:t>Extreme Value Analysis</a:t>
            </a:r>
          </a:p>
          <a:p>
            <a:pPr marL="457200" indent="-457200">
              <a:buFont typeface="Arial" panose="020B0604020202020204" pitchFamily="34" charset="0"/>
              <a:buChar char="•"/>
            </a:pPr>
            <a:r>
              <a:rPr lang="en-US" sz="2400" dirty="0">
                <a:solidFill>
                  <a:srgbClr val="000000"/>
                </a:solidFill>
              </a:rPr>
              <a:t>Isolation Forest</a:t>
            </a:r>
            <a:endParaRPr lang="ru-RU" sz="2400" dirty="0">
              <a:solidFill>
                <a:srgbClr val="000000"/>
              </a:solidFill>
            </a:endParaRPr>
          </a:p>
          <a:p>
            <a:pPr marL="457200" indent="-457200">
              <a:buFont typeface="Arial" panose="020B0604020202020204" pitchFamily="34" charset="0"/>
              <a:buChar char="•"/>
            </a:pPr>
            <a:r>
              <a:rPr lang="en-US" sz="2400" dirty="0">
                <a:solidFill>
                  <a:srgbClr val="000000"/>
                </a:solidFill>
              </a:rPr>
              <a:t>Minimum Covariance Determinant</a:t>
            </a:r>
            <a:endParaRPr lang="ru-RU" sz="2400" dirty="0">
              <a:solidFill>
                <a:srgbClr val="000000"/>
              </a:solidFill>
            </a:endParaRPr>
          </a:p>
          <a:p>
            <a:pPr marL="457200" indent="-457200">
              <a:buFont typeface="Arial" panose="020B0604020202020204" pitchFamily="34" charset="0"/>
              <a:buChar char="•"/>
            </a:pPr>
            <a:r>
              <a:rPr lang="en-US" sz="2400" dirty="0">
                <a:solidFill>
                  <a:srgbClr val="000000"/>
                </a:solidFill>
              </a:rPr>
              <a:t>Local Outlier Factor</a:t>
            </a:r>
            <a:endParaRPr lang="ru-RU" sz="2400" dirty="0">
              <a:solidFill>
                <a:srgbClr val="000000"/>
              </a:solidFill>
            </a:endParaRPr>
          </a:p>
          <a:p>
            <a:pPr marL="457200" indent="-457200">
              <a:buFont typeface="Arial" panose="020B0604020202020204" pitchFamily="34" charset="0"/>
              <a:buChar char="•"/>
            </a:pPr>
            <a:r>
              <a:rPr lang="en-US" sz="2400" dirty="0">
                <a:solidFill>
                  <a:srgbClr val="000000"/>
                </a:solidFill>
              </a:rPr>
              <a:t>One-Class SVM </a:t>
            </a:r>
          </a:p>
          <a:p>
            <a:pPr marL="457200" indent="-457200">
              <a:buFont typeface="Arial" panose="020B0604020202020204" pitchFamily="34" charset="0"/>
              <a:buChar char="•"/>
            </a:pPr>
            <a:endParaRPr lang="en-US" sz="2400" dirty="0">
              <a:solidFill>
                <a:srgbClr val="000000"/>
              </a:solidFill>
            </a:endParaRPr>
          </a:p>
          <a:p>
            <a:pPr marL="457200" indent="-457200">
              <a:buFont typeface="Arial" panose="020B0604020202020204" pitchFamily="34" charset="0"/>
              <a:buChar char="•"/>
            </a:pPr>
            <a:endParaRPr lang="en-US" sz="2400" b="0" i="0" dirty="0">
              <a:solidFill>
                <a:srgbClr val="000000"/>
              </a:solidFill>
              <a:effectLst/>
            </a:endParaRPr>
          </a:p>
          <a:p>
            <a:pPr marL="457200" indent="-45720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4568943A-3F72-480F-8B00-B2ED9F9C28F6}"/>
              </a:ext>
            </a:extLst>
          </p:cNvPr>
          <p:cNvSpPr txBox="1"/>
          <p:nvPr/>
        </p:nvSpPr>
        <p:spPr>
          <a:xfrm>
            <a:off x="407368" y="5629065"/>
            <a:ext cx="11305256" cy="646331"/>
          </a:xfrm>
          <a:prstGeom prst="rect">
            <a:avLst/>
          </a:prstGeom>
          <a:noFill/>
        </p:spPr>
        <p:txBody>
          <a:bodyPr wrap="square">
            <a:spAutoFit/>
          </a:bodyPr>
          <a:lstStyle/>
          <a:p>
            <a:r>
              <a:rPr lang="en-US" sz="1200" dirty="0">
                <a:hlinkClick r:id="rId2"/>
              </a:rPr>
              <a:t>https://machinelearningmastery.com/model-based-outlier-detection-and-removal-in-python/</a:t>
            </a:r>
            <a:endParaRPr lang="en-US" sz="1200" dirty="0"/>
          </a:p>
          <a:p>
            <a:r>
              <a:rPr lang="en-US" sz="1200" dirty="0">
                <a:hlinkClick r:id="rId3"/>
              </a:rPr>
              <a:t>https://scikit-learn.org/stable/modules/outlier_detection.html</a:t>
            </a:r>
            <a:endParaRPr lang="en-US" sz="1200" dirty="0"/>
          </a:p>
          <a:p>
            <a:endParaRPr lang="en-US" sz="1200" dirty="0"/>
          </a:p>
        </p:txBody>
      </p:sp>
    </p:spTree>
    <p:extLst>
      <p:ext uri="{BB962C8B-B14F-4D97-AF65-F5344CB8AC3E}">
        <p14:creationId xmlns:p14="http://schemas.microsoft.com/office/powerpoint/2010/main" val="15546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759552" cy="584775"/>
          </a:xfrm>
          <a:prstGeom prst="rect">
            <a:avLst/>
          </a:prstGeom>
          <a:noFill/>
        </p:spPr>
        <p:txBody>
          <a:bodyPr wrap="square" rtlCol="0">
            <a:spAutoFit/>
          </a:bodyPr>
          <a:lstStyle/>
          <a:p>
            <a:r>
              <a:rPr lang="en-US" sz="3200" b="1" dirty="0"/>
              <a:t>Outliers: GT</a:t>
            </a:r>
          </a:p>
        </p:txBody>
      </p:sp>
      <p:pic>
        <p:nvPicPr>
          <p:cNvPr id="3" name="Picture 2">
            <a:extLst>
              <a:ext uri="{FF2B5EF4-FFF2-40B4-BE49-F238E27FC236}">
                <a16:creationId xmlns:a16="http://schemas.microsoft.com/office/drawing/2014/main" id="{44D55982-9113-4054-B584-8D6DD04C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 y="2084117"/>
            <a:ext cx="5852172" cy="4389129"/>
          </a:xfrm>
          <a:prstGeom prst="rect">
            <a:avLst/>
          </a:prstGeom>
        </p:spPr>
      </p:pic>
      <p:pic>
        <p:nvPicPr>
          <p:cNvPr id="5" name="Picture 4">
            <a:extLst>
              <a:ext uri="{FF2B5EF4-FFF2-40B4-BE49-F238E27FC236}">
                <a16:creationId xmlns:a16="http://schemas.microsoft.com/office/drawing/2014/main" id="{60DEFD87-D38A-4D03-AED1-A0EA8B7BC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024" y="2084117"/>
            <a:ext cx="5852172" cy="4389129"/>
          </a:xfrm>
          <a:prstGeom prst="rect">
            <a:avLst/>
          </a:prstGeom>
        </p:spPr>
      </p:pic>
    </p:spTree>
    <p:extLst>
      <p:ext uri="{BB962C8B-B14F-4D97-AF65-F5344CB8AC3E}">
        <p14:creationId xmlns:p14="http://schemas.microsoft.com/office/powerpoint/2010/main" val="122347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759552" cy="584775"/>
          </a:xfrm>
          <a:prstGeom prst="rect">
            <a:avLst/>
          </a:prstGeom>
          <a:noFill/>
        </p:spPr>
        <p:txBody>
          <a:bodyPr wrap="square" rtlCol="0">
            <a:spAutoFit/>
          </a:bodyPr>
          <a:lstStyle/>
          <a:p>
            <a:r>
              <a:rPr lang="en-US" sz="3200" b="1" dirty="0"/>
              <a:t>Outliers: Normal distribution estimation</a:t>
            </a:r>
          </a:p>
        </p:txBody>
      </p:sp>
      <p:pic>
        <p:nvPicPr>
          <p:cNvPr id="10" name="Picture 9">
            <a:extLst>
              <a:ext uri="{FF2B5EF4-FFF2-40B4-BE49-F238E27FC236}">
                <a16:creationId xmlns:a16="http://schemas.microsoft.com/office/drawing/2014/main" id="{BAC239AE-AABE-42A7-BABB-0EFA44A388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 y="2084116"/>
            <a:ext cx="5852172" cy="4389129"/>
          </a:xfrm>
          <a:prstGeom prst="rect">
            <a:avLst/>
          </a:prstGeom>
        </p:spPr>
      </p:pic>
      <p:pic>
        <p:nvPicPr>
          <p:cNvPr id="11" name="Picture 10">
            <a:extLst>
              <a:ext uri="{FF2B5EF4-FFF2-40B4-BE49-F238E27FC236}">
                <a16:creationId xmlns:a16="http://schemas.microsoft.com/office/drawing/2014/main" id="{F0AACB0A-895B-4DE8-AA52-44E72E775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024" y="2084116"/>
            <a:ext cx="5852172" cy="4389129"/>
          </a:xfrm>
          <a:prstGeom prst="rect">
            <a:avLst/>
          </a:prstGeom>
        </p:spPr>
      </p:pic>
    </p:spTree>
    <p:extLst>
      <p:ext uri="{BB962C8B-B14F-4D97-AF65-F5344CB8AC3E}">
        <p14:creationId xmlns:p14="http://schemas.microsoft.com/office/powerpoint/2010/main" val="197484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Feature Engineering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7759552" cy="584775"/>
          </a:xfrm>
          <a:prstGeom prst="rect">
            <a:avLst/>
          </a:prstGeom>
          <a:noFill/>
        </p:spPr>
        <p:txBody>
          <a:bodyPr wrap="square" rtlCol="0">
            <a:spAutoFit/>
          </a:bodyPr>
          <a:lstStyle/>
          <a:p>
            <a:r>
              <a:rPr lang="en-US" sz="3200" b="1" dirty="0"/>
              <a:t>Outliers: Isolation Forest</a:t>
            </a:r>
          </a:p>
        </p:txBody>
      </p:sp>
      <p:pic>
        <p:nvPicPr>
          <p:cNvPr id="11" name="Picture 10">
            <a:extLst>
              <a:ext uri="{FF2B5EF4-FFF2-40B4-BE49-F238E27FC236}">
                <a16:creationId xmlns:a16="http://schemas.microsoft.com/office/drawing/2014/main" id="{3EE113B4-96F9-4F98-A1B7-E1E457CC6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20" y="2084116"/>
            <a:ext cx="5852172" cy="4389129"/>
          </a:xfrm>
          <a:prstGeom prst="rect">
            <a:avLst/>
          </a:prstGeom>
        </p:spPr>
      </p:pic>
      <p:pic>
        <p:nvPicPr>
          <p:cNvPr id="13" name="Picture 12">
            <a:extLst>
              <a:ext uri="{FF2B5EF4-FFF2-40B4-BE49-F238E27FC236}">
                <a16:creationId xmlns:a16="http://schemas.microsoft.com/office/drawing/2014/main" id="{CCA53442-8F0E-4A51-8828-A288BE70A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1024" y="2084115"/>
            <a:ext cx="5852172" cy="4389129"/>
          </a:xfrm>
          <a:prstGeom prst="rect">
            <a:avLst/>
          </a:prstGeom>
        </p:spPr>
      </p:pic>
    </p:spTree>
    <p:extLst>
      <p:ext uri="{BB962C8B-B14F-4D97-AF65-F5344CB8AC3E}">
        <p14:creationId xmlns:p14="http://schemas.microsoft.com/office/powerpoint/2010/main" val="368845116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74931</TotalTime>
  <Words>2295</Words>
  <Application>Microsoft Office PowerPoint</Application>
  <PresentationFormat>Widescreen</PresentationFormat>
  <Paragraphs>278</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-apple-system</vt:lpstr>
      <vt:lpstr>Arial</vt:lpstr>
      <vt:lpstr>Calibri</vt:lpstr>
      <vt:lpstr>Consolas</vt:lpstr>
      <vt:lpstr>Noto Sans</vt:lpstr>
      <vt:lpstr>sohne</vt:lpstr>
      <vt:lpstr>Source Code Pro</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Dm</dc:creator>
  <cp:lastModifiedBy>Dmitry Ryabokon</cp:lastModifiedBy>
  <cp:revision>1047</cp:revision>
  <dcterms:created xsi:type="dcterms:W3CDTF">2012-08-21T06:57:10Z</dcterms:created>
  <dcterms:modified xsi:type="dcterms:W3CDTF">2021-05-23T14:02:32Z</dcterms:modified>
</cp:coreProperties>
</file>