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1089" r:id="rId2"/>
    <p:sldId id="277" r:id="rId3"/>
    <p:sldId id="1095" r:id="rId4"/>
    <p:sldId id="1123" r:id="rId5"/>
    <p:sldId id="1110" r:id="rId6"/>
    <p:sldId id="1097" r:id="rId7"/>
    <p:sldId id="1101" r:id="rId8"/>
    <p:sldId id="1096" r:id="rId9"/>
    <p:sldId id="1100" r:id="rId10"/>
    <p:sldId id="1099" r:id="rId11"/>
    <p:sldId id="1113" r:id="rId12"/>
    <p:sldId id="1102" r:id="rId13"/>
    <p:sldId id="1103" r:id="rId14"/>
    <p:sldId id="1104" r:id="rId15"/>
    <p:sldId id="1105" r:id="rId16"/>
    <p:sldId id="1106" r:id="rId17"/>
    <p:sldId id="1114" r:id="rId18"/>
    <p:sldId id="1107" r:id="rId19"/>
    <p:sldId id="1108" r:id="rId20"/>
    <p:sldId id="1117" r:id="rId21"/>
    <p:sldId id="1118" r:id="rId22"/>
    <p:sldId id="1115" r:id="rId23"/>
    <p:sldId id="1116" r:id="rId24"/>
    <p:sldId id="1111" r:id="rId25"/>
    <p:sldId id="1120" r:id="rId26"/>
    <p:sldId id="1112" r:id="rId27"/>
    <p:sldId id="1121" r:id="rId28"/>
    <p:sldId id="1122" r:id="rId29"/>
    <p:sldId id="972"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B3C5"/>
    <a:srgbClr val="202020"/>
    <a:srgbClr val="FF5001"/>
    <a:srgbClr val="81FFFF"/>
    <a:srgbClr val="D1FFFF"/>
    <a:srgbClr val="C5FFFF"/>
    <a:srgbClr val="B4EEFA"/>
    <a:srgbClr val="FFB3B3"/>
    <a:srgbClr val="FFE7E7"/>
    <a:srgbClr val="FF2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p:cViewPr varScale="1">
        <p:scale>
          <a:sx n="77" d="100"/>
          <a:sy n="77" d="100"/>
        </p:scale>
        <p:origin x="672"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0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854B4-4458-424E-BAFB-8C7356CE163A}"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E1223-8D7E-4AC2-8D63-9172D57C5853}" type="slidenum">
              <a:rPr lang="en-US" smtClean="0"/>
              <a:t>‹#›</a:t>
            </a:fld>
            <a:endParaRPr lang="en-US"/>
          </a:p>
        </p:txBody>
      </p:sp>
    </p:spTree>
    <p:extLst>
      <p:ext uri="{BB962C8B-B14F-4D97-AF65-F5344CB8AC3E}">
        <p14:creationId xmlns:p14="http://schemas.microsoft.com/office/powerpoint/2010/main" val="92804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26d531e65_2_67:notes"/>
          <p:cNvSpPr txBox="1">
            <a:spLocks noGrp="1"/>
          </p:cNvSpPr>
          <p:nvPr>
            <p:ph type="body" idx="1"/>
          </p:nvPr>
        </p:nvSpPr>
        <p:spPr>
          <a:xfrm>
            <a:off x="415636" y="4342699"/>
            <a:ext cx="6043787" cy="4114955"/>
          </a:xfrm>
          <a:prstGeom prst="rect">
            <a:avLst/>
          </a:prstGeom>
          <a:noFill/>
          <a:ln>
            <a:noFill/>
          </a:ln>
        </p:spPr>
        <p:txBody>
          <a:bodyPr spcFirstLastPara="1" wrap="square" lIns="89500" tIns="89500" rIns="89500" bIns="89500" anchor="t" anchorCtr="0">
            <a:noAutofit/>
          </a:bodyPr>
          <a:lstStyle/>
          <a:p>
            <a:pPr marL="0" lvl="0" indent="0" algn="l" rtl="0">
              <a:lnSpc>
                <a:spcPct val="100000"/>
              </a:lnSpc>
              <a:spcBef>
                <a:spcPts val="300"/>
              </a:spcBef>
              <a:spcAft>
                <a:spcPts val="0"/>
              </a:spcAft>
              <a:buSzPts val="900"/>
              <a:buNone/>
            </a:pPr>
            <a:endParaRPr sz="1400"/>
          </a:p>
        </p:txBody>
      </p:sp>
      <p:sp>
        <p:nvSpPr>
          <p:cNvPr id="119" name="Google Shape;119;g626d531e65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4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26d531e65_2_67:notes"/>
          <p:cNvSpPr txBox="1">
            <a:spLocks noGrp="1"/>
          </p:cNvSpPr>
          <p:nvPr>
            <p:ph type="body" idx="1"/>
          </p:nvPr>
        </p:nvSpPr>
        <p:spPr>
          <a:xfrm>
            <a:off x="415636" y="4342699"/>
            <a:ext cx="6043787" cy="4114955"/>
          </a:xfrm>
          <a:prstGeom prst="rect">
            <a:avLst/>
          </a:prstGeom>
          <a:noFill/>
          <a:ln>
            <a:noFill/>
          </a:ln>
        </p:spPr>
        <p:txBody>
          <a:bodyPr spcFirstLastPara="1" wrap="square" lIns="89500" tIns="89500" rIns="89500" bIns="89500" anchor="t" anchorCtr="0">
            <a:noAutofit/>
          </a:bodyPr>
          <a:lstStyle/>
          <a:p>
            <a:pPr marL="0" lvl="0" indent="0" algn="l" rtl="0">
              <a:lnSpc>
                <a:spcPct val="100000"/>
              </a:lnSpc>
              <a:spcBef>
                <a:spcPts val="300"/>
              </a:spcBef>
              <a:spcAft>
                <a:spcPts val="0"/>
              </a:spcAft>
              <a:buSzPts val="900"/>
              <a:buNone/>
            </a:pPr>
            <a:endParaRPr sz="1400"/>
          </a:p>
        </p:txBody>
      </p:sp>
      <p:sp>
        <p:nvSpPr>
          <p:cNvPr id="119" name="Google Shape;119;g626d531e65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4958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26d531e65_2_67:notes"/>
          <p:cNvSpPr txBox="1">
            <a:spLocks noGrp="1"/>
          </p:cNvSpPr>
          <p:nvPr>
            <p:ph type="body" idx="1"/>
          </p:nvPr>
        </p:nvSpPr>
        <p:spPr>
          <a:xfrm>
            <a:off x="415636" y="4342699"/>
            <a:ext cx="6043787" cy="4114955"/>
          </a:xfrm>
          <a:prstGeom prst="rect">
            <a:avLst/>
          </a:prstGeom>
          <a:noFill/>
          <a:ln>
            <a:noFill/>
          </a:ln>
        </p:spPr>
        <p:txBody>
          <a:bodyPr spcFirstLastPara="1" wrap="square" lIns="89500" tIns="89500" rIns="89500" bIns="89500" anchor="t" anchorCtr="0">
            <a:noAutofit/>
          </a:bodyPr>
          <a:lstStyle/>
          <a:p>
            <a:pPr marL="0" lvl="0" indent="0" algn="l" rtl="0">
              <a:lnSpc>
                <a:spcPct val="100000"/>
              </a:lnSpc>
              <a:spcBef>
                <a:spcPts val="300"/>
              </a:spcBef>
              <a:spcAft>
                <a:spcPts val="0"/>
              </a:spcAft>
              <a:buSzPts val="900"/>
              <a:buNone/>
            </a:pPr>
            <a:endParaRPr sz="1400"/>
          </a:p>
        </p:txBody>
      </p:sp>
      <p:sp>
        <p:nvSpPr>
          <p:cNvPr id="119" name="Google Shape;119;g626d531e65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8363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26d531e65_2_67:notes"/>
          <p:cNvSpPr txBox="1">
            <a:spLocks noGrp="1"/>
          </p:cNvSpPr>
          <p:nvPr>
            <p:ph type="body" idx="1"/>
          </p:nvPr>
        </p:nvSpPr>
        <p:spPr>
          <a:xfrm>
            <a:off x="415636" y="4342699"/>
            <a:ext cx="6043787" cy="4114955"/>
          </a:xfrm>
          <a:prstGeom prst="rect">
            <a:avLst/>
          </a:prstGeom>
          <a:noFill/>
          <a:ln>
            <a:noFill/>
          </a:ln>
        </p:spPr>
        <p:txBody>
          <a:bodyPr spcFirstLastPara="1" wrap="square" lIns="89500" tIns="89500" rIns="89500" bIns="89500" anchor="t" anchorCtr="0">
            <a:noAutofit/>
          </a:bodyPr>
          <a:lstStyle/>
          <a:p>
            <a:pPr marL="0" lvl="0" indent="0" algn="l" rtl="0">
              <a:lnSpc>
                <a:spcPct val="100000"/>
              </a:lnSpc>
              <a:spcBef>
                <a:spcPts val="300"/>
              </a:spcBef>
              <a:spcAft>
                <a:spcPts val="0"/>
              </a:spcAft>
              <a:buSzPts val="900"/>
              <a:buNone/>
            </a:pPr>
            <a:endParaRPr sz="1400"/>
          </a:p>
        </p:txBody>
      </p:sp>
      <p:sp>
        <p:nvSpPr>
          <p:cNvPr id="119" name="Google Shape;119;g626d531e65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1469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Титульный слайд">
    <p:spTree>
      <p:nvGrpSpPr>
        <p:cNvPr id="1" name=""/>
        <p:cNvGrpSpPr/>
        <p:nvPr/>
      </p:nvGrpSpPr>
      <p:grpSpPr>
        <a:xfrm>
          <a:off x="0" y="0"/>
          <a:ext cx="0" cy="0"/>
          <a:chOff x="0" y="0"/>
          <a:chExt cx="0" cy="0"/>
        </a:xfrm>
      </p:grpSpPr>
      <p:sp>
        <p:nvSpPr>
          <p:cNvPr id="11" name="Rectangle 10"/>
          <p:cNvSpPr/>
          <p:nvPr userDrawn="1"/>
        </p:nvSpPr>
        <p:spPr>
          <a:xfrm>
            <a:off x="1" y="1"/>
            <a:ext cx="12191999" cy="836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371639" y="6453336"/>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z="1200" smtClean="0">
                <a:solidFill>
                  <a:schemeClr val="bg1">
                    <a:lumMod val="75000"/>
                  </a:schemeClr>
                </a:solidFill>
                <a:latin typeface="Consolas" panose="020B0609020204030204" pitchFamily="49" charset="0"/>
              </a:rPr>
              <a:t>‹#›</a:t>
            </a:fld>
            <a:endParaRPr lang="en-US" sz="1200" dirty="0">
              <a:solidFill>
                <a:schemeClr val="bg1">
                  <a:lumMod val="75000"/>
                </a:schemeClr>
              </a:solidFill>
              <a:latin typeface="Consolas" panose="020B0609020204030204" pitchFamily="49" charset="0"/>
            </a:endParaRPr>
          </a:p>
        </p:txBody>
      </p:sp>
    </p:spTree>
    <p:extLst>
      <p:ext uri="{BB962C8B-B14F-4D97-AF65-F5344CB8AC3E}">
        <p14:creationId xmlns:p14="http://schemas.microsoft.com/office/powerpoint/2010/main" val="205547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Титульный слайд">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5A9EF7-9930-43F6-B30B-5FFC75C85C2F}"/>
              </a:ext>
            </a:extLst>
          </p:cNvPr>
          <p:cNvSpPr/>
          <p:nvPr userDrawn="1"/>
        </p:nvSpPr>
        <p:spPr>
          <a:xfrm>
            <a:off x="-1" y="836706"/>
            <a:ext cx="12190917" cy="6003481"/>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D8050C8-7670-4729-9A76-16133C9F07A9}"/>
              </a:ext>
            </a:extLst>
          </p:cNvPr>
          <p:cNvSpPr/>
          <p:nvPr userDrawn="1"/>
        </p:nvSpPr>
        <p:spPr>
          <a:xfrm>
            <a:off x="1" y="1"/>
            <a:ext cx="12191999" cy="8367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0" name="Straight Connector 9">
            <a:extLst>
              <a:ext uri="{FF2B5EF4-FFF2-40B4-BE49-F238E27FC236}">
                <a16:creationId xmlns:a16="http://schemas.microsoft.com/office/drawing/2014/main" id="{AE3D2A14-63C8-4214-8E21-3BDCC4EA640E}"/>
              </a:ext>
            </a:extLst>
          </p:cNvPr>
          <p:cNvCxnSpPr/>
          <p:nvPr userDrawn="1"/>
        </p:nvCxnSpPr>
        <p:spPr>
          <a:xfrm>
            <a:off x="-2468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064552" y="6381328"/>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mtClean="0">
                <a:solidFill>
                  <a:schemeClr val="bg1">
                    <a:lumMod val="50000"/>
                  </a:schemeClr>
                </a:solidFill>
                <a:latin typeface="Consolas" panose="020B0609020204030204" pitchFamily="49" charset="0"/>
              </a:rPr>
              <a:t>‹#›</a:t>
            </a:fld>
            <a:endParaRPr lang="en-US"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32182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Титульны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07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Титульный слайд">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642F36-2AB8-4AB0-8C42-A5D175C059E8}"/>
              </a:ext>
            </a:extLst>
          </p:cNvPr>
          <p:cNvPicPr>
            <a:picLocks noChangeAspect="1"/>
          </p:cNvPicPr>
          <p:nvPr userDrawn="1"/>
        </p:nvPicPr>
        <p:blipFill>
          <a:blip r:embed="rId2"/>
          <a:stretch>
            <a:fillRect/>
          </a:stretch>
        </p:blipFill>
        <p:spPr>
          <a:xfrm>
            <a:off x="0" y="0"/>
            <a:ext cx="12206064" cy="6858000"/>
          </a:xfrm>
          <a:prstGeom prst="rect">
            <a:avLst/>
          </a:prstGeom>
        </p:spPr>
      </p:pic>
    </p:spTree>
    <p:extLst>
      <p:ext uri="{BB962C8B-B14F-4D97-AF65-F5344CB8AC3E}">
        <p14:creationId xmlns:p14="http://schemas.microsoft.com/office/powerpoint/2010/main" val="38457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Титульный слайд">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5F5DB8-576C-47AA-8D22-2A1BB72AC41F}"/>
              </a:ext>
            </a:extLst>
          </p:cNvPr>
          <p:cNvSpPr/>
          <p:nvPr userDrawn="1"/>
        </p:nvSpPr>
        <p:spPr>
          <a:xfrm>
            <a:off x="11324" y="0"/>
            <a:ext cx="12180676" cy="6858000"/>
          </a:xfrm>
          <a:prstGeom prst="rect">
            <a:avLst/>
          </a:prstGeom>
          <a:blipFill dpi="0" rotWithShape="1">
            <a:blip r:embed="rId2">
              <a:alphaModFix amt="25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53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C835DC-7277-4E5F-BE92-E83ACA38C196}"/>
              </a:ext>
            </a:extLst>
          </p:cNvPr>
          <p:cNvSpPr/>
          <p:nvPr userDrawn="1"/>
        </p:nvSpPr>
        <p:spPr>
          <a:xfrm>
            <a:off x="-21912" y="-3016"/>
            <a:ext cx="6117912" cy="6861016"/>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pic>
        <p:nvPicPr>
          <p:cNvPr id="3" name="Picture 2">
            <a:extLst>
              <a:ext uri="{FF2B5EF4-FFF2-40B4-BE49-F238E27FC236}">
                <a16:creationId xmlns:a16="http://schemas.microsoft.com/office/drawing/2014/main" id="{48642F36-2AB8-4AB0-8C42-A5D175C059E8}"/>
              </a:ext>
            </a:extLst>
          </p:cNvPr>
          <p:cNvPicPr>
            <a:picLocks noChangeAspect="1"/>
          </p:cNvPicPr>
          <p:nvPr userDrawn="1"/>
        </p:nvPicPr>
        <p:blipFill>
          <a:blip r:embed="rId2"/>
          <a:stretch>
            <a:fillRect/>
          </a:stretch>
        </p:blipFill>
        <p:spPr>
          <a:xfrm>
            <a:off x="6096000" y="0"/>
            <a:ext cx="6110064" cy="6858000"/>
          </a:xfrm>
          <a:prstGeom prst="rect">
            <a:avLst/>
          </a:prstGeom>
        </p:spPr>
      </p:pic>
    </p:spTree>
    <p:extLst>
      <p:ext uri="{BB962C8B-B14F-4D97-AF65-F5344CB8AC3E}">
        <p14:creationId xmlns:p14="http://schemas.microsoft.com/office/powerpoint/2010/main" val="376732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C835DC-7277-4E5F-BE92-E83ACA38C196}"/>
              </a:ext>
            </a:extLst>
          </p:cNvPr>
          <p:cNvSpPr/>
          <p:nvPr userDrawn="1"/>
        </p:nvSpPr>
        <p:spPr>
          <a:xfrm>
            <a:off x="-21912" y="-3016"/>
            <a:ext cx="6117912" cy="6861016"/>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spTree>
    <p:extLst>
      <p:ext uri="{BB962C8B-B14F-4D97-AF65-F5344CB8AC3E}">
        <p14:creationId xmlns:p14="http://schemas.microsoft.com/office/powerpoint/2010/main" val="31243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9" r:id="rId2"/>
    <p:sldLayoutId id="2147483658" r:id="rId3"/>
    <p:sldLayoutId id="2147483663" r:id="rId4"/>
    <p:sldLayoutId id="2147483664" r:id="rId5"/>
    <p:sldLayoutId id="2147483660" r:id="rId6"/>
    <p:sldLayoutId id="2147483661"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atisticshowto.com/probability-and-statistics/hypothesis-testing/z-test/" TargetMode="Externa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hyperlink" Target="https://www.statisticshowto.com/probability-and-statistics/chi-square/" TargetMode="External"/><Relationship Id="rId5" Type="http://schemas.openxmlformats.org/officeDocument/2006/relationships/hyperlink" Target="https://www.statisticshowto.com/probability-and-statistics/hypothesis-testing/anova/" TargetMode="External"/><Relationship Id="rId4" Type="http://schemas.openxmlformats.org/officeDocument/2006/relationships/hyperlink" Target="https://www.statisticshowto.com/probability-and-statistics/t-tes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L_v5_01.pptx"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hyperlink" Target="https://stats.stackexchange.com/questions/204141/difference-between-selecting-features-based-on-f-regression-and-based-on-r2"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775AE6-12FC-4E6C-99F8-18AA394B7D5A}"/>
              </a:ext>
            </a:extLst>
          </p:cNvPr>
          <p:cNvSpPr/>
          <p:nvPr/>
        </p:nvSpPr>
        <p:spPr>
          <a:xfrm>
            <a:off x="6295864" y="0"/>
            <a:ext cx="5896136" cy="684938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A27B8C-14B3-49D7-AF22-DD9A07E818B7}"/>
              </a:ext>
            </a:extLst>
          </p:cNvPr>
          <p:cNvSpPr txBox="1"/>
          <p:nvPr/>
        </p:nvSpPr>
        <p:spPr>
          <a:xfrm>
            <a:off x="0" y="2276872"/>
            <a:ext cx="6295864" cy="1477328"/>
          </a:xfrm>
          <a:prstGeom prst="rect">
            <a:avLst/>
          </a:prstGeom>
          <a:noFill/>
        </p:spPr>
        <p:txBody>
          <a:bodyPr wrap="square" lIns="0" tIns="0" rIns="0" bIns="0" rtlCol="0">
            <a:spAutoFit/>
          </a:bodyPr>
          <a:lstStyle/>
          <a:p>
            <a:pPr algn="ctr"/>
            <a:r>
              <a:rPr lang="en-US" sz="4800" b="1" dirty="0">
                <a:solidFill>
                  <a:schemeClr val="bg1"/>
                </a:solidFill>
              </a:rPr>
              <a:t>Basics of </a:t>
            </a:r>
          </a:p>
          <a:p>
            <a:pPr algn="ctr"/>
            <a:r>
              <a:rPr lang="en-US" sz="4800" b="1" dirty="0">
                <a:solidFill>
                  <a:schemeClr val="bg1"/>
                </a:solidFill>
              </a:rPr>
              <a:t>Machine Learning</a:t>
            </a:r>
          </a:p>
        </p:txBody>
      </p:sp>
      <p:grpSp>
        <p:nvGrpSpPr>
          <p:cNvPr id="48" name="Group 47">
            <a:extLst>
              <a:ext uri="{FF2B5EF4-FFF2-40B4-BE49-F238E27FC236}">
                <a16:creationId xmlns:a16="http://schemas.microsoft.com/office/drawing/2014/main" id="{C4388E43-9300-45C3-9922-F1EDB227C375}"/>
              </a:ext>
            </a:extLst>
          </p:cNvPr>
          <p:cNvGrpSpPr/>
          <p:nvPr/>
        </p:nvGrpSpPr>
        <p:grpSpPr>
          <a:xfrm>
            <a:off x="7314979" y="1196752"/>
            <a:ext cx="3762844" cy="4104456"/>
            <a:chOff x="4606151" y="2924944"/>
            <a:chExt cx="3762844" cy="4104456"/>
          </a:xfrm>
        </p:grpSpPr>
        <p:sp>
          <p:nvSpPr>
            <p:cNvPr id="49" name="Oval 48">
              <a:extLst>
                <a:ext uri="{FF2B5EF4-FFF2-40B4-BE49-F238E27FC236}">
                  <a16:creationId xmlns:a16="http://schemas.microsoft.com/office/drawing/2014/main" id="{27A7CF9C-5945-4E6C-AB30-6CB418CAB20A}"/>
                </a:ext>
              </a:extLst>
            </p:cNvPr>
            <p:cNvSpPr/>
            <p:nvPr/>
          </p:nvSpPr>
          <p:spPr>
            <a:xfrm>
              <a:off x="5189624" y="5165576"/>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Oval 49">
              <a:extLst>
                <a:ext uri="{FF2B5EF4-FFF2-40B4-BE49-F238E27FC236}">
                  <a16:creationId xmlns:a16="http://schemas.microsoft.com/office/drawing/2014/main" id="{BBC02A7C-DC83-40A1-BEF0-BE874CB5981E}"/>
                </a:ext>
              </a:extLst>
            </p:cNvPr>
            <p:cNvSpPr/>
            <p:nvPr/>
          </p:nvSpPr>
          <p:spPr>
            <a:xfrm>
              <a:off x="5009796" y="4365104"/>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Oval 50">
              <a:extLst>
                <a:ext uri="{FF2B5EF4-FFF2-40B4-BE49-F238E27FC236}">
                  <a16:creationId xmlns:a16="http://schemas.microsoft.com/office/drawing/2014/main" id="{C410499B-B068-41BA-984E-E9AFA3A07055}"/>
                </a:ext>
              </a:extLst>
            </p:cNvPr>
            <p:cNvSpPr/>
            <p:nvPr/>
          </p:nvSpPr>
          <p:spPr>
            <a:xfrm>
              <a:off x="5866332" y="4689140"/>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Oval 51">
              <a:extLst>
                <a:ext uri="{FF2B5EF4-FFF2-40B4-BE49-F238E27FC236}">
                  <a16:creationId xmlns:a16="http://schemas.microsoft.com/office/drawing/2014/main" id="{BA2ABDCD-9CC0-4CD6-920C-67E790849942}"/>
                </a:ext>
              </a:extLst>
            </p:cNvPr>
            <p:cNvSpPr/>
            <p:nvPr/>
          </p:nvSpPr>
          <p:spPr>
            <a:xfrm>
              <a:off x="6222460" y="5609185"/>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Oval 52">
              <a:extLst>
                <a:ext uri="{FF2B5EF4-FFF2-40B4-BE49-F238E27FC236}">
                  <a16:creationId xmlns:a16="http://schemas.microsoft.com/office/drawing/2014/main" id="{2304476D-9D21-481A-A55B-D06AF9C42A53}"/>
                </a:ext>
              </a:extLst>
            </p:cNvPr>
            <p:cNvSpPr/>
            <p:nvPr/>
          </p:nvSpPr>
          <p:spPr>
            <a:xfrm>
              <a:off x="6386849" y="3991457"/>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Oval 53">
              <a:extLst>
                <a:ext uri="{FF2B5EF4-FFF2-40B4-BE49-F238E27FC236}">
                  <a16:creationId xmlns:a16="http://schemas.microsoft.com/office/drawing/2014/main" id="{0E080106-6D3A-4285-972F-EE6054114C2C}"/>
                </a:ext>
              </a:extLst>
            </p:cNvPr>
            <p:cNvSpPr/>
            <p:nvPr/>
          </p:nvSpPr>
          <p:spPr>
            <a:xfrm>
              <a:off x="7255994" y="5617410"/>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Oval 54">
              <a:extLst>
                <a:ext uri="{FF2B5EF4-FFF2-40B4-BE49-F238E27FC236}">
                  <a16:creationId xmlns:a16="http://schemas.microsoft.com/office/drawing/2014/main" id="{C2E142F7-3D21-4623-B1E2-841899FAF57C}"/>
                </a:ext>
              </a:extLst>
            </p:cNvPr>
            <p:cNvSpPr/>
            <p:nvPr/>
          </p:nvSpPr>
          <p:spPr>
            <a:xfrm>
              <a:off x="6872518" y="4853529"/>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Oval 55">
              <a:extLst>
                <a:ext uri="{FF2B5EF4-FFF2-40B4-BE49-F238E27FC236}">
                  <a16:creationId xmlns:a16="http://schemas.microsoft.com/office/drawing/2014/main" id="{EC12942A-1B6D-4893-9B80-636DB6DFC30F}"/>
                </a:ext>
              </a:extLst>
            </p:cNvPr>
            <p:cNvSpPr/>
            <p:nvPr/>
          </p:nvSpPr>
          <p:spPr>
            <a:xfrm>
              <a:off x="7584773" y="4329367"/>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Oval 56">
              <a:extLst>
                <a:ext uri="{FF2B5EF4-FFF2-40B4-BE49-F238E27FC236}">
                  <a16:creationId xmlns:a16="http://schemas.microsoft.com/office/drawing/2014/main" id="{D1EE130D-717B-47E1-987F-2CD6DDD6D8EB}"/>
                </a:ext>
              </a:extLst>
            </p:cNvPr>
            <p:cNvSpPr/>
            <p:nvPr/>
          </p:nvSpPr>
          <p:spPr>
            <a:xfrm>
              <a:off x="8040216" y="5158228"/>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Oval 57">
              <a:extLst>
                <a:ext uri="{FF2B5EF4-FFF2-40B4-BE49-F238E27FC236}">
                  <a16:creationId xmlns:a16="http://schemas.microsoft.com/office/drawing/2014/main" id="{D1E64DBD-D314-4AA9-BFEE-44CD78E5D51F}"/>
                </a:ext>
              </a:extLst>
            </p:cNvPr>
            <p:cNvSpPr/>
            <p:nvPr/>
          </p:nvSpPr>
          <p:spPr>
            <a:xfrm>
              <a:off x="5623205" y="3903947"/>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59" name="Straight Connector 58">
              <a:extLst>
                <a:ext uri="{FF2B5EF4-FFF2-40B4-BE49-F238E27FC236}">
                  <a16:creationId xmlns:a16="http://schemas.microsoft.com/office/drawing/2014/main" id="{20C841A0-6143-4EDB-BBD1-C7A30ED9CF0B}"/>
                </a:ext>
              </a:extLst>
            </p:cNvPr>
            <p:cNvCxnSpPr>
              <a:cxnSpLocks/>
            </p:cNvCxnSpPr>
            <p:nvPr/>
          </p:nvCxnSpPr>
          <p:spPr>
            <a:xfrm flipV="1">
              <a:off x="4606151" y="2924944"/>
              <a:ext cx="3690901" cy="410445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A0CA7A93-B001-4161-AB35-0B0265B2BC7C}"/>
              </a:ext>
            </a:extLst>
          </p:cNvPr>
          <p:cNvSpPr txBox="1"/>
          <p:nvPr/>
        </p:nvSpPr>
        <p:spPr>
          <a:xfrm>
            <a:off x="0" y="3676050"/>
            <a:ext cx="6295864" cy="369332"/>
          </a:xfrm>
          <a:prstGeom prst="rect">
            <a:avLst/>
          </a:prstGeom>
          <a:noFill/>
        </p:spPr>
        <p:txBody>
          <a:bodyPr wrap="square">
            <a:spAutoFit/>
          </a:bodyPr>
          <a:lstStyle/>
          <a:p>
            <a:pPr algn="ctr"/>
            <a:r>
              <a:rPr lang="en-US" dirty="0">
                <a:solidFill>
                  <a:schemeClr val="bg1"/>
                </a:solidFill>
              </a:rPr>
              <a:t>Dmitry Ryabokon, </a:t>
            </a:r>
            <a:r>
              <a:rPr lang="en-US" u="sng" dirty="0">
                <a:solidFill>
                  <a:schemeClr val="bg1"/>
                </a:solidFill>
              </a:rPr>
              <a:t>github.com/</a:t>
            </a:r>
            <a:r>
              <a:rPr lang="en-US" u="sng" dirty="0" err="1">
                <a:solidFill>
                  <a:schemeClr val="bg1"/>
                </a:solidFill>
              </a:rPr>
              <a:t>dryabokon</a:t>
            </a:r>
            <a:endParaRPr lang="ru-RU" i="1" u="sng" dirty="0">
              <a:solidFill>
                <a:schemeClr val="bg1"/>
              </a:solidFill>
            </a:endParaRPr>
          </a:p>
        </p:txBody>
      </p:sp>
    </p:spTree>
    <p:extLst>
      <p:ext uri="{BB962C8B-B14F-4D97-AF65-F5344CB8AC3E}">
        <p14:creationId xmlns:p14="http://schemas.microsoft.com/office/powerpoint/2010/main" val="3366349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dirty="0"/>
              <a:t>P-Value: probability value or asymptotic significance</a:t>
            </a:r>
          </a:p>
        </p:txBody>
      </p:sp>
      <p:sp>
        <p:nvSpPr>
          <p:cNvPr id="12" name="TextBox 11">
            <a:extLst>
              <a:ext uri="{FF2B5EF4-FFF2-40B4-BE49-F238E27FC236}">
                <a16:creationId xmlns:a16="http://schemas.microsoft.com/office/drawing/2014/main" id="{A7B327BA-264C-4020-AE00-88427091B45D}"/>
              </a:ext>
            </a:extLst>
          </p:cNvPr>
          <p:cNvSpPr txBox="1"/>
          <p:nvPr/>
        </p:nvSpPr>
        <p:spPr>
          <a:xfrm>
            <a:off x="473764" y="1677643"/>
            <a:ext cx="10729192" cy="461665"/>
          </a:xfrm>
          <a:prstGeom prst="rect">
            <a:avLst/>
          </a:prstGeom>
          <a:noFill/>
        </p:spPr>
        <p:txBody>
          <a:bodyPr wrap="square">
            <a:spAutoFit/>
          </a:bodyPr>
          <a:lstStyle/>
          <a:p>
            <a:r>
              <a:rPr lang="en-US" sz="2400" b="0" i="1" dirty="0">
                <a:effectLst/>
              </a:rPr>
              <a:t>p</a:t>
            </a:r>
            <a:r>
              <a:rPr lang="en-US" sz="2400" b="0" i="0" dirty="0">
                <a:effectLst/>
              </a:rPr>
              <a:t>-value depends on the </a:t>
            </a:r>
            <a:r>
              <a:rPr lang="en-US" sz="2400" b="0" i="0" u="sng" dirty="0">
                <a:effectLst/>
              </a:rPr>
              <a:t>statistical test</a:t>
            </a:r>
            <a:r>
              <a:rPr lang="en-US" sz="2400" b="0" i="0" dirty="0">
                <a:effectLst/>
              </a:rPr>
              <a:t> you are using to test your hypothesis</a:t>
            </a:r>
            <a:endParaRPr lang="ru-RU" sz="2400" dirty="0"/>
          </a:p>
        </p:txBody>
      </p:sp>
      <p:pic>
        <p:nvPicPr>
          <p:cNvPr id="13" name="Picture 6">
            <a:extLst>
              <a:ext uri="{FF2B5EF4-FFF2-40B4-BE49-F238E27FC236}">
                <a16:creationId xmlns:a16="http://schemas.microsoft.com/office/drawing/2014/main" id="{06AA93C0-7FBC-4BFE-BF4D-740BBC2A3E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5870" y="2253697"/>
            <a:ext cx="3793108" cy="403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83253165-13F8-4193-8CF6-FFECA00AA38A}"/>
              </a:ext>
            </a:extLst>
          </p:cNvPr>
          <p:cNvSpPr txBox="1"/>
          <p:nvPr/>
        </p:nvSpPr>
        <p:spPr>
          <a:xfrm>
            <a:off x="462473" y="2265117"/>
            <a:ext cx="6102626" cy="1384995"/>
          </a:xfrm>
          <a:prstGeom prst="rect">
            <a:avLst/>
          </a:prstGeom>
          <a:noFill/>
        </p:spPr>
        <p:txBody>
          <a:bodyPr wrap="square">
            <a:spAutoFit/>
          </a:bodyPr>
          <a:lstStyle/>
          <a:p>
            <a:pPr algn="l" fontAlgn="base"/>
            <a:r>
              <a:rPr lang="en-US" sz="2400" dirty="0"/>
              <a:t>There are four main test statistics you can use in a hypothesis test. </a:t>
            </a:r>
          </a:p>
          <a:p>
            <a:pPr algn="l" fontAlgn="base"/>
            <a:br>
              <a:rPr lang="en-US" dirty="0"/>
            </a:br>
            <a:endParaRPr lang="en-US" dirty="0"/>
          </a:p>
        </p:txBody>
      </p:sp>
      <p:graphicFrame>
        <p:nvGraphicFramePr>
          <p:cNvPr id="10" name="Table 9">
            <a:extLst>
              <a:ext uri="{FF2B5EF4-FFF2-40B4-BE49-F238E27FC236}">
                <a16:creationId xmlns:a16="http://schemas.microsoft.com/office/drawing/2014/main" id="{FB34A69E-1D72-4EB8-B5C3-F1C214ED9F1E}"/>
              </a:ext>
            </a:extLst>
          </p:cNvPr>
          <p:cNvGraphicFramePr>
            <a:graphicFrameLocks noGrp="1"/>
          </p:cNvGraphicFramePr>
          <p:nvPr>
            <p:extLst>
              <p:ext uri="{D42A27DB-BD31-4B8C-83A1-F6EECF244321}">
                <p14:modId xmlns:p14="http://schemas.microsoft.com/office/powerpoint/2010/main" val="1639397279"/>
              </p:ext>
            </p:extLst>
          </p:nvPr>
        </p:nvGraphicFramePr>
        <p:xfrm>
          <a:off x="507100" y="3580577"/>
          <a:ext cx="2444496" cy="1463040"/>
        </p:xfrm>
        <a:graphic>
          <a:graphicData uri="http://schemas.openxmlformats.org/drawingml/2006/table">
            <a:tbl>
              <a:tblPr/>
              <a:tblGrid>
                <a:gridCol w="2444496">
                  <a:extLst>
                    <a:ext uri="{9D8B030D-6E8A-4147-A177-3AD203B41FA5}">
                      <a16:colId xmlns:a16="http://schemas.microsoft.com/office/drawing/2014/main" val="1815417106"/>
                    </a:ext>
                  </a:extLst>
                </a:gridCol>
              </a:tblGrid>
              <a:tr h="0">
                <a:tc>
                  <a:txBody>
                    <a:bodyPr/>
                    <a:lstStyle/>
                    <a:p>
                      <a:pPr algn="l" fontAlgn="base"/>
                      <a:r>
                        <a:rPr lang="en-US" b="0" u="none" strike="noStrike" dirty="0">
                          <a:solidFill>
                            <a:srgbClr val="05A9C5"/>
                          </a:solidFill>
                          <a:effectLst/>
                          <a:latin typeface="inherit"/>
                          <a:hlinkClick r:id="rId3"/>
                        </a:rPr>
                        <a:t>Z-Test</a:t>
                      </a:r>
                      <a:endParaRPr lang="en-US" b="0" dirty="0">
                        <a:effectLst/>
                        <a:latin typeface="inherit"/>
                      </a:endParaRPr>
                    </a:p>
                  </a:txBody>
                  <a:tcPr marR="76200"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75735099"/>
                  </a:ext>
                </a:extLst>
              </a:tr>
              <a:tr h="0">
                <a:tc>
                  <a:txBody>
                    <a:bodyPr/>
                    <a:lstStyle/>
                    <a:p>
                      <a:pPr algn="l" fontAlgn="base"/>
                      <a:r>
                        <a:rPr lang="en-US" b="0" u="none" strike="noStrike" dirty="0">
                          <a:solidFill>
                            <a:srgbClr val="05A9C5"/>
                          </a:solidFill>
                          <a:effectLst/>
                          <a:latin typeface="inherit"/>
                          <a:hlinkClick r:id="rId4"/>
                        </a:rPr>
                        <a:t>T-Test</a:t>
                      </a:r>
                      <a:endParaRPr lang="en-US" b="0" dirty="0">
                        <a:effectLst/>
                        <a:latin typeface="inherit"/>
                      </a:endParaRPr>
                    </a:p>
                  </a:txBody>
                  <a:tcPr marR="76200"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30663385"/>
                  </a:ext>
                </a:extLst>
              </a:tr>
              <a:tr h="0">
                <a:tc>
                  <a:txBody>
                    <a:bodyPr/>
                    <a:lstStyle/>
                    <a:p>
                      <a:pPr algn="l" fontAlgn="base"/>
                      <a:r>
                        <a:rPr lang="en-US" b="0" u="none" strike="noStrike">
                          <a:solidFill>
                            <a:srgbClr val="05A9C5"/>
                          </a:solidFill>
                          <a:effectLst/>
                          <a:latin typeface="inherit"/>
                          <a:hlinkClick r:id="rId5"/>
                        </a:rPr>
                        <a:t>ANOVA</a:t>
                      </a:r>
                      <a:endParaRPr lang="en-US" b="0">
                        <a:effectLst/>
                        <a:latin typeface="inherit"/>
                      </a:endParaRPr>
                    </a:p>
                  </a:txBody>
                  <a:tcPr marR="76200"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58631586"/>
                  </a:ext>
                </a:extLst>
              </a:tr>
              <a:tr h="0">
                <a:tc>
                  <a:txBody>
                    <a:bodyPr/>
                    <a:lstStyle/>
                    <a:p>
                      <a:pPr algn="l" fontAlgn="base"/>
                      <a:r>
                        <a:rPr lang="en-US" b="0" u="none" strike="noStrike" dirty="0">
                          <a:solidFill>
                            <a:srgbClr val="05A9C5"/>
                          </a:solidFill>
                          <a:effectLst/>
                          <a:latin typeface="inherit"/>
                          <a:hlinkClick r:id="rId6"/>
                        </a:rPr>
                        <a:t>Chi-Square Test</a:t>
                      </a:r>
                      <a:endParaRPr lang="en-US" b="0" dirty="0">
                        <a:effectLst/>
                        <a:latin typeface="inherit"/>
                      </a:endParaRPr>
                    </a:p>
                  </a:txBody>
                  <a:tcPr marR="76200" anchor="ctr">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29961624"/>
                  </a:ext>
                </a:extLst>
              </a:tr>
            </a:tbl>
          </a:graphicData>
        </a:graphic>
      </p:graphicFrame>
    </p:spTree>
    <p:extLst>
      <p:ext uri="{BB962C8B-B14F-4D97-AF65-F5344CB8AC3E}">
        <p14:creationId xmlns:p14="http://schemas.microsoft.com/office/powerpoint/2010/main" val="161029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4" name="Google Shape;121;p29">
            <a:extLst>
              <a:ext uri="{FF2B5EF4-FFF2-40B4-BE49-F238E27FC236}">
                <a16:creationId xmlns:a16="http://schemas.microsoft.com/office/drawing/2014/main" id="{86488302-3946-4AEB-AD62-6A215F597270}"/>
              </a:ext>
            </a:extLst>
          </p:cNvPr>
          <p:cNvSpPr/>
          <p:nvPr/>
        </p:nvSpPr>
        <p:spPr>
          <a:xfrm>
            <a:off x="-1" y="0"/>
            <a:ext cx="6295865" cy="6858000"/>
          </a:xfrm>
          <a:prstGeom prst="rect">
            <a:avLst/>
          </a:prstGeom>
          <a:solidFill>
            <a:srgbClr val="262626"/>
          </a:solidFill>
          <a:ln>
            <a:noFill/>
          </a:ln>
        </p:spPr>
        <p:txBody>
          <a:bodyPr spcFirstLastPara="1" wrap="square" lIns="121900" tIns="60933" rIns="121900" bIns="60933" anchor="ctr" anchorCtr="0">
            <a:noAutofit/>
          </a:bodyPr>
          <a:lstStyle/>
          <a:p>
            <a:pPr algn="ctr">
              <a:lnSpc>
                <a:spcPct val="90000"/>
              </a:lnSpc>
            </a:pPr>
            <a:endParaRPr sz="3200">
              <a:solidFill>
                <a:schemeClr val="lt1"/>
              </a:solidFill>
              <a:latin typeface="Calibri"/>
              <a:ea typeface="Calibri"/>
              <a:cs typeface="Calibri"/>
              <a:sym typeface="Calibri"/>
            </a:endParaRPr>
          </a:p>
        </p:txBody>
      </p:sp>
      <p:sp>
        <p:nvSpPr>
          <p:cNvPr id="6" name="TextBox 5">
            <a:extLst>
              <a:ext uri="{FF2B5EF4-FFF2-40B4-BE49-F238E27FC236}">
                <a16:creationId xmlns:a16="http://schemas.microsoft.com/office/drawing/2014/main" id="{1F95BAB3-744A-4553-A5FC-373E2C885B22}"/>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Chi2 test</a:t>
            </a:r>
          </a:p>
        </p:txBody>
      </p:sp>
    </p:spTree>
    <p:extLst>
      <p:ext uri="{BB962C8B-B14F-4D97-AF65-F5344CB8AC3E}">
        <p14:creationId xmlns:p14="http://schemas.microsoft.com/office/powerpoint/2010/main" val="4262283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Chi-Square Test</a:t>
            </a:r>
            <a:endParaRPr lang="en-US" sz="3200" b="1" dirty="0"/>
          </a:p>
        </p:txBody>
      </p:sp>
      <p:sp>
        <p:nvSpPr>
          <p:cNvPr id="11" name="TextBox 10">
            <a:extLst>
              <a:ext uri="{FF2B5EF4-FFF2-40B4-BE49-F238E27FC236}">
                <a16:creationId xmlns:a16="http://schemas.microsoft.com/office/drawing/2014/main" id="{8B628BCF-9235-4BF0-9F76-0B15DA4F9933}"/>
              </a:ext>
            </a:extLst>
          </p:cNvPr>
          <p:cNvSpPr txBox="1"/>
          <p:nvPr/>
        </p:nvSpPr>
        <p:spPr>
          <a:xfrm>
            <a:off x="473764" y="1677643"/>
            <a:ext cx="10950828" cy="830997"/>
          </a:xfrm>
          <a:prstGeom prst="rect">
            <a:avLst/>
          </a:prstGeom>
          <a:noFill/>
        </p:spPr>
        <p:txBody>
          <a:bodyPr wrap="square">
            <a:spAutoFit/>
          </a:bodyPr>
          <a:lstStyle/>
          <a:p>
            <a:r>
              <a:rPr lang="en-US" sz="2400" dirty="0"/>
              <a:t>Pearson’s Chi-Square test for independence between categorical variables</a:t>
            </a:r>
          </a:p>
          <a:p>
            <a:r>
              <a:rPr lang="en-US" sz="2400" dirty="0"/>
              <a:t>Goal: conclude if two variables are related to each other</a:t>
            </a:r>
            <a:endParaRPr lang="ru-RU" sz="2400" dirty="0"/>
          </a:p>
        </p:txBody>
      </p:sp>
      <p:sp>
        <p:nvSpPr>
          <p:cNvPr id="10" name="TextBox 9">
            <a:extLst>
              <a:ext uri="{FF2B5EF4-FFF2-40B4-BE49-F238E27FC236}">
                <a16:creationId xmlns:a16="http://schemas.microsoft.com/office/drawing/2014/main" id="{7184BF71-2CBD-405C-8569-30FA1306436D}"/>
              </a:ext>
            </a:extLst>
          </p:cNvPr>
          <p:cNvSpPr txBox="1"/>
          <p:nvPr/>
        </p:nvSpPr>
        <p:spPr>
          <a:xfrm>
            <a:off x="3431704" y="2954113"/>
            <a:ext cx="6101080" cy="461665"/>
          </a:xfrm>
          <a:prstGeom prst="rect">
            <a:avLst/>
          </a:prstGeom>
          <a:noFill/>
        </p:spPr>
        <p:txBody>
          <a:bodyPr wrap="square">
            <a:spAutoFit/>
          </a:bodyPr>
          <a:lstStyle/>
          <a:p>
            <a:r>
              <a:rPr lang="en-US" sz="2400" b="0" i="0" dirty="0">
                <a:solidFill>
                  <a:srgbClr val="292929"/>
                </a:solidFill>
                <a:effectLst/>
              </a:rPr>
              <a:t>X² = ∑ [(observed-expected)² / expected]</a:t>
            </a:r>
            <a:endParaRPr lang="en-US" sz="2400" dirty="0"/>
          </a:p>
        </p:txBody>
      </p:sp>
    </p:spTree>
    <p:extLst>
      <p:ext uri="{BB962C8B-B14F-4D97-AF65-F5344CB8AC3E}">
        <p14:creationId xmlns:p14="http://schemas.microsoft.com/office/powerpoint/2010/main" val="137292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Chi-Square Test</a:t>
            </a:r>
            <a:endParaRPr lang="en-US" sz="3200" b="1" dirty="0"/>
          </a:p>
        </p:txBody>
      </p:sp>
      <p:sp>
        <p:nvSpPr>
          <p:cNvPr id="11" name="TextBox 10">
            <a:extLst>
              <a:ext uri="{FF2B5EF4-FFF2-40B4-BE49-F238E27FC236}">
                <a16:creationId xmlns:a16="http://schemas.microsoft.com/office/drawing/2014/main" id="{8B628BCF-9235-4BF0-9F76-0B15DA4F9933}"/>
              </a:ext>
            </a:extLst>
          </p:cNvPr>
          <p:cNvSpPr txBox="1"/>
          <p:nvPr/>
        </p:nvSpPr>
        <p:spPr>
          <a:xfrm>
            <a:off x="473764" y="1677643"/>
            <a:ext cx="10950828" cy="2308324"/>
          </a:xfrm>
          <a:prstGeom prst="rect">
            <a:avLst/>
          </a:prstGeom>
          <a:noFill/>
        </p:spPr>
        <p:txBody>
          <a:bodyPr wrap="square">
            <a:spAutoFit/>
          </a:bodyPr>
          <a:lstStyle/>
          <a:p>
            <a:r>
              <a:rPr lang="ru-RU" sz="2400" dirty="0"/>
              <a:t>Если гипотеза о согласии наблюдаемых и ожидаемых частот верна, то, при большом количестве наблюдений, выражение</a:t>
            </a:r>
            <a:endParaRPr lang="en-US" sz="2400" dirty="0"/>
          </a:p>
          <a:p>
            <a:endParaRPr lang="en-US" sz="2400" dirty="0"/>
          </a:p>
          <a:p>
            <a:endParaRPr lang="en-US" sz="2400" dirty="0"/>
          </a:p>
          <a:p>
            <a:endParaRPr lang="en-US" sz="2400" dirty="0"/>
          </a:p>
          <a:p>
            <a:r>
              <a:rPr lang="ru-RU" sz="2400" dirty="0"/>
              <a:t>имеет стандартное нормальное распределение</a:t>
            </a:r>
          </a:p>
        </p:txBody>
      </p:sp>
      <p:sp>
        <p:nvSpPr>
          <p:cNvPr id="12" name="TextBox 11">
            <a:extLst>
              <a:ext uri="{FF2B5EF4-FFF2-40B4-BE49-F238E27FC236}">
                <a16:creationId xmlns:a16="http://schemas.microsoft.com/office/drawing/2014/main" id="{965448CF-8F4D-4FAE-83E2-C28BB10F534E}"/>
              </a:ext>
            </a:extLst>
          </p:cNvPr>
          <p:cNvSpPr txBox="1"/>
          <p:nvPr/>
        </p:nvSpPr>
        <p:spPr>
          <a:xfrm>
            <a:off x="2898638" y="2665352"/>
            <a:ext cx="6101080" cy="461665"/>
          </a:xfrm>
          <a:prstGeom prst="rect">
            <a:avLst/>
          </a:prstGeom>
          <a:noFill/>
        </p:spPr>
        <p:txBody>
          <a:bodyPr wrap="square">
            <a:spAutoFit/>
          </a:bodyPr>
          <a:lstStyle/>
          <a:p>
            <a:r>
              <a:rPr lang="en-US" sz="2400" b="1" i="0" dirty="0">
                <a:solidFill>
                  <a:srgbClr val="292929"/>
                </a:solidFill>
                <a:effectLst/>
              </a:rPr>
              <a:t>(</a:t>
            </a:r>
            <a:r>
              <a:rPr lang="en-US" sz="2400" b="1" dirty="0">
                <a:solidFill>
                  <a:srgbClr val="292929"/>
                </a:solidFill>
              </a:rPr>
              <a:t>observed-expected) / sqrt(expected)</a:t>
            </a:r>
          </a:p>
        </p:txBody>
      </p:sp>
      <p:sp>
        <p:nvSpPr>
          <p:cNvPr id="13" name="TextBox 12">
            <a:extLst>
              <a:ext uri="{FF2B5EF4-FFF2-40B4-BE49-F238E27FC236}">
                <a16:creationId xmlns:a16="http://schemas.microsoft.com/office/drawing/2014/main" id="{1C522E60-0860-4E07-8B7B-98DB6A1FA4B3}"/>
              </a:ext>
            </a:extLst>
          </p:cNvPr>
          <p:cNvSpPr txBox="1"/>
          <p:nvPr/>
        </p:nvSpPr>
        <p:spPr>
          <a:xfrm>
            <a:off x="473764" y="4510433"/>
            <a:ext cx="10878820" cy="1938992"/>
          </a:xfrm>
          <a:prstGeom prst="rect">
            <a:avLst/>
          </a:prstGeom>
          <a:noFill/>
        </p:spPr>
        <p:txBody>
          <a:bodyPr wrap="square">
            <a:spAutoFit/>
          </a:bodyPr>
          <a:lstStyle/>
          <a:p>
            <a:r>
              <a:rPr lang="ru-RU" sz="2400" dirty="0"/>
              <a:t>нормальность будет проявляться только при достаточно больших частотах. В статистике принято считать, что общее количество наблюдений (сумма частот) должна быть не менее 50 и ожидаемая частота в каждой группе должна быть не менее 5. Только в этом случае величина, показанная выше, имеет стандартное нормальное распределение.</a:t>
            </a:r>
            <a:endParaRPr lang="en-US" sz="2400" dirty="0"/>
          </a:p>
        </p:txBody>
      </p:sp>
    </p:spTree>
    <p:extLst>
      <p:ext uri="{BB962C8B-B14F-4D97-AF65-F5344CB8AC3E}">
        <p14:creationId xmlns:p14="http://schemas.microsoft.com/office/powerpoint/2010/main" val="226394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Chi-Square Test</a:t>
            </a:r>
            <a:endParaRPr lang="en-US" sz="3200" b="1" dirty="0"/>
          </a:p>
        </p:txBody>
      </p:sp>
      <p:pic>
        <p:nvPicPr>
          <p:cNvPr id="9220" name="Picture 4" descr="Картинки по запросу &quot;критические точки распределения хи квадрат&quot;">
            <a:extLst>
              <a:ext uri="{FF2B5EF4-FFF2-40B4-BE49-F238E27FC236}">
                <a16:creationId xmlns:a16="http://schemas.microsoft.com/office/drawing/2014/main" id="{7E7B1710-E180-4525-AAC4-263B4D7C6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1148633"/>
            <a:ext cx="5038725" cy="54578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Картинки по запросу &quot;критические точки распределения хи квадрат&quot;">
            <a:extLst>
              <a:ext uri="{FF2B5EF4-FFF2-40B4-BE49-F238E27FC236}">
                <a16:creationId xmlns:a16="http://schemas.microsoft.com/office/drawing/2014/main" id="{26445AD3-3733-441A-9ABF-4B1B8146E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44" y="2724059"/>
            <a:ext cx="5455296" cy="2924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84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Chi-Square Test</a:t>
            </a:r>
            <a:endParaRPr lang="en-US" sz="3200" b="1" dirty="0"/>
          </a:p>
        </p:txBody>
      </p:sp>
      <p:pic>
        <p:nvPicPr>
          <p:cNvPr id="11" name="Picture 10">
            <a:extLst>
              <a:ext uri="{FF2B5EF4-FFF2-40B4-BE49-F238E27FC236}">
                <a16:creationId xmlns:a16="http://schemas.microsoft.com/office/drawing/2014/main" id="{4397E748-0964-44F0-9364-8FD5BC307C20}"/>
              </a:ext>
            </a:extLst>
          </p:cNvPr>
          <p:cNvPicPr>
            <a:picLocks noChangeAspect="1"/>
          </p:cNvPicPr>
          <p:nvPr/>
        </p:nvPicPr>
        <p:blipFill>
          <a:blip r:embed="rId2"/>
          <a:stretch>
            <a:fillRect/>
          </a:stretch>
        </p:blipFill>
        <p:spPr>
          <a:xfrm>
            <a:off x="8832304" y="2398018"/>
            <a:ext cx="1678650" cy="2061964"/>
          </a:xfrm>
          <a:prstGeom prst="rect">
            <a:avLst/>
          </a:prstGeom>
        </p:spPr>
      </p:pic>
      <p:pic>
        <p:nvPicPr>
          <p:cNvPr id="19" name="Picture 5">
            <a:extLst>
              <a:ext uri="{FF2B5EF4-FFF2-40B4-BE49-F238E27FC236}">
                <a16:creationId xmlns:a16="http://schemas.microsoft.com/office/drawing/2014/main" id="{B6F07A16-E0AD-430C-A773-F90B9A082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440" y="2052168"/>
            <a:ext cx="4759586" cy="357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a:extLst>
              <a:ext uri="{FF2B5EF4-FFF2-40B4-BE49-F238E27FC236}">
                <a16:creationId xmlns:a16="http://schemas.microsoft.com/office/drawing/2014/main" id="{672A4976-D86C-4E30-99BD-B7C326481F19}"/>
              </a:ext>
            </a:extLst>
          </p:cNvPr>
          <p:cNvSpPr txBox="1"/>
          <p:nvPr/>
        </p:nvSpPr>
        <p:spPr>
          <a:xfrm>
            <a:off x="1919536" y="5836298"/>
            <a:ext cx="3717068"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Source Code Pro"/>
              </a:rPr>
              <a:t>X_obs</a:t>
            </a:r>
            <a:r>
              <a:rPr kumimoji="0" lang="en-US" altLang="en-US" sz="1800" b="0" i="0" u="none" strike="noStrike" cap="none" normalizeH="0" baseline="0" dirty="0">
                <a:ln>
                  <a:noFill/>
                </a:ln>
                <a:effectLst/>
                <a:latin typeface="Source Code Pro"/>
              </a:rPr>
              <a:t> = [110, 90]</a:t>
            </a:r>
            <a:br>
              <a:rPr kumimoji="0" lang="en-US" altLang="en-US" sz="1800" b="0" i="0" u="none" strike="noStrike" cap="none" normalizeH="0" baseline="0" dirty="0">
                <a:ln>
                  <a:noFill/>
                </a:ln>
                <a:effectLst/>
                <a:latin typeface="Source Code Pro"/>
              </a:rPr>
            </a:br>
            <a:r>
              <a:rPr kumimoji="0" lang="en-US" altLang="en-US" sz="1800" b="0" i="0" u="none" strike="noStrike" cap="none" normalizeH="0" baseline="0" dirty="0" err="1">
                <a:ln>
                  <a:noFill/>
                </a:ln>
                <a:effectLst/>
                <a:latin typeface="Source Code Pro"/>
              </a:rPr>
              <a:t>X_exp</a:t>
            </a:r>
            <a:r>
              <a:rPr kumimoji="0" lang="en-US" altLang="en-US" sz="1800" b="0" i="0" u="none" strike="noStrike" cap="none" normalizeH="0" baseline="0" dirty="0">
                <a:ln>
                  <a:noFill/>
                </a:ln>
                <a:effectLst/>
                <a:latin typeface="Source Code Pro"/>
              </a:rPr>
              <a:t> = [100, 100]</a:t>
            </a:r>
            <a:endParaRPr kumimoji="0" lang="en-US" altLang="en-US" sz="4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89379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Chi-Square Test</a:t>
            </a:r>
            <a:endParaRPr lang="en-US" sz="3200" b="1" dirty="0"/>
          </a:p>
        </p:txBody>
      </p:sp>
      <p:sp>
        <p:nvSpPr>
          <p:cNvPr id="22" name="TextBox 21">
            <a:extLst>
              <a:ext uri="{FF2B5EF4-FFF2-40B4-BE49-F238E27FC236}">
                <a16:creationId xmlns:a16="http://schemas.microsoft.com/office/drawing/2014/main" id="{672A4976-D86C-4E30-99BD-B7C326481F19}"/>
              </a:ext>
            </a:extLst>
          </p:cNvPr>
          <p:cNvSpPr txBox="1"/>
          <p:nvPr/>
        </p:nvSpPr>
        <p:spPr>
          <a:xfrm>
            <a:off x="1199456" y="5836298"/>
            <a:ext cx="4437148"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Source Code Pro"/>
              </a:rPr>
              <a:t>X_obs</a:t>
            </a:r>
            <a:r>
              <a:rPr kumimoji="0" lang="en-US" altLang="en-US" sz="1800" b="0" i="0" u="none" strike="noStrike" cap="none" normalizeH="0" baseline="0" dirty="0">
                <a:ln>
                  <a:noFill/>
                </a:ln>
                <a:effectLst/>
                <a:latin typeface="Source Code Pro"/>
              </a:rPr>
              <a:t> = [8, 12, 13, 7, 12, 18]</a:t>
            </a:r>
            <a:br>
              <a:rPr kumimoji="0" lang="en-US" altLang="en-US" sz="1800" b="0" i="0" u="none" strike="noStrike" cap="none" normalizeH="0" baseline="0" dirty="0">
                <a:ln>
                  <a:noFill/>
                </a:ln>
                <a:effectLst/>
                <a:latin typeface="Source Code Pro"/>
              </a:rPr>
            </a:br>
            <a:r>
              <a:rPr kumimoji="0" lang="en-US" altLang="en-US" sz="1800" b="0" i="0" u="none" strike="noStrike" cap="none" normalizeH="0" baseline="0" dirty="0" err="1">
                <a:ln>
                  <a:noFill/>
                </a:ln>
                <a:effectLst/>
                <a:latin typeface="Source Code Pro"/>
              </a:rPr>
              <a:t>X_exp</a:t>
            </a:r>
            <a:r>
              <a:rPr kumimoji="0" lang="en-US" altLang="en-US" sz="1800" b="0" i="0" u="none" strike="noStrike" cap="none" normalizeH="0" baseline="0" dirty="0">
                <a:ln>
                  <a:noFill/>
                </a:ln>
                <a:effectLst/>
                <a:latin typeface="Source Code Pro"/>
              </a:rPr>
              <a:t> = [10, 10, 10, 10, 10, 10]</a:t>
            </a:r>
            <a:endParaRPr kumimoji="0" lang="en-US" altLang="en-US" sz="4000" b="0" i="0" u="none" strike="noStrike" cap="none" normalizeH="0" baseline="0" dirty="0">
              <a:ln>
                <a:noFill/>
              </a:ln>
              <a:effectLst/>
              <a:latin typeface="Arial" panose="020B0604020202020204" pitchFamily="34" charset="0"/>
            </a:endParaRPr>
          </a:p>
        </p:txBody>
      </p:sp>
      <p:pic>
        <p:nvPicPr>
          <p:cNvPr id="3" name="Picture 2">
            <a:extLst>
              <a:ext uri="{FF2B5EF4-FFF2-40B4-BE49-F238E27FC236}">
                <a16:creationId xmlns:a16="http://schemas.microsoft.com/office/drawing/2014/main" id="{7780E24C-37B4-488D-AFD7-267844ABF70B}"/>
              </a:ext>
            </a:extLst>
          </p:cNvPr>
          <p:cNvPicPr>
            <a:picLocks noChangeAspect="1"/>
          </p:cNvPicPr>
          <p:nvPr/>
        </p:nvPicPr>
        <p:blipFill>
          <a:blip r:embed="rId2"/>
          <a:stretch>
            <a:fillRect/>
          </a:stretch>
        </p:blipFill>
        <p:spPr>
          <a:xfrm>
            <a:off x="8472264" y="2204864"/>
            <a:ext cx="2019300" cy="2009775"/>
          </a:xfrm>
          <a:prstGeom prst="rect">
            <a:avLst/>
          </a:prstGeom>
        </p:spPr>
      </p:pic>
      <p:pic>
        <p:nvPicPr>
          <p:cNvPr id="15" name="Picture 5">
            <a:extLst>
              <a:ext uri="{FF2B5EF4-FFF2-40B4-BE49-F238E27FC236}">
                <a16:creationId xmlns:a16="http://schemas.microsoft.com/office/drawing/2014/main" id="{2BB1B49E-3FF0-4A2A-A2C1-6DD220378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967" y="2052168"/>
            <a:ext cx="4817060" cy="3617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1588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4" name="Google Shape;121;p29">
            <a:extLst>
              <a:ext uri="{FF2B5EF4-FFF2-40B4-BE49-F238E27FC236}">
                <a16:creationId xmlns:a16="http://schemas.microsoft.com/office/drawing/2014/main" id="{86488302-3946-4AEB-AD62-6A215F597270}"/>
              </a:ext>
            </a:extLst>
          </p:cNvPr>
          <p:cNvSpPr/>
          <p:nvPr/>
        </p:nvSpPr>
        <p:spPr>
          <a:xfrm>
            <a:off x="-1" y="0"/>
            <a:ext cx="6295865" cy="6858000"/>
          </a:xfrm>
          <a:prstGeom prst="rect">
            <a:avLst/>
          </a:prstGeom>
          <a:solidFill>
            <a:srgbClr val="262626"/>
          </a:solidFill>
          <a:ln>
            <a:noFill/>
          </a:ln>
        </p:spPr>
        <p:txBody>
          <a:bodyPr spcFirstLastPara="1" wrap="square" lIns="121900" tIns="60933" rIns="121900" bIns="60933" anchor="ctr" anchorCtr="0">
            <a:noAutofit/>
          </a:bodyPr>
          <a:lstStyle/>
          <a:p>
            <a:pPr algn="ctr">
              <a:lnSpc>
                <a:spcPct val="90000"/>
              </a:lnSpc>
            </a:pPr>
            <a:endParaRPr sz="3200">
              <a:solidFill>
                <a:schemeClr val="lt1"/>
              </a:solidFill>
              <a:latin typeface="Calibri"/>
              <a:ea typeface="Calibri"/>
              <a:cs typeface="Calibri"/>
              <a:sym typeface="Calibri"/>
            </a:endParaRPr>
          </a:p>
        </p:txBody>
      </p:sp>
      <p:sp>
        <p:nvSpPr>
          <p:cNvPr id="6" name="TextBox 5">
            <a:extLst>
              <a:ext uri="{FF2B5EF4-FFF2-40B4-BE49-F238E27FC236}">
                <a16:creationId xmlns:a16="http://schemas.microsoft.com/office/drawing/2014/main" id="{1F95BAB3-744A-4553-A5FC-373E2C885B22}"/>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T-test</a:t>
            </a:r>
          </a:p>
        </p:txBody>
      </p:sp>
    </p:spTree>
    <p:extLst>
      <p:ext uri="{BB962C8B-B14F-4D97-AF65-F5344CB8AC3E}">
        <p14:creationId xmlns:p14="http://schemas.microsoft.com/office/powerpoint/2010/main" val="1088168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T-Test</a:t>
            </a:r>
            <a:endParaRPr lang="en-US" sz="3200" b="1" dirty="0"/>
          </a:p>
        </p:txBody>
      </p:sp>
      <p:sp>
        <p:nvSpPr>
          <p:cNvPr id="10" name="TextBox 9">
            <a:extLst>
              <a:ext uri="{FF2B5EF4-FFF2-40B4-BE49-F238E27FC236}">
                <a16:creationId xmlns:a16="http://schemas.microsoft.com/office/drawing/2014/main" id="{46015D1B-B7FE-4129-BD48-2202AF04BD51}"/>
              </a:ext>
            </a:extLst>
          </p:cNvPr>
          <p:cNvSpPr txBox="1"/>
          <p:nvPr/>
        </p:nvSpPr>
        <p:spPr>
          <a:xfrm>
            <a:off x="473764" y="1677643"/>
            <a:ext cx="10950828" cy="3785652"/>
          </a:xfrm>
          <a:prstGeom prst="rect">
            <a:avLst/>
          </a:prstGeom>
          <a:noFill/>
        </p:spPr>
        <p:txBody>
          <a:bodyPr wrap="square">
            <a:spAutoFit/>
          </a:bodyPr>
          <a:lstStyle/>
          <a:p>
            <a:r>
              <a:rPr lang="ru-RU" sz="2400" b="0" i="0" dirty="0">
                <a:solidFill>
                  <a:srgbClr val="000000"/>
                </a:solidFill>
                <a:effectLst/>
                <a:latin typeface="Buda"/>
              </a:rPr>
              <a:t>Статистический метод, который позволяет сравнивать средние значения двух выборок и на основе результатов теста делать заключение о том, различаются ли они друг от друга статистически или нет</a:t>
            </a:r>
            <a:r>
              <a:rPr lang="en-US" sz="2400" b="0" i="0" dirty="0">
                <a:solidFill>
                  <a:srgbClr val="000000"/>
                </a:solidFill>
                <a:effectLst/>
                <a:latin typeface="Buda"/>
              </a:rPr>
              <a:t>.</a:t>
            </a:r>
          </a:p>
          <a:p>
            <a:endParaRPr lang="ru-RU" sz="2400" b="0" i="0" dirty="0">
              <a:solidFill>
                <a:srgbClr val="000000"/>
              </a:solidFill>
              <a:effectLst/>
              <a:latin typeface="Buda"/>
            </a:endParaRPr>
          </a:p>
          <a:p>
            <a:r>
              <a:rPr lang="ru-RU" sz="2400" b="0" i="0" dirty="0">
                <a:solidFill>
                  <a:srgbClr val="000000"/>
                </a:solidFill>
                <a:effectLst/>
                <a:latin typeface="Buda"/>
              </a:rPr>
              <a:t>Для проведения теста, </a:t>
            </a:r>
            <a:r>
              <a:rPr lang="ru-RU" sz="2400" b="0" i="0" u="sng" dirty="0">
                <a:solidFill>
                  <a:srgbClr val="000000"/>
                </a:solidFill>
                <a:effectLst/>
                <a:latin typeface="Buda"/>
              </a:rPr>
              <a:t>необходимо, чтобы данные выборок имели распределение близкое к нормальному.</a:t>
            </a:r>
            <a:r>
              <a:rPr lang="ru-RU" sz="2400" b="0" i="0" dirty="0">
                <a:solidFill>
                  <a:srgbClr val="000000"/>
                </a:solidFill>
                <a:effectLst/>
                <a:latin typeface="Buda"/>
              </a:rPr>
              <a:t> </a:t>
            </a:r>
          </a:p>
          <a:p>
            <a:endParaRPr lang="ru-RU" sz="2400" dirty="0">
              <a:solidFill>
                <a:srgbClr val="000000"/>
              </a:solidFill>
              <a:latin typeface="Buda"/>
            </a:endParaRPr>
          </a:p>
          <a:p>
            <a:r>
              <a:rPr lang="ru-RU" sz="2400" b="0" i="0" dirty="0">
                <a:solidFill>
                  <a:srgbClr val="000000"/>
                </a:solidFill>
                <a:effectLst/>
                <a:latin typeface="Buda"/>
              </a:rPr>
              <a:t>Для этого существуют методы оценки, которые позволяют сказать, допустимо ли в данном случае полагать, что данные распределены нормально или нет.  Например </a:t>
            </a:r>
            <a:r>
              <a:rPr lang="ru-RU" sz="2400" b="1" i="1" dirty="0">
                <a:solidFill>
                  <a:srgbClr val="000000"/>
                </a:solidFill>
                <a:effectLst/>
                <a:latin typeface="Buda"/>
              </a:rPr>
              <a:t>график квантилей (</a:t>
            </a:r>
            <a:r>
              <a:rPr lang="en-US" sz="2400" b="1" i="1" dirty="0" err="1">
                <a:solidFill>
                  <a:srgbClr val="000000"/>
                </a:solidFill>
                <a:effectLst/>
                <a:latin typeface="Buda"/>
              </a:rPr>
              <a:t>qqplot</a:t>
            </a:r>
            <a:r>
              <a:rPr lang="en-US" sz="2400" b="1" i="1" dirty="0">
                <a:solidFill>
                  <a:srgbClr val="000000"/>
                </a:solidFill>
                <a:effectLst/>
                <a:latin typeface="Buda"/>
              </a:rPr>
              <a:t>)</a:t>
            </a:r>
            <a:r>
              <a:rPr lang="ru-RU" sz="2400" b="1" i="1" dirty="0">
                <a:solidFill>
                  <a:srgbClr val="000000"/>
                </a:solidFill>
                <a:effectLst/>
                <a:latin typeface="Buda"/>
              </a:rPr>
              <a:t> или тест Шапиро-Уилка</a:t>
            </a:r>
            <a:endParaRPr lang="en-US" sz="2400" dirty="0"/>
          </a:p>
        </p:txBody>
      </p:sp>
    </p:spTree>
    <p:extLst>
      <p:ext uri="{BB962C8B-B14F-4D97-AF65-F5344CB8AC3E}">
        <p14:creationId xmlns:p14="http://schemas.microsoft.com/office/powerpoint/2010/main" val="1476217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1446550"/>
          </a:xfrm>
          <a:prstGeom prst="rect">
            <a:avLst/>
          </a:prstGeom>
          <a:noFill/>
        </p:spPr>
        <p:txBody>
          <a:bodyPr wrap="square" rtlCol="0">
            <a:spAutoFit/>
          </a:bodyPr>
          <a:lstStyle/>
          <a:p>
            <a:r>
              <a:rPr lang="en-US" sz="3200" b="1" i="0" dirty="0">
                <a:solidFill>
                  <a:srgbClr val="273239"/>
                </a:solidFill>
                <a:effectLst/>
                <a:latin typeface="sofia-pro"/>
              </a:rPr>
              <a:t>T-Test</a:t>
            </a:r>
            <a:r>
              <a:rPr lang="en-US" sz="3200" b="1" dirty="0">
                <a:solidFill>
                  <a:srgbClr val="273239"/>
                </a:solidFill>
                <a:latin typeface="sofia-pro"/>
              </a:rPr>
              <a:t>: one sample test</a:t>
            </a:r>
          </a:p>
          <a:p>
            <a:r>
              <a:rPr lang="ru-RU" sz="2400" i="0" dirty="0">
                <a:solidFill>
                  <a:srgbClr val="000000"/>
                </a:solidFill>
                <a:effectLst/>
              </a:rPr>
              <a:t>сравнение выборочного среднего с заданным значением</a:t>
            </a:r>
          </a:p>
          <a:p>
            <a:endParaRPr lang="en-US" sz="3200" b="1" dirty="0"/>
          </a:p>
        </p:txBody>
      </p:sp>
      <p:pic>
        <p:nvPicPr>
          <p:cNvPr id="12" name="Picture 5">
            <a:extLst>
              <a:ext uri="{FF2B5EF4-FFF2-40B4-BE49-F238E27FC236}">
                <a16:creationId xmlns:a16="http://schemas.microsoft.com/office/drawing/2014/main" id="{B8288C0B-B717-4BB1-9636-03FF68963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2348880"/>
            <a:ext cx="6264696" cy="238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039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4" name="Google Shape;121;p29">
            <a:extLst>
              <a:ext uri="{FF2B5EF4-FFF2-40B4-BE49-F238E27FC236}">
                <a16:creationId xmlns:a16="http://schemas.microsoft.com/office/drawing/2014/main" id="{86488302-3946-4AEB-AD62-6A215F597270}"/>
              </a:ext>
            </a:extLst>
          </p:cNvPr>
          <p:cNvSpPr/>
          <p:nvPr/>
        </p:nvSpPr>
        <p:spPr>
          <a:xfrm>
            <a:off x="-1" y="0"/>
            <a:ext cx="6295865" cy="6858000"/>
          </a:xfrm>
          <a:prstGeom prst="rect">
            <a:avLst/>
          </a:prstGeom>
          <a:solidFill>
            <a:srgbClr val="262626"/>
          </a:solidFill>
          <a:ln>
            <a:noFill/>
          </a:ln>
        </p:spPr>
        <p:txBody>
          <a:bodyPr spcFirstLastPara="1" wrap="square" lIns="121900" tIns="60933" rIns="121900" bIns="60933" anchor="ctr" anchorCtr="0">
            <a:noAutofit/>
          </a:bodyPr>
          <a:lstStyle/>
          <a:p>
            <a:pPr algn="ctr">
              <a:lnSpc>
                <a:spcPct val="90000"/>
              </a:lnSpc>
            </a:pPr>
            <a:endParaRPr sz="3200">
              <a:solidFill>
                <a:schemeClr val="lt1"/>
              </a:solidFill>
              <a:latin typeface="Calibri"/>
              <a:ea typeface="Calibri"/>
              <a:cs typeface="Calibri"/>
              <a:sym typeface="Calibri"/>
            </a:endParaRPr>
          </a:p>
        </p:txBody>
      </p:sp>
      <p:sp>
        <p:nvSpPr>
          <p:cNvPr id="6" name="TextBox 5">
            <a:extLst>
              <a:ext uri="{FF2B5EF4-FFF2-40B4-BE49-F238E27FC236}">
                <a16:creationId xmlns:a16="http://schemas.microsoft.com/office/drawing/2014/main" id="{1F95BAB3-744A-4553-A5FC-373E2C885B22}"/>
              </a:ext>
            </a:extLst>
          </p:cNvPr>
          <p:cNvSpPr txBox="1"/>
          <p:nvPr/>
        </p:nvSpPr>
        <p:spPr>
          <a:xfrm>
            <a:off x="0" y="2276872"/>
            <a:ext cx="6295864" cy="1477328"/>
          </a:xfrm>
          <a:prstGeom prst="rect">
            <a:avLst/>
          </a:prstGeom>
          <a:noFill/>
        </p:spPr>
        <p:txBody>
          <a:bodyPr wrap="square" lIns="0" tIns="0" rIns="0" bIns="0" rtlCol="0">
            <a:spAutoFit/>
          </a:bodyPr>
          <a:lstStyle/>
          <a:p>
            <a:pPr algn="ctr"/>
            <a:r>
              <a:rPr lang="en-US" sz="4800" b="1" dirty="0">
                <a:solidFill>
                  <a:schemeClr val="bg1"/>
                </a:solidFill>
              </a:rPr>
              <a:t>Lesson 06</a:t>
            </a:r>
          </a:p>
          <a:p>
            <a:pPr algn="ctr"/>
            <a:r>
              <a:rPr lang="en-US" sz="4800" b="1">
                <a:solidFill>
                  <a:schemeClr val="bg1"/>
                </a:solidFill>
              </a:rPr>
              <a:t>Statistical ML</a:t>
            </a:r>
            <a:endParaRPr lang="en-US" sz="4800" b="1" dirty="0">
              <a:solidFill>
                <a:schemeClr val="bg1"/>
              </a:solidFill>
            </a:endParaRPr>
          </a:p>
        </p:txBody>
      </p:sp>
      <p:pic>
        <p:nvPicPr>
          <p:cNvPr id="4" name="Picture 3">
            <a:hlinkClick r:id="rId3" action="ppaction://hlinkpres?slideindex=1&amp;slidetitle="/>
            <a:extLst>
              <a:ext uri="{FF2B5EF4-FFF2-40B4-BE49-F238E27FC236}">
                <a16:creationId xmlns:a16="http://schemas.microsoft.com/office/drawing/2014/main" id="{1AD08360-9928-4DB2-8A97-323A714811A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556800" y="295103"/>
            <a:ext cx="311647" cy="289387"/>
          </a:xfrm>
          <a:prstGeom prst="rect">
            <a:avLst/>
          </a:prstGeom>
        </p:spPr>
      </p:pic>
      <p:pic>
        <p:nvPicPr>
          <p:cNvPr id="5" name="Picture 5">
            <a:extLst>
              <a:ext uri="{FF2B5EF4-FFF2-40B4-BE49-F238E27FC236}">
                <a16:creationId xmlns:a16="http://schemas.microsoft.com/office/drawing/2014/main" id="{443B8868-DFDF-4440-A7C3-C375D4C86A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8208" y="1949450"/>
            <a:ext cx="27178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88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T-Test</a:t>
            </a:r>
            <a:r>
              <a:rPr lang="en-US" sz="3200" b="1" dirty="0">
                <a:solidFill>
                  <a:srgbClr val="273239"/>
                </a:solidFill>
                <a:latin typeface="sofia-pro"/>
              </a:rPr>
              <a:t>: one sample test</a:t>
            </a:r>
          </a:p>
        </p:txBody>
      </p:sp>
      <p:sp>
        <p:nvSpPr>
          <p:cNvPr id="22" name="TextBox 21">
            <a:extLst>
              <a:ext uri="{FF2B5EF4-FFF2-40B4-BE49-F238E27FC236}">
                <a16:creationId xmlns:a16="http://schemas.microsoft.com/office/drawing/2014/main" id="{672A4976-D86C-4E30-99BD-B7C326481F19}"/>
              </a:ext>
            </a:extLst>
          </p:cNvPr>
          <p:cNvSpPr txBox="1"/>
          <p:nvPr/>
        </p:nvSpPr>
        <p:spPr>
          <a:xfrm>
            <a:off x="623392" y="5794996"/>
            <a:ext cx="5507429" cy="646331"/>
          </a:xfrm>
          <a:prstGeom prst="rect">
            <a:avLst/>
          </a:prstGeom>
          <a:noFill/>
        </p:spPr>
        <p:txBody>
          <a:bodyPr wrap="square">
            <a:spAutoFit/>
          </a:bodyPr>
          <a:lstStyle/>
          <a:p>
            <a:pPr eaLnBrk="0" fontAlgn="base" hangingPunct="0">
              <a:spcBef>
                <a:spcPct val="0"/>
              </a:spcBef>
              <a:spcAft>
                <a:spcPct val="0"/>
              </a:spcAft>
            </a:pPr>
            <a:r>
              <a:rPr kumimoji="0" lang="en-US" altLang="en-US" sz="1800" b="0" i="0" u="none" strike="noStrike" cap="none" normalizeH="0" baseline="0" dirty="0" err="1">
                <a:ln>
                  <a:noFill/>
                </a:ln>
                <a:effectLst/>
                <a:latin typeface="Source Code Pro"/>
              </a:rPr>
              <a:t>X_</a:t>
            </a:r>
            <a:r>
              <a:rPr lang="en-US" altLang="en-US" dirty="0" err="1">
                <a:latin typeface="Source Code Pro"/>
              </a:rPr>
              <a:t>obs</a:t>
            </a:r>
            <a:r>
              <a:rPr lang="en-US" altLang="en-US" dirty="0">
                <a:latin typeface="Source Code Pro"/>
              </a:rPr>
              <a:t>    = [0, 1, 1, 1, 1, 1, 1,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latin typeface="Source Code Pro"/>
              </a:rPr>
              <a:t>mean_exp</a:t>
            </a:r>
            <a:r>
              <a:rPr lang="en-US" altLang="en-US" dirty="0">
                <a:latin typeface="Source Code Pro"/>
              </a:rPr>
              <a:t> = 0.5</a:t>
            </a:r>
          </a:p>
        </p:txBody>
      </p:sp>
      <p:pic>
        <p:nvPicPr>
          <p:cNvPr id="10" name="Picture 9">
            <a:extLst>
              <a:ext uri="{FF2B5EF4-FFF2-40B4-BE49-F238E27FC236}">
                <a16:creationId xmlns:a16="http://schemas.microsoft.com/office/drawing/2014/main" id="{CB7D3850-2E42-48BC-87C8-28F05D3CC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13" y="2116267"/>
            <a:ext cx="4808090" cy="3606068"/>
          </a:xfrm>
          <a:prstGeom prst="rect">
            <a:avLst/>
          </a:prstGeom>
        </p:spPr>
      </p:pic>
      <p:pic>
        <p:nvPicPr>
          <p:cNvPr id="11" name="Picture 10">
            <a:extLst>
              <a:ext uri="{FF2B5EF4-FFF2-40B4-BE49-F238E27FC236}">
                <a16:creationId xmlns:a16="http://schemas.microsoft.com/office/drawing/2014/main" id="{4397E748-0964-44F0-9364-8FD5BC307C20}"/>
              </a:ext>
            </a:extLst>
          </p:cNvPr>
          <p:cNvPicPr>
            <a:picLocks noChangeAspect="1"/>
          </p:cNvPicPr>
          <p:nvPr/>
        </p:nvPicPr>
        <p:blipFill>
          <a:blip r:embed="rId3"/>
          <a:stretch>
            <a:fillRect/>
          </a:stretch>
        </p:blipFill>
        <p:spPr>
          <a:xfrm>
            <a:off x="3503712" y="2721393"/>
            <a:ext cx="1152128" cy="1415213"/>
          </a:xfrm>
          <a:prstGeom prst="rect">
            <a:avLst/>
          </a:prstGeom>
        </p:spPr>
      </p:pic>
      <p:pic>
        <p:nvPicPr>
          <p:cNvPr id="6" name="Picture 5">
            <a:extLst>
              <a:ext uri="{FF2B5EF4-FFF2-40B4-BE49-F238E27FC236}">
                <a16:creationId xmlns:a16="http://schemas.microsoft.com/office/drawing/2014/main" id="{7337E59E-9241-4F35-A8CE-062A0F455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2104" y="2093142"/>
            <a:ext cx="4801329" cy="3600997"/>
          </a:xfrm>
          <a:prstGeom prst="rect">
            <a:avLst/>
          </a:prstGeom>
        </p:spPr>
      </p:pic>
      <p:pic>
        <p:nvPicPr>
          <p:cNvPr id="13" name="Picture 12">
            <a:extLst>
              <a:ext uri="{FF2B5EF4-FFF2-40B4-BE49-F238E27FC236}">
                <a16:creationId xmlns:a16="http://schemas.microsoft.com/office/drawing/2014/main" id="{ED398B16-8380-4564-A388-96AC47EDA0BC}"/>
              </a:ext>
            </a:extLst>
          </p:cNvPr>
          <p:cNvPicPr>
            <a:picLocks noChangeAspect="1"/>
          </p:cNvPicPr>
          <p:nvPr/>
        </p:nvPicPr>
        <p:blipFill>
          <a:blip r:embed="rId3"/>
          <a:stretch>
            <a:fillRect/>
          </a:stretch>
        </p:blipFill>
        <p:spPr>
          <a:xfrm>
            <a:off x="10056440" y="2721392"/>
            <a:ext cx="1152128" cy="1415213"/>
          </a:xfrm>
          <a:prstGeom prst="rect">
            <a:avLst/>
          </a:prstGeom>
        </p:spPr>
      </p:pic>
      <p:pic>
        <p:nvPicPr>
          <p:cNvPr id="14" name="Picture 13">
            <a:extLst>
              <a:ext uri="{FF2B5EF4-FFF2-40B4-BE49-F238E27FC236}">
                <a16:creationId xmlns:a16="http://schemas.microsoft.com/office/drawing/2014/main" id="{2F806CF1-6522-4F28-992B-840E9A51AE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07612" y="3593498"/>
            <a:ext cx="449784" cy="444730"/>
          </a:xfrm>
          <a:prstGeom prst="rect">
            <a:avLst/>
          </a:prstGeom>
        </p:spPr>
      </p:pic>
      <p:pic>
        <p:nvPicPr>
          <p:cNvPr id="15" name="Picture 14">
            <a:extLst>
              <a:ext uri="{FF2B5EF4-FFF2-40B4-BE49-F238E27FC236}">
                <a16:creationId xmlns:a16="http://schemas.microsoft.com/office/drawing/2014/main" id="{FAF93762-F1F6-4182-A2A9-821BB36B2E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0512" y="3500849"/>
            <a:ext cx="516738" cy="516738"/>
          </a:xfrm>
          <a:prstGeom prst="rect">
            <a:avLst/>
          </a:prstGeom>
        </p:spPr>
      </p:pic>
      <p:sp>
        <p:nvSpPr>
          <p:cNvPr id="16" name="TextBox 15">
            <a:extLst>
              <a:ext uri="{FF2B5EF4-FFF2-40B4-BE49-F238E27FC236}">
                <a16:creationId xmlns:a16="http://schemas.microsoft.com/office/drawing/2014/main" id="{19DFC177-9992-4EE1-8AFE-A5EBC79C7FA2}"/>
              </a:ext>
            </a:extLst>
          </p:cNvPr>
          <p:cNvSpPr txBox="1"/>
          <p:nvPr/>
        </p:nvSpPr>
        <p:spPr>
          <a:xfrm>
            <a:off x="6668411" y="5794995"/>
            <a:ext cx="5507429" cy="646331"/>
          </a:xfrm>
          <a:prstGeom prst="rect">
            <a:avLst/>
          </a:prstGeom>
          <a:noFill/>
        </p:spPr>
        <p:txBody>
          <a:bodyPr wrap="square">
            <a:spAutoFit/>
          </a:bodyPr>
          <a:lstStyle/>
          <a:p>
            <a:pPr eaLnBrk="0" fontAlgn="base" hangingPunct="0">
              <a:spcBef>
                <a:spcPct val="0"/>
              </a:spcBef>
              <a:spcAft>
                <a:spcPct val="0"/>
              </a:spcAft>
            </a:pPr>
            <a:r>
              <a:rPr kumimoji="0" lang="en-US" altLang="en-US" sz="1800" b="0" i="0" u="none" strike="noStrike" cap="none" normalizeH="0" baseline="0" dirty="0" err="1">
                <a:ln>
                  <a:noFill/>
                </a:ln>
                <a:effectLst/>
                <a:latin typeface="Source Code Pro"/>
              </a:rPr>
              <a:t>X_</a:t>
            </a:r>
            <a:r>
              <a:rPr lang="en-US" altLang="en-US" dirty="0" err="1">
                <a:latin typeface="Source Code Pro"/>
              </a:rPr>
              <a:t>obs</a:t>
            </a:r>
            <a:r>
              <a:rPr lang="en-US" altLang="en-US" dirty="0">
                <a:latin typeface="Source Code Pro"/>
              </a:rPr>
              <a:t>    = [0, 1, 1, 1, 1, 1, 1,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latin typeface="Source Code Pro"/>
              </a:rPr>
              <a:t>mean_exp</a:t>
            </a:r>
            <a:r>
              <a:rPr lang="en-US" altLang="en-US" dirty="0">
                <a:latin typeface="Source Code Pro"/>
              </a:rPr>
              <a:t> = 0.5</a:t>
            </a:r>
          </a:p>
        </p:txBody>
      </p:sp>
      <p:sp>
        <p:nvSpPr>
          <p:cNvPr id="17" name="TextBox 16">
            <a:extLst>
              <a:ext uri="{FF2B5EF4-FFF2-40B4-BE49-F238E27FC236}">
                <a16:creationId xmlns:a16="http://schemas.microsoft.com/office/drawing/2014/main" id="{D4772F3A-4DA7-4AFE-941F-6B45D9219ADE}"/>
              </a:ext>
            </a:extLst>
          </p:cNvPr>
          <p:cNvSpPr txBox="1"/>
          <p:nvPr/>
        </p:nvSpPr>
        <p:spPr>
          <a:xfrm>
            <a:off x="10056440" y="4851469"/>
            <a:ext cx="942238" cy="369332"/>
          </a:xfrm>
          <a:prstGeom prst="rect">
            <a:avLst/>
          </a:prstGeom>
          <a:noFill/>
        </p:spPr>
        <p:txBody>
          <a:bodyPr wrap="square">
            <a:spAutoFit/>
          </a:bodyPr>
          <a:lstStyle/>
          <a:p>
            <a:pPr eaLnBrk="0" fontAlgn="base" hangingPunct="0">
              <a:spcBef>
                <a:spcPct val="0"/>
              </a:spcBef>
              <a:spcAft>
                <a:spcPct val="0"/>
              </a:spcAft>
            </a:pPr>
            <a:r>
              <a:rPr kumimoji="0" lang="en-US" altLang="en-US" sz="1800" b="0" i="0" u="none" strike="noStrike" cap="none" normalizeH="0" baseline="0" dirty="0">
                <a:ln>
                  <a:noFill/>
                </a:ln>
                <a:solidFill>
                  <a:srgbClr val="C00000"/>
                </a:solidFill>
                <a:effectLst/>
                <a:latin typeface="Source Code Pro"/>
              </a:rPr>
              <a:t>2%</a:t>
            </a:r>
            <a:endParaRPr lang="en-US" altLang="en-US" dirty="0">
              <a:solidFill>
                <a:srgbClr val="C00000"/>
              </a:solidFill>
              <a:latin typeface="Source Code Pro"/>
            </a:endParaRPr>
          </a:p>
        </p:txBody>
      </p:sp>
      <p:sp>
        <p:nvSpPr>
          <p:cNvPr id="18" name="TextBox 17">
            <a:extLst>
              <a:ext uri="{FF2B5EF4-FFF2-40B4-BE49-F238E27FC236}">
                <a16:creationId xmlns:a16="http://schemas.microsoft.com/office/drawing/2014/main" id="{BC183234-4A2F-4963-8F13-B2F76E516B03}"/>
              </a:ext>
            </a:extLst>
          </p:cNvPr>
          <p:cNvSpPr txBox="1"/>
          <p:nvPr/>
        </p:nvSpPr>
        <p:spPr>
          <a:xfrm>
            <a:off x="2561474" y="4949521"/>
            <a:ext cx="942238" cy="369332"/>
          </a:xfrm>
          <a:prstGeom prst="rect">
            <a:avLst/>
          </a:prstGeom>
          <a:noFill/>
        </p:spPr>
        <p:txBody>
          <a:bodyPr wrap="square">
            <a:spAutoFit/>
          </a:bodyPr>
          <a:lstStyle/>
          <a:p>
            <a:pPr eaLnBrk="0" fontAlgn="base" hangingPunct="0">
              <a:spcBef>
                <a:spcPct val="0"/>
              </a:spcBef>
              <a:spcAft>
                <a:spcPct val="0"/>
              </a:spcAft>
            </a:pPr>
            <a:r>
              <a:rPr kumimoji="0" lang="en-US" altLang="en-US" sz="1800" b="0" i="0" u="none" strike="noStrike" cap="none" normalizeH="0" baseline="0" dirty="0">
                <a:ln>
                  <a:noFill/>
                </a:ln>
                <a:solidFill>
                  <a:schemeClr val="tx2">
                    <a:lumMod val="75000"/>
                  </a:schemeClr>
                </a:solidFill>
                <a:effectLst/>
                <a:latin typeface="Source Code Pro"/>
              </a:rPr>
              <a:t>17%</a:t>
            </a:r>
            <a:endParaRPr lang="en-US" altLang="en-US" dirty="0">
              <a:solidFill>
                <a:schemeClr val="tx2">
                  <a:lumMod val="75000"/>
                </a:schemeClr>
              </a:solidFill>
              <a:latin typeface="Source Code Pro"/>
            </a:endParaRPr>
          </a:p>
        </p:txBody>
      </p:sp>
    </p:spTree>
    <p:extLst>
      <p:ext uri="{BB962C8B-B14F-4D97-AF65-F5344CB8AC3E}">
        <p14:creationId xmlns:p14="http://schemas.microsoft.com/office/powerpoint/2010/main" val="391027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4E0B0CE-0001-4C2D-AAF3-FF956FB64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2116267"/>
            <a:ext cx="4842911" cy="3632183"/>
          </a:xfrm>
          <a:prstGeom prst="rect">
            <a:avLst/>
          </a:prstGeom>
        </p:spPr>
      </p:pic>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T-Test</a:t>
            </a:r>
            <a:r>
              <a:rPr lang="en-US" sz="3200" b="1" dirty="0">
                <a:solidFill>
                  <a:srgbClr val="273239"/>
                </a:solidFill>
                <a:latin typeface="sofia-pro"/>
              </a:rPr>
              <a:t>: two samples test</a:t>
            </a:r>
          </a:p>
        </p:txBody>
      </p:sp>
      <p:sp>
        <p:nvSpPr>
          <p:cNvPr id="18" name="TextBox 17">
            <a:extLst>
              <a:ext uri="{FF2B5EF4-FFF2-40B4-BE49-F238E27FC236}">
                <a16:creationId xmlns:a16="http://schemas.microsoft.com/office/drawing/2014/main" id="{BC183234-4A2F-4963-8F13-B2F76E516B03}"/>
              </a:ext>
            </a:extLst>
          </p:cNvPr>
          <p:cNvSpPr txBox="1"/>
          <p:nvPr/>
        </p:nvSpPr>
        <p:spPr>
          <a:xfrm>
            <a:off x="2561474" y="4949521"/>
            <a:ext cx="942238" cy="369332"/>
          </a:xfrm>
          <a:prstGeom prst="rect">
            <a:avLst/>
          </a:prstGeom>
          <a:noFill/>
        </p:spPr>
        <p:txBody>
          <a:bodyPr wrap="square">
            <a:spAutoFit/>
          </a:bodyPr>
          <a:lstStyle/>
          <a:p>
            <a:pPr eaLnBrk="0" fontAlgn="base" hangingPunct="0">
              <a:spcBef>
                <a:spcPct val="0"/>
              </a:spcBef>
              <a:spcAft>
                <a:spcPct val="0"/>
              </a:spcAft>
            </a:pPr>
            <a:r>
              <a:rPr kumimoji="0" lang="en-US" altLang="en-US" sz="1800" b="0" i="0" u="none" strike="noStrike" cap="none" normalizeH="0" baseline="0" dirty="0">
                <a:ln>
                  <a:noFill/>
                </a:ln>
                <a:solidFill>
                  <a:schemeClr val="tx2">
                    <a:lumMod val="75000"/>
                  </a:schemeClr>
                </a:solidFill>
                <a:effectLst/>
                <a:latin typeface="Source Code Pro"/>
              </a:rPr>
              <a:t>18%</a:t>
            </a:r>
            <a:endParaRPr lang="en-US" altLang="en-US" dirty="0">
              <a:solidFill>
                <a:schemeClr val="tx2">
                  <a:lumMod val="75000"/>
                </a:schemeClr>
              </a:solidFill>
              <a:latin typeface="Source Code Pro"/>
            </a:endParaRPr>
          </a:p>
        </p:txBody>
      </p:sp>
      <p:sp>
        <p:nvSpPr>
          <p:cNvPr id="19" name="TextBox 18">
            <a:extLst>
              <a:ext uri="{FF2B5EF4-FFF2-40B4-BE49-F238E27FC236}">
                <a16:creationId xmlns:a16="http://schemas.microsoft.com/office/drawing/2014/main" id="{A3FD9FBC-13EF-43DA-88E0-33E0A1199DFA}"/>
              </a:ext>
            </a:extLst>
          </p:cNvPr>
          <p:cNvSpPr txBox="1"/>
          <p:nvPr/>
        </p:nvSpPr>
        <p:spPr>
          <a:xfrm>
            <a:off x="767408" y="5831742"/>
            <a:ext cx="4437148" cy="646331"/>
          </a:xfrm>
          <a:prstGeom prst="rect">
            <a:avLst/>
          </a:prstGeom>
          <a:noFill/>
        </p:spPr>
        <p:txBody>
          <a:bodyPr wrap="square">
            <a:spAutoFit/>
          </a:bodyPr>
          <a:lstStyle/>
          <a:p>
            <a:pPr eaLnBrk="0" fontAlgn="base" hangingPunct="0">
              <a:spcBef>
                <a:spcPct val="0"/>
              </a:spcBef>
              <a:spcAft>
                <a:spcPct val="0"/>
              </a:spcAft>
            </a:pPr>
            <a:r>
              <a:rPr kumimoji="0" lang="en-US" altLang="en-US" sz="1800" b="0" i="0" u="none" strike="noStrike" cap="none" normalizeH="0" baseline="0" dirty="0" err="1">
                <a:ln>
                  <a:noFill/>
                </a:ln>
                <a:effectLst/>
                <a:latin typeface="Source Code Pro"/>
              </a:rPr>
              <a:t>X_</a:t>
            </a:r>
            <a:r>
              <a:rPr lang="en-US" altLang="en-US" dirty="0" err="1">
                <a:latin typeface="Source Code Pro"/>
              </a:rPr>
              <a:t>obs</a:t>
            </a:r>
            <a:r>
              <a:rPr lang="en-US" altLang="en-US" dirty="0">
                <a:latin typeface="Source Code Pro"/>
              </a:rPr>
              <a:t> = [0, 1, 1, 1, 1, 1,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Source Code Pro"/>
              </a:rPr>
              <a:t>X_exp</a:t>
            </a:r>
            <a:r>
              <a:rPr kumimoji="0" lang="en-US" altLang="en-US" sz="1800" b="0" i="0" u="none" strike="noStrike" cap="none" normalizeH="0" baseline="0" dirty="0">
                <a:ln>
                  <a:noFill/>
                </a:ln>
                <a:effectLst/>
                <a:latin typeface="Source Code Pro"/>
              </a:rPr>
              <a:t> = [0, 0, 0, 1, 1, 1]</a:t>
            </a:r>
            <a:endParaRPr kumimoji="0" lang="en-US" altLang="en-US" sz="4000" b="0" i="0" u="none" strike="noStrike" cap="none" normalizeH="0" baseline="0" dirty="0">
              <a:ln>
                <a:noFill/>
              </a:ln>
              <a:effectLst/>
              <a:latin typeface="Arial" panose="020B0604020202020204" pitchFamily="34" charset="0"/>
            </a:endParaRPr>
          </a:p>
        </p:txBody>
      </p:sp>
      <p:sp>
        <p:nvSpPr>
          <p:cNvPr id="2" name="Rectangle 1">
            <a:extLst>
              <a:ext uri="{FF2B5EF4-FFF2-40B4-BE49-F238E27FC236}">
                <a16:creationId xmlns:a16="http://schemas.microsoft.com/office/drawing/2014/main" id="{DD6BF31E-E78B-4E00-91F0-C54C2084B7A7}"/>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3" name="Picture 22">
            <a:extLst>
              <a:ext uri="{FF2B5EF4-FFF2-40B4-BE49-F238E27FC236}">
                <a16:creationId xmlns:a16="http://schemas.microsoft.com/office/drawing/2014/main" id="{9BDC5D3C-3B5D-4D6E-9D98-E7F490D4AC69}"/>
              </a:ext>
            </a:extLst>
          </p:cNvPr>
          <p:cNvPicPr>
            <a:picLocks noChangeAspect="1"/>
          </p:cNvPicPr>
          <p:nvPr/>
        </p:nvPicPr>
        <p:blipFill>
          <a:blip r:embed="rId3"/>
          <a:stretch>
            <a:fillRect/>
          </a:stretch>
        </p:blipFill>
        <p:spPr>
          <a:xfrm>
            <a:off x="10200456" y="2411359"/>
            <a:ext cx="1152128" cy="1415213"/>
          </a:xfrm>
          <a:prstGeom prst="rect">
            <a:avLst/>
          </a:prstGeom>
        </p:spPr>
      </p:pic>
      <p:pic>
        <p:nvPicPr>
          <p:cNvPr id="24" name="Picture 23">
            <a:extLst>
              <a:ext uri="{FF2B5EF4-FFF2-40B4-BE49-F238E27FC236}">
                <a16:creationId xmlns:a16="http://schemas.microsoft.com/office/drawing/2014/main" id="{14438552-AFB8-46E4-AACE-534D37F344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5613" y="3937838"/>
            <a:ext cx="516738" cy="516738"/>
          </a:xfrm>
          <a:prstGeom prst="rect">
            <a:avLst/>
          </a:prstGeom>
        </p:spPr>
      </p:pic>
      <p:pic>
        <p:nvPicPr>
          <p:cNvPr id="25" name="Picture 24">
            <a:extLst>
              <a:ext uri="{FF2B5EF4-FFF2-40B4-BE49-F238E27FC236}">
                <a16:creationId xmlns:a16="http://schemas.microsoft.com/office/drawing/2014/main" id="{EB585E21-EF98-45E3-A4BF-60AFAFDBC53C}"/>
              </a:ext>
            </a:extLst>
          </p:cNvPr>
          <p:cNvPicPr>
            <a:picLocks noChangeAspect="1"/>
          </p:cNvPicPr>
          <p:nvPr/>
        </p:nvPicPr>
        <p:blipFill>
          <a:blip r:embed="rId3">
            <a:lum contrast="40000"/>
          </a:blip>
          <a:stretch>
            <a:fillRect/>
          </a:stretch>
        </p:blipFill>
        <p:spPr>
          <a:xfrm rot="20988405">
            <a:off x="8255986" y="2431848"/>
            <a:ext cx="1152128" cy="1415213"/>
          </a:xfrm>
          <a:prstGeom prst="rect">
            <a:avLst/>
          </a:prstGeom>
        </p:spPr>
      </p:pic>
    </p:spTree>
    <p:extLst>
      <p:ext uri="{BB962C8B-B14F-4D97-AF65-F5344CB8AC3E}">
        <p14:creationId xmlns:p14="http://schemas.microsoft.com/office/powerpoint/2010/main" val="954562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4" name="Google Shape;121;p29">
            <a:extLst>
              <a:ext uri="{FF2B5EF4-FFF2-40B4-BE49-F238E27FC236}">
                <a16:creationId xmlns:a16="http://schemas.microsoft.com/office/drawing/2014/main" id="{86488302-3946-4AEB-AD62-6A215F597270}"/>
              </a:ext>
            </a:extLst>
          </p:cNvPr>
          <p:cNvSpPr/>
          <p:nvPr/>
        </p:nvSpPr>
        <p:spPr>
          <a:xfrm>
            <a:off x="-1" y="0"/>
            <a:ext cx="6295865" cy="6858000"/>
          </a:xfrm>
          <a:prstGeom prst="rect">
            <a:avLst/>
          </a:prstGeom>
          <a:solidFill>
            <a:srgbClr val="262626"/>
          </a:solidFill>
          <a:ln>
            <a:noFill/>
          </a:ln>
        </p:spPr>
        <p:txBody>
          <a:bodyPr spcFirstLastPara="1" wrap="square" lIns="121900" tIns="60933" rIns="121900" bIns="60933" anchor="ctr" anchorCtr="0">
            <a:noAutofit/>
          </a:bodyPr>
          <a:lstStyle/>
          <a:p>
            <a:pPr algn="ctr">
              <a:lnSpc>
                <a:spcPct val="90000"/>
              </a:lnSpc>
            </a:pPr>
            <a:endParaRPr sz="3200">
              <a:solidFill>
                <a:schemeClr val="lt1"/>
              </a:solidFill>
              <a:latin typeface="Calibri"/>
              <a:ea typeface="Calibri"/>
              <a:cs typeface="Calibri"/>
              <a:sym typeface="Calibri"/>
            </a:endParaRPr>
          </a:p>
        </p:txBody>
      </p:sp>
      <p:sp>
        <p:nvSpPr>
          <p:cNvPr id="6" name="TextBox 5">
            <a:extLst>
              <a:ext uri="{FF2B5EF4-FFF2-40B4-BE49-F238E27FC236}">
                <a16:creationId xmlns:a16="http://schemas.microsoft.com/office/drawing/2014/main" id="{1F95BAB3-744A-4553-A5FC-373E2C885B22}"/>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Normality test</a:t>
            </a:r>
          </a:p>
        </p:txBody>
      </p:sp>
      <p:sp>
        <p:nvSpPr>
          <p:cNvPr id="5" name="TextBox 4">
            <a:extLst>
              <a:ext uri="{FF2B5EF4-FFF2-40B4-BE49-F238E27FC236}">
                <a16:creationId xmlns:a16="http://schemas.microsoft.com/office/drawing/2014/main" id="{1C778B48-DE13-4755-B4D6-82B60F31AE76}"/>
              </a:ext>
            </a:extLst>
          </p:cNvPr>
          <p:cNvSpPr txBox="1"/>
          <p:nvPr/>
        </p:nvSpPr>
        <p:spPr>
          <a:xfrm>
            <a:off x="6816080" y="1700808"/>
            <a:ext cx="3456384"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Lato"/>
              </a:rPr>
              <a:t>Shapiro-Wilk W Test</a:t>
            </a:r>
          </a:p>
          <a:p>
            <a:pPr algn="l">
              <a:buFont typeface="Arial" panose="020B0604020202020204" pitchFamily="34" charset="0"/>
              <a:buChar char="•"/>
            </a:pPr>
            <a:r>
              <a:rPr lang="en-US" b="0" i="0" dirty="0">
                <a:solidFill>
                  <a:srgbClr val="000000"/>
                </a:solidFill>
                <a:effectLst/>
                <a:latin typeface="Lato"/>
              </a:rPr>
              <a:t>Anderson-Darling Test</a:t>
            </a:r>
          </a:p>
          <a:p>
            <a:pPr algn="l">
              <a:buFont typeface="Arial" panose="020B0604020202020204" pitchFamily="34" charset="0"/>
              <a:buChar char="•"/>
            </a:pPr>
            <a:r>
              <a:rPr lang="en-US" b="0" i="0" dirty="0">
                <a:solidFill>
                  <a:srgbClr val="000000"/>
                </a:solidFill>
                <a:effectLst/>
                <a:latin typeface="Lato"/>
              </a:rPr>
              <a:t>Martinez-</a:t>
            </a:r>
            <a:r>
              <a:rPr lang="en-US" b="0" i="0" dirty="0" err="1">
                <a:solidFill>
                  <a:srgbClr val="000000"/>
                </a:solidFill>
                <a:effectLst/>
                <a:latin typeface="Lato"/>
              </a:rPr>
              <a:t>Iglewicz</a:t>
            </a:r>
            <a:r>
              <a:rPr lang="en-US" b="0" i="0" dirty="0">
                <a:solidFill>
                  <a:srgbClr val="000000"/>
                </a:solidFill>
                <a:effectLst/>
                <a:latin typeface="Lato"/>
              </a:rPr>
              <a:t> Test</a:t>
            </a:r>
          </a:p>
          <a:p>
            <a:pPr algn="l">
              <a:buFont typeface="Arial" panose="020B0604020202020204" pitchFamily="34" charset="0"/>
              <a:buChar char="•"/>
            </a:pPr>
            <a:r>
              <a:rPr lang="en-US" b="0" i="0" dirty="0">
                <a:solidFill>
                  <a:srgbClr val="000000"/>
                </a:solidFill>
                <a:effectLst/>
                <a:latin typeface="Lato"/>
              </a:rPr>
              <a:t>Kolmogorov-Smirnov Test</a:t>
            </a:r>
          </a:p>
          <a:p>
            <a:pPr algn="l">
              <a:buFont typeface="Arial" panose="020B0604020202020204" pitchFamily="34" charset="0"/>
              <a:buChar char="•"/>
            </a:pPr>
            <a:r>
              <a:rPr lang="en-US" b="0" i="0" dirty="0">
                <a:solidFill>
                  <a:srgbClr val="000000"/>
                </a:solidFill>
                <a:effectLst/>
                <a:latin typeface="Lato"/>
              </a:rPr>
              <a:t>D’Agostino Skewness Test</a:t>
            </a:r>
          </a:p>
        </p:txBody>
      </p:sp>
    </p:spTree>
    <p:extLst>
      <p:ext uri="{BB962C8B-B14F-4D97-AF65-F5344CB8AC3E}">
        <p14:creationId xmlns:p14="http://schemas.microsoft.com/office/powerpoint/2010/main" val="211316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Normality test</a:t>
            </a:r>
            <a:endParaRPr lang="en-US" sz="3200" b="1" dirty="0"/>
          </a:p>
        </p:txBody>
      </p:sp>
      <p:pic>
        <p:nvPicPr>
          <p:cNvPr id="3" name="Picture 2">
            <a:extLst>
              <a:ext uri="{FF2B5EF4-FFF2-40B4-BE49-F238E27FC236}">
                <a16:creationId xmlns:a16="http://schemas.microsoft.com/office/drawing/2014/main" id="{A8A09FCD-1425-43EB-95F9-BB9AD239E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184002"/>
            <a:ext cx="4707229" cy="3530422"/>
          </a:xfrm>
          <a:prstGeom prst="rect">
            <a:avLst/>
          </a:prstGeom>
        </p:spPr>
      </p:pic>
      <p:pic>
        <p:nvPicPr>
          <p:cNvPr id="7" name="Picture 6">
            <a:extLst>
              <a:ext uri="{FF2B5EF4-FFF2-40B4-BE49-F238E27FC236}">
                <a16:creationId xmlns:a16="http://schemas.microsoft.com/office/drawing/2014/main" id="{1480636D-A6D3-4D76-913F-0AD1D929B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627" y="2184002"/>
            <a:ext cx="4707229" cy="3530422"/>
          </a:xfrm>
          <a:prstGeom prst="rect">
            <a:avLst/>
          </a:prstGeom>
        </p:spPr>
      </p:pic>
      <p:pic>
        <p:nvPicPr>
          <p:cNvPr id="11" name="Picture 10">
            <a:extLst>
              <a:ext uri="{FF2B5EF4-FFF2-40B4-BE49-F238E27FC236}">
                <a16:creationId xmlns:a16="http://schemas.microsoft.com/office/drawing/2014/main" id="{204CF0EA-DF92-4A37-9920-C6B97A8DE1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4035" y="5085184"/>
            <a:ext cx="876778" cy="876778"/>
          </a:xfrm>
          <a:prstGeom prst="rect">
            <a:avLst/>
          </a:prstGeom>
        </p:spPr>
      </p:pic>
      <p:pic>
        <p:nvPicPr>
          <p:cNvPr id="14" name="Picture 13">
            <a:extLst>
              <a:ext uri="{FF2B5EF4-FFF2-40B4-BE49-F238E27FC236}">
                <a16:creationId xmlns:a16="http://schemas.microsoft.com/office/drawing/2014/main" id="{FF4CE4DC-46C9-46BA-9D83-8438D07133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7815" y="5013176"/>
            <a:ext cx="886741" cy="876778"/>
          </a:xfrm>
          <a:prstGeom prst="rect">
            <a:avLst/>
          </a:prstGeom>
        </p:spPr>
      </p:pic>
    </p:spTree>
    <p:extLst>
      <p:ext uri="{BB962C8B-B14F-4D97-AF65-F5344CB8AC3E}">
        <p14:creationId xmlns:p14="http://schemas.microsoft.com/office/powerpoint/2010/main" val="1646217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38E3-DF27-426A-93AF-1DBF4887F96C}"/>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Feature Selection</a:t>
            </a:r>
          </a:p>
        </p:txBody>
      </p:sp>
    </p:spTree>
    <p:extLst>
      <p:ext uri="{BB962C8B-B14F-4D97-AF65-F5344CB8AC3E}">
        <p14:creationId xmlns:p14="http://schemas.microsoft.com/office/powerpoint/2010/main" val="515357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Selection</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F-test</a:t>
            </a:r>
            <a:endParaRPr lang="en-US" sz="3200" b="1" dirty="0"/>
          </a:p>
        </p:txBody>
      </p:sp>
      <p:sp>
        <p:nvSpPr>
          <p:cNvPr id="6" name="TextBox 5">
            <a:extLst>
              <a:ext uri="{FF2B5EF4-FFF2-40B4-BE49-F238E27FC236}">
                <a16:creationId xmlns:a16="http://schemas.microsoft.com/office/drawing/2014/main" id="{85628814-0907-413A-84A2-EBDA055A172D}"/>
              </a:ext>
            </a:extLst>
          </p:cNvPr>
          <p:cNvSpPr txBox="1"/>
          <p:nvPr/>
        </p:nvSpPr>
        <p:spPr>
          <a:xfrm>
            <a:off x="484109" y="1844824"/>
            <a:ext cx="6259963" cy="4524315"/>
          </a:xfrm>
          <a:prstGeom prst="rect">
            <a:avLst/>
          </a:prstGeom>
          <a:noFill/>
        </p:spPr>
        <p:txBody>
          <a:bodyPr wrap="square">
            <a:spAutoFit/>
          </a:bodyPr>
          <a:lstStyle/>
          <a:p>
            <a:r>
              <a:rPr lang="en-US" b="0" i="0" dirty="0">
                <a:solidFill>
                  <a:srgbClr val="292929"/>
                </a:solidFill>
                <a:effectLst/>
              </a:rPr>
              <a:t>F-Test does a </a:t>
            </a:r>
            <a:r>
              <a:rPr lang="en-US" dirty="0">
                <a:solidFill>
                  <a:srgbClr val="292929"/>
                </a:solidFill>
              </a:rPr>
              <a:t>hypothesis testing against models X and Y. </a:t>
            </a:r>
            <a:r>
              <a:rPr lang="en-US" altLang="en-US" dirty="0">
                <a:solidFill>
                  <a:srgbClr val="292929"/>
                </a:solidFill>
              </a:rPr>
              <a:t>It tells you if X is significantly better than Y, with respect to a p-value </a:t>
            </a:r>
          </a:p>
          <a:p>
            <a:r>
              <a:rPr lang="en-US" b="1" i="0" dirty="0">
                <a:solidFill>
                  <a:srgbClr val="292929"/>
                </a:solidFill>
                <a:effectLst/>
              </a:rPr>
              <a:t>- X</a:t>
            </a:r>
            <a:r>
              <a:rPr lang="en-US" b="0" i="0" dirty="0">
                <a:solidFill>
                  <a:srgbClr val="292929"/>
                </a:solidFill>
                <a:effectLst/>
              </a:rPr>
              <a:t> is a model created by just a constant </a:t>
            </a:r>
          </a:p>
          <a:p>
            <a:r>
              <a:rPr lang="en-US" b="1" i="0" dirty="0">
                <a:solidFill>
                  <a:srgbClr val="292929"/>
                </a:solidFill>
                <a:effectLst/>
              </a:rPr>
              <a:t>- Y</a:t>
            </a:r>
            <a:r>
              <a:rPr lang="en-US" b="0" i="0" dirty="0">
                <a:solidFill>
                  <a:srgbClr val="292929"/>
                </a:solidFill>
                <a:effectLst/>
              </a:rPr>
              <a:t> is the model created by a constant and a feature</a:t>
            </a:r>
          </a:p>
          <a:p>
            <a:pPr marL="285750" indent="-285750">
              <a:buFontTx/>
              <a:buChar char="-"/>
            </a:pPr>
            <a:endParaRPr lang="en-US" dirty="0">
              <a:solidFill>
                <a:srgbClr val="292929"/>
              </a:solidFill>
            </a:endParaRPr>
          </a:p>
          <a:p>
            <a:r>
              <a:rPr lang="en-US" b="0" i="0" dirty="0">
                <a:solidFill>
                  <a:srgbClr val="292929"/>
                </a:solidFill>
                <a:effectLst/>
              </a:rPr>
              <a:t>The least square errors in both models are compared and checks if the difference in errors between model </a:t>
            </a:r>
            <a:r>
              <a:rPr lang="en-US" b="1" i="0" dirty="0">
                <a:solidFill>
                  <a:srgbClr val="292929"/>
                </a:solidFill>
                <a:effectLst/>
              </a:rPr>
              <a:t>X</a:t>
            </a:r>
            <a:r>
              <a:rPr lang="en-US" b="0" i="0" dirty="0">
                <a:solidFill>
                  <a:srgbClr val="292929"/>
                </a:solidFill>
                <a:effectLst/>
              </a:rPr>
              <a:t> and </a:t>
            </a:r>
            <a:r>
              <a:rPr lang="en-US" b="1" i="0" dirty="0">
                <a:solidFill>
                  <a:srgbClr val="292929"/>
                </a:solidFill>
                <a:effectLst/>
              </a:rPr>
              <a:t>Y </a:t>
            </a:r>
            <a:r>
              <a:rPr lang="en-US" b="0" i="0" dirty="0">
                <a:solidFill>
                  <a:srgbClr val="292929"/>
                </a:solidFill>
                <a:effectLst/>
              </a:rPr>
              <a:t>are significant or introduced by chance</a:t>
            </a:r>
          </a:p>
          <a:p>
            <a:endParaRPr lang="en-US" dirty="0">
              <a:solidFill>
                <a:srgbClr val="292929"/>
              </a:solidFill>
            </a:endParaRPr>
          </a:p>
          <a:p>
            <a:r>
              <a:rPr kumimoji="0" lang="en-US" altLang="en-US" b="0" i="0" u="none" strike="noStrike" cap="none" normalizeH="0" baseline="0" dirty="0">
                <a:ln>
                  <a:noFill/>
                </a:ln>
                <a:solidFill>
                  <a:srgbClr val="242729"/>
                </a:solidFill>
                <a:effectLst/>
                <a:cs typeface="Arial" panose="020B0604020202020204" pitchFamily="34" charset="0"/>
              </a:rPr>
              <a:t>The goal of the F-test is to provide significance level. If you want to make sure the features your are including are significant with respect to your pp-value, you use an F-test. </a:t>
            </a:r>
          </a:p>
          <a:p>
            <a:endParaRPr lang="en-US" altLang="en-US" dirty="0">
              <a:solidFill>
                <a:srgbClr val="242729"/>
              </a:solidFill>
              <a:cs typeface="Arial" panose="020B0604020202020204" pitchFamily="34" charset="0"/>
            </a:endParaRPr>
          </a:p>
          <a:p>
            <a:r>
              <a:rPr kumimoji="0" lang="en-US" altLang="en-US" b="0" i="0" u="none" strike="noStrike" cap="none" normalizeH="0" baseline="0" dirty="0">
                <a:ln>
                  <a:noFill/>
                </a:ln>
                <a:solidFill>
                  <a:srgbClr val="242729"/>
                </a:solidFill>
                <a:effectLst/>
                <a:cs typeface="Arial" panose="020B0604020202020204" pitchFamily="34" charset="0"/>
              </a:rPr>
              <a:t>If you just want to include the kk best features, you can use the correlation only</a:t>
            </a:r>
            <a:r>
              <a:rPr kumimoji="0" lang="en-US" altLang="en-US" b="0" i="0" u="none" strike="noStrike" cap="none" normalizeH="0" baseline="0" dirty="0">
                <a:ln>
                  <a:noFill/>
                </a:ln>
                <a:solidFill>
                  <a:schemeClr val="tx1"/>
                </a:solidFill>
                <a:effectLst/>
              </a:rPr>
              <a:t> </a:t>
            </a:r>
            <a:endParaRPr lang="en-US" dirty="0">
              <a:solidFill>
                <a:srgbClr val="292929"/>
              </a:solidFill>
            </a:endParaRPr>
          </a:p>
          <a:p>
            <a:endParaRPr lang="en-US" dirty="0"/>
          </a:p>
        </p:txBody>
      </p:sp>
      <p:pic>
        <p:nvPicPr>
          <p:cNvPr id="10" name="Picture 5">
            <a:extLst>
              <a:ext uri="{FF2B5EF4-FFF2-40B4-BE49-F238E27FC236}">
                <a16:creationId xmlns:a16="http://schemas.microsoft.com/office/drawing/2014/main" id="{7D476F9E-0991-458B-BC39-39539FFF3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2113629"/>
            <a:ext cx="48196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
            <a:extLst>
              <a:ext uri="{FF2B5EF4-FFF2-40B4-BE49-F238E27FC236}">
                <a16:creationId xmlns:a16="http://schemas.microsoft.com/office/drawing/2014/main" id="{3D579EB6-C43F-45A8-9CC2-C5B3BC764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543" y="3347874"/>
            <a:ext cx="4320480" cy="82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2674B086-BE2D-40C8-8259-5E0752353350}"/>
              </a:ext>
            </a:extLst>
          </p:cNvPr>
          <p:cNvSpPr txBox="1"/>
          <p:nvPr/>
        </p:nvSpPr>
        <p:spPr>
          <a:xfrm>
            <a:off x="469099" y="6237312"/>
            <a:ext cx="9433048" cy="276999"/>
          </a:xfrm>
          <a:prstGeom prst="rect">
            <a:avLst/>
          </a:prstGeom>
          <a:noFill/>
        </p:spPr>
        <p:txBody>
          <a:bodyPr wrap="square">
            <a:spAutoFit/>
          </a:bodyPr>
          <a:lstStyle/>
          <a:p>
            <a:r>
              <a:rPr lang="en-US" sz="1200" dirty="0">
                <a:hlinkClick r:id="rId4"/>
              </a:rPr>
              <a:t>https://stats.stackexchange.com/questions/204141/difference-between-selecting-features-based-on-f-regression-and-based-on-r2</a:t>
            </a:r>
            <a:endParaRPr lang="en-US" dirty="0"/>
          </a:p>
        </p:txBody>
      </p:sp>
    </p:spTree>
    <p:extLst>
      <p:ext uri="{BB962C8B-B14F-4D97-AF65-F5344CB8AC3E}">
        <p14:creationId xmlns:p14="http://schemas.microsoft.com/office/powerpoint/2010/main" val="2788187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Selection</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F-test: </a:t>
            </a:r>
            <a:r>
              <a:rPr lang="en-US" sz="3200" b="0" i="0" dirty="0">
                <a:solidFill>
                  <a:srgbClr val="292929"/>
                </a:solidFill>
                <a:effectLst/>
                <a:latin typeface="charter"/>
              </a:rPr>
              <a:t>drawbacks</a:t>
            </a:r>
            <a:endParaRPr lang="en-US" sz="3200" b="1" dirty="0"/>
          </a:p>
        </p:txBody>
      </p:sp>
      <p:pic>
        <p:nvPicPr>
          <p:cNvPr id="3076" name="Picture 4" descr="Image for post">
            <a:extLst>
              <a:ext uri="{FF2B5EF4-FFF2-40B4-BE49-F238E27FC236}">
                <a16:creationId xmlns:a16="http://schemas.microsoft.com/office/drawing/2014/main" id="{6A7F7AAA-093F-49BC-8CE4-46EA8851B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960" y="1844824"/>
            <a:ext cx="6154842" cy="447021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21AA8C4-0C25-4BBD-9319-DCB334096BE1}"/>
              </a:ext>
            </a:extLst>
          </p:cNvPr>
          <p:cNvSpPr txBox="1"/>
          <p:nvPr/>
        </p:nvSpPr>
        <p:spPr>
          <a:xfrm>
            <a:off x="484109" y="1844824"/>
            <a:ext cx="4171731" cy="1754326"/>
          </a:xfrm>
          <a:prstGeom prst="rect">
            <a:avLst/>
          </a:prstGeom>
          <a:noFill/>
        </p:spPr>
        <p:txBody>
          <a:bodyPr wrap="square">
            <a:spAutoFit/>
          </a:bodyPr>
          <a:lstStyle/>
          <a:p>
            <a:r>
              <a:rPr lang="en-US" b="0" i="0" dirty="0">
                <a:solidFill>
                  <a:srgbClr val="292929"/>
                </a:solidFill>
                <a:effectLst/>
                <a:latin typeface="charter"/>
              </a:rPr>
              <a:t>F-Test checks for and only captures </a:t>
            </a:r>
            <a:r>
              <a:rPr lang="en-US" b="0" i="0" u="sng" dirty="0">
                <a:solidFill>
                  <a:srgbClr val="292929"/>
                </a:solidFill>
                <a:effectLst/>
                <a:latin typeface="charter"/>
              </a:rPr>
              <a:t>linear</a:t>
            </a:r>
            <a:r>
              <a:rPr lang="en-US" b="0" i="0" dirty="0">
                <a:solidFill>
                  <a:srgbClr val="292929"/>
                </a:solidFill>
                <a:effectLst/>
                <a:latin typeface="charter"/>
              </a:rPr>
              <a:t> relationships between features and labels. </a:t>
            </a:r>
          </a:p>
          <a:p>
            <a:endParaRPr lang="en-US" b="0" i="0" dirty="0">
              <a:solidFill>
                <a:srgbClr val="292929"/>
              </a:solidFill>
              <a:effectLst/>
              <a:latin typeface="charter"/>
            </a:endParaRPr>
          </a:p>
          <a:p>
            <a:r>
              <a:rPr lang="en-US" b="0" i="0" dirty="0">
                <a:solidFill>
                  <a:srgbClr val="292929"/>
                </a:solidFill>
                <a:effectLst/>
                <a:latin typeface="charter"/>
              </a:rPr>
              <a:t>A highly </a:t>
            </a:r>
            <a:r>
              <a:rPr lang="en-US" b="0" i="0" u="sng" dirty="0">
                <a:solidFill>
                  <a:srgbClr val="292929"/>
                </a:solidFill>
                <a:effectLst/>
                <a:latin typeface="charter"/>
              </a:rPr>
              <a:t>correlated</a:t>
            </a:r>
            <a:r>
              <a:rPr lang="en-US" b="0" i="0" dirty="0">
                <a:solidFill>
                  <a:srgbClr val="292929"/>
                </a:solidFill>
                <a:effectLst/>
                <a:latin typeface="charter"/>
              </a:rPr>
              <a:t> feature is given higher score and less correlated features are given lower score.</a:t>
            </a:r>
            <a:endParaRPr lang="en-US" dirty="0"/>
          </a:p>
        </p:txBody>
      </p:sp>
    </p:spTree>
    <p:extLst>
      <p:ext uri="{BB962C8B-B14F-4D97-AF65-F5344CB8AC3E}">
        <p14:creationId xmlns:p14="http://schemas.microsoft.com/office/powerpoint/2010/main" val="3102448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Selection</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i="0" dirty="0">
                <a:solidFill>
                  <a:srgbClr val="273239"/>
                </a:solidFill>
                <a:effectLst/>
                <a:latin typeface="sofia-pro"/>
              </a:rPr>
              <a:t>Mutual information</a:t>
            </a:r>
            <a:endParaRPr lang="en-US" sz="3200" b="1" dirty="0"/>
          </a:p>
        </p:txBody>
      </p:sp>
      <p:pic>
        <p:nvPicPr>
          <p:cNvPr id="7170" name="Picture 2" descr="Image for post">
            <a:extLst>
              <a:ext uri="{FF2B5EF4-FFF2-40B4-BE49-F238E27FC236}">
                <a16:creationId xmlns:a16="http://schemas.microsoft.com/office/drawing/2014/main" id="{1F411950-D1C2-4D27-8BE3-5D0549B75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396" y="2204864"/>
            <a:ext cx="10873208" cy="379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56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38E3-DF27-426A-93AF-1DBF4887F96C}"/>
              </a:ext>
            </a:extLst>
          </p:cNvPr>
          <p:cNvSpPr txBox="1"/>
          <p:nvPr/>
        </p:nvSpPr>
        <p:spPr>
          <a:xfrm>
            <a:off x="0" y="2276872"/>
            <a:ext cx="6295864" cy="1477328"/>
          </a:xfrm>
          <a:prstGeom prst="rect">
            <a:avLst/>
          </a:prstGeom>
          <a:noFill/>
        </p:spPr>
        <p:txBody>
          <a:bodyPr wrap="square" lIns="0" tIns="0" rIns="0" bIns="0" rtlCol="0">
            <a:spAutoFit/>
          </a:bodyPr>
          <a:lstStyle/>
          <a:p>
            <a:pPr algn="ctr"/>
            <a:r>
              <a:rPr lang="en-US" sz="4800" b="1" dirty="0">
                <a:solidFill>
                  <a:schemeClr val="bg1"/>
                </a:solidFill>
              </a:rPr>
              <a:t>Variance Inflation </a:t>
            </a:r>
          </a:p>
          <a:p>
            <a:pPr algn="ctr"/>
            <a:r>
              <a:rPr lang="en-US" sz="4800" b="1" dirty="0">
                <a:solidFill>
                  <a:schemeClr val="bg1"/>
                </a:solidFill>
              </a:rPr>
              <a:t>Factor</a:t>
            </a:r>
          </a:p>
        </p:txBody>
      </p:sp>
    </p:spTree>
    <p:extLst>
      <p:ext uri="{BB962C8B-B14F-4D97-AF65-F5344CB8AC3E}">
        <p14:creationId xmlns:p14="http://schemas.microsoft.com/office/powerpoint/2010/main" val="3325462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E054AA-3E48-41C8-B56C-2044C84CA742}"/>
              </a:ext>
            </a:extLst>
          </p:cNvPr>
          <p:cNvSpPr/>
          <p:nvPr/>
        </p:nvSpPr>
        <p:spPr>
          <a:xfrm>
            <a:off x="496688" y="1772816"/>
            <a:ext cx="11089232" cy="2585323"/>
          </a:xfrm>
          <a:prstGeom prst="rect">
            <a:avLst/>
          </a:prstGeom>
        </p:spPr>
        <p:txBody>
          <a:bodyPr wrap="square">
            <a:spAutoFit/>
          </a:bodyPr>
          <a:lstStyle/>
          <a:p>
            <a:pPr algn="just"/>
            <a:r>
              <a:rPr lang="en-US" dirty="0">
                <a:latin typeface="+mj-lt"/>
              </a:rPr>
              <a:t>Multicollinearity is problem that you can run into when you’re fitting a regression model, or other linear model. It refers to predictors that are correlated with other predictors in the model. Unfortunately, the effects of multicollinearity can feel murky and intangible, which makes it unclear whether it’s important to fix.</a:t>
            </a:r>
          </a:p>
          <a:p>
            <a:pPr algn="just"/>
            <a:endParaRPr lang="en-US" dirty="0">
              <a:solidFill>
                <a:srgbClr val="333333"/>
              </a:solidFill>
              <a:latin typeface="+mj-lt"/>
            </a:endParaRPr>
          </a:p>
          <a:p>
            <a:pPr algn="just"/>
            <a:r>
              <a:rPr lang="en-US" dirty="0">
                <a:solidFill>
                  <a:srgbClr val="333333"/>
                </a:solidFill>
                <a:latin typeface="+mj-lt"/>
              </a:rPr>
              <a:t>Moderate multicollinearity may not be problematic. However, severe multicollinearity is a problem because it can increase the variance of the coefficient estimates and make the estimates very sensitive to minor changes in the model. The result is that the coefficient estimates are unstable and difficult to interpret. Multicollinearity saps the statistical power of the analysis, can cause the coefficients to switch signs, and makes it more difficult to specify the correct model</a:t>
            </a:r>
            <a:endParaRPr lang="en-US" dirty="0">
              <a:latin typeface="+mj-lt"/>
            </a:endParaRPr>
          </a:p>
        </p:txBody>
      </p:sp>
      <p:sp>
        <p:nvSpPr>
          <p:cNvPr id="5" name="Rectangle 4">
            <a:extLst>
              <a:ext uri="{FF2B5EF4-FFF2-40B4-BE49-F238E27FC236}">
                <a16:creationId xmlns:a16="http://schemas.microsoft.com/office/drawing/2014/main" id="{7090B900-F05A-4D4D-974D-B2437FB065A7}"/>
              </a:ext>
            </a:extLst>
          </p:cNvPr>
          <p:cNvSpPr/>
          <p:nvPr/>
        </p:nvSpPr>
        <p:spPr>
          <a:xfrm>
            <a:off x="485122" y="4449302"/>
            <a:ext cx="10754240" cy="1477328"/>
          </a:xfrm>
          <a:prstGeom prst="rect">
            <a:avLst/>
          </a:prstGeom>
        </p:spPr>
        <p:txBody>
          <a:bodyPr wrap="square">
            <a:spAutoFit/>
          </a:bodyPr>
          <a:lstStyle/>
          <a:p>
            <a:r>
              <a:rPr lang="en-US" dirty="0">
                <a:latin typeface="+mj-lt"/>
              </a:rPr>
              <a:t>Upon correlation matrix - </a:t>
            </a:r>
            <a:r>
              <a:rPr lang="en-US" b="1" dirty="0">
                <a:latin typeface="+mj-lt"/>
              </a:rPr>
              <a:t>remove high correlated </a:t>
            </a:r>
            <a:r>
              <a:rPr lang="en-US" b="1" dirty="0"/>
              <a:t>variables</a:t>
            </a:r>
            <a:r>
              <a:rPr lang="en-US" b="1" dirty="0">
                <a:latin typeface="+mj-lt"/>
              </a:rPr>
              <a:t> </a:t>
            </a:r>
            <a:r>
              <a:rPr lang="en-US" dirty="0">
                <a:latin typeface="+mj-lt"/>
              </a:rPr>
              <a:t>(</a:t>
            </a:r>
            <a:r>
              <a:rPr lang="en-US" dirty="0" err="1">
                <a:latin typeface="+mj-lt"/>
              </a:rPr>
              <a:t>eg</a:t>
            </a:r>
            <a:r>
              <a:rPr lang="en-US" dirty="0">
                <a:latin typeface="+mj-lt"/>
              </a:rPr>
              <a:t> above 75%). </a:t>
            </a:r>
          </a:p>
          <a:p>
            <a:endParaRPr lang="en-US" dirty="0">
              <a:latin typeface="+mj-lt"/>
            </a:endParaRPr>
          </a:p>
          <a:p>
            <a:r>
              <a:rPr lang="en-US" dirty="0">
                <a:latin typeface="+mj-lt"/>
              </a:rPr>
              <a:t>In addition, calculate </a:t>
            </a:r>
            <a:r>
              <a:rPr lang="en-US" b="1" dirty="0">
                <a:latin typeface="+mj-lt"/>
              </a:rPr>
              <a:t>VIF (variance inflation factor) to check the presence of </a:t>
            </a:r>
            <a:r>
              <a:rPr lang="en-US" b="1" dirty="0" err="1">
                <a:latin typeface="+mj-lt"/>
              </a:rPr>
              <a:t>multicollinearity</a:t>
            </a:r>
            <a:r>
              <a:rPr lang="en-US" dirty="0">
                <a:latin typeface="+mj-lt"/>
              </a:rPr>
              <a:t>.  VIF value &lt;= 4 suggests no multicollinearity whereas </a:t>
            </a:r>
          </a:p>
          <a:p>
            <a:r>
              <a:rPr lang="en-US" dirty="0">
                <a:latin typeface="+mj-lt"/>
              </a:rPr>
              <a:t>a value of &gt;= 10 implies serious multicollinearity.</a:t>
            </a:r>
          </a:p>
        </p:txBody>
      </p:sp>
      <p:sp>
        <p:nvSpPr>
          <p:cNvPr id="6" name="TextBox 5">
            <a:extLst>
              <a:ext uri="{FF2B5EF4-FFF2-40B4-BE49-F238E27FC236}">
                <a16:creationId xmlns:a16="http://schemas.microsoft.com/office/drawing/2014/main" id="{D3E421C3-54FF-4B58-8C9F-F33C93206D11}"/>
              </a:ext>
            </a:extLst>
          </p:cNvPr>
          <p:cNvSpPr txBox="1"/>
          <p:nvPr/>
        </p:nvSpPr>
        <p:spPr>
          <a:xfrm>
            <a:off x="496688" y="1135665"/>
            <a:ext cx="5311280" cy="584775"/>
          </a:xfrm>
          <a:prstGeom prst="rect">
            <a:avLst/>
          </a:prstGeom>
          <a:noFill/>
        </p:spPr>
        <p:txBody>
          <a:bodyPr wrap="square" rtlCol="0">
            <a:spAutoFit/>
          </a:bodyPr>
          <a:lstStyle/>
          <a:p>
            <a:r>
              <a:rPr lang="en-US" sz="3200" b="1" dirty="0">
                <a:solidFill>
                  <a:srgbClr val="2C2C2C"/>
                </a:solidFill>
              </a:rPr>
              <a:t>Multicollinearity</a:t>
            </a:r>
            <a:endParaRPr lang="ru-RU" sz="3200" b="1" dirty="0">
              <a:solidFill>
                <a:srgbClr val="2C2C2C"/>
              </a:solidFill>
            </a:endParaRPr>
          </a:p>
        </p:txBody>
      </p:sp>
      <p:sp>
        <p:nvSpPr>
          <p:cNvPr id="7" name="TextBox 6">
            <a:extLst>
              <a:ext uri="{FF2B5EF4-FFF2-40B4-BE49-F238E27FC236}">
                <a16:creationId xmlns:a16="http://schemas.microsoft.com/office/drawing/2014/main" id="{05AE64AE-B693-4DB6-A566-C827B67414DA}"/>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Variance Inflation Factor</a:t>
            </a:r>
            <a:endParaRPr lang="ru-RU" sz="3600" b="1" dirty="0">
              <a:solidFill>
                <a:srgbClr val="2C2C2C"/>
              </a:solidFill>
            </a:endParaRPr>
          </a:p>
        </p:txBody>
      </p:sp>
    </p:spTree>
    <p:extLst>
      <p:ext uri="{BB962C8B-B14F-4D97-AF65-F5344CB8AC3E}">
        <p14:creationId xmlns:p14="http://schemas.microsoft.com/office/powerpoint/2010/main" val="370692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Statistical ML</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2574974" cy="584775"/>
          </a:xfrm>
          <a:prstGeom prst="rect">
            <a:avLst/>
          </a:prstGeom>
          <a:noFill/>
        </p:spPr>
        <p:txBody>
          <a:bodyPr wrap="square" rtlCol="0">
            <a:spAutoFit/>
          </a:bodyPr>
          <a:lstStyle/>
          <a:p>
            <a:r>
              <a:rPr lang="en-US" sz="3200" b="1" dirty="0"/>
              <a:t>Summary</a:t>
            </a:r>
          </a:p>
        </p:txBody>
      </p:sp>
      <p:sp>
        <p:nvSpPr>
          <p:cNvPr id="12" name="TextBox 11">
            <a:extLst>
              <a:ext uri="{FF2B5EF4-FFF2-40B4-BE49-F238E27FC236}">
                <a16:creationId xmlns:a16="http://schemas.microsoft.com/office/drawing/2014/main" id="{A7B327BA-264C-4020-AE00-88427091B45D}"/>
              </a:ext>
            </a:extLst>
          </p:cNvPr>
          <p:cNvSpPr txBox="1"/>
          <p:nvPr/>
        </p:nvSpPr>
        <p:spPr>
          <a:xfrm>
            <a:off x="479376" y="2090172"/>
            <a:ext cx="9001000" cy="3416320"/>
          </a:xfrm>
          <a:prstGeom prst="rect">
            <a:avLst/>
          </a:prstGeom>
          <a:noFill/>
        </p:spPr>
        <p:txBody>
          <a:bodyPr wrap="square">
            <a:spAutoFit/>
          </a:bodyPr>
          <a:lstStyle/>
          <a:p>
            <a:pPr marL="457200" indent="-457200">
              <a:buFont typeface="Arial" panose="020B0604020202020204" pitchFamily="34" charset="0"/>
              <a:buChar char="•"/>
            </a:pPr>
            <a:r>
              <a:rPr lang="en-US" sz="2400" dirty="0"/>
              <a:t>P- Value and null hypothesis significance testing</a:t>
            </a:r>
          </a:p>
          <a:p>
            <a:pPr marL="457200" indent="-457200">
              <a:buFont typeface="Arial" panose="020B0604020202020204" pitchFamily="34" charset="0"/>
              <a:buChar char="•"/>
            </a:pPr>
            <a:r>
              <a:rPr lang="en-US" sz="2400" dirty="0"/>
              <a:t>Chi-squared test</a:t>
            </a:r>
          </a:p>
          <a:p>
            <a:pPr marL="457200" indent="-457200">
              <a:buFont typeface="Arial" panose="020B0604020202020204" pitchFamily="34" charset="0"/>
              <a:buChar char="•"/>
            </a:pPr>
            <a:r>
              <a:rPr lang="en-US" sz="2400" dirty="0"/>
              <a:t>T-test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Feature importance</a:t>
            </a:r>
          </a:p>
          <a:p>
            <a:pPr marL="457200" indent="-457200">
              <a:buFont typeface="Arial" panose="020B0604020202020204" pitchFamily="34" charset="0"/>
              <a:buChar char="•"/>
            </a:pPr>
            <a:r>
              <a:rPr lang="en-US" sz="2400" dirty="0"/>
              <a:t>Feature correlation</a:t>
            </a:r>
          </a:p>
          <a:p>
            <a:pPr marL="457200" indent="-457200">
              <a:buFont typeface="Arial" panose="020B0604020202020204" pitchFamily="34" charset="0"/>
              <a:buChar char="•"/>
            </a:pPr>
            <a:r>
              <a:rPr lang="en-US" sz="2400" dirty="0"/>
              <a:t>Hashing</a:t>
            </a:r>
          </a:p>
          <a:p>
            <a:pPr marL="457200" indent="-457200">
              <a:buFont typeface="Arial" panose="020B0604020202020204" pitchFamily="34" charset="0"/>
              <a:buChar char="•"/>
            </a:pPr>
            <a:r>
              <a:rPr lang="en-US" sz="2400" dirty="0"/>
              <a:t>Variance Inflation Factor</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358996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chemeClr val="bg1"/>
                </a:solidFill>
              </a:rPr>
              <a:t>Statistical ML</a:t>
            </a:r>
            <a:endParaRPr lang="ru-RU" sz="3600" b="1" dirty="0">
              <a:solidFill>
                <a:schemeClr val="bg1"/>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2574974" cy="584775"/>
          </a:xfrm>
          <a:prstGeom prst="rect">
            <a:avLst/>
          </a:prstGeom>
          <a:noFill/>
        </p:spPr>
        <p:txBody>
          <a:bodyPr wrap="square" rtlCol="0">
            <a:spAutoFit/>
          </a:bodyPr>
          <a:lstStyle/>
          <a:p>
            <a:r>
              <a:rPr lang="en-US" sz="3200" b="1" dirty="0">
                <a:solidFill>
                  <a:schemeClr val="bg1"/>
                </a:solidFill>
              </a:rPr>
              <a:t>Tutorials</a:t>
            </a:r>
          </a:p>
        </p:txBody>
      </p:sp>
      <p:sp>
        <p:nvSpPr>
          <p:cNvPr id="12" name="TextBox 11">
            <a:extLst>
              <a:ext uri="{FF2B5EF4-FFF2-40B4-BE49-F238E27FC236}">
                <a16:creationId xmlns:a16="http://schemas.microsoft.com/office/drawing/2014/main" id="{A7B327BA-264C-4020-AE00-88427091B45D}"/>
              </a:ext>
            </a:extLst>
          </p:cNvPr>
          <p:cNvSpPr txBox="1"/>
          <p:nvPr/>
        </p:nvSpPr>
        <p:spPr>
          <a:xfrm>
            <a:off x="479376" y="2090172"/>
            <a:ext cx="9001000" cy="2308324"/>
          </a:xfrm>
          <a:prstGeom prst="rect">
            <a:avLst/>
          </a:prstGeom>
          <a:noFill/>
        </p:spPr>
        <p:txBody>
          <a:bodyPr wrap="square">
            <a:spAutoFit/>
          </a:bodyPr>
          <a:lstStyle/>
          <a:p>
            <a:pPr marL="457200" indent="-457200">
              <a:buFont typeface="Arial" panose="020B0604020202020204" pitchFamily="34" charset="0"/>
              <a:buChar char="•"/>
            </a:pPr>
            <a:r>
              <a:rPr lang="it-IT" sz="2400" dirty="0">
                <a:solidFill>
                  <a:schemeClr val="accent1"/>
                </a:solidFill>
              </a:rPr>
              <a:t>ex_06a_test_chi2.py</a:t>
            </a:r>
          </a:p>
          <a:p>
            <a:pPr marL="457200" indent="-457200">
              <a:buFont typeface="Arial" panose="020B0604020202020204" pitchFamily="34" charset="0"/>
              <a:buChar char="•"/>
            </a:pPr>
            <a:r>
              <a:rPr lang="en-US" sz="2400" dirty="0">
                <a:solidFill>
                  <a:schemeClr val="accent1"/>
                </a:solidFill>
              </a:rPr>
              <a:t>ex_06a_test_normality.py</a:t>
            </a:r>
            <a:endParaRPr lang="it-IT" sz="2400" dirty="0">
              <a:solidFill>
                <a:schemeClr val="accent1"/>
              </a:solidFill>
            </a:endParaRPr>
          </a:p>
          <a:p>
            <a:pPr marL="457200" indent="-457200">
              <a:buFont typeface="Arial" panose="020B0604020202020204" pitchFamily="34" charset="0"/>
              <a:buChar char="•"/>
            </a:pPr>
            <a:r>
              <a:rPr lang="en-US" sz="2400" dirty="0">
                <a:solidFill>
                  <a:schemeClr val="accent1"/>
                </a:solidFill>
              </a:rPr>
              <a:t>ex_06a_test_student_one_var.py</a:t>
            </a:r>
            <a:endParaRPr lang="it-IT" sz="2400" dirty="0">
              <a:solidFill>
                <a:schemeClr val="accent1"/>
              </a:solidFill>
            </a:endParaRPr>
          </a:p>
          <a:p>
            <a:pPr marL="457200" indent="-457200">
              <a:buFont typeface="Arial" panose="020B0604020202020204" pitchFamily="34" charset="0"/>
              <a:buChar char="•"/>
            </a:pPr>
            <a:r>
              <a:rPr lang="en-US" sz="2400" dirty="0">
                <a:solidFill>
                  <a:schemeClr val="accent1"/>
                </a:solidFill>
              </a:rPr>
              <a:t>ex_06a_test_student_two_vars.py</a:t>
            </a:r>
            <a:endParaRPr lang="it-IT" sz="2400" dirty="0">
              <a:solidFill>
                <a:schemeClr val="accent1"/>
              </a:solidFill>
            </a:endParaRPr>
          </a:p>
          <a:p>
            <a:pPr marL="457200" indent="-457200">
              <a:buFont typeface="Arial" panose="020B0604020202020204" pitchFamily="34" charset="0"/>
              <a:buChar char="•"/>
            </a:pPr>
            <a:r>
              <a:rPr lang="it-IT" sz="2400" dirty="0">
                <a:solidFill>
                  <a:schemeClr val="accent1"/>
                </a:solidFill>
              </a:rPr>
              <a:t>ex_06b_feature_correlation.py</a:t>
            </a:r>
          </a:p>
          <a:p>
            <a:pPr marL="457200" indent="-457200">
              <a:buFont typeface="Arial" panose="020B0604020202020204" pitchFamily="34" charset="0"/>
              <a:buChar char="•"/>
            </a:pPr>
            <a:r>
              <a:rPr lang="it-IT" sz="2400" dirty="0">
                <a:solidFill>
                  <a:schemeClr val="accent1"/>
                </a:solidFill>
              </a:rPr>
              <a:t>ex_06b_feature_importance.py</a:t>
            </a:r>
          </a:p>
        </p:txBody>
      </p:sp>
    </p:spTree>
    <p:extLst>
      <p:ext uri="{BB962C8B-B14F-4D97-AF65-F5344CB8AC3E}">
        <p14:creationId xmlns:p14="http://schemas.microsoft.com/office/powerpoint/2010/main" val="82093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38E3-DF27-426A-93AF-1DBF4887F96C}"/>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Hypothesis testing</a:t>
            </a:r>
          </a:p>
        </p:txBody>
      </p:sp>
    </p:spTree>
    <p:extLst>
      <p:ext uri="{BB962C8B-B14F-4D97-AF65-F5344CB8AC3E}">
        <p14:creationId xmlns:p14="http://schemas.microsoft.com/office/powerpoint/2010/main" val="227965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pPr algn="l"/>
            <a:r>
              <a:rPr lang="en-US" sz="3200" b="1" dirty="0"/>
              <a:t>Statistical significance</a:t>
            </a:r>
          </a:p>
        </p:txBody>
      </p:sp>
      <p:sp>
        <p:nvSpPr>
          <p:cNvPr id="12" name="TextBox 11">
            <a:extLst>
              <a:ext uri="{FF2B5EF4-FFF2-40B4-BE49-F238E27FC236}">
                <a16:creationId xmlns:a16="http://schemas.microsoft.com/office/drawing/2014/main" id="{A7B327BA-264C-4020-AE00-88427091B45D}"/>
              </a:ext>
            </a:extLst>
          </p:cNvPr>
          <p:cNvSpPr txBox="1"/>
          <p:nvPr/>
        </p:nvSpPr>
        <p:spPr>
          <a:xfrm>
            <a:off x="479376" y="2090172"/>
            <a:ext cx="10729192" cy="1938992"/>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02122"/>
                </a:solidFill>
                <a:effectLst/>
              </a:rPr>
              <a:t>The result</a:t>
            </a:r>
            <a:r>
              <a:rPr lang="en-US" sz="2400" dirty="0">
                <a:solidFill>
                  <a:srgbClr val="202122"/>
                </a:solidFill>
              </a:rPr>
              <a:t>/value has </a:t>
            </a:r>
            <a:r>
              <a:rPr lang="en-US" sz="2400" b="1" dirty="0">
                <a:solidFill>
                  <a:srgbClr val="202122"/>
                </a:solidFill>
              </a:rPr>
              <a:t>statistical significance</a:t>
            </a:r>
            <a:r>
              <a:rPr lang="en-US" sz="2400" dirty="0">
                <a:solidFill>
                  <a:srgbClr val="202122"/>
                </a:solidFill>
              </a:rPr>
              <a:t> </a:t>
            </a:r>
          </a:p>
          <a:p>
            <a:r>
              <a:rPr lang="en-US" sz="2400" dirty="0">
                <a:solidFill>
                  <a:srgbClr val="202122"/>
                </a:solidFill>
              </a:rPr>
              <a:t>      if it is unlikely to occur under hypothesis H</a:t>
            </a:r>
          </a:p>
          <a:p>
            <a:pPr marL="342900" indent="-342900">
              <a:buFont typeface="Arial" panose="020B0604020202020204" pitchFamily="34" charset="0"/>
              <a:buChar char="•"/>
            </a:pPr>
            <a:endParaRPr lang="en-US" sz="2400" dirty="0">
              <a:solidFill>
                <a:srgbClr val="202122"/>
              </a:solidFill>
            </a:endParaRPr>
          </a:p>
          <a:p>
            <a:pPr marL="342900" indent="-342900">
              <a:buFont typeface="Arial" panose="020B0604020202020204" pitchFamily="34" charset="0"/>
              <a:buChar char="•"/>
            </a:pPr>
            <a:r>
              <a:rPr lang="en-US" sz="2400" b="1" dirty="0">
                <a:solidFill>
                  <a:srgbClr val="202122"/>
                </a:solidFill>
              </a:rPr>
              <a:t>significance level </a:t>
            </a:r>
            <a:r>
              <a:rPr lang="el-GR" sz="2400" b="1" dirty="0">
                <a:solidFill>
                  <a:srgbClr val="202122"/>
                </a:solidFill>
              </a:rPr>
              <a:t>α</a:t>
            </a:r>
            <a:r>
              <a:rPr lang="en-US" sz="2400" b="1" dirty="0">
                <a:solidFill>
                  <a:srgbClr val="202122"/>
                </a:solidFill>
              </a:rPr>
              <a:t> </a:t>
            </a:r>
            <a:r>
              <a:rPr lang="en-US" sz="2400" dirty="0">
                <a:solidFill>
                  <a:srgbClr val="202122"/>
                </a:solidFill>
              </a:rPr>
              <a:t>is p</a:t>
            </a:r>
            <a:r>
              <a:rPr lang="en-US" sz="2400" b="0" i="0" dirty="0">
                <a:solidFill>
                  <a:srgbClr val="202122"/>
                </a:solidFill>
                <a:effectLst/>
              </a:rPr>
              <a:t>robability of false rejecting </a:t>
            </a:r>
          </a:p>
          <a:p>
            <a:r>
              <a:rPr lang="en-US" sz="2400" dirty="0">
                <a:solidFill>
                  <a:srgbClr val="202122"/>
                </a:solidFill>
              </a:rPr>
              <a:t>     </a:t>
            </a:r>
            <a:r>
              <a:rPr lang="en-US" sz="2400" b="0" i="0" dirty="0">
                <a:solidFill>
                  <a:srgbClr val="202122"/>
                </a:solidFill>
                <a:effectLst/>
              </a:rPr>
              <a:t>the </a:t>
            </a:r>
            <a:r>
              <a:rPr lang="en-US" sz="2400" dirty="0">
                <a:solidFill>
                  <a:srgbClr val="202122"/>
                </a:solidFill>
              </a:rPr>
              <a:t>hypothesis H (while it was true)</a:t>
            </a:r>
          </a:p>
        </p:txBody>
      </p:sp>
    </p:spTree>
    <p:extLst>
      <p:ext uri="{BB962C8B-B14F-4D97-AF65-F5344CB8AC3E}">
        <p14:creationId xmlns:p14="http://schemas.microsoft.com/office/powerpoint/2010/main" val="144882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dirty="0"/>
              <a:t>P-Value: probability value or asymptotic significance</a:t>
            </a:r>
          </a:p>
        </p:txBody>
      </p:sp>
      <p:sp>
        <p:nvSpPr>
          <p:cNvPr id="11" name="TextBox 10">
            <a:extLst>
              <a:ext uri="{FF2B5EF4-FFF2-40B4-BE49-F238E27FC236}">
                <a16:creationId xmlns:a16="http://schemas.microsoft.com/office/drawing/2014/main" id="{8B628BCF-9235-4BF0-9F76-0B15DA4F9933}"/>
              </a:ext>
            </a:extLst>
          </p:cNvPr>
          <p:cNvSpPr txBox="1"/>
          <p:nvPr/>
        </p:nvSpPr>
        <p:spPr>
          <a:xfrm>
            <a:off x="473764" y="1677643"/>
            <a:ext cx="10729192" cy="461665"/>
          </a:xfrm>
          <a:prstGeom prst="rect">
            <a:avLst/>
          </a:prstGeom>
          <a:noFill/>
        </p:spPr>
        <p:txBody>
          <a:bodyPr wrap="square">
            <a:spAutoFit/>
          </a:bodyPr>
          <a:lstStyle/>
          <a:p>
            <a:r>
              <a:rPr lang="en-US" sz="2400" dirty="0"/>
              <a:t>how likely your data</a:t>
            </a:r>
            <a:r>
              <a:rPr lang="ru-RU" sz="2400" dirty="0"/>
              <a:t>/</a:t>
            </a:r>
            <a:r>
              <a:rPr lang="en-US" sz="2400" dirty="0"/>
              <a:t>experiment is occurred under hypothesis H</a:t>
            </a:r>
            <a:endParaRPr lang="ru-RU" sz="2400" dirty="0"/>
          </a:p>
        </p:txBody>
      </p:sp>
      <p:pic>
        <p:nvPicPr>
          <p:cNvPr id="5122" name="Picture 2" descr="test statistic">
            <a:extLst>
              <a:ext uri="{FF2B5EF4-FFF2-40B4-BE49-F238E27FC236}">
                <a16:creationId xmlns:a16="http://schemas.microsoft.com/office/drawing/2014/main" id="{EFB96CF0-E7D7-4CE3-898F-0D6CC0643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0" y="3830129"/>
            <a:ext cx="4032448" cy="263161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BD8D883-6E91-4D08-A350-E5F7B7AE6177}"/>
              </a:ext>
            </a:extLst>
          </p:cNvPr>
          <p:cNvSpPr txBox="1"/>
          <p:nvPr/>
        </p:nvSpPr>
        <p:spPr>
          <a:xfrm>
            <a:off x="496688" y="2265787"/>
            <a:ext cx="10567864" cy="830997"/>
          </a:xfrm>
          <a:prstGeom prst="rect">
            <a:avLst/>
          </a:prstGeom>
          <a:noFill/>
        </p:spPr>
        <p:txBody>
          <a:bodyPr wrap="square">
            <a:spAutoFit/>
          </a:bodyPr>
          <a:lstStyle/>
          <a:p>
            <a:r>
              <a:rPr lang="en-US" sz="2400" b="0" dirty="0">
                <a:effectLst/>
              </a:rPr>
              <a:t>A </a:t>
            </a:r>
            <a:r>
              <a:rPr lang="en-US" sz="2400" dirty="0"/>
              <a:t>p-value</a:t>
            </a:r>
            <a:r>
              <a:rPr lang="en-US" sz="2400" b="0" dirty="0">
                <a:effectLst/>
              </a:rPr>
              <a:t> is an area in the tail of a distribution </a:t>
            </a:r>
          </a:p>
          <a:p>
            <a:r>
              <a:rPr lang="en-US" sz="2400" b="0" dirty="0">
                <a:effectLst/>
              </a:rPr>
              <a:t>that tells you the probability of a result happening by chance</a:t>
            </a:r>
            <a:endParaRPr lang="en-US" sz="2400" dirty="0"/>
          </a:p>
        </p:txBody>
      </p:sp>
    </p:spTree>
    <p:extLst>
      <p:ext uri="{BB962C8B-B14F-4D97-AF65-F5344CB8AC3E}">
        <p14:creationId xmlns:p14="http://schemas.microsoft.com/office/powerpoint/2010/main" val="406298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dirty="0"/>
              <a:t>P-Value: probability value or asymptotic significance</a:t>
            </a:r>
          </a:p>
        </p:txBody>
      </p:sp>
      <p:sp>
        <p:nvSpPr>
          <p:cNvPr id="12" name="TextBox 11">
            <a:extLst>
              <a:ext uri="{FF2B5EF4-FFF2-40B4-BE49-F238E27FC236}">
                <a16:creationId xmlns:a16="http://schemas.microsoft.com/office/drawing/2014/main" id="{A7B327BA-264C-4020-AE00-88427091B45D}"/>
              </a:ext>
            </a:extLst>
          </p:cNvPr>
          <p:cNvSpPr txBox="1"/>
          <p:nvPr/>
        </p:nvSpPr>
        <p:spPr>
          <a:xfrm>
            <a:off x="479376" y="2090172"/>
            <a:ext cx="11161240" cy="4154984"/>
          </a:xfrm>
          <a:prstGeom prst="rect">
            <a:avLst/>
          </a:prstGeom>
          <a:noFill/>
        </p:spPr>
        <p:txBody>
          <a:bodyPr wrap="square">
            <a:spAutoFit/>
          </a:bodyPr>
          <a:lstStyle/>
          <a:p>
            <a:endParaRPr lang="en-US" sz="2400" i="0" dirty="0">
              <a:solidFill>
                <a:srgbClr val="292929"/>
              </a:solidFill>
              <a:effectLst/>
            </a:endParaRPr>
          </a:p>
          <a:p>
            <a:r>
              <a:rPr lang="en-US" sz="2400" i="0" dirty="0">
                <a:solidFill>
                  <a:srgbClr val="292929"/>
                </a:solidFill>
                <a:effectLst/>
              </a:rPr>
              <a:t>The p-value gives us the probability of observing what we observed, </a:t>
            </a:r>
          </a:p>
          <a:p>
            <a:r>
              <a:rPr lang="en-US" sz="2400" i="0" dirty="0">
                <a:solidFill>
                  <a:srgbClr val="292929"/>
                </a:solidFill>
                <a:effectLst/>
              </a:rPr>
              <a:t>given a hypothesis is true</a:t>
            </a:r>
            <a:endParaRPr lang="en-US" sz="2400" dirty="0"/>
          </a:p>
          <a:p>
            <a:pPr marL="457200" indent="-457200">
              <a:buFont typeface="Arial" panose="020B0604020202020204" pitchFamily="34" charset="0"/>
              <a:buChar char="•"/>
            </a:pPr>
            <a:endParaRPr lang="en-US" sz="2400" dirty="0"/>
          </a:p>
          <a:p>
            <a:r>
              <a:rPr lang="en-US" sz="2400" dirty="0">
                <a:solidFill>
                  <a:srgbClr val="292929"/>
                </a:solidFill>
              </a:rPr>
              <a:t>Small p-value has significance, it tells that hypothesis does not explain the experiment</a:t>
            </a:r>
          </a:p>
          <a:p>
            <a:pPr marL="457200" indent="-457200">
              <a:buFont typeface="Arial" panose="020B0604020202020204" pitchFamily="34" charset="0"/>
              <a:buChar char="•"/>
            </a:pPr>
            <a:endParaRPr lang="en-US" sz="2400" dirty="0">
              <a:solidFill>
                <a:srgbClr val="292929"/>
              </a:solidFill>
            </a:endParaRPr>
          </a:p>
          <a:p>
            <a:r>
              <a:rPr lang="en-US" sz="2400" dirty="0"/>
              <a:t>If (</a:t>
            </a:r>
            <a:r>
              <a:rPr lang="en-US" sz="2400" dirty="0" err="1"/>
              <a:t>p_value</a:t>
            </a:r>
            <a:r>
              <a:rPr lang="en-US" sz="2400" dirty="0"/>
              <a:t> &lt;= </a:t>
            </a:r>
            <a:r>
              <a:rPr lang="el-GR" sz="2400" dirty="0"/>
              <a:t>α</a:t>
            </a:r>
            <a:r>
              <a:rPr lang="en-US" sz="2400" dirty="0"/>
              <a:t>)</a:t>
            </a:r>
          </a:p>
          <a:p>
            <a:r>
              <a:rPr lang="en-US" sz="2400" dirty="0"/>
              <a:t>    </a:t>
            </a:r>
            <a:r>
              <a:rPr lang="en-US" sz="2400" b="1" dirty="0">
                <a:solidFill>
                  <a:srgbClr val="C00000"/>
                </a:solidFill>
              </a:rPr>
              <a:t>reject</a:t>
            </a:r>
            <a:r>
              <a:rPr lang="en-US" sz="2400" dirty="0"/>
              <a:t> H</a:t>
            </a:r>
          </a:p>
          <a:p>
            <a:r>
              <a:rPr lang="ru-RU" sz="2400" dirty="0"/>
              <a:t>    </a:t>
            </a:r>
            <a:r>
              <a:rPr lang="en-US" sz="2400" dirty="0"/>
              <a:t>data is statistically significant. </a:t>
            </a:r>
          </a:p>
          <a:p>
            <a:r>
              <a:rPr lang="en-US" sz="2400" dirty="0"/>
              <a:t>else:</a:t>
            </a:r>
          </a:p>
          <a:p>
            <a:r>
              <a:rPr lang="en-US" sz="2400" dirty="0"/>
              <a:t>    </a:t>
            </a:r>
            <a:r>
              <a:rPr lang="en-US" sz="2400" b="1" dirty="0">
                <a:solidFill>
                  <a:schemeClr val="accent5">
                    <a:lumMod val="75000"/>
                  </a:schemeClr>
                </a:solidFill>
              </a:rPr>
              <a:t>accept</a:t>
            </a:r>
            <a:r>
              <a:rPr lang="en-US" sz="2400" dirty="0"/>
              <a:t> H</a:t>
            </a:r>
          </a:p>
        </p:txBody>
      </p:sp>
      <p:sp>
        <p:nvSpPr>
          <p:cNvPr id="11" name="TextBox 10">
            <a:extLst>
              <a:ext uri="{FF2B5EF4-FFF2-40B4-BE49-F238E27FC236}">
                <a16:creationId xmlns:a16="http://schemas.microsoft.com/office/drawing/2014/main" id="{8B628BCF-9235-4BF0-9F76-0B15DA4F9933}"/>
              </a:ext>
            </a:extLst>
          </p:cNvPr>
          <p:cNvSpPr txBox="1"/>
          <p:nvPr/>
        </p:nvSpPr>
        <p:spPr>
          <a:xfrm>
            <a:off x="473764" y="1677643"/>
            <a:ext cx="10729192" cy="461665"/>
          </a:xfrm>
          <a:prstGeom prst="rect">
            <a:avLst/>
          </a:prstGeom>
          <a:noFill/>
        </p:spPr>
        <p:txBody>
          <a:bodyPr wrap="square">
            <a:spAutoFit/>
          </a:bodyPr>
          <a:lstStyle/>
          <a:p>
            <a:r>
              <a:rPr lang="en-US" sz="2400" dirty="0"/>
              <a:t>how likely your data</a:t>
            </a:r>
            <a:r>
              <a:rPr lang="ru-RU" sz="2400" dirty="0"/>
              <a:t>/</a:t>
            </a:r>
            <a:r>
              <a:rPr lang="en-US" sz="2400" dirty="0"/>
              <a:t>experiment is occurred under hypothesis H</a:t>
            </a:r>
            <a:endParaRPr lang="ru-RU" sz="2400" dirty="0"/>
          </a:p>
        </p:txBody>
      </p:sp>
    </p:spTree>
    <p:extLst>
      <p:ext uri="{BB962C8B-B14F-4D97-AF65-F5344CB8AC3E}">
        <p14:creationId xmlns:p14="http://schemas.microsoft.com/office/powerpoint/2010/main" val="236299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Hypothesis testing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415736" cy="584775"/>
          </a:xfrm>
          <a:prstGeom prst="rect">
            <a:avLst/>
          </a:prstGeom>
          <a:noFill/>
        </p:spPr>
        <p:txBody>
          <a:bodyPr wrap="square" rtlCol="0">
            <a:spAutoFit/>
          </a:bodyPr>
          <a:lstStyle/>
          <a:p>
            <a:r>
              <a:rPr lang="en-US" sz="3200" b="1" dirty="0"/>
              <a:t>P-Value: probability value or asymptotic significance</a:t>
            </a:r>
          </a:p>
        </p:txBody>
      </p:sp>
      <p:sp>
        <p:nvSpPr>
          <p:cNvPr id="11" name="TextBox 10">
            <a:extLst>
              <a:ext uri="{FF2B5EF4-FFF2-40B4-BE49-F238E27FC236}">
                <a16:creationId xmlns:a16="http://schemas.microsoft.com/office/drawing/2014/main" id="{8B628BCF-9235-4BF0-9F76-0B15DA4F9933}"/>
              </a:ext>
            </a:extLst>
          </p:cNvPr>
          <p:cNvSpPr txBox="1"/>
          <p:nvPr/>
        </p:nvSpPr>
        <p:spPr>
          <a:xfrm>
            <a:off x="473764" y="1677643"/>
            <a:ext cx="10729192" cy="461665"/>
          </a:xfrm>
          <a:prstGeom prst="rect">
            <a:avLst/>
          </a:prstGeom>
          <a:noFill/>
        </p:spPr>
        <p:txBody>
          <a:bodyPr wrap="square">
            <a:spAutoFit/>
          </a:bodyPr>
          <a:lstStyle/>
          <a:p>
            <a:r>
              <a:rPr lang="en-US" sz="2400" dirty="0"/>
              <a:t>how likely your data</a:t>
            </a:r>
            <a:r>
              <a:rPr lang="ru-RU" sz="2400" dirty="0"/>
              <a:t>/</a:t>
            </a:r>
            <a:r>
              <a:rPr lang="en-US" sz="2400" dirty="0"/>
              <a:t>experiment is occurred under hypothesis H</a:t>
            </a:r>
            <a:endParaRPr lang="ru-RU" sz="2400" dirty="0"/>
          </a:p>
        </p:txBody>
      </p:sp>
      <p:sp>
        <p:nvSpPr>
          <p:cNvPr id="13" name="TextBox 12">
            <a:extLst>
              <a:ext uri="{FF2B5EF4-FFF2-40B4-BE49-F238E27FC236}">
                <a16:creationId xmlns:a16="http://schemas.microsoft.com/office/drawing/2014/main" id="{A64A5B69-E702-429A-9950-CD12FD507380}"/>
              </a:ext>
            </a:extLst>
          </p:cNvPr>
          <p:cNvSpPr txBox="1"/>
          <p:nvPr/>
        </p:nvSpPr>
        <p:spPr>
          <a:xfrm>
            <a:off x="473764" y="2453823"/>
            <a:ext cx="5046172" cy="1200329"/>
          </a:xfrm>
          <a:prstGeom prst="rect">
            <a:avLst/>
          </a:prstGeom>
          <a:noFill/>
        </p:spPr>
        <p:txBody>
          <a:bodyPr wrap="square">
            <a:spAutoFit/>
          </a:bodyPr>
          <a:lstStyle/>
          <a:p>
            <a:r>
              <a:rPr lang="en-US" sz="2400" b="0" i="1" dirty="0">
                <a:effectLst/>
                <a:latin typeface="Noto Sans"/>
              </a:rPr>
              <a:t>Example: p-value == 0.05  =&gt; </a:t>
            </a:r>
            <a:r>
              <a:rPr lang="en-US" sz="2400" i="1" dirty="0">
                <a:latin typeface="Noto Sans"/>
              </a:rPr>
              <a:t>the </a:t>
            </a:r>
            <a:r>
              <a:rPr lang="en-US" sz="2400" b="0" i="1" dirty="0">
                <a:effectLst/>
                <a:latin typeface="Noto Sans"/>
              </a:rPr>
              <a:t>experiment has 5% or lower chance of occurring under hypothesis H</a:t>
            </a:r>
            <a:endParaRPr lang="en-US" sz="2400" i="1" dirty="0"/>
          </a:p>
        </p:txBody>
      </p:sp>
      <p:graphicFrame>
        <p:nvGraphicFramePr>
          <p:cNvPr id="2" name="Table 2">
            <a:extLst>
              <a:ext uri="{FF2B5EF4-FFF2-40B4-BE49-F238E27FC236}">
                <a16:creationId xmlns:a16="http://schemas.microsoft.com/office/drawing/2014/main" id="{A1A915CF-4E65-4733-8159-7FF7DB64B5EF}"/>
              </a:ext>
            </a:extLst>
          </p:cNvPr>
          <p:cNvGraphicFramePr>
            <a:graphicFrameLocks noGrp="1"/>
          </p:cNvGraphicFramePr>
          <p:nvPr>
            <p:extLst>
              <p:ext uri="{D42A27DB-BD31-4B8C-83A1-F6EECF244321}">
                <p14:modId xmlns:p14="http://schemas.microsoft.com/office/powerpoint/2010/main" val="1774574669"/>
              </p:ext>
            </p:extLst>
          </p:nvPr>
        </p:nvGraphicFramePr>
        <p:xfrm>
          <a:off x="593942" y="3988778"/>
          <a:ext cx="9851988" cy="1854200"/>
        </p:xfrm>
        <a:graphic>
          <a:graphicData uri="http://schemas.openxmlformats.org/drawingml/2006/table">
            <a:tbl>
              <a:tblPr firstRow="1" bandRow="1">
                <a:tableStyleId>{5940675A-B579-460E-94D1-54222C63F5DA}</a:tableStyleId>
              </a:tblPr>
              <a:tblGrid>
                <a:gridCol w="1452126">
                  <a:extLst>
                    <a:ext uri="{9D8B030D-6E8A-4147-A177-3AD203B41FA5}">
                      <a16:colId xmlns:a16="http://schemas.microsoft.com/office/drawing/2014/main" val="3682357335"/>
                    </a:ext>
                  </a:extLst>
                </a:gridCol>
                <a:gridCol w="2249732">
                  <a:extLst>
                    <a:ext uri="{9D8B030D-6E8A-4147-A177-3AD203B41FA5}">
                      <a16:colId xmlns:a16="http://schemas.microsoft.com/office/drawing/2014/main" val="2234262613"/>
                    </a:ext>
                  </a:extLst>
                </a:gridCol>
                <a:gridCol w="6150130">
                  <a:extLst>
                    <a:ext uri="{9D8B030D-6E8A-4147-A177-3AD203B41FA5}">
                      <a16:colId xmlns:a16="http://schemas.microsoft.com/office/drawing/2014/main" val="743013401"/>
                    </a:ext>
                  </a:extLst>
                </a:gridCol>
              </a:tblGrid>
              <a:tr h="370840">
                <a:tc>
                  <a:txBody>
                    <a:bodyPr/>
                    <a:lstStyle/>
                    <a:p>
                      <a:r>
                        <a:rPr lang="en-US" b="1" dirty="0"/>
                        <a:t>p-value</a:t>
                      </a:r>
                    </a:p>
                  </a:txBody>
                  <a:tcPr>
                    <a:solidFill>
                      <a:schemeClr val="bg1">
                        <a:lumMod val="95000"/>
                      </a:schemeClr>
                    </a:solidFill>
                  </a:tcPr>
                </a:tc>
                <a:tc>
                  <a:txBody>
                    <a:bodyPr/>
                    <a:lstStyle/>
                    <a:p>
                      <a:r>
                        <a:rPr lang="en-US" b="1" dirty="0"/>
                        <a:t>significance </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202122"/>
                          </a:solidFill>
                        </a:rPr>
                        <a:t>How likely experiment data is occurred under hypothesis H</a:t>
                      </a:r>
                      <a:endParaRPr lang="en-US" b="1" dirty="0"/>
                    </a:p>
                  </a:txBody>
                  <a:tcPr>
                    <a:solidFill>
                      <a:schemeClr val="bg1">
                        <a:lumMod val="95000"/>
                      </a:schemeClr>
                    </a:solidFill>
                  </a:tcPr>
                </a:tc>
                <a:extLst>
                  <a:ext uri="{0D108BD9-81ED-4DB2-BD59-A6C34878D82A}">
                    <a16:rowId xmlns:a16="http://schemas.microsoft.com/office/drawing/2014/main" val="31268668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      .. 0.01]</a:t>
                      </a:r>
                    </a:p>
                  </a:txBody>
                  <a:tcPr/>
                </a:tc>
                <a:tc>
                  <a:txBody>
                    <a:bodyPr/>
                    <a:lstStyle/>
                    <a:p>
                      <a:r>
                        <a:rPr lang="en-US" b="0" dirty="0"/>
                        <a:t>High significance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02122"/>
                          </a:solidFill>
                        </a:rPr>
                        <a:t>Highly unlikely to occur</a:t>
                      </a:r>
                      <a:endParaRPr lang="en-US" dirty="0"/>
                    </a:p>
                  </a:txBody>
                  <a:tcPr/>
                </a:tc>
                <a:extLst>
                  <a:ext uri="{0D108BD9-81ED-4DB2-BD59-A6C34878D82A}">
                    <a16:rowId xmlns:a16="http://schemas.microsoft.com/office/drawing/2014/main" val="3273251528"/>
                  </a:ext>
                </a:extLst>
              </a:tr>
              <a:tr h="370840">
                <a:tc>
                  <a:txBody>
                    <a:bodyPr/>
                    <a:lstStyle/>
                    <a:p>
                      <a:r>
                        <a:rPr lang="en-US" dirty="0"/>
                        <a:t>[0.01 .. 0.05]</a:t>
                      </a:r>
                    </a:p>
                  </a:txBody>
                  <a:tcPr/>
                </a:tc>
                <a:tc>
                  <a:txBody>
                    <a:bodyPr/>
                    <a:lstStyle/>
                    <a:p>
                      <a:r>
                        <a:rPr lang="en-US"/>
                        <a:t>Strong </a:t>
                      </a:r>
                      <a:r>
                        <a:rPr lang="en-US" b="0"/>
                        <a:t>significance</a:t>
                      </a:r>
                      <a:endParaRPr lang="en-US" dirty="0"/>
                    </a:p>
                  </a:txBody>
                  <a:tcPr/>
                </a:tc>
                <a:tc>
                  <a:txBody>
                    <a:bodyPr/>
                    <a:lstStyle/>
                    <a:p>
                      <a:endParaRPr lang="en-US" dirty="0"/>
                    </a:p>
                  </a:txBody>
                  <a:tcPr/>
                </a:tc>
                <a:extLst>
                  <a:ext uri="{0D108BD9-81ED-4DB2-BD59-A6C34878D82A}">
                    <a16:rowId xmlns:a16="http://schemas.microsoft.com/office/drawing/2014/main" val="23795099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[0.05 .. 0.10]</a:t>
                      </a:r>
                    </a:p>
                  </a:txBody>
                  <a:tcPr/>
                </a:tc>
                <a:tc>
                  <a:txBody>
                    <a:bodyPr/>
                    <a:lstStyle/>
                    <a:p>
                      <a:r>
                        <a:rPr lang="en-US" dirty="0"/>
                        <a:t>Marginal </a:t>
                      </a:r>
                      <a:r>
                        <a:rPr lang="en-US" b="0" dirty="0"/>
                        <a:t>significance</a:t>
                      </a:r>
                      <a:endParaRPr lang="en-US" dirty="0"/>
                    </a:p>
                  </a:txBody>
                  <a:tcPr/>
                </a:tc>
                <a:tc>
                  <a:txBody>
                    <a:bodyPr/>
                    <a:lstStyle/>
                    <a:p>
                      <a:endParaRPr lang="en-US" dirty="0"/>
                    </a:p>
                  </a:txBody>
                  <a:tcPr/>
                </a:tc>
                <a:extLst>
                  <a:ext uri="{0D108BD9-81ED-4DB2-BD59-A6C34878D82A}">
                    <a16:rowId xmlns:a16="http://schemas.microsoft.com/office/drawing/2014/main" val="2102033283"/>
                  </a:ext>
                </a:extLst>
              </a:tr>
              <a:tr h="370840">
                <a:tc>
                  <a:txBody>
                    <a:bodyPr/>
                    <a:lstStyle/>
                    <a:p>
                      <a:r>
                        <a:rPr lang="en-US" sz="1800" i="1" dirty="0">
                          <a:latin typeface="Noto Sans"/>
                        </a:rPr>
                        <a:t>[</a:t>
                      </a:r>
                      <a:r>
                        <a:rPr lang="ru-RU" sz="1800" i="1" dirty="0">
                          <a:latin typeface="Noto Sans"/>
                        </a:rPr>
                        <a:t>0</a:t>
                      </a:r>
                      <a:r>
                        <a:rPr lang="en-US" sz="1800" i="1" dirty="0">
                          <a:latin typeface="Noto Sans"/>
                        </a:rPr>
                        <a:t>.10 ..</a:t>
                      </a:r>
                      <a:endParaRPr lang="en-US" dirty="0"/>
                    </a:p>
                  </a:txBody>
                  <a:tcPr/>
                </a:tc>
                <a:tc>
                  <a:txBody>
                    <a:bodyPr/>
                    <a:lstStyle/>
                    <a:p>
                      <a:r>
                        <a:rPr lang="en-US" sz="1800" i="0" dirty="0">
                          <a:latin typeface="Noto Sans"/>
                        </a:rPr>
                        <a:t>Low </a:t>
                      </a:r>
                      <a:r>
                        <a:rPr lang="en-US" b="0" dirty="0"/>
                        <a:t>significance</a:t>
                      </a:r>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02122"/>
                          </a:solidFill>
                        </a:rPr>
                        <a:t>Very likely to occur</a:t>
                      </a:r>
                      <a:endParaRPr lang="en-US" dirty="0"/>
                    </a:p>
                  </a:txBody>
                  <a:tcPr/>
                </a:tc>
                <a:extLst>
                  <a:ext uri="{0D108BD9-81ED-4DB2-BD59-A6C34878D82A}">
                    <a16:rowId xmlns:a16="http://schemas.microsoft.com/office/drawing/2014/main" val="3062439033"/>
                  </a:ext>
                </a:extLst>
              </a:tr>
            </a:tbl>
          </a:graphicData>
        </a:graphic>
      </p:graphicFrame>
    </p:spTree>
    <p:extLst>
      <p:ext uri="{BB962C8B-B14F-4D97-AF65-F5344CB8AC3E}">
        <p14:creationId xmlns:p14="http://schemas.microsoft.com/office/powerpoint/2010/main" val="9460386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68317</TotalTime>
  <Words>1169</Words>
  <Application>Microsoft Office PowerPoint</Application>
  <PresentationFormat>Widescreen</PresentationFormat>
  <Paragraphs>162</Paragraphs>
  <Slides>29</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Buda</vt:lpstr>
      <vt:lpstr>Calibri</vt:lpstr>
      <vt:lpstr>charter</vt:lpstr>
      <vt:lpstr>Consolas</vt:lpstr>
      <vt:lpstr>inherit</vt:lpstr>
      <vt:lpstr>Lato</vt:lpstr>
      <vt:lpstr>Noto Sans</vt:lpstr>
      <vt:lpstr>sofia-pro</vt:lpstr>
      <vt:lpstr>Source Code Pro</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Dm</dc:creator>
  <cp:lastModifiedBy>Dmitry Ryabokon</cp:lastModifiedBy>
  <cp:revision>990</cp:revision>
  <dcterms:created xsi:type="dcterms:W3CDTF">2012-08-21T06:57:10Z</dcterms:created>
  <dcterms:modified xsi:type="dcterms:W3CDTF">2021-03-03T17:58:38Z</dcterms:modified>
</cp:coreProperties>
</file>