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1089" r:id="rId2"/>
    <p:sldId id="277" r:id="rId3"/>
    <p:sldId id="1104" r:id="rId4"/>
    <p:sldId id="1105" r:id="rId5"/>
    <p:sldId id="980" r:id="rId6"/>
    <p:sldId id="1103" r:id="rId7"/>
    <p:sldId id="958" r:id="rId8"/>
    <p:sldId id="959" r:id="rId9"/>
    <p:sldId id="960" r:id="rId10"/>
    <p:sldId id="96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FF5001"/>
    <a:srgbClr val="81FFFF"/>
    <a:srgbClr val="D1FFFF"/>
    <a:srgbClr val="C5FFFF"/>
    <a:srgbClr val="B4EEFA"/>
    <a:srgbClr val="FFB3B3"/>
    <a:srgbClr val="FFE7E7"/>
    <a:srgbClr val="03B3C5"/>
    <a:srgbClr val="FF2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>
      <p:cViewPr varScale="1">
        <p:scale>
          <a:sx n="77" d="100"/>
          <a:sy n="77" d="100"/>
        </p:scale>
        <p:origin x="989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09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854B4-4458-424E-BAFB-8C7356CE163A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E1223-8D7E-4AC2-8D63-9172D57C5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42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26d531e65_2_67:notes"/>
          <p:cNvSpPr txBox="1">
            <a:spLocks noGrp="1"/>
          </p:cNvSpPr>
          <p:nvPr>
            <p:ph type="body" idx="1"/>
          </p:nvPr>
        </p:nvSpPr>
        <p:spPr>
          <a:xfrm>
            <a:off x="415636" y="4342699"/>
            <a:ext cx="6043787" cy="4114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00" tIns="89500" rIns="89500" bIns="8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</a:pPr>
            <a:endParaRPr sz="1400"/>
          </a:p>
        </p:txBody>
      </p:sp>
      <p:sp>
        <p:nvSpPr>
          <p:cNvPr id="119" name="Google Shape;119;g626d531e65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64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1"/>
            <a:ext cx="12191999" cy="836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836712"/>
            <a:ext cx="1219091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 userDrawn="1"/>
        </p:nvSpPr>
        <p:spPr>
          <a:xfrm>
            <a:off x="11371639" y="6453336"/>
            <a:ext cx="79208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A227D42-D62F-41C9-B21B-916D8D0DB9A4}" type="slidenum">
              <a:rPr lang="en-US" sz="120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‹#›</a:t>
            </a:fld>
            <a:endParaRPr lang="en-US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47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E5A9EF7-9930-43F6-B30B-5FFC75C85C2F}"/>
              </a:ext>
            </a:extLst>
          </p:cNvPr>
          <p:cNvSpPr/>
          <p:nvPr userDrawn="1"/>
        </p:nvSpPr>
        <p:spPr>
          <a:xfrm>
            <a:off x="-1" y="836706"/>
            <a:ext cx="12190917" cy="6003481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836712"/>
            <a:ext cx="1219091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D8050C8-7670-4729-9A76-16133C9F07A9}"/>
              </a:ext>
            </a:extLst>
          </p:cNvPr>
          <p:cNvSpPr/>
          <p:nvPr userDrawn="1"/>
        </p:nvSpPr>
        <p:spPr>
          <a:xfrm>
            <a:off x="1" y="1"/>
            <a:ext cx="12191999" cy="8367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3D2A14-63C8-4214-8E21-3BDCC4EA640E}"/>
              </a:ext>
            </a:extLst>
          </p:cNvPr>
          <p:cNvCxnSpPr/>
          <p:nvPr userDrawn="1"/>
        </p:nvCxnSpPr>
        <p:spPr>
          <a:xfrm>
            <a:off x="-24680" y="836712"/>
            <a:ext cx="1219091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 userDrawn="1"/>
        </p:nvSpPr>
        <p:spPr>
          <a:xfrm>
            <a:off x="11064552" y="6381328"/>
            <a:ext cx="79208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A227D42-D62F-41C9-B21B-916D8D0DB9A4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‹#›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82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07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642F36-2AB8-4AB0-8C42-A5D175C059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06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1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итульный слайд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5F5DB8-576C-47AA-8D22-2A1BB72AC41F}"/>
              </a:ext>
            </a:extLst>
          </p:cNvPr>
          <p:cNvSpPr/>
          <p:nvPr userDrawn="1"/>
        </p:nvSpPr>
        <p:spPr>
          <a:xfrm>
            <a:off x="11324" y="0"/>
            <a:ext cx="12180676" cy="6858000"/>
          </a:xfrm>
          <a:prstGeom prst="rect">
            <a:avLst/>
          </a:prstGeom>
          <a:blipFill dpi="0" rotWithShape="1">
            <a:blip r:embed="rId2">
              <a:alphaModFix amt="25000"/>
              <a:grayscl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17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C835DC-7277-4E5F-BE92-E83ACA38C196}"/>
              </a:ext>
            </a:extLst>
          </p:cNvPr>
          <p:cNvSpPr/>
          <p:nvPr userDrawn="1"/>
        </p:nvSpPr>
        <p:spPr>
          <a:xfrm>
            <a:off x="-21912" y="-3016"/>
            <a:ext cx="6117912" cy="6861016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642F36-2AB8-4AB0-8C42-A5D175C059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0" y="0"/>
            <a:ext cx="6110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32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C835DC-7277-4E5F-BE92-E83ACA38C196}"/>
              </a:ext>
            </a:extLst>
          </p:cNvPr>
          <p:cNvSpPr/>
          <p:nvPr userDrawn="1"/>
        </p:nvSpPr>
        <p:spPr>
          <a:xfrm>
            <a:off x="-21912" y="-3016"/>
            <a:ext cx="6117912" cy="6861016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3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9" r:id="rId2"/>
    <p:sldLayoutId id="2147483658" r:id="rId3"/>
    <p:sldLayoutId id="2147483663" r:id="rId4"/>
    <p:sldLayoutId id="2147483664" r:id="rId5"/>
    <p:sldLayoutId id="2147483660" r:id="rId6"/>
    <p:sldLayoutId id="2147483661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L_v5_01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D775AE6-12FC-4E6C-99F8-18AA394B7D5A}"/>
              </a:ext>
            </a:extLst>
          </p:cNvPr>
          <p:cNvSpPr/>
          <p:nvPr/>
        </p:nvSpPr>
        <p:spPr>
          <a:xfrm>
            <a:off x="6295864" y="0"/>
            <a:ext cx="5896136" cy="684938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27B8C-14B3-49D7-AF22-DD9A07E818B7}"/>
              </a:ext>
            </a:extLst>
          </p:cNvPr>
          <p:cNvSpPr txBox="1"/>
          <p:nvPr/>
        </p:nvSpPr>
        <p:spPr>
          <a:xfrm>
            <a:off x="0" y="2276872"/>
            <a:ext cx="6295864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Basics of 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</a:rPr>
              <a:t>Machine Learning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4388E43-9300-45C3-9922-F1EDB227C375}"/>
              </a:ext>
            </a:extLst>
          </p:cNvPr>
          <p:cNvGrpSpPr/>
          <p:nvPr/>
        </p:nvGrpSpPr>
        <p:grpSpPr>
          <a:xfrm>
            <a:off x="7314979" y="1196752"/>
            <a:ext cx="3762844" cy="4104456"/>
            <a:chOff x="4606151" y="2924944"/>
            <a:chExt cx="3762844" cy="410445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7A7CF9C-5945-4E6C-AB30-6CB418CAB20A}"/>
                </a:ext>
              </a:extLst>
            </p:cNvPr>
            <p:cNvSpPr/>
            <p:nvPr/>
          </p:nvSpPr>
          <p:spPr>
            <a:xfrm>
              <a:off x="5189624" y="5165576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BC02A7C-DC83-40A1-BEF0-BE874CB5981E}"/>
                </a:ext>
              </a:extLst>
            </p:cNvPr>
            <p:cNvSpPr/>
            <p:nvPr/>
          </p:nvSpPr>
          <p:spPr>
            <a:xfrm>
              <a:off x="5009796" y="4365104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410499B-B068-41BA-984E-E9AFA3A07055}"/>
                </a:ext>
              </a:extLst>
            </p:cNvPr>
            <p:cNvSpPr/>
            <p:nvPr/>
          </p:nvSpPr>
          <p:spPr>
            <a:xfrm>
              <a:off x="5866332" y="4689140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A2ABDCD-9CC0-4CD6-920C-67E790849942}"/>
                </a:ext>
              </a:extLst>
            </p:cNvPr>
            <p:cNvSpPr/>
            <p:nvPr/>
          </p:nvSpPr>
          <p:spPr>
            <a:xfrm>
              <a:off x="6222460" y="5609185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304476D-9D21-481A-A55B-D06AF9C42A53}"/>
                </a:ext>
              </a:extLst>
            </p:cNvPr>
            <p:cNvSpPr/>
            <p:nvPr/>
          </p:nvSpPr>
          <p:spPr>
            <a:xfrm>
              <a:off x="6386849" y="3991457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E080106-6D3A-4285-972F-EE6054114C2C}"/>
                </a:ext>
              </a:extLst>
            </p:cNvPr>
            <p:cNvSpPr/>
            <p:nvPr/>
          </p:nvSpPr>
          <p:spPr>
            <a:xfrm>
              <a:off x="7255994" y="5617410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2E142F7-3D21-4623-B1E2-841899FAF57C}"/>
                </a:ext>
              </a:extLst>
            </p:cNvPr>
            <p:cNvSpPr/>
            <p:nvPr/>
          </p:nvSpPr>
          <p:spPr>
            <a:xfrm>
              <a:off x="6872518" y="4853529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C12942A-1B6D-4893-9B80-636DB6DFC30F}"/>
                </a:ext>
              </a:extLst>
            </p:cNvPr>
            <p:cNvSpPr/>
            <p:nvPr/>
          </p:nvSpPr>
          <p:spPr>
            <a:xfrm>
              <a:off x="7584773" y="4329367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1EE130D-717B-47E1-987F-2CD6DDD6D8EB}"/>
                </a:ext>
              </a:extLst>
            </p:cNvPr>
            <p:cNvSpPr/>
            <p:nvPr/>
          </p:nvSpPr>
          <p:spPr>
            <a:xfrm>
              <a:off x="8040216" y="5158228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1E64DBD-D314-4AA9-BFEE-44CD78E5D51F}"/>
                </a:ext>
              </a:extLst>
            </p:cNvPr>
            <p:cNvSpPr/>
            <p:nvPr/>
          </p:nvSpPr>
          <p:spPr>
            <a:xfrm>
              <a:off x="5623205" y="3903947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0C841A0-6143-4EDB-BBD1-C7A30ED9CF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6151" y="2924944"/>
              <a:ext cx="3690901" cy="410445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0CA7A93-B001-4161-AB35-0B0265B2BC7C}"/>
              </a:ext>
            </a:extLst>
          </p:cNvPr>
          <p:cNvSpPr txBox="1"/>
          <p:nvPr/>
        </p:nvSpPr>
        <p:spPr>
          <a:xfrm>
            <a:off x="0" y="3676050"/>
            <a:ext cx="6295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Dmitry Ryabokon, </a:t>
            </a:r>
            <a:r>
              <a:rPr lang="en-US" u="sng" dirty="0">
                <a:solidFill>
                  <a:schemeClr val="bg1"/>
                </a:solidFill>
              </a:rPr>
              <a:t>github.com/</a:t>
            </a:r>
            <a:r>
              <a:rPr lang="en-US" u="sng" dirty="0" err="1">
                <a:solidFill>
                  <a:schemeClr val="bg1"/>
                </a:solidFill>
              </a:rPr>
              <a:t>dryabokon</a:t>
            </a:r>
            <a:endParaRPr lang="ru-RU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349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0F9B0B3A-18BA-4987-9DC5-4C912B09C9CB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Logistic regression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95BD05-3211-45E6-93E3-C72745A0F542}"/>
              </a:ext>
            </a:extLst>
          </p:cNvPr>
          <p:cNvSpPr txBox="1"/>
          <p:nvPr/>
        </p:nvSpPr>
        <p:spPr>
          <a:xfrm>
            <a:off x="496688" y="1135665"/>
            <a:ext cx="777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Logistic function: the sigmoid</a:t>
            </a:r>
            <a:endParaRPr lang="ru-RU" sz="3200" dirty="0"/>
          </a:p>
        </p:txBody>
      </p:sp>
      <p:pic>
        <p:nvPicPr>
          <p:cNvPr id="217090" name="Picture 2" descr="ÐÐ°ÑÑÐ¸Ð½ÐºÐ¸ Ð¿Ð¾ Ð·Ð°Ð¿ÑÐ¾ÑÑ sigmoi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112" y="2276872"/>
            <a:ext cx="4438650" cy="360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Object 20"/>
          <p:cNvGraphicFramePr>
            <a:graphicFrameLocks noChangeAspect="1"/>
          </p:cNvGraphicFramePr>
          <p:nvPr/>
        </p:nvGraphicFramePr>
        <p:xfrm>
          <a:off x="695400" y="2276872"/>
          <a:ext cx="14462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723600" imgH="215640" progId="Equation.3">
                  <p:embed/>
                </p:oleObj>
              </mc:Choice>
              <mc:Fallback>
                <p:oleObj name="Формула" r:id="rId3" imgW="723600" imgH="215640" progId="Equation.3">
                  <p:embed/>
                  <p:pic>
                    <p:nvPicPr>
                      <p:cNvPr id="12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2276872"/>
                        <a:ext cx="14462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7608" y="1955038"/>
            <a:ext cx="2351738" cy="107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7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21;p29">
            <a:extLst>
              <a:ext uri="{FF2B5EF4-FFF2-40B4-BE49-F238E27FC236}">
                <a16:creationId xmlns:a16="http://schemas.microsoft.com/office/drawing/2014/main" id="{86488302-3946-4AEB-AD62-6A215F597270}"/>
              </a:ext>
            </a:extLst>
          </p:cNvPr>
          <p:cNvSpPr/>
          <p:nvPr/>
        </p:nvSpPr>
        <p:spPr>
          <a:xfrm>
            <a:off x="-1" y="0"/>
            <a:ext cx="629586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lnSpc>
                <a:spcPct val="90000"/>
              </a:lnSpc>
            </a:pPr>
            <a:endParaRPr sz="3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5BAB3-744A-4553-A5FC-373E2C885B22}"/>
              </a:ext>
            </a:extLst>
          </p:cNvPr>
          <p:cNvSpPr txBox="1"/>
          <p:nvPr/>
        </p:nvSpPr>
        <p:spPr>
          <a:xfrm>
            <a:off x="0" y="2276872"/>
            <a:ext cx="6295864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Lesson 08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</a:rPr>
              <a:t>Regression methods</a:t>
            </a:r>
          </a:p>
        </p:txBody>
      </p:sp>
      <p:pic>
        <p:nvPicPr>
          <p:cNvPr id="33" name="Picture 32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1966DCF4-9DBC-444E-A253-43C3596FE1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56800" y="295103"/>
            <a:ext cx="311647" cy="289387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A698E95D-2411-4D40-BB85-BE0EC025E5A0}"/>
              </a:ext>
            </a:extLst>
          </p:cNvPr>
          <p:cNvGrpSpPr/>
          <p:nvPr/>
        </p:nvGrpSpPr>
        <p:grpSpPr>
          <a:xfrm>
            <a:off x="8616280" y="2278613"/>
            <a:ext cx="2246294" cy="1512168"/>
            <a:chOff x="5009796" y="3903947"/>
            <a:chExt cx="3359199" cy="2261357"/>
          </a:xfrm>
          <a:noFill/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193E3D7-966D-475B-950B-19E020F2626F}"/>
                </a:ext>
              </a:extLst>
            </p:cNvPr>
            <p:cNvSpPr/>
            <p:nvPr/>
          </p:nvSpPr>
          <p:spPr>
            <a:xfrm>
              <a:off x="5189624" y="5165576"/>
              <a:ext cx="328779" cy="328779"/>
            </a:xfrm>
            <a:prstGeom prst="ellipse">
              <a:avLst/>
            </a:prstGeom>
            <a:grp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06138F2-7A2C-4A35-987A-1952AF1E21E2}"/>
                </a:ext>
              </a:extLst>
            </p:cNvPr>
            <p:cNvSpPr/>
            <p:nvPr/>
          </p:nvSpPr>
          <p:spPr>
            <a:xfrm>
              <a:off x="5009796" y="4365104"/>
              <a:ext cx="328779" cy="328779"/>
            </a:xfrm>
            <a:prstGeom prst="ellipse">
              <a:avLst/>
            </a:prstGeom>
            <a:grp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E44A646A-F9A2-4A30-BF75-1E293C01A84C}"/>
                </a:ext>
              </a:extLst>
            </p:cNvPr>
            <p:cNvSpPr/>
            <p:nvPr/>
          </p:nvSpPr>
          <p:spPr>
            <a:xfrm>
              <a:off x="5866332" y="4689140"/>
              <a:ext cx="328779" cy="328779"/>
            </a:xfrm>
            <a:prstGeom prst="ellipse">
              <a:avLst/>
            </a:prstGeom>
            <a:grp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C3DBD15-FF7E-4DEC-9DB0-DDC310CFD05D}"/>
                </a:ext>
              </a:extLst>
            </p:cNvPr>
            <p:cNvSpPr/>
            <p:nvPr/>
          </p:nvSpPr>
          <p:spPr>
            <a:xfrm>
              <a:off x="6222460" y="5609185"/>
              <a:ext cx="328779" cy="328779"/>
            </a:xfrm>
            <a:prstGeom prst="ellipse">
              <a:avLst/>
            </a:prstGeom>
            <a:grp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55D834D-D20B-4B00-91B0-BE29534B5837}"/>
                </a:ext>
              </a:extLst>
            </p:cNvPr>
            <p:cNvSpPr/>
            <p:nvPr/>
          </p:nvSpPr>
          <p:spPr>
            <a:xfrm>
              <a:off x="6386849" y="3991457"/>
              <a:ext cx="328779" cy="328779"/>
            </a:xfrm>
            <a:prstGeom prst="ellipse">
              <a:avLst/>
            </a:prstGeom>
            <a:grp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3E0EE37-E7AE-490C-A952-F176C57AF584}"/>
                </a:ext>
              </a:extLst>
            </p:cNvPr>
            <p:cNvSpPr/>
            <p:nvPr/>
          </p:nvSpPr>
          <p:spPr>
            <a:xfrm>
              <a:off x="7255994" y="5617410"/>
              <a:ext cx="328779" cy="328779"/>
            </a:xfrm>
            <a:prstGeom prst="ellipse">
              <a:avLst/>
            </a:prstGeom>
            <a:grp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888C532-098D-4362-82AB-3613E506E6D1}"/>
                </a:ext>
              </a:extLst>
            </p:cNvPr>
            <p:cNvSpPr/>
            <p:nvPr/>
          </p:nvSpPr>
          <p:spPr>
            <a:xfrm>
              <a:off x="6872518" y="4853529"/>
              <a:ext cx="328779" cy="328779"/>
            </a:xfrm>
            <a:prstGeom prst="ellipse">
              <a:avLst/>
            </a:prstGeom>
            <a:grp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7B1EE2C-567D-4D8D-B416-2A335583DBD3}"/>
                </a:ext>
              </a:extLst>
            </p:cNvPr>
            <p:cNvSpPr/>
            <p:nvPr/>
          </p:nvSpPr>
          <p:spPr>
            <a:xfrm>
              <a:off x="7584773" y="4329367"/>
              <a:ext cx="328779" cy="328779"/>
            </a:xfrm>
            <a:prstGeom prst="ellipse">
              <a:avLst/>
            </a:prstGeom>
            <a:grp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31A3050-75A0-44DD-A253-8BA4D84669F8}"/>
                </a:ext>
              </a:extLst>
            </p:cNvPr>
            <p:cNvSpPr/>
            <p:nvPr/>
          </p:nvSpPr>
          <p:spPr>
            <a:xfrm>
              <a:off x="8040216" y="5158228"/>
              <a:ext cx="328779" cy="328779"/>
            </a:xfrm>
            <a:prstGeom prst="ellipse">
              <a:avLst/>
            </a:prstGeom>
            <a:grp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CF00DAA-4199-4F75-9652-0817D4385F10}"/>
                </a:ext>
              </a:extLst>
            </p:cNvPr>
            <p:cNvSpPr/>
            <p:nvPr/>
          </p:nvSpPr>
          <p:spPr>
            <a:xfrm>
              <a:off x="5623205" y="3903947"/>
              <a:ext cx="328779" cy="328779"/>
            </a:xfrm>
            <a:prstGeom prst="ellipse">
              <a:avLst/>
            </a:prstGeom>
            <a:grpFill/>
            <a:ln w="762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20DF0A2-76C5-43D5-BFBB-1A20F80347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3183" y="3903948"/>
              <a:ext cx="2033508" cy="2261356"/>
            </a:xfrm>
            <a:prstGeom prst="line">
              <a:avLst/>
            </a:prstGeom>
            <a:grpFill/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688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06E8BE-574E-4DB0-B9A4-C7FBCF71BEED}"/>
              </a:ext>
            </a:extLst>
          </p:cNvPr>
          <p:cNvSpPr txBox="1"/>
          <p:nvPr/>
        </p:nvSpPr>
        <p:spPr>
          <a:xfrm>
            <a:off x="0" y="2276872"/>
            <a:ext cx="629586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654112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35DBA5-D558-436F-8D50-E37FE44C0E01}"/>
              </a:ext>
            </a:extLst>
          </p:cNvPr>
          <p:cNvSpPr txBox="1"/>
          <p:nvPr/>
        </p:nvSpPr>
        <p:spPr>
          <a:xfrm>
            <a:off x="496688" y="1135665"/>
            <a:ext cx="531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Variable importance </a:t>
            </a:r>
            <a:endParaRPr lang="ru-RU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98D755-7AE1-488D-9414-99D039282EA1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Linear Regression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E89577-9D79-45FC-B5B3-B43DC7CCC3A8}"/>
              </a:ext>
            </a:extLst>
          </p:cNvPr>
          <p:cNvSpPr txBox="1"/>
          <p:nvPr/>
        </p:nvSpPr>
        <p:spPr>
          <a:xfrm>
            <a:off x="479376" y="2090172"/>
            <a:ext cx="100811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</a:rPr>
              <a:t>Before starting linear regression</a:t>
            </a:r>
            <a:r>
              <a:rPr lang="ru-RU" sz="2400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check assumptions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Linear relationship</a:t>
            </a:r>
            <a:endParaRPr lang="ru-RU" sz="2400" b="0" i="0" dirty="0">
              <a:solidFill>
                <a:srgbClr val="000000"/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Multivariate normality</a:t>
            </a:r>
            <a:endParaRPr lang="ru-RU" sz="2400" b="0" i="0" dirty="0">
              <a:solidFill>
                <a:srgbClr val="000000"/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No or little multicollinearity</a:t>
            </a:r>
            <a:endParaRPr lang="ru-RU" sz="2400" b="0" i="0" dirty="0">
              <a:solidFill>
                <a:srgbClr val="000000"/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No auto-correlation</a:t>
            </a:r>
            <a:endParaRPr lang="ru-RU" sz="2400" b="0" i="0" dirty="0">
              <a:solidFill>
                <a:srgbClr val="000000"/>
              </a:solidFill>
              <a:effectLst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</a:rPr>
              <a:t>Homoscedasticity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912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35DBA5-D558-436F-8D50-E37FE44C0E01}"/>
              </a:ext>
            </a:extLst>
          </p:cNvPr>
          <p:cNvSpPr txBox="1"/>
          <p:nvPr/>
        </p:nvSpPr>
        <p:spPr>
          <a:xfrm>
            <a:off x="496688" y="1135665"/>
            <a:ext cx="5311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Variable importance </a:t>
            </a:r>
            <a:endParaRPr lang="ru-RU" sz="32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DFD21-4B6C-451A-B94C-2D69D45B6C3E}"/>
              </a:ext>
            </a:extLst>
          </p:cNvPr>
          <p:cNvSpPr txBox="1"/>
          <p:nvPr/>
        </p:nvSpPr>
        <p:spPr>
          <a:xfrm>
            <a:off x="479376" y="2090172"/>
            <a:ext cx="1144927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Following are the methods of variable selection you can use: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Remove the correlated variables prior to selecting important variables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Use linear regression and select variables based on p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Use Forward Selection, Backward Selection, Stepwise Selection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Use Random Forest, </a:t>
            </a:r>
            <a:r>
              <a:rPr lang="en-US" sz="2400" dirty="0" err="1"/>
              <a:t>Xgboost</a:t>
            </a:r>
            <a:r>
              <a:rPr lang="en-US" sz="2400" dirty="0"/>
              <a:t> and plot variable importance chart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Use Lasso Regression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Measure information gain for the available set of features and select top n features accordingly.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98D755-7AE1-488D-9414-99D039282EA1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Linear Regression</a:t>
            </a:r>
            <a:endParaRPr lang="ru-RU" sz="3600" b="1" dirty="0">
              <a:solidFill>
                <a:srgbClr val="2C2C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85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06E8BE-574E-4DB0-B9A4-C7FBCF71BEED}"/>
              </a:ext>
            </a:extLst>
          </p:cNvPr>
          <p:cNvSpPr txBox="1"/>
          <p:nvPr/>
        </p:nvSpPr>
        <p:spPr>
          <a:xfrm>
            <a:off x="0" y="2276872"/>
            <a:ext cx="629586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279655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20"/>
          <p:cNvGraphicFramePr>
            <a:graphicFrameLocks noChangeAspect="1"/>
          </p:cNvGraphicFramePr>
          <p:nvPr/>
        </p:nvGraphicFramePr>
        <p:xfrm>
          <a:off x="404813" y="2028825"/>
          <a:ext cx="71532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3581280" imgH="431640" progId="Equation.3">
                  <p:embed/>
                </p:oleObj>
              </mc:Choice>
              <mc:Fallback>
                <p:oleObj name="Формула" r:id="rId2" imgW="3581280" imgH="431640" progId="Equation.3">
                  <p:embed/>
                  <p:pic>
                    <p:nvPicPr>
                      <p:cNvPr id="1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2028825"/>
                        <a:ext cx="7153275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0F9B0B3A-18BA-4987-9DC5-4C912B09C9CB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Logistic regression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95BD05-3211-45E6-93E3-C72745A0F542}"/>
              </a:ext>
            </a:extLst>
          </p:cNvPr>
          <p:cNvSpPr txBox="1"/>
          <p:nvPr/>
        </p:nvSpPr>
        <p:spPr>
          <a:xfrm>
            <a:off x="496688" y="1135665"/>
            <a:ext cx="100638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Target function: empirical risk = number of errors</a:t>
            </a:r>
            <a:endParaRPr lang="ru-RU" sz="3200" dirty="0"/>
          </a:p>
        </p:txBody>
      </p:sp>
      <p:grpSp>
        <p:nvGrpSpPr>
          <p:cNvPr id="15" name="Group 14"/>
          <p:cNvGrpSpPr/>
          <p:nvPr/>
        </p:nvGrpSpPr>
        <p:grpSpPr>
          <a:xfrm>
            <a:off x="6816080" y="2902549"/>
            <a:ext cx="5267229" cy="3438553"/>
            <a:chOff x="5152355" y="3694963"/>
            <a:chExt cx="5267229" cy="3438553"/>
          </a:xfrm>
        </p:grpSpPr>
        <p:cxnSp>
          <p:nvCxnSpPr>
            <p:cNvPr id="17" name="Прямая со стрелкой 19"/>
            <p:cNvCxnSpPr/>
            <p:nvPr/>
          </p:nvCxnSpPr>
          <p:spPr>
            <a:xfrm>
              <a:off x="5624622" y="6695364"/>
              <a:ext cx="3714776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Блок-схема: узел 21"/>
            <p:cNvSpPr/>
            <p:nvPr/>
          </p:nvSpPr>
          <p:spPr>
            <a:xfrm>
              <a:off x="6481878" y="4409348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Блок-схема: узел 22"/>
            <p:cNvSpPr/>
            <p:nvPr/>
          </p:nvSpPr>
          <p:spPr>
            <a:xfrm>
              <a:off x="6981944" y="4409348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Блок-схема: узел 24"/>
            <p:cNvSpPr/>
            <p:nvPr/>
          </p:nvSpPr>
          <p:spPr>
            <a:xfrm>
              <a:off x="6696192" y="4909414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Блок-схема: узел 25"/>
            <p:cNvSpPr/>
            <p:nvPr/>
          </p:nvSpPr>
          <p:spPr>
            <a:xfrm>
              <a:off x="6339002" y="3694963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Блок-схема: узел 27"/>
            <p:cNvSpPr/>
            <p:nvPr/>
          </p:nvSpPr>
          <p:spPr>
            <a:xfrm>
              <a:off x="8053514" y="5338042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Блок-схема: узел 29"/>
            <p:cNvSpPr/>
            <p:nvPr/>
          </p:nvSpPr>
          <p:spPr>
            <a:xfrm>
              <a:off x="7767762" y="5980984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Блок-схема: узел 30"/>
            <p:cNvSpPr/>
            <p:nvPr/>
          </p:nvSpPr>
          <p:spPr>
            <a:xfrm>
              <a:off x="8553580" y="5123728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Блок-схема: узел 31"/>
            <p:cNvSpPr/>
            <p:nvPr/>
          </p:nvSpPr>
          <p:spPr>
            <a:xfrm>
              <a:off x="8482142" y="5980984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Блок-схема: узел 32"/>
            <p:cNvSpPr/>
            <p:nvPr/>
          </p:nvSpPr>
          <p:spPr>
            <a:xfrm>
              <a:off x="8982208" y="5766670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9" name="Object 14"/>
            <p:cNvGraphicFramePr>
              <a:graphicFrameLocks noChangeAspect="1"/>
            </p:cNvGraphicFramePr>
            <p:nvPr/>
          </p:nvGraphicFramePr>
          <p:xfrm>
            <a:off x="5267432" y="5909546"/>
            <a:ext cx="314325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4880" imgH="164880" progId="Equation.3">
                    <p:embed/>
                  </p:oleObj>
                </mc:Choice>
                <mc:Fallback>
                  <p:oleObj name="Equation" r:id="rId4" imgW="164880" imgH="164880" progId="Equation.3">
                    <p:embed/>
                    <p:pic>
                      <p:nvPicPr>
                        <p:cNvPr id="29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7432" y="5909546"/>
                          <a:ext cx="314325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0" name="Прямая со стрелкой 43"/>
            <p:cNvCxnSpPr/>
            <p:nvPr/>
          </p:nvCxnSpPr>
          <p:spPr>
            <a:xfrm rot="16200000" flipV="1">
              <a:off x="5161069" y="6301661"/>
              <a:ext cx="346078" cy="27622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Блок-схема: узел 33"/>
            <p:cNvSpPr/>
            <p:nvPr/>
          </p:nvSpPr>
          <p:spPr>
            <a:xfrm>
              <a:off x="7767762" y="3775930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2" name="Блок-схема: узел 22"/>
            <p:cNvSpPr/>
            <p:nvPr/>
          </p:nvSpPr>
          <p:spPr>
            <a:xfrm>
              <a:off x="6910506" y="5847632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53514" y="3847368"/>
              <a:ext cx="23660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margin&lt;0</a:t>
              </a:r>
              <a:endParaRPr lang="ru-RU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34" name="Прямая соединительная линия 38"/>
            <p:cNvCxnSpPr/>
            <p:nvPr/>
          </p:nvCxnSpPr>
          <p:spPr>
            <a:xfrm rot="19320000">
              <a:off x="5152355" y="5369903"/>
              <a:ext cx="3786214" cy="1588"/>
            </a:xfrm>
            <a:prstGeom prst="line">
              <a:avLst/>
            </a:prstGeom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V="1">
              <a:off x="7752070" y="3934498"/>
              <a:ext cx="602888" cy="428628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V="1">
              <a:off x="6731913" y="5669039"/>
              <a:ext cx="357186" cy="285751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Блок-схема: узел 26"/>
            <p:cNvSpPr/>
            <p:nvPr/>
          </p:nvSpPr>
          <p:spPr>
            <a:xfrm>
              <a:off x="7124820" y="4766538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Блок-схема: узел 33"/>
            <p:cNvSpPr/>
            <p:nvPr/>
          </p:nvSpPr>
          <p:spPr>
            <a:xfrm>
              <a:off x="7982076" y="4766538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40" name="Object 15"/>
            <p:cNvGraphicFramePr>
              <a:graphicFrameLocks noChangeAspect="1"/>
            </p:cNvGraphicFramePr>
            <p:nvPr/>
          </p:nvGraphicFramePr>
          <p:xfrm>
            <a:off x="5910374" y="6266736"/>
            <a:ext cx="2413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6720" imgH="177480" progId="Equation.3">
                    <p:embed/>
                  </p:oleObj>
                </mc:Choice>
                <mc:Fallback>
                  <p:oleObj name="Equation" r:id="rId6" imgW="126720" imgH="177480" progId="Equation.3">
                    <p:embed/>
                    <p:pic>
                      <p:nvPicPr>
                        <p:cNvPr id="4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0374" y="6266736"/>
                          <a:ext cx="2413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1" name="Прямая со стрелкой 20"/>
            <p:cNvCxnSpPr/>
            <p:nvPr/>
          </p:nvCxnSpPr>
          <p:spPr>
            <a:xfrm rot="5400000" flipH="1" flipV="1">
              <a:off x="4477646" y="5770638"/>
              <a:ext cx="2724168" cy="1588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Блок-схема: узел 47"/>
            <p:cNvSpPr/>
            <p:nvPr/>
          </p:nvSpPr>
          <p:spPr>
            <a:xfrm>
              <a:off x="5819250" y="6292455"/>
              <a:ext cx="36000" cy="36000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852156" y="4698028"/>
            <a:ext cx="300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margin&lt;0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891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0F9B0B3A-18BA-4987-9DC5-4C912B09C9CB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Logistic regression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95BD05-3211-45E6-93E3-C72745A0F542}"/>
              </a:ext>
            </a:extLst>
          </p:cNvPr>
          <p:cNvSpPr txBox="1"/>
          <p:nvPr/>
        </p:nvSpPr>
        <p:spPr>
          <a:xfrm>
            <a:off x="496688" y="1135665"/>
            <a:ext cx="777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Target function: upper bound</a:t>
            </a:r>
            <a:endParaRPr lang="ru-RU" sz="32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6960096" y="3266432"/>
            <a:ext cx="5144850" cy="2608018"/>
            <a:chOff x="6458328" y="2342442"/>
            <a:chExt cx="5144850" cy="2608018"/>
          </a:xfrm>
        </p:grpSpPr>
        <p:sp>
          <p:nvSpPr>
            <p:cNvPr id="8" name="Freeform 7"/>
            <p:cNvSpPr/>
            <p:nvPr/>
          </p:nvSpPr>
          <p:spPr>
            <a:xfrm>
              <a:off x="8064230" y="2733472"/>
              <a:ext cx="2373549" cy="1663430"/>
            </a:xfrm>
            <a:custGeom>
              <a:avLst/>
              <a:gdLst>
                <a:gd name="connsiteX0" fmla="*/ 0 w 2373549"/>
                <a:gd name="connsiteY0" fmla="*/ 0 h 1663430"/>
                <a:gd name="connsiteX1" fmla="*/ 797668 w 2373549"/>
                <a:gd name="connsiteY1" fmla="*/ 992222 h 1663430"/>
                <a:gd name="connsiteX2" fmla="*/ 1595336 w 2373549"/>
                <a:gd name="connsiteY2" fmla="*/ 1536971 h 1663430"/>
                <a:gd name="connsiteX3" fmla="*/ 2373549 w 2373549"/>
                <a:gd name="connsiteY3" fmla="*/ 1663430 h 1663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73549" h="1663430">
                  <a:moveTo>
                    <a:pt x="0" y="0"/>
                  </a:moveTo>
                  <a:cubicBezTo>
                    <a:pt x="265889" y="368030"/>
                    <a:pt x="531779" y="736060"/>
                    <a:pt x="797668" y="992222"/>
                  </a:cubicBezTo>
                  <a:cubicBezTo>
                    <a:pt x="1063557" y="1248384"/>
                    <a:pt x="1332689" y="1425103"/>
                    <a:pt x="1595336" y="1536971"/>
                  </a:cubicBezTo>
                  <a:cubicBezTo>
                    <a:pt x="1857983" y="1648839"/>
                    <a:pt x="2115766" y="1656134"/>
                    <a:pt x="2373549" y="166343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Elbow Connector 9"/>
            <p:cNvCxnSpPr/>
            <p:nvPr/>
          </p:nvCxnSpPr>
          <p:spPr>
            <a:xfrm>
              <a:off x="7680176" y="3927723"/>
              <a:ext cx="2757603" cy="610009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9081355" y="2918572"/>
              <a:ext cx="0" cy="194421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7464152" y="4581128"/>
              <a:ext cx="3411629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9057836" y="458112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8804749" y="3927724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10748457" y="4574249"/>
              <a:ext cx="8547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/>
                <a:t>margin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6458328" y="3733639"/>
              <a:ext cx="122822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rgbClr val="0070C0"/>
                  </a:solidFill>
                </a:rPr>
                <a:t>[margin&lt;0]</a:t>
              </a:r>
            </a:p>
          </p:txBody>
        </p:sp>
        <p:sp>
          <p:nvSpPr>
            <p:cNvPr id="65" name="Rectangle 64"/>
            <p:cNvSpPr/>
            <p:nvPr/>
          </p:nvSpPr>
          <p:spPr>
            <a:xfrm>
              <a:off x="7042639" y="2342442"/>
              <a:ext cx="205383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solidFill>
                    <a:schemeClr val="accent2"/>
                  </a:solidFill>
                </a:rPr>
                <a:t>log(1+exp(-margin))</a:t>
              </a:r>
            </a:p>
          </p:txBody>
        </p:sp>
      </p:grpSp>
      <p:graphicFrame>
        <p:nvGraphicFramePr>
          <p:cNvPr id="68" name="Object 20"/>
          <p:cNvGraphicFramePr>
            <a:graphicFrameLocks noChangeAspect="1"/>
          </p:cNvGraphicFramePr>
          <p:nvPr/>
        </p:nvGraphicFramePr>
        <p:xfrm>
          <a:off x="696913" y="2028825"/>
          <a:ext cx="65690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3288960" imgH="431640" progId="Equation.3">
                  <p:embed/>
                </p:oleObj>
              </mc:Choice>
              <mc:Fallback>
                <p:oleObj name="Формула" r:id="rId2" imgW="3288960" imgH="431640" progId="Equation.3">
                  <p:embed/>
                  <p:pic>
                    <p:nvPicPr>
                      <p:cNvPr id="6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2028825"/>
                        <a:ext cx="6569075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234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0F9B0B3A-18BA-4987-9DC5-4C912B09C9CB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2C2C2C"/>
                </a:solidFill>
              </a:rPr>
              <a:t>Logistic regression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95BD05-3211-45E6-93E3-C72745A0F542}"/>
              </a:ext>
            </a:extLst>
          </p:cNvPr>
          <p:cNvSpPr txBox="1"/>
          <p:nvPr/>
        </p:nvSpPr>
        <p:spPr>
          <a:xfrm>
            <a:off x="496688" y="1135665"/>
            <a:ext cx="777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Relationship with P(</a:t>
            </a:r>
            <a:r>
              <a:rPr lang="en-US" sz="3200" b="1" dirty="0" err="1"/>
              <a:t>y|x</a:t>
            </a:r>
            <a:r>
              <a:rPr lang="en-US" sz="3200" b="1" dirty="0"/>
              <a:t>)</a:t>
            </a:r>
            <a:endParaRPr lang="ru-RU" sz="3200" dirty="0"/>
          </a:p>
        </p:txBody>
      </p:sp>
      <p:graphicFrame>
        <p:nvGraphicFramePr>
          <p:cNvPr id="68" name="Object 20"/>
          <p:cNvGraphicFramePr>
            <a:graphicFrameLocks noChangeAspect="1"/>
          </p:cNvGraphicFramePr>
          <p:nvPr/>
        </p:nvGraphicFramePr>
        <p:xfrm>
          <a:off x="2901950" y="2843213"/>
          <a:ext cx="44640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234880" imgH="507960" progId="Equation.3">
                  <p:embed/>
                </p:oleObj>
              </mc:Choice>
              <mc:Fallback>
                <p:oleObj name="Формула" r:id="rId2" imgW="2234880" imgH="507960" progId="Equation.3">
                  <p:embed/>
                  <p:pic>
                    <p:nvPicPr>
                      <p:cNvPr id="6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2843213"/>
                        <a:ext cx="4464050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0"/>
          <p:cNvGraphicFramePr>
            <a:graphicFrameLocks noChangeAspect="1"/>
          </p:cNvGraphicFramePr>
          <p:nvPr/>
        </p:nvGraphicFramePr>
        <p:xfrm>
          <a:off x="684213" y="2028825"/>
          <a:ext cx="65944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3301920" imgH="431640" progId="Equation.3">
                  <p:embed/>
                </p:oleObj>
              </mc:Choice>
              <mc:Fallback>
                <p:oleObj name="Формула" r:id="rId4" imgW="3301920" imgH="431640" progId="Equation.3">
                  <p:embed/>
                  <p:pic>
                    <p:nvPicPr>
                      <p:cNvPr id="1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028825"/>
                        <a:ext cx="6594475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0"/>
          <p:cNvGraphicFramePr>
            <a:graphicFrameLocks noChangeAspect="1"/>
          </p:cNvGraphicFramePr>
          <p:nvPr/>
        </p:nvGraphicFramePr>
        <p:xfrm>
          <a:off x="3003550" y="4241800"/>
          <a:ext cx="42608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2133360" imgH="431640" progId="Equation.3">
                  <p:embed/>
                </p:oleObj>
              </mc:Choice>
              <mc:Fallback>
                <p:oleObj name="Формула" r:id="rId6" imgW="2133360" imgH="431640" progId="Equation.3">
                  <p:embed/>
                  <p:pic>
                    <p:nvPicPr>
                      <p:cNvPr id="17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4241800"/>
                        <a:ext cx="426085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0"/>
          <p:cNvGraphicFramePr>
            <a:graphicFrameLocks noChangeAspect="1"/>
          </p:cNvGraphicFramePr>
          <p:nvPr/>
        </p:nvGraphicFramePr>
        <p:xfrm>
          <a:off x="4295800" y="5229200"/>
          <a:ext cx="28924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1447560" imgH="431640" progId="Equation.3">
                  <p:embed/>
                </p:oleObj>
              </mc:Choice>
              <mc:Fallback>
                <p:oleObj name="Формула" r:id="rId8" imgW="1447560" imgH="431640" progId="Equation.3">
                  <p:embed/>
                  <p:pic>
                    <p:nvPicPr>
                      <p:cNvPr id="1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800" y="5229200"/>
                        <a:ext cx="2892425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20"/>
          <p:cNvGraphicFramePr>
            <a:graphicFrameLocks noChangeAspect="1"/>
          </p:cNvGraphicFramePr>
          <p:nvPr/>
        </p:nvGraphicFramePr>
        <p:xfrm>
          <a:off x="8040216" y="4419600"/>
          <a:ext cx="35782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0" imgW="1790640" imgH="253800" progId="Equation.3">
                  <p:embed/>
                </p:oleObj>
              </mc:Choice>
              <mc:Fallback>
                <p:oleObj name="Формула" r:id="rId10" imgW="1790640" imgH="253800" progId="Equation.3">
                  <p:embed/>
                  <p:pic>
                    <p:nvPicPr>
                      <p:cNvPr id="19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0216" y="4419600"/>
                        <a:ext cx="357822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7968208" y="4241800"/>
            <a:ext cx="3816424" cy="8636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968208" y="3846133"/>
            <a:ext cx="7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chemeClr val="accent2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4676126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64749</TotalTime>
  <Words>171</Words>
  <Application>Microsoft Office PowerPoint</Application>
  <PresentationFormat>Widescreen</PresentationFormat>
  <Paragraphs>40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Тема Office</vt:lpstr>
      <vt:lpstr>Формула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Dm</dc:creator>
  <cp:lastModifiedBy>Dmitry Ryabokon</cp:lastModifiedBy>
  <cp:revision>961</cp:revision>
  <dcterms:created xsi:type="dcterms:W3CDTF">2012-08-21T06:57:10Z</dcterms:created>
  <dcterms:modified xsi:type="dcterms:W3CDTF">2021-02-25T16:24:56Z</dcterms:modified>
</cp:coreProperties>
</file>