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1089" r:id="rId2"/>
    <p:sldId id="277" r:id="rId3"/>
    <p:sldId id="1095" r:id="rId4"/>
    <p:sldId id="884" r:id="rId5"/>
    <p:sldId id="885" r:id="rId6"/>
    <p:sldId id="886" r:id="rId7"/>
    <p:sldId id="887" r:id="rId8"/>
    <p:sldId id="888" r:id="rId9"/>
    <p:sldId id="889" r:id="rId10"/>
    <p:sldId id="890" r:id="rId11"/>
    <p:sldId id="891" r:id="rId12"/>
    <p:sldId id="892" r:id="rId13"/>
    <p:sldId id="893" r:id="rId14"/>
    <p:sldId id="894" r:id="rId15"/>
    <p:sldId id="1103" r:id="rId16"/>
    <p:sldId id="1104" r:id="rId17"/>
    <p:sldId id="1105" r:id="rId18"/>
    <p:sldId id="1096" r:id="rId19"/>
    <p:sldId id="967" r:id="rId20"/>
    <p:sldId id="1100" r:id="rId21"/>
    <p:sldId id="1101" r:id="rId22"/>
    <p:sldId id="1102" r:id="rId23"/>
    <p:sldId id="1099" r:id="rId24"/>
    <p:sldId id="1098" r:id="rId25"/>
    <p:sldId id="968" r:id="rId26"/>
    <p:sldId id="979" r:id="rId27"/>
    <p:sldId id="970" r:id="rId28"/>
    <p:sldId id="1090"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FF5001"/>
    <a:srgbClr val="81FFFF"/>
    <a:srgbClr val="D1FFFF"/>
    <a:srgbClr val="C5FFFF"/>
    <a:srgbClr val="B4EEFA"/>
    <a:srgbClr val="FFB3B3"/>
    <a:srgbClr val="FFE7E7"/>
    <a:srgbClr val="03B3C5"/>
    <a:srgbClr val="FF2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p:cViewPr varScale="1">
        <p:scale>
          <a:sx n="77" d="100"/>
          <a:sy n="77" d="100"/>
        </p:scale>
        <p:origin x="989"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0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854B4-4458-424E-BAFB-8C7356CE163A}"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E1223-8D7E-4AC2-8D63-9172D57C5853}" type="slidenum">
              <a:rPr lang="en-US" smtClean="0"/>
              <a:t>‹#›</a:t>
            </a:fld>
            <a:endParaRPr lang="en-US"/>
          </a:p>
        </p:txBody>
      </p:sp>
    </p:spTree>
    <p:extLst>
      <p:ext uri="{BB962C8B-B14F-4D97-AF65-F5344CB8AC3E}">
        <p14:creationId xmlns:p14="http://schemas.microsoft.com/office/powerpoint/2010/main" val="92804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26d531e65_2_67:notes"/>
          <p:cNvSpPr txBox="1">
            <a:spLocks noGrp="1"/>
          </p:cNvSpPr>
          <p:nvPr>
            <p:ph type="body" idx="1"/>
          </p:nvPr>
        </p:nvSpPr>
        <p:spPr>
          <a:xfrm>
            <a:off x="415636" y="4342699"/>
            <a:ext cx="6043787" cy="4114955"/>
          </a:xfrm>
          <a:prstGeom prst="rect">
            <a:avLst/>
          </a:prstGeom>
          <a:noFill/>
          <a:ln>
            <a:noFill/>
          </a:ln>
        </p:spPr>
        <p:txBody>
          <a:bodyPr spcFirstLastPara="1" wrap="square" lIns="89500" tIns="89500" rIns="89500" bIns="89500" anchor="t" anchorCtr="0">
            <a:noAutofit/>
          </a:bodyPr>
          <a:lstStyle/>
          <a:p>
            <a:pPr marL="0" lvl="0" indent="0" algn="l" rtl="0">
              <a:lnSpc>
                <a:spcPct val="100000"/>
              </a:lnSpc>
              <a:spcBef>
                <a:spcPts val="300"/>
              </a:spcBef>
              <a:spcAft>
                <a:spcPts val="0"/>
              </a:spcAft>
              <a:buSzPts val="900"/>
              <a:buNone/>
            </a:pPr>
            <a:endParaRPr sz="1400"/>
          </a:p>
        </p:txBody>
      </p:sp>
      <p:sp>
        <p:nvSpPr>
          <p:cNvPr id="119" name="Google Shape;119;g626d531e65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44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Титульный слайд">
    <p:spTree>
      <p:nvGrpSpPr>
        <p:cNvPr id="1" name=""/>
        <p:cNvGrpSpPr/>
        <p:nvPr/>
      </p:nvGrpSpPr>
      <p:grpSpPr>
        <a:xfrm>
          <a:off x="0" y="0"/>
          <a:ext cx="0" cy="0"/>
          <a:chOff x="0" y="0"/>
          <a:chExt cx="0" cy="0"/>
        </a:xfrm>
      </p:grpSpPr>
      <p:sp>
        <p:nvSpPr>
          <p:cNvPr id="11" name="Rectangle 10"/>
          <p:cNvSpPr/>
          <p:nvPr userDrawn="1"/>
        </p:nvSpPr>
        <p:spPr>
          <a:xfrm>
            <a:off x="1" y="1"/>
            <a:ext cx="12191999" cy="836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cxnSp>
        <p:nvCxnSpPr>
          <p:cNvPr id="12" name="Straight Connector 11"/>
          <p:cNvCxnSpPr/>
          <p:nvPr userDrawn="1"/>
        </p:nvCxnSpPr>
        <p:spPr>
          <a:xfrm>
            <a:off x="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11371639" y="6453336"/>
            <a:ext cx="79208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A227D42-D62F-41C9-B21B-916D8D0DB9A4}" type="slidenum">
              <a:rPr lang="en-US" sz="1200" smtClean="0">
                <a:solidFill>
                  <a:schemeClr val="bg1">
                    <a:lumMod val="75000"/>
                  </a:schemeClr>
                </a:solidFill>
                <a:latin typeface="Consolas" panose="020B0609020204030204" pitchFamily="49" charset="0"/>
              </a:rPr>
              <a:t>‹#›</a:t>
            </a:fld>
            <a:endParaRPr lang="en-US" sz="1200" dirty="0">
              <a:solidFill>
                <a:schemeClr val="bg1">
                  <a:lumMod val="75000"/>
                </a:schemeClr>
              </a:solidFill>
              <a:latin typeface="Consolas" panose="020B0609020204030204" pitchFamily="49" charset="0"/>
            </a:endParaRPr>
          </a:p>
        </p:txBody>
      </p:sp>
    </p:spTree>
    <p:extLst>
      <p:ext uri="{BB962C8B-B14F-4D97-AF65-F5344CB8AC3E}">
        <p14:creationId xmlns:p14="http://schemas.microsoft.com/office/powerpoint/2010/main" val="205547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Титульный слайд">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5A9EF7-9930-43F6-B30B-5FFC75C85C2F}"/>
              </a:ext>
            </a:extLst>
          </p:cNvPr>
          <p:cNvSpPr/>
          <p:nvPr userDrawn="1"/>
        </p:nvSpPr>
        <p:spPr>
          <a:xfrm>
            <a:off x="-1" y="836706"/>
            <a:ext cx="12190917" cy="6003481"/>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userDrawn="1"/>
        </p:nvCxnSpPr>
        <p:spPr>
          <a:xfrm>
            <a:off x="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D8050C8-7670-4729-9A76-16133C9F07A9}"/>
              </a:ext>
            </a:extLst>
          </p:cNvPr>
          <p:cNvSpPr/>
          <p:nvPr userDrawn="1"/>
        </p:nvSpPr>
        <p:spPr>
          <a:xfrm>
            <a:off x="1" y="1"/>
            <a:ext cx="12191999" cy="8367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cxnSp>
        <p:nvCxnSpPr>
          <p:cNvPr id="10" name="Straight Connector 9">
            <a:extLst>
              <a:ext uri="{FF2B5EF4-FFF2-40B4-BE49-F238E27FC236}">
                <a16:creationId xmlns:a16="http://schemas.microsoft.com/office/drawing/2014/main" id="{AE3D2A14-63C8-4214-8E21-3BDCC4EA640E}"/>
              </a:ext>
            </a:extLst>
          </p:cNvPr>
          <p:cNvCxnSpPr/>
          <p:nvPr userDrawn="1"/>
        </p:nvCxnSpPr>
        <p:spPr>
          <a:xfrm>
            <a:off x="-2468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11064552" y="6381328"/>
            <a:ext cx="79208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A227D42-D62F-41C9-B21B-916D8D0DB9A4}" type="slidenum">
              <a:rPr lang="en-US" smtClean="0">
                <a:solidFill>
                  <a:schemeClr val="bg1">
                    <a:lumMod val="50000"/>
                  </a:schemeClr>
                </a:solidFill>
                <a:latin typeface="Consolas" panose="020B0609020204030204" pitchFamily="49" charset="0"/>
              </a:rPr>
              <a:t>‹#›</a:t>
            </a:fld>
            <a:endParaRPr lang="en-US"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32182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Титульны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44207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Титульный слайд">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642F36-2AB8-4AB0-8C42-A5D175C059E8}"/>
              </a:ext>
            </a:extLst>
          </p:cNvPr>
          <p:cNvPicPr>
            <a:picLocks noChangeAspect="1"/>
          </p:cNvPicPr>
          <p:nvPr userDrawn="1"/>
        </p:nvPicPr>
        <p:blipFill>
          <a:blip r:embed="rId2"/>
          <a:stretch>
            <a:fillRect/>
          </a:stretch>
        </p:blipFill>
        <p:spPr>
          <a:xfrm>
            <a:off x="0" y="0"/>
            <a:ext cx="12206064" cy="6858000"/>
          </a:xfrm>
          <a:prstGeom prst="rect">
            <a:avLst/>
          </a:prstGeom>
        </p:spPr>
      </p:pic>
    </p:spTree>
    <p:extLst>
      <p:ext uri="{BB962C8B-B14F-4D97-AF65-F5344CB8AC3E}">
        <p14:creationId xmlns:p14="http://schemas.microsoft.com/office/powerpoint/2010/main" val="384571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C835DC-7277-4E5F-BE92-E83ACA38C196}"/>
              </a:ext>
            </a:extLst>
          </p:cNvPr>
          <p:cNvSpPr/>
          <p:nvPr userDrawn="1"/>
        </p:nvSpPr>
        <p:spPr>
          <a:xfrm>
            <a:off x="-21912" y="-3016"/>
            <a:ext cx="6117912" cy="6861016"/>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pic>
        <p:nvPicPr>
          <p:cNvPr id="3" name="Picture 2">
            <a:extLst>
              <a:ext uri="{FF2B5EF4-FFF2-40B4-BE49-F238E27FC236}">
                <a16:creationId xmlns:a16="http://schemas.microsoft.com/office/drawing/2014/main" id="{48642F36-2AB8-4AB0-8C42-A5D175C059E8}"/>
              </a:ext>
            </a:extLst>
          </p:cNvPr>
          <p:cNvPicPr>
            <a:picLocks noChangeAspect="1"/>
          </p:cNvPicPr>
          <p:nvPr userDrawn="1"/>
        </p:nvPicPr>
        <p:blipFill>
          <a:blip r:embed="rId2"/>
          <a:stretch>
            <a:fillRect/>
          </a:stretch>
        </p:blipFill>
        <p:spPr>
          <a:xfrm>
            <a:off x="6096000" y="0"/>
            <a:ext cx="6110064" cy="6858000"/>
          </a:xfrm>
          <a:prstGeom prst="rect">
            <a:avLst/>
          </a:prstGeom>
        </p:spPr>
      </p:pic>
    </p:spTree>
    <p:extLst>
      <p:ext uri="{BB962C8B-B14F-4D97-AF65-F5344CB8AC3E}">
        <p14:creationId xmlns:p14="http://schemas.microsoft.com/office/powerpoint/2010/main" val="376732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C835DC-7277-4E5F-BE92-E83ACA38C196}"/>
              </a:ext>
            </a:extLst>
          </p:cNvPr>
          <p:cNvSpPr/>
          <p:nvPr userDrawn="1"/>
        </p:nvSpPr>
        <p:spPr>
          <a:xfrm>
            <a:off x="-21912" y="-3016"/>
            <a:ext cx="6117912" cy="6861016"/>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spTree>
    <p:extLst>
      <p:ext uri="{BB962C8B-B14F-4D97-AF65-F5344CB8AC3E}">
        <p14:creationId xmlns:p14="http://schemas.microsoft.com/office/powerpoint/2010/main" val="3124338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9" r:id="rId2"/>
    <p:sldLayoutId id="2147483658" r:id="rId3"/>
    <p:sldLayoutId id="2147483663" r:id="rId4"/>
    <p:sldLayoutId id="2147483660" r:id="rId5"/>
    <p:sldLayoutId id="2147483661"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cs.cmu.edu/~wcohen/10-601/bias-variance.pdf" TargetMode="External"/><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cs.cornell.edu/courses/cs4780/2018fa/lectures/lecturenote12.html"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hyperlink" Target="ML_v5_01.pptx"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tomaszgolan.github.io/introduction_to_machine_learning/markdown/introduction_to_machine_learning_02_dt/introduction_to_machine_learning_02_dt/" TargetMode="External"/><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mljar.com/blog/visualize-decision-tre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775AE6-12FC-4E6C-99F8-18AA394B7D5A}"/>
              </a:ext>
            </a:extLst>
          </p:cNvPr>
          <p:cNvSpPr/>
          <p:nvPr/>
        </p:nvSpPr>
        <p:spPr>
          <a:xfrm>
            <a:off x="6295864" y="0"/>
            <a:ext cx="5896136" cy="684938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EA27B8C-14B3-49D7-AF22-DD9A07E818B7}"/>
              </a:ext>
            </a:extLst>
          </p:cNvPr>
          <p:cNvSpPr txBox="1"/>
          <p:nvPr/>
        </p:nvSpPr>
        <p:spPr>
          <a:xfrm>
            <a:off x="0" y="2276872"/>
            <a:ext cx="6295864" cy="1477328"/>
          </a:xfrm>
          <a:prstGeom prst="rect">
            <a:avLst/>
          </a:prstGeom>
          <a:noFill/>
        </p:spPr>
        <p:txBody>
          <a:bodyPr wrap="square" lIns="0" tIns="0" rIns="0" bIns="0" rtlCol="0">
            <a:spAutoFit/>
          </a:bodyPr>
          <a:lstStyle/>
          <a:p>
            <a:pPr algn="ctr"/>
            <a:r>
              <a:rPr lang="en-US" sz="4800" b="1" dirty="0">
                <a:solidFill>
                  <a:schemeClr val="bg1"/>
                </a:solidFill>
              </a:rPr>
              <a:t>Basics of </a:t>
            </a:r>
          </a:p>
          <a:p>
            <a:pPr algn="ctr"/>
            <a:r>
              <a:rPr lang="en-US" sz="4800" b="1" dirty="0">
                <a:solidFill>
                  <a:schemeClr val="bg1"/>
                </a:solidFill>
              </a:rPr>
              <a:t>Machine Learning</a:t>
            </a:r>
          </a:p>
        </p:txBody>
      </p:sp>
      <p:grpSp>
        <p:nvGrpSpPr>
          <p:cNvPr id="48" name="Group 47">
            <a:extLst>
              <a:ext uri="{FF2B5EF4-FFF2-40B4-BE49-F238E27FC236}">
                <a16:creationId xmlns:a16="http://schemas.microsoft.com/office/drawing/2014/main" id="{C4388E43-9300-45C3-9922-F1EDB227C375}"/>
              </a:ext>
            </a:extLst>
          </p:cNvPr>
          <p:cNvGrpSpPr/>
          <p:nvPr/>
        </p:nvGrpSpPr>
        <p:grpSpPr>
          <a:xfrm>
            <a:off x="7314979" y="1196752"/>
            <a:ext cx="3762844" cy="4104456"/>
            <a:chOff x="4606151" y="2924944"/>
            <a:chExt cx="3762844" cy="4104456"/>
          </a:xfrm>
        </p:grpSpPr>
        <p:sp>
          <p:nvSpPr>
            <p:cNvPr id="49" name="Oval 48">
              <a:extLst>
                <a:ext uri="{FF2B5EF4-FFF2-40B4-BE49-F238E27FC236}">
                  <a16:creationId xmlns:a16="http://schemas.microsoft.com/office/drawing/2014/main" id="{27A7CF9C-5945-4E6C-AB30-6CB418CAB20A}"/>
                </a:ext>
              </a:extLst>
            </p:cNvPr>
            <p:cNvSpPr/>
            <p:nvPr/>
          </p:nvSpPr>
          <p:spPr>
            <a:xfrm>
              <a:off x="5189624" y="5165576"/>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Oval 49">
              <a:extLst>
                <a:ext uri="{FF2B5EF4-FFF2-40B4-BE49-F238E27FC236}">
                  <a16:creationId xmlns:a16="http://schemas.microsoft.com/office/drawing/2014/main" id="{BBC02A7C-DC83-40A1-BEF0-BE874CB5981E}"/>
                </a:ext>
              </a:extLst>
            </p:cNvPr>
            <p:cNvSpPr/>
            <p:nvPr/>
          </p:nvSpPr>
          <p:spPr>
            <a:xfrm>
              <a:off x="5009796" y="4365104"/>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Oval 50">
              <a:extLst>
                <a:ext uri="{FF2B5EF4-FFF2-40B4-BE49-F238E27FC236}">
                  <a16:creationId xmlns:a16="http://schemas.microsoft.com/office/drawing/2014/main" id="{C410499B-B068-41BA-984E-E9AFA3A07055}"/>
                </a:ext>
              </a:extLst>
            </p:cNvPr>
            <p:cNvSpPr/>
            <p:nvPr/>
          </p:nvSpPr>
          <p:spPr>
            <a:xfrm>
              <a:off x="5866332" y="4689140"/>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Oval 51">
              <a:extLst>
                <a:ext uri="{FF2B5EF4-FFF2-40B4-BE49-F238E27FC236}">
                  <a16:creationId xmlns:a16="http://schemas.microsoft.com/office/drawing/2014/main" id="{BA2ABDCD-9CC0-4CD6-920C-67E790849942}"/>
                </a:ext>
              </a:extLst>
            </p:cNvPr>
            <p:cNvSpPr/>
            <p:nvPr/>
          </p:nvSpPr>
          <p:spPr>
            <a:xfrm>
              <a:off x="6222460" y="5609185"/>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Oval 52">
              <a:extLst>
                <a:ext uri="{FF2B5EF4-FFF2-40B4-BE49-F238E27FC236}">
                  <a16:creationId xmlns:a16="http://schemas.microsoft.com/office/drawing/2014/main" id="{2304476D-9D21-481A-A55B-D06AF9C42A53}"/>
                </a:ext>
              </a:extLst>
            </p:cNvPr>
            <p:cNvSpPr/>
            <p:nvPr/>
          </p:nvSpPr>
          <p:spPr>
            <a:xfrm>
              <a:off x="6386849" y="3991457"/>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Oval 53">
              <a:extLst>
                <a:ext uri="{FF2B5EF4-FFF2-40B4-BE49-F238E27FC236}">
                  <a16:creationId xmlns:a16="http://schemas.microsoft.com/office/drawing/2014/main" id="{0E080106-6D3A-4285-972F-EE6054114C2C}"/>
                </a:ext>
              </a:extLst>
            </p:cNvPr>
            <p:cNvSpPr/>
            <p:nvPr/>
          </p:nvSpPr>
          <p:spPr>
            <a:xfrm>
              <a:off x="7255994" y="5617410"/>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Oval 54">
              <a:extLst>
                <a:ext uri="{FF2B5EF4-FFF2-40B4-BE49-F238E27FC236}">
                  <a16:creationId xmlns:a16="http://schemas.microsoft.com/office/drawing/2014/main" id="{C2E142F7-3D21-4623-B1E2-841899FAF57C}"/>
                </a:ext>
              </a:extLst>
            </p:cNvPr>
            <p:cNvSpPr/>
            <p:nvPr/>
          </p:nvSpPr>
          <p:spPr>
            <a:xfrm>
              <a:off x="6872518" y="4853529"/>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Oval 55">
              <a:extLst>
                <a:ext uri="{FF2B5EF4-FFF2-40B4-BE49-F238E27FC236}">
                  <a16:creationId xmlns:a16="http://schemas.microsoft.com/office/drawing/2014/main" id="{EC12942A-1B6D-4893-9B80-636DB6DFC30F}"/>
                </a:ext>
              </a:extLst>
            </p:cNvPr>
            <p:cNvSpPr/>
            <p:nvPr/>
          </p:nvSpPr>
          <p:spPr>
            <a:xfrm>
              <a:off x="7584773" y="4329367"/>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Oval 56">
              <a:extLst>
                <a:ext uri="{FF2B5EF4-FFF2-40B4-BE49-F238E27FC236}">
                  <a16:creationId xmlns:a16="http://schemas.microsoft.com/office/drawing/2014/main" id="{D1EE130D-717B-47E1-987F-2CD6DDD6D8EB}"/>
                </a:ext>
              </a:extLst>
            </p:cNvPr>
            <p:cNvSpPr/>
            <p:nvPr/>
          </p:nvSpPr>
          <p:spPr>
            <a:xfrm>
              <a:off x="8040216" y="5158228"/>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Oval 57">
              <a:extLst>
                <a:ext uri="{FF2B5EF4-FFF2-40B4-BE49-F238E27FC236}">
                  <a16:creationId xmlns:a16="http://schemas.microsoft.com/office/drawing/2014/main" id="{D1E64DBD-D314-4AA9-BFEE-44CD78E5D51F}"/>
                </a:ext>
              </a:extLst>
            </p:cNvPr>
            <p:cNvSpPr/>
            <p:nvPr/>
          </p:nvSpPr>
          <p:spPr>
            <a:xfrm>
              <a:off x="5623205" y="3903947"/>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59" name="Straight Connector 58">
              <a:extLst>
                <a:ext uri="{FF2B5EF4-FFF2-40B4-BE49-F238E27FC236}">
                  <a16:creationId xmlns:a16="http://schemas.microsoft.com/office/drawing/2014/main" id="{20C841A0-6143-4EDB-BBD1-C7A30ED9CF0B}"/>
                </a:ext>
              </a:extLst>
            </p:cNvPr>
            <p:cNvCxnSpPr>
              <a:cxnSpLocks/>
            </p:cNvCxnSpPr>
            <p:nvPr/>
          </p:nvCxnSpPr>
          <p:spPr>
            <a:xfrm flipV="1">
              <a:off x="4606151" y="2924944"/>
              <a:ext cx="3690901" cy="410445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A0CA7A93-B001-4161-AB35-0B0265B2BC7C}"/>
              </a:ext>
            </a:extLst>
          </p:cNvPr>
          <p:cNvSpPr txBox="1"/>
          <p:nvPr/>
        </p:nvSpPr>
        <p:spPr>
          <a:xfrm>
            <a:off x="0" y="3676050"/>
            <a:ext cx="6295864" cy="369332"/>
          </a:xfrm>
          <a:prstGeom prst="rect">
            <a:avLst/>
          </a:prstGeom>
          <a:noFill/>
        </p:spPr>
        <p:txBody>
          <a:bodyPr wrap="square">
            <a:spAutoFit/>
          </a:bodyPr>
          <a:lstStyle/>
          <a:p>
            <a:pPr algn="ctr"/>
            <a:r>
              <a:rPr lang="en-US" dirty="0">
                <a:solidFill>
                  <a:schemeClr val="bg1"/>
                </a:solidFill>
              </a:rPr>
              <a:t>Dmitry Ryabokon, </a:t>
            </a:r>
            <a:r>
              <a:rPr lang="en-US" u="sng" dirty="0">
                <a:solidFill>
                  <a:schemeClr val="bg1"/>
                </a:solidFill>
              </a:rPr>
              <a:t>github.com/</a:t>
            </a:r>
            <a:r>
              <a:rPr lang="en-US" u="sng" dirty="0" err="1">
                <a:solidFill>
                  <a:schemeClr val="bg1"/>
                </a:solidFill>
              </a:rPr>
              <a:t>dryabokon</a:t>
            </a:r>
            <a:endParaRPr lang="ru-RU" i="1" u="sng" dirty="0">
              <a:solidFill>
                <a:schemeClr val="bg1"/>
              </a:solidFill>
            </a:endParaRPr>
          </a:p>
        </p:txBody>
      </p:sp>
    </p:spTree>
    <p:extLst>
      <p:ext uri="{BB962C8B-B14F-4D97-AF65-F5344CB8AC3E}">
        <p14:creationId xmlns:p14="http://schemas.microsoft.com/office/powerpoint/2010/main" val="3366349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a:stCxn id="14" idx="3"/>
            <a:endCxn id="32" idx="3"/>
          </p:cNvCxnSpPr>
          <p:nvPr/>
        </p:nvCxnSpPr>
        <p:spPr>
          <a:xfrm flipH="1">
            <a:off x="7789832" y="3468897"/>
            <a:ext cx="1856366"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9722574" y="3341969"/>
            <a:ext cx="1584769"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9" idx="2"/>
          </p:cNvCxnSpPr>
          <p:nvPr/>
        </p:nvCxnSpPr>
        <p:spPr>
          <a:xfrm flipH="1" flipV="1">
            <a:off x="2604710" y="3392521"/>
            <a:ext cx="1584769"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1" idx="3"/>
          </p:cNvCxnSpPr>
          <p:nvPr/>
        </p:nvCxnSpPr>
        <p:spPr>
          <a:xfrm flipV="1">
            <a:off x="677194" y="3468897"/>
            <a:ext cx="1824371" cy="127135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6" idx="3"/>
          </p:cNvCxnSpPr>
          <p:nvPr/>
        </p:nvCxnSpPr>
        <p:spPr>
          <a:xfrm flipV="1">
            <a:off x="2567608" y="2075549"/>
            <a:ext cx="3498353" cy="131697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4" idx="2"/>
          </p:cNvCxnSpPr>
          <p:nvPr/>
        </p:nvCxnSpPr>
        <p:spPr>
          <a:xfrm>
            <a:off x="6306354" y="2091798"/>
            <a:ext cx="3308208" cy="130072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Decision tree: pruning</a:t>
            </a:r>
            <a:endParaRPr lang="ru-RU" sz="3600" b="1" dirty="0">
              <a:solidFill>
                <a:srgbClr val="2C2C2C"/>
              </a:solidFill>
            </a:endParaRPr>
          </a:p>
        </p:txBody>
      </p:sp>
      <p:grpSp>
        <p:nvGrpSpPr>
          <p:cNvPr id="3" name="Group 2"/>
          <p:cNvGrpSpPr/>
          <p:nvPr/>
        </p:nvGrpSpPr>
        <p:grpSpPr>
          <a:xfrm>
            <a:off x="5915980" y="1772816"/>
            <a:ext cx="452714" cy="452714"/>
            <a:chOff x="2423592" y="2060848"/>
            <a:chExt cx="452714" cy="452714"/>
          </a:xfrm>
        </p:grpSpPr>
        <p:sp>
          <p:nvSpPr>
            <p:cNvPr id="2" name="Oval 1"/>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51584" y="3166164"/>
            <a:ext cx="452714" cy="452714"/>
            <a:chOff x="2423592" y="2060848"/>
            <a:chExt cx="452714" cy="452714"/>
          </a:xfrm>
        </p:grpSpPr>
        <p:sp>
          <p:nvSpPr>
            <p:cNvPr id="10" name="Oval 9"/>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9496217" y="3166164"/>
            <a:ext cx="452714" cy="452714"/>
            <a:chOff x="2423592" y="2060848"/>
            <a:chExt cx="452714" cy="452714"/>
          </a:xfrm>
        </p:grpSpPr>
        <p:sp>
          <p:nvSpPr>
            <p:cNvPr id="13" name="Oval 12"/>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502417" y="4534316"/>
            <a:ext cx="452714" cy="452714"/>
            <a:chOff x="2423592" y="2060848"/>
            <a:chExt cx="452714" cy="452714"/>
          </a:xfrm>
        </p:grpSpPr>
        <p:sp>
          <p:nvSpPr>
            <p:cNvPr id="25" name="Oval 24"/>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4071134" y="4534316"/>
            <a:ext cx="452714" cy="452714"/>
            <a:chOff x="2423592" y="2060848"/>
            <a:chExt cx="452714" cy="452714"/>
          </a:xfrm>
        </p:grpSpPr>
        <p:sp>
          <p:nvSpPr>
            <p:cNvPr id="28" name="Oval 27"/>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7639851" y="4534316"/>
            <a:ext cx="452714" cy="452714"/>
            <a:chOff x="2423592" y="2060848"/>
            <a:chExt cx="452714" cy="452714"/>
          </a:xfrm>
        </p:grpSpPr>
        <p:sp>
          <p:nvSpPr>
            <p:cNvPr id="31" name="Oval 30"/>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11208568" y="4534316"/>
            <a:ext cx="452714" cy="452714"/>
            <a:chOff x="2423592" y="2060848"/>
            <a:chExt cx="452714" cy="452714"/>
          </a:xfrm>
        </p:grpSpPr>
        <p:sp>
          <p:nvSpPr>
            <p:cNvPr id="34" name="Oval 33"/>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Oval 63"/>
          <p:cNvSpPr/>
          <p:nvPr/>
        </p:nvSpPr>
        <p:spPr>
          <a:xfrm>
            <a:off x="6578256"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286421"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645604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162514"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74033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86421"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579946"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864236"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875327"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02462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409819"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117984"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28760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994077"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57189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117984"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411509"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695799"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706890"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85618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222810" y="2230474"/>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9098903" y="2502357"/>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9222810" y="276881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9854955" y="223605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9563120" y="223605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9732739"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9439213"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0017029"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9563120" y="2774388"/>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9856645" y="2774388"/>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689299" y="2277563"/>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700390" y="2815900"/>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849683" y="2549446"/>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100011" y="226710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97779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26208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101701" y="280544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385991" y="226710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397082" y="280544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54637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26899" y="382993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04683" y="410181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588973" y="410181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92750" y="355067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725583" y="382256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885967" y="409444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4207992" y="3594403"/>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220182" y="4124433"/>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4047936" y="386128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4366993" y="386159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7819055"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527220"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7696839"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7403313"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981129"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120873"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225401" y="3749453"/>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109787" y="4030117"/>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1228677" y="4000526"/>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1536663" y="402020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680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a:stCxn id="14" idx="3"/>
            <a:endCxn id="32" idx="3"/>
          </p:cNvCxnSpPr>
          <p:nvPr/>
        </p:nvCxnSpPr>
        <p:spPr>
          <a:xfrm flipH="1">
            <a:off x="7789832" y="3468897"/>
            <a:ext cx="1856366"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9722574" y="3341969"/>
            <a:ext cx="1584769"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9" idx="2"/>
          </p:cNvCxnSpPr>
          <p:nvPr/>
        </p:nvCxnSpPr>
        <p:spPr>
          <a:xfrm flipH="1" flipV="1">
            <a:off x="2604710" y="3392521"/>
            <a:ext cx="1584769"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1" idx="3"/>
          </p:cNvCxnSpPr>
          <p:nvPr/>
        </p:nvCxnSpPr>
        <p:spPr>
          <a:xfrm flipV="1">
            <a:off x="677194" y="3468897"/>
            <a:ext cx="1824371" cy="127135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6" idx="3"/>
          </p:cNvCxnSpPr>
          <p:nvPr/>
        </p:nvCxnSpPr>
        <p:spPr>
          <a:xfrm flipV="1">
            <a:off x="2567608" y="2075549"/>
            <a:ext cx="3498353" cy="131697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4" idx="2"/>
          </p:cNvCxnSpPr>
          <p:nvPr/>
        </p:nvCxnSpPr>
        <p:spPr>
          <a:xfrm>
            <a:off x="6306354" y="2091798"/>
            <a:ext cx="3308208" cy="130072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Decision tree: pruning</a:t>
            </a:r>
            <a:endParaRPr lang="ru-RU" sz="3600" b="1" dirty="0">
              <a:solidFill>
                <a:srgbClr val="2C2C2C"/>
              </a:solidFill>
            </a:endParaRPr>
          </a:p>
        </p:txBody>
      </p:sp>
      <p:grpSp>
        <p:nvGrpSpPr>
          <p:cNvPr id="3" name="Group 2"/>
          <p:cNvGrpSpPr/>
          <p:nvPr/>
        </p:nvGrpSpPr>
        <p:grpSpPr>
          <a:xfrm>
            <a:off x="5811367" y="1772815"/>
            <a:ext cx="722867" cy="722867"/>
            <a:chOff x="2423592" y="2060848"/>
            <a:chExt cx="452714" cy="452714"/>
          </a:xfrm>
        </p:grpSpPr>
        <p:sp>
          <p:nvSpPr>
            <p:cNvPr id="2" name="Oval 1"/>
            <p:cNvSpPr/>
            <p:nvPr/>
          </p:nvSpPr>
          <p:spPr>
            <a:xfrm>
              <a:off x="2423592" y="2060848"/>
              <a:ext cx="452714" cy="452714"/>
            </a:xfrm>
            <a:prstGeom prst="ellipse">
              <a:avLst/>
            </a:prstGeom>
            <a:solidFill>
              <a:schemeClr val="accent4"/>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51584" y="3166164"/>
            <a:ext cx="452714" cy="452714"/>
            <a:chOff x="2423592" y="2060848"/>
            <a:chExt cx="452714" cy="452714"/>
          </a:xfrm>
        </p:grpSpPr>
        <p:sp>
          <p:nvSpPr>
            <p:cNvPr id="10" name="Oval 9"/>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9496217" y="3166164"/>
            <a:ext cx="452714" cy="452714"/>
            <a:chOff x="2423592" y="2060848"/>
            <a:chExt cx="452714" cy="452714"/>
          </a:xfrm>
        </p:grpSpPr>
        <p:sp>
          <p:nvSpPr>
            <p:cNvPr id="13" name="Oval 12"/>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502417" y="4534316"/>
            <a:ext cx="452714" cy="452714"/>
            <a:chOff x="2423592" y="2060848"/>
            <a:chExt cx="452714" cy="452714"/>
          </a:xfrm>
        </p:grpSpPr>
        <p:sp>
          <p:nvSpPr>
            <p:cNvPr id="25" name="Oval 24"/>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4071134" y="4534316"/>
            <a:ext cx="452714" cy="452714"/>
            <a:chOff x="2423592" y="2060848"/>
            <a:chExt cx="452714" cy="452714"/>
          </a:xfrm>
        </p:grpSpPr>
        <p:sp>
          <p:nvSpPr>
            <p:cNvPr id="28" name="Oval 27"/>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7639851" y="4534316"/>
            <a:ext cx="452714" cy="452714"/>
            <a:chOff x="2423592" y="2060848"/>
            <a:chExt cx="452714" cy="452714"/>
          </a:xfrm>
        </p:grpSpPr>
        <p:sp>
          <p:nvSpPr>
            <p:cNvPr id="31" name="Oval 30"/>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11208568" y="4534316"/>
            <a:ext cx="452714" cy="452714"/>
            <a:chOff x="2423592" y="2060848"/>
            <a:chExt cx="452714" cy="452714"/>
          </a:xfrm>
        </p:grpSpPr>
        <p:sp>
          <p:nvSpPr>
            <p:cNvPr id="34" name="Oval 33"/>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Oval 63"/>
          <p:cNvSpPr/>
          <p:nvPr/>
        </p:nvSpPr>
        <p:spPr>
          <a:xfrm>
            <a:off x="6578256"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286421"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645604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162514"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74033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86421"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579946"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864236"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875327"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02462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409819"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117984"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28760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994077"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57189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117984"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411509"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695799"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706890"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85618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222810" y="2230474"/>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9098903" y="2502357"/>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9222810" y="276881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9854955" y="223605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9563120" y="223605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9732739"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9439213"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0017029"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9563120" y="2774388"/>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9856645" y="2774388"/>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689299" y="2277563"/>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700390" y="2815900"/>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849683" y="2549446"/>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100011" y="226710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97779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26208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101701" y="280544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385991" y="226710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397082" y="280544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54637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26899" y="382993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04683" y="410181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588973" y="410181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92750" y="355067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725583" y="382256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885967" y="409444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4207992" y="3594403"/>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220182" y="4124433"/>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4047936" y="386128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4366993" y="386159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7819055"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527220"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7696839"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7403313"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981129"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120873"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225401" y="3749453"/>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109787" y="4030117"/>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1228677" y="4000526"/>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1536663" y="402020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525973" y="1854603"/>
            <a:ext cx="583814" cy="369332"/>
          </a:xfrm>
          <a:prstGeom prst="rect">
            <a:avLst/>
          </a:prstGeom>
        </p:spPr>
        <p:txBody>
          <a:bodyPr wrap="none">
            <a:spAutoFit/>
          </a:bodyPr>
          <a:lstStyle/>
          <a:p>
            <a:r>
              <a:rPr lang="en-US" dirty="0"/>
              <a:t>50%</a:t>
            </a:r>
          </a:p>
        </p:txBody>
      </p:sp>
      <p:sp>
        <p:nvSpPr>
          <p:cNvPr id="115" name="Rectangle 114"/>
          <p:cNvSpPr/>
          <p:nvPr/>
        </p:nvSpPr>
        <p:spPr>
          <a:xfrm>
            <a:off x="1467219" y="1835059"/>
            <a:ext cx="2327881" cy="369332"/>
          </a:xfrm>
          <a:prstGeom prst="rect">
            <a:avLst/>
          </a:prstGeom>
        </p:spPr>
        <p:txBody>
          <a:bodyPr wrap="none">
            <a:spAutoFit/>
          </a:bodyPr>
          <a:lstStyle/>
          <a:p>
            <a:r>
              <a:rPr lang="en-US" dirty="0"/>
              <a:t>58% = (7x7 + 3x3)/100 </a:t>
            </a:r>
          </a:p>
        </p:txBody>
      </p:sp>
      <p:sp>
        <p:nvSpPr>
          <p:cNvPr id="116" name="Rectangle 115"/>
          <p:cNvSpPr/>
          <p:nvPr/>
        </p:nvSpPr>
        <p:spPr>
          <a:xfrm>
            <a:off x="8693095" y="1835059"/>
            <a:ext cx="2274982" cy="369332"/>
          </a:xfrm>
          <a:prstGeom prst="rect">
            <a:avLst/>
          </a:prstGeom>
        </p:spPr>
        <p:txBody>
          <a:bodyPr wrap="none">
            <a:spAutoFit/>
          </a:bodyPr>
          <a:lstStyle/>
          <a:p>
            <a:r>
              <a:rPr lang="en-US" dirty="0"/>
              <a:t>58% = (3x3 + 7x7)/100</a:t>
            </a:r>
          </a:p>
        </p:txBody>
      </p:sp>
      <p:sp>
        <p:nvSpPr>
          <p:cNvPr id="126" name="Rectangle 125"/>
          <p:cNvSpPr/>
          <p:nvPr/>
        </p:nvSpPr>
        <p:spPr>
          <a:xfrm>
            <a:off x="451888" y="5635425"/>
            <a:ext cx="3139001" cy="923330"/>
          </a:xfrm>
          <a:prstGeom prst="rect">
            <a:avLst/>
          </a:prstGeom>
        </p:spPr>
        <p:txBody>
          <a:bodyPr wrap="none">
            <a:spAutoFit/>
          </a:bodyPr>
          <a:lstStyle/>
          <a:p>
            <a:r>
              <a:rPr lang="en-US" dirty="0"/>
              <a:t>50% x 58%  + 50% x 58% = 58% </a:t>
            </a:r>
          </a:p>
          <a:p>
            <a:endParaRPr lang="en-US" dirty="0"/>
          </a:p>
          <a:p>
            <a:r>
              <a:rPr lang="en-US" dirty="0"/>
              <a:t>58% &gt; 50% OK</a:t>
            </a:r>
          </a:p>
        </p:txBody>
      </p:sp>
    </p:spTree>
    <p:extLst>
      <p:ext uri="{BB962C8B-B14F-4D97-AF65-F5344CB8AC3E}">
        <p14:creationId xmlns:p14="http://schemas.microsoft.com/office/powerpoint/2010/main" val="226691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a:stCxn id="14" idx="3"/>
            <a:endCxn id="32" idx="3"/>
          </p:cNvCxnSpPr>
          <p:nvPr/>
        </p:nvCxnSpPr>
        <p:spPr>
          <a:xfrm flipH="1">
            <a:off x="7789832" y="3468897"/>
            <a:ext cx="1856366"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9722574" y="3341969"/>
            <a:ext cx="1584769"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9" idx="2"/>
          </p:cNvCxnSpPr>
          <p:nvPr/>
        </p:nvCxnSpPr>
        <p:spPr>
          <a:xfrm flipH="1" flipV="1">
            <a:off x="2604710" y="3392521"/>
            <a:ext cx="1584769"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1" idx="3"/>
          </p:cNvCxnSpPr>
          <p:nvPr/>
        </p:nvCxnSpPr>
        <p:spPr>
          <a:xfrm flipV="1">
            <a:off x="677194" y="3468897"/>
            <a:ext cx="1824371" cy="127135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6" idx="3"/>
          </p:cNvCxnSpPr>
          <p:nvPr/>
        </p:nvCxnSpPr>
        <p:spPr>
          <a:xfrm flipV="1">
            <a:off x="2567608" y="2075549"/>
            <a:ext cx="3498353" cy="131697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4" idx="2"/>
          </p:cNvCxnSpPr>
          <p:nvPr/>
        </p:nvCxnSpPr>
        <p:spPr>
          <a:xfrm>
            <a:off x="6306354" y="2091798"/>
            <a:ext cx="3308208" cy="130072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Decision tree: pruning</a:t>
            </a:r>
            <a:endParaRPr lang="ru-RU" sz="3600" b="1" dirty="0">
              <a:solidFill>
                <a:srgbClr val="2C2C2C"/>
              </a:solidFill>
            </a:endParaRPr>
          </a:p>
        </p:txBody>
      </p:sp>
      <p:grpSp>
        <p:nvGrpSpPr>
          <p:cNvPr id="12" name="Group 11"/>
          <p:cNvGrpSpPr/>
          <p:nvPr/>
        </p:nvGrpSpPr>
        <p:grpSpPr>
          <a:xfrm>
            <a:off x="9496217" y="3166164"/>
            <a:ext cx="452714" cy="452714"/>
            <a:chOff x="2423592" y="2060848"/>
            <a:chExt cx="452714" cy="452714"/>
          </a:xfrm>
        </p:grpSpPr>
        <p:sp>
          <p:nvSpPr>
            <p:cNvPr id="13" name="Oval 12"/>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502417" y="4534316"/>
            <a:ext cx="452714" cy="452714"/>
            <a:chOff x="2423592" y="2060848"/>
            <a:chExt cx="452714" cy="452714"/>
          </a:xfrm>
        </p:grpSpPr>
        <p:sp>
          <p:nvSpPr>
            <p:cNvPr id="25" name="Oval 24"/>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4071134" y="4534316"/>
            <a:ext cx="452714" cy="452714"/>
            <a:chOff x="2423592" y="2060848"/>
            <a:chExt cx="452714" cy="452714"/>
          </a:xfrm>
        </p:grpSpPr>
        <p:sp>
          <p:nvSpPr>
            <p:cNvPr id="28" name="Oval 27"/>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7639851" y="4534316"/>
            <a:ext cx="452714" cy="452714"/>
            <a:chOff x="2423592" y="2060848"/>
            <a:chExt cx="452714" cy="452714"/>
          </a:xfrm>
        </p:grpSpPr>
        <p:sp>
          <p:nvSpPr>
            <p:cNvPr id="31" name="Oval 30"/>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11208568" y="4534316"/>
            <a:ext cx="452714" cy="452714"/>
            <a:chOff x="2423592" y="2060848"/>
            <a:chExt cx="452714" cy="452714"/>
          </a:xfrm>
        </p:grpSpPr>
        <p:sp>
          <p:nvSpPr>
            <p:cNvPr id="34" name="Oval 33"/>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Oval 63"/>
          <p:cNvSpPr/>
          <p:nvPr/>
        </p:nvSpPr>
        <p:spPr>
          <a:xfrm>
            <a:off x="6578256"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286421"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645604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162514"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74033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86421"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579946"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864236"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875327"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02462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409819"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117984"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28760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994077"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57189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117984"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411509"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695799"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706890"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85618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222810" y="2230474"/>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9098903" y="2502357"/>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9222810" y="276881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9854955" y="223605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9563120" y="223605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9732739"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9439213"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0017029"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9563120" y="2774388"/>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9856645" y="2774388"/>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689299" y="2277563"/>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700390" y="2815900"/>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849683" y="2549446"/>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100011" y="226710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97779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26208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101701" y="280544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385991" y="226710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397082" y="280544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54637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26899" y="382993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04683" y="410181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588973" y="410181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92750" y="355067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725583" y="382256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885967" y="409444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4207992" y="3594403"/>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220182" y="4124433"/>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4047936" y="386128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4366993" y="386159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7819055"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527220"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7696839"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7403313"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981129"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120873"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225401" y="3749453"/>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109787" y="4030117"/>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1228677" y="4000526"/>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1536663" y="402020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a:off x="5915980" y="1772816"/>
            <a:ext cx="452714" cy="452714"/>
            <a:chOff x="2423592" y="2060848"/>
            <a:chExt cx="452714" cy="452714"/>
          </a:xfrm>
        </p:grpSpPr>
        <p:sp>
          <p:nvSpPr>
            <p:cNvPr id="129" name="Oval 128"/>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p:cNvGrpSpPr/>
          <p:nvPr/>
        </p:nvGrpSpPr>
        <p:grpSpPr>
          <a:xfrm>
            <a:off x="2163844" y="3133096"/>
            <a:ext cx="722867" cy="722867"/>
            <a:chOff x="2423592" y="2060848"/>
            <a:chExt cx="452714" cy="452714"/>
          </a:xfrm>
        </p:grpSpPr>
        <p:sp>
          <p:nvSpPr>
            <p:cNvPr id="132" name="Oval 131"/>
            <p:cNvSpPr/>
            <p:nvPr/>
          </p:nvSpPr>
          <p:spPr>
            <a:xfrm>
              <a:off x="2423592" y="2060848"/>
              <a:ext cx="452714" cy="452714"/>
            </a:xfrm>
            <a:prstGeom prst="ellipse">
              <a:avLst/>
            </a:prstGeom>
            <a:solidFill>
              <a:schemeClr val="accent4"/>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p:cNvSpPr/>
          <p:nvPr/>
        </p:nvSpPr>
        <p:spPr>
          <a:xfrm>
            <a:off x="1031218" y="4653136"/>
            <a:ext cx="758541" cy="369332"/>
          </a:xfrm>
          <a:prstGeom prst="rect">
            <a:avLst/>
          </a:prstGeom>
        </p:spPr>
        <p:txBody>
          <a:bodyPr wrap="none">
            <a:spAutoFit/>
          </a:bodyPr>
          <a:lstStyle/>
          <a:p>
            <a:r>
              <a:rPr lang="en-US" dirty="0"/>
              <a:t>55.5%</a:t>
            </a:r>
          </a:p>
        </p:txBody>
      </p:sp>
      <p:sp>
        <p:nvSpPr>
          <p:cNvPr id="135" name="Rectangle 134"/>
          <p:cNvSpPr/>
          <p:nvPr/>
        </p:nvSpPr>
        <p:spPr>
          <a:xfrm>
            <a:off x="4576082" y="4653136"/>
            <a:ext cx="758541" cy="369332"/>
          </a:xfrm>
          <a:prstGeom prst="rect">
            <a:avLst/>
          </a:prstGeom>
        </p:spPr>
        <p:txBody>
          <a:bodyPr wrap="none">
            <a:spAutoFit/>
          </a:bodyPr>
          <a:lstStyle/>
          <a:p>
            <a:r>
              <a:rPr lang="en-US" dirty="0"/>
              <a:t>62.5%</a:t>
            </a:r>
          </a:p>
        </p:txBody>
      </p:sp>
      <p:sp>
        <p:nvSpPr>
          <p:cNvPr id="136" name="Rectangle 135"/>
          <p:cNvSpPr/>
          <p:nvPr/>
        </p:nvSpPr>
        <p:spPr>
          <a:xfrm>
            <a:off x="451888" y="5635425"/>
            <a:ext cx="8004114" cy="923330"/>
          </a:xfrm>
          <a:prstGeom prst="rect">
            <a:avLst/>
          </a:prstGeom>
        </p:spPr>
        <p:txBody>
          <a:bodyPr wrap="none">
            <a:spAutoFit/>
          </a:bodyPr>
          <a:lstStyle/>
          <a:p>
            <a:r>
              <a:rPr lang="ru-RU" dirty="0"/>
              <a:t>50</a:t>
            </a:r>
            <a:r>
              <a:rPr lang="en-US" dirty="0"/>
              <a:t>% x 58% + 50% (60% x 55.5% + 40% x 62.5%) = 50% x 58% + 50% x 58.3  = 58.16%</a:t>
            </a:r>
          </a:p>
          <a:p>
            <a:endParaRPr lang="en-US" dirty="0"/>
          </a:p>
          <a:p>
            <a:r>
              <a:rPr lang="en-US" dirty="0"/>
              <a:t>58.16%  &gt; 58%  </a:t>
            </a:r>
            <a:r>
              <a:rPr lang="en-US" i="1" dirty="0"/>
              <a:t>this is small improvement </a:t>
            </a:r>
          </a:p>
        </p:txBody>
      </p:sp>
      <p:sp>
        <p:nvSpPr>
          <p:cNvPr id="138" name="Rectangle 137"/>
          <p:cNvSpPr/>
          <p:nvPr/>
        </p:nvSpPr>
        <p:spPr>
          <a:xfrm>
            <a:off x="9470623" y="1835059"/>
            <a:ext cx="794218" cy="369332"/>
          </a:xfrm>
          <a:prstGeom prst="rect">
            <a:avLst/>
          </a:prstGeom>
        </p:spPr>
        <p:txBody>
          <a:bodyPr wrap="square">
            <a:spAutoFit/>
          </a:bodyPr>
          <a:lstStyle/>
          <a:p>
            <a:r>
              <a:rPr lang="en-US" dirty="0"/>
              <a:t>58%</a:t>
            </a:r>
          </a:p>
        </p:txBody>
      </p:sp>
      <p:sp>
        <p:nvSpPr>
          <p:cNvPr id="140" name="Rectangle 139"/>
          <p:cNvSpPr/>
          <p:nvPr/>
        </p:nvSpPr>
        <p:spPr>
          <a:xfrm>
            <a:off x="2205438" y="1844824"/>
            <a:ext cx="794218" cy="369332"/>
          </a:xfrm>
          <a:prstGeom prst="rect">
            <a:avLst/>
          </a:prstGeom>
        </p:spPr>
        <p:txBody>
          <a:bodyPr wrap="square">
            <a:spAutoFit/>
          </a:bodyPr>
          <a:lstStyle/>
          <a:p>
            <a:r>
              <a:rPr lang="en-US" dirty="0"/>
              <a:t>58%</a:t>
            </a:r>
          </a:p>
        </p:txBody>
      </p:sp>
    </p:spTree>
    <p:extLst>
      <p:ext uri="{BB962C8B-B14F-4D97-AF65-F5344CB8AC3E}">
        <p14:creationId xmlns:p14="http://schemas.microsoft.com/office/powerpoint/2010/main" val="30574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a:stCxn id="14" idx="3"/>
            <a:endCxn id="32" idx="3"/>
          </p:cNvCxnSpPr>
          <p:nvPr/>
        </p:nvCxnSpPr>
        <p:spPr>
          <a:xfrm flipH="1">
            <a:off x="7789832" y="3468897"/>
            <a:ext cx="1856366"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9722574" y="3341969"/>
            <a:ext cx="1584769"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9" idx="2"/>
          </p:cNvCxnSpPr>
          <p:nvPr/>
        </p:nvCxnSpPr>
        <p:spPr>
          <a:xfrm flipH="1" flipV="1">
            <a:off x="2604710" y="3392521"/>
            <a:ext cx="1584769"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1" idx="3"/>
          </p:cNvCxnSpPr>
          <p:nvPr/>
        </p:nvCxnSpPr>
        <p:spPr>
          <a:xfrm flipV="1">
            <a:off x="677194" y="3468897"/>
            <a:ext cx="1824371" cy="127135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6" idx="3"/>
          </p:cNvCxnSpPr>
          <p:nvPr/>
        </p:nvCxnSpPr>
        <p:spPr>
          <a:xfrm flipV="1">
            <a:off x="2567608" y="2075549"/>
            <a:ext cx="3498353" cy="131697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4" idx="2"/>
          </p:cNvCxnSpPr>
          <p:nvPr/>
        </p:nvCxnSpPr>
        <p:spPr>
          <a:xfrm>
            <a:off x="6306354" y="2091798"/>
            <a:ext cx="3308208" cy="130072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Decision tree: pruning</a:t>
            </a:r>
            <a:endParaRPr lang="ru-RU" sz="3600" b="1" dirty="0">
              <a:solidFill>
                <a:srgbClr val="2C2C2C"/>
              </a:solidFill>
            </a:endParaRPr>
          </a:p>
        </p:txBody>
      </p:sp>
      <p:grpSp>
        <p:nvGrpSpPr>
          <p:cNvPr id="12" name="Group 11"/>
          <p:cNvGrpSpPr/>
          <p:nvPr/>
        </p:nvGrpSpPr>
        <p:grpSpPr>
          <a:xfrm>
            <a:off x="9496217" y="3166164"/>
            <a:ext cx="452714" cy="452714"/>
            <a:chOff x="2423592" y="2060848"/>
            <a:chExt cx="452714" cy="452714"/>
          </a:xfrm>
        </p:grpSpPr>
        <p:sp>
          <p:nvSpPr>
            <p:cNvPr id="13" name="Oval 12"/>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502417" y="4534316"/>
            <a:ext cx="452714" cy="452714"/>
            <a:chOff x="2423592" y="2060848"/>
            <a:chExt cx="452714" cy="452714"/>
          </a:xfrm>
        </p:grpSpPr>
        <p:sp>
          <p:nvSpPr>
            <p:cNvPr id="25" name="Oval 24"/>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4071134" y="4534316"/>
            <a:ext cx="452714" cy="452714"/>
            <a:chOff x="2423592" y="2060848"/>
            <a:chExt cx="452714" cy="452714"/>
          </a:xfrm>
        </p:grpSpPr>
        <p:sp>
          <p:nvSpPr>
            <p:cNvPr id="28" name="Oval 27"/>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7639851" y="4534316"/>
            <a:ext cx="452714" cy="452714"/>
            <a:chOff x="2423592" y="2060848"/>
            <a:chExt cx="452714" cy="452714"/>
          </a:xfrm>
        </p:grpSpPr>
        <p:sp>
          <p:nvSpPr>
            <p:cNvPr id="31" name="Oval 30"/>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11208568" y="4534316"/>
            <a:ext cx="452714" cy="452714"/>
            <a:chOff x="2423592" y="2060848"/>
            <a:chExt cx="452714" cy="452714"/>
          </a:xfrm>
        </p:grpSpPr>
        <p:sp>
          <p:nvSpPr>
            <p:cNvPr id="34" name="Oval 33"/>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Oval 63"/>
          <p:cNvSpPr/>
          <p:nvPr/>
        </p:nvSpPr>
        <p:spPr>
          <a:xfrm>
            <a:off x="6578256"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286421"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645604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162514"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74033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86421"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579946"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864236"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875327"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02462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409819"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117984"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28760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994077"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57189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117984"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411509"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695799"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706890"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85618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222810" y="2230474"/>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9098903" y="2502357"/>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9222810" y="276881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9854955" y="223605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9563120" y="223605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9732739"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9439213"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0017029"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9563120" y="2774388"/>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9856645" y="2774388"/>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689299" y="2277563"/>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700390" y="2815900"/>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849683" y="2549446"/>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100011" y="226710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97779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26208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101701" y="280544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385991" y="226710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397082" y="280544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54637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26899" y="382993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04683" y="410181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588973" y="410181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92750" y="355067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725583" y="382256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885967" y="409444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4207992" y="3594403"/>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220182" y="4124433"/>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4047936" y="386128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4366993" y="386159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7819055"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527220"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7696839"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7403313"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981129"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120873"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225401" y="3749453"/>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109787" y="4030117"/>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1228677" y="4000526"/>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1536663" y="402020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a:off x="5915980" y="1772816"/>
            <a:ext cx="452714" cy="452714"/>
            <a:chOff x="2423592" y="2060848"/>
            <a:chExt cx="452714" cy="452714"/>
          </a:xfrm>
        </p:grpSpPr>
        <p:sp>
          <p:nvSpPr>
            <p:cNvPr id="129" name="Oval 128"/>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p:cNvGrpSpPr/>
          <p:nvPr/>
        </p:nvGrpSpPr>
        <p:grpSpPr>
          <a:xfrm>
            <a:off x="2163844" y="3133096"/>
            <a:ext cx="722867" cy="722867"/>
            <a:chOff x="2423592" y="2060848"/>
            <a:chExt cx="452714" cy="452714"/>
          </a:xfrm>
        </p:grpSpPr>
        <p:sp>
          <p:nvSpPr>
            <p:cNvPr id="132" name="Oval 131"/>
            <p:cNvSpPr/>
            <p:nvPr/>
          </p:nvSpPr>
          <p:spPr>
            <a:xfrm>
              <a:off x="2423592" y="2060848"/>
              <a:ext cx="452714" cy="452714"/>
            </a:xfrm>
            <a:prstGeom prst="ellipse">
              <a:avLst/>
            </a:prstGeom>
            <a:solidFill>
              <a:schemeClr val="accent4"/>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p:cNvSpPr/>
          <p:nvPr/>
        </p:nvSpPr>
        <p:spPr>
          <a:xfrm>
            <a:off x="1031218" y="4653136"/>
            <a:ext cx="758541" cy="369332"/>
          </a:xfrm>
          <a:prstGeom prst="rect">
            <a:avLst/>
          </a:prstGeom>
        </p:spPr>
        <p:txBody>
          <a:bodyPr wrap="none">
            <a:spAutoFit/>
          </a:bodyPr>
          <a:lstStyle/>
          <a:p>
            <a:r>
              <a:rPr lang="en-US" dirty="0"/>
              <a:t>55.5%</a:t>
            </a:r>
          </a:p>
        </p:txBody>
      </p:sp>
      <p:sp>
        <p:nvSpPr>
          <p:cNvPr id="135" name="Rectangle 134"/>
          <p:cNvSpPr/>
          <p:nvPr/>
        </p:nvSpPr>
        <p:spPr>
          <a:xfrm>
            <a:off x="4576082" y="4653136"/>
            <a:ext cx="758541" cy="369332"/>
          </a:xfrm>
          <a:prstGeom prst="rect">
            <a:avLst/>
          </a:prstGeom>
        </p:spPr>
        <p:txBody>
          <a:bodyPr wrap="none">
            <a:spAutoFit/>
          </a:bodyPr>
          <a:lstStyle/>
          <a:p>
            <a:r>
              <a:rPr lang="en-US" dirty="0"/>
              <a:t>62.5%</a:t>
            </a:r>
          </a:p>
        </p:txBody>
      </p:sp>
      <p:sp>
        <p:nvSpPr>
          <p:cNvPr id="138" name="Rectangle 137"/>
          <p:cNvSpPr/>
          <p:nvPr/>
        </p:nvSpPr>
        <p:spPr>
          <a:xfrm>
            <a:off x="9470623" y="1835059"/>
            <a:ext cx="794218" cy="369332"/>
          </a:xfrm>
          <a:prstGeom prst="rect">
            <a:avLst/>
          </a:prstGeom>
        </p:spPr>
        <p:txBody>
          <a:bodyPr wrap="square">
            <a:spAutoFit/>
          </a:bodyPr>
          <a:lstStyle/>
          <a:p>
            <a:r>
              <a:rPr lang="en-US" dirty="0"/>
              <a:t>58%</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0255" y="3749452"/>
            <a:ext cx="609295" cy="781953"/>
          </a:xfrm>
          <a:prstGeom prst="rect">
            <a:avLst/>
          </a:prstGeom>
        </p:spPr>
      </p:pic>
      <p:pic>
        <p:nvPicPr>
          <p:cNvPr id="115" name="Picture 1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2808" y="3801711"/>
            <a:ext cx="609295" cy="781953"/>
          </a:xfrm>
          <a:prstGeom prst="rect">
            <a:avLst/>
          </a:prstGeom>
        </p:spPr>
      </p:pic>
      <p:sp>
        <p:nvSpPr>
          <p:cNvPr id="116" name="Rectangle 115"/>
          <p:cNvSpPr/>
          <p:nvPr/>
        </p:nvSpPr>
        <p:spPr>
          <a:xfrm>
            <a:off x="2205438" y="1844824"/>
            <a:ext cx="794218" cy="369332"/>
          </a:xfrm>
          <a:prstGeom prst="rect">
            <a:avLst/>
          </a:prstGeom>
        </p:spPr>
        <p:txBody>
          <a:bodyPr wrap="square">
            <a:spAutoFit/>
          </a:bodyPr>
          <a:lstStyle/>
          <a:p>
            <a:r>
              <a:rPr lang="en-US" dirty="0"/>
              <a:t>58%</a:t>
            </a:r>
          </a:p>
        </p:txBody>
      </p:sp>
    </p:spTree>
    <p:extLst>
      <p:ext uri="{BB962C8B-B14F-4D97-AF65-F5344CB8AC3E}">
        <p14:creationId xmlns:p14="http://schemas.microsoft.com/office/powerpoint/2010/main" val="288520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a:stCxn id="14" idx="3"/>
            <a:endCxn id="32" idx="3"/>
          </p:cNvCxnSpPr>
          <p:nvPr/>
        </p:nvCxnSpPr>
        <p:spPr>
          <a:xfrm flipH="1">
            <a:off x="7789832" y="3468897"/>
            <a:ext cx="1856366"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9722574" y="3341969"/>
            <a:ext cx="1584769"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6" idx="3"/>
          </p:cNvCxnSpPr>
          <p:nvPr/>
        </p:nvCxnSpPr>
        <p:spPr>
          <a:xfrm flipV="1">
            <a:off x="2567608" y="2075549"/>
            <a:ext cx="3498353" cy="131697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4" idx="2"/>
          </p:cNvCxnSpPr>
          <p:nvPr/>
        </p:nvCxnSpPr>
        <p:spPr>
          <a:xfrm>
            <a:off x="6306354" y="2091798"/>
            <a:ext cx="3308208" cy="130072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Decision tree: pruning</a:t>
            </a:r>
            <a:endParaRPr lang="ru-RU" sz="3600" b="1" dirty="0">
              <a:solidFill>
                <a:srgbClr val="2C2C2C"/>
              </a:solidFill>
            </a:endParaRPr>
          </a:p>
        </p:txBody>
      </p:sp>
      <p:grpSp>
        <p:nvGrpSpPr>
          <p:cNvPr id="12" name="Group 11"/>
          <p:cNvGrpSpPr/>
          <p:nvPr/>
        </p:nvGrpSpPr>
        <p:grpSpPr>
          <a:xfrm>
            <a:off x="9496217" y="3166164"/>
            <a:ext cx="452714" cy="452714"/>
            <a:chOff x="2423592" y="2060848"/>
            <a:chExt cx="452714" cy="452714"/>
          </a:xfrm>
        </p:grpSpPr>
        <p:sp>
          <p:nvSpPr>
            <p:cNvPr id="13" name="Oval 12"/>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7639851" y="4534316"/>
            <a:ext cx="452714" cy="452714"/>
            <a:chOff x="2423592" y="2060848"/>
            <a:chExt cx="452714" cy="452714"/>
          </a:xfrm>
        </p:grpSpPr>
        <p:sp>
          <p:nvSpPr>
            <p:cNvPr id="31" name="Oval 30"/>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11208568" y="4534316"/>
            <a:ext cx="452714" cy="452714"/>
            <a:chOff x="2423592" y="2060848"/>
            <a:chExt cx="452714" cy="452714"/>
          </a:xfrm>
        </p:grpSpPr>
        <p:sp>
          <p:nvSpPr>
            <p:cNvPr id="34" name="Oval 33"/>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Oval 63"/>
          <p:cNvSpPr/>
          <p:nvPr/>
        </p:nvSpPr>
        <p:spPr>
          <a:xfrm>
            <a:off x="6578256"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286421"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645604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162514"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74033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86421"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579946"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864236" y="95356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875327" y="1491899"/>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024620" y="1225445"/>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409819"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117984"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28760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994077"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57189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117984"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411509"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695799" y="965422"/>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706890" y="1503759"/>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856183" y="123730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222810" y="2230474"/>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9098903" y="2502357"/>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9222810" y="276881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9854955" y="223605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9563120" y="2236051"/>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9732739"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9439213"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0017029" y="250793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9563120" y="2774388"/>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9856645" y="2774388"/>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689299" y="2277563"/>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700390" y="2815900"/>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849683" y="2549446"/>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100011" y="226710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97779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26208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101701" y="280544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385991" y="2267108"/>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397082" y="2805445"/>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546375" y="2538991"/>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7819055"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527220"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7696839"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7403313"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981129" y="4023257"/>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120873" y="3751374"/>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225401" y="3749453"/>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109787" y="4030117"/>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1228677" y="4000526"/>
            <a:ext cx="247813" cy="247813"/>
          </a:xfrm>
          <a:prstGeom prst="ellipse">
            <a:avLst/>
          </a:prstGeom>
          <a:solidFill>
            <a:schemeClr val="tx2">
              <a:lumMod val="40000"/>
              <a:lumOff val="60000"/>
            </a:schemeClr>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1536663" y="4020202"/>
            <a:ext cx="247813" cy="247813"/>
          </a:xfrm>
          <a:prstGeom prst="ellipse">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a:off x="5915980" y="1772816"/>
            <a:ext cx="452714" cy="452714"/>
            <a:chOff x="2423592" y="2060848"/>
            <a:chExt cx="452714" cy="452714"/>
          </a:xfrm>
        </p:grpSpPr>
        <p:sp>
          <p:nvSpPr>
            <p:cNvPr id="129" name="Oval 128"/>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Rectangle 137"/>
          <p:cNvSpPr/>
          <p:nvPr/>
        </p:nvSpPr>
        <p:spPr>
          <a:xfrm>
            <a:off x="9470623" y="1835059"/>
            <a:ext cx="794218" cy="369332"/>
          </a:xfrm>
          <a:prstGeom prst="rect">
            <a:avLst/>
          </a:prstGeom>
        </p:spPr>
        <p:txBody>
          <a:bodyPr wrap="square">
            <a:spAutoFit/>
          </a:bodyPr>
          <a:lstStyle/>
          <a:p>
            <a:r>
              <a:rPr lang="en-US" dirty="0"/>
              <a:t>58%</a:t>
            </a:r>
          </a:p>
        </p:txBody>
      </p:sp>
      <p:grpSp>
        <p:nvGrpSpPr>
          <p:cNvPr id="116" name="Group 115"/>
          <p:cNvGrpSpPr/>
          <p:nvPr/>
        </p:nvGrpSpPr>
        <p:grpSpPr>
          <a:xfrm>
            <a:off x="2351584" y="3166164"/>
            <a:ext cx="452714" cy="452714"/>
            <a:chOff x="2423592" y="2060848"/>
            <a:chExt cx="452714" cy="452714"/>
          </a:xfrm>
        </p:grpSpPr>
        <p:sp>
          <p:nvSpPr>
            <p:cNvPr id="126" name="Oval 125"/>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Rectangle 136"/>
          <p:cNvSpPr/>
          <p:nvPr/>
        </p:nvSpPr>
        <p:spPr>
          <a:xfrm>
            <a:off x="451888" y="5635425"/>
            <a:ext cx="7528023" cy="923330"/>
          </a:xfrm>
          <a:prstGeom prst="rect">
            <a:avLst/>
          </a:prstGeom>
        </p:spPr>
        <p:txBody>
          <a:bodyPr wrap="none">
            <a:spAutoFit/>
          </a:bodyPr>
          <a:lstStyle/>
          <a:p>
            <a:r>
              <a:rPr lang="ru-RU" dirty="0"/>
              <a:t>50</a:t>
            </a:r>
            <a:r>
              <a:rPr lang="en-US" dirty="0"/>
              <a:t>% x 58% + 50% (80% x 62.5% + 20% x 50%) = 50% x 58% + 50% x 60%  = 59%</a:t>
            </a:r>
          </a:p>
          <a:p>
            <a:endParaRPr lang="en-US" dirty="0"/>
          </a:p>
          <a:p>
            <a:r>
              <a:rPr lang="en-US" dirty="0"/>
              <a:t>59%  &gt; 58%  </a:t>
            </a:r>
            <a:r>
              <a:rPr lang="en-US" i="1" dirty="0"/>
              <a:t>OK</a:t>
            </a:r>
          </a:p>
        </p:txBody>
      </p:sp>
      <p:sp>
        <p:nvSpPr>
          <p:cNvPr id="139" name="Rectangle 138"/>
          <p:cNvSpPr/>
          <p:nvPr/>
        </p:nvSpPr>
        <p:spPr>
          <a:xfrm>
            <a:off x="6841346" y="4634243"/>
            <a:ext cx="758541" cy="369332"/>
          </a:xfrm>
          <a:prstGeom prst="rect">
            <a:avLst/>
          </a:prstGeom>
        </p:spPr>
        <p:txBody>
          <a:bodyPr wrap="none">
            <a:spAutoFit/>
          </a:bodyPr>
          <a:lstStyle/>
          <a:p>
            <a:r>
              <a:rPr lang="en-US" dirty="0"/>
              <a:t>62.5%</a:t>
            </a:r>
          </a:p>
        </p:txBody>
      </p:sp>
      <p:sp>
        <p:nvSpPr>
          <p:cNvPr id="140" name="Rectangle 139"/>
          <p:cNvSpPr/>
          <p:nvPr/>
        </p:nvSpPr>
        <p:spPr>
          <a:xfrm>
            <a:off x="10373651" y="4653136"/>
            <a:ext cx="583814" cy="369332"/>
          </a:xfrm>
          <a:prstGeom prst="rect">
            <a:avLst/>
          </a:prstGeom>
        </p:spPr>
        <p:txBody>
          <a:bodyPr wrap="none">
            <a:spAutoFit/>
          </a:bodyPr>
          <a:lstStyle/>
          <a:p>
            <a:r>
              <a:rPr lang="en-US" dirty="0"/>
              <a:t>50%</a:t>
            </a:r>
          </a:p>
        </p:txBody>
      </p:sp>
      <p:sp>
        <p:nvSpPr>
          <p:cNvPr id="141" name="Rectangle 140"/>
          <p:cNvSpPr/>
          <p:nvPr/>
        </p:nvSpPr>
        <p:spPr>
          <a:xfrm>
            <a:off x="2205438" y="1844824"/>
            <a:ext cx="794218" cy="369332"/>
          </a:xfrm>
          <a:prstGeom prst="rect">
            <a:avLst/>
          </a:prstGeom>
        </p:spPr>
        <p:txBody>
          <a:bodyPr wrap="square">
            <a:spAutoFit/>
          </a:bodyPr>
          <a:lstStyle/>
          <a:p>
            <a:r>
              <a:rPr lang="en-US" dirty="0"/>
              <a:t>58%</a:t>
            </a:r>
          </a:p>
        </p:txBody>
      </p:sp>
    </p:spTree>
    <p:extLst>
      <p:ext uri="{BB962C8B-B14F-4D97-AF65-F5344CB8AC3E}">
        <p14:creationId xmlns:p14="http://schemas.microsoft.com/office/powerpoint/2010/main" val="4073517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Decision tree: pruning</a:t>
            </a:r>
            <a:endParaRPr lang="ru-RU" sz="3600" b="1" dirty="0">
              <a:solidFill>
                <a:srgbClr val="2C2C2C"/>
              </a:solidFill>
            </a:endParaRPr>
          </a:p>
        </p:txBody>
      </p:sp>
      <p:sp>
        <p:nvSpPr>
          <p:cNvPr id="105" name="TextBox 104">
            <a:extLst>
              <a:ext uri="{FF2B5EF4-FFF2-40B4-BE49-F238E27FC236}">
                <a16:creationId xmlns:a16="http://schemas.microsoft.com/office/drawing/2014/main" id="{1AE8DA77-21AD-4F22-936D-218813C185CA}"/>
              </a:ext>
            </a:extLst>
          </p:cNvPr>
          <p:cNvSpPr txBox="1"/>
          <p:nvPr/>
        </p:nvSpPr>
        <p:spPr>
          <a:xfrm>
            <a:off x="496688" y="1135665"/>
            <a:ext cx="10063808" cy="584775"/>
          </a:xfrm>
          <a:prstGeom prst="rect">
            <a:avLst/>
          </a:prstGeom>
          <a:noFill/>
        </p:spPr>
        <p:txBody>
          <a:bodyPr wrap="square" rtlCol="0">
            <a:spAutoFit/>
          </a:bodyPr>
          <a:lstStyle/>
          <a:p>
            <a:r>
              <a:rPr lang="en-US" sz="3200" b="1" dirty="0"/>
              <a:t>Example: Titanic</a:t>
            </a:r>
            <a:endParaRPr lang="ru-RU" sz="3200" dirty="0"/>
          </a:p>
        </p:txBody>
      </p:sp>
      <p:pic>
        <p:nvPicPr>
          <p:cNvPr id="106" name="Picture 5">
            <a:extLst>
              <a:ext uri="{FF2B5EF4-FFF2-40B4-BE49-F238E27FC236}">
                <a16:creationId xmlns:a16="http://schemas.microsoft.com/office/drawing/2014/main" id="{1FD07963-A690-40D2-9518-A56D1E76B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308" y="1866529"/>
            <a:ext cx="8791384" cy="486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9302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Decision tree: pruning</a:t>
            </a:r>
            <a:endParaRPr lang="ru-RU" sz="3600" b="1" dirty="0">
              <a:solidFill>
                <a:srgbClr val="2C2C2C"/>
              </a:solidFill>
            </a:endParaRPr>
          </a:p>
        </p:txBody>
      </p:sp>
      <p:sp>
        <p:nvSpPr>
          <p:cNvPr id="105" name="TextBox 104">
            <a:extLst>
              <a:ext uri="{FF2B5EF4-FFF2-40B4-BE49-F238E27FC236}">
                <a16:creationId xmlns:a16="http://schemas.microsoft.com/office/drawing/2014/main" id="{1AE8DA77-21AD-4F22-936D-218813C185CA}"/>
              </a:ext>
            </a:extLst>
          </p:cNvPr>
          <p:cNvSpPr txBox="1"/>
          <p:nvPr/>
        </p:nvSpPr>
        <p:spPr>
          <a:xfrm>
            <a:off x="496688" y="1135665"/>
            <a:ext cx="10063808" cy="584775"/>
          </a:xfrm>
          <a:prstGeom prst="rect">
            <a:avLst/>
          </a:prstGeom>
          <a:noFill/>
        </p:spPr>
        <p:txBody>
          <a:bodyPr wrap="square" rtlCol="0">
            <a:spAutoFit/>
          </a:bodyPr>
          <a:lstStyle/>
          <a:p>
            <a:r>
              <a:rPr lang="en-US" sz="3200" b="1" dirty="0"/>
              <a:t>Example: Titanic</a:t>
            </a:r>
            <a:endParaRPr lang="ru-RU" sz="3200" dirty="0"/>
          </a:p>
        </p:txBody>
      </p:sp>
      <p:pic>
        <p:nvPicPr>
          <p:cNvPr id="3" name="Picture 2">
            <a:extLst>
              <a:ext uri="{FF2B5EF4-FFF2-40B4-BE49-F238E27FC236}">
                <a16:creationId xmlns:a16="http://schemas.microsoft.com/office/drawing/2014/main" id="{A33877CA-A1E9-4B62-86B5-32108FA58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52" y="1916832"/>
            <a:ext cx="11133855" cy="4395175"/>
          </a:xfrm>
          <a:prstGeom prst="rect">
            <a:avLst/>
          </a:prstGeom>
        </p:spPr>
      </p:pic>
    </p:spTree>
    <p:extLst>
      <p:ext uri="{BB962C8B-B14F-4D97-AF65-F5344CB8AC3E}">
        <p14:creationId xmlns:p14="http://schemas.microsoft.com/office/powerpoint/2010/main" val="4134475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Decision tree: pruning</a:t>
            </a:r>
            <a:endParaRPr lang="ru-RU" sz="3600" b="1" dirty="0">
              <a:solidFill>
                <a:srgbClr val="2C2C2C"/>
              </a:solidFill>
            </a:endParaRPr>
          </a:p>
        </p:txBody>
      </p:sp>
      <p:sp>
        <p:nvSpPr>
          <p:cNvPr id="105" name="TextBox 104">
            <a:extLst>
              <a:ext uri="{FF2B5EF4-FFF2-40B4-BE49-F238E27FC236}">
                <a16:creationId xmlns:a16="http://schemas.microsoft.com/office/drawing/2014/main" id="{1AE8DA77-21AD-4F22-936D-218813C185CA}"/>
              </a:ext>
            </a:extLst>
          </p:cNvPr>
          <p:cNvSpPr txBox="1"/>
          <p:nvPr/>
        </p:nvSpPr>
        <p:spPr>
          <a:xfrm>
            <a:off x="496688" y="1135665"/>
            <a:ext cx="10063808" cy="584775"/>
          </a:xfrm>
          <a:prstGeom prst="rect">
            <a:avLst/>
          </a:prstGeom>
          <a:noFill/>
        </p:spPr>
        <p:txBody>
          <a:bodyPr wrap="square" rtlCol="0">
            <a:spAutoFit/>
          </a:bodyPr>
          <a:lstStyle/>
          <a:p>
            <a:r>
              <a:rPr lang="en-US" sz="3200" b="1" dirty="0"/>
              <a:t>Example: wages</a:t>
            </a:r>
            <a:endParaRPr lang="ru-RU" sz="3200" dirty="0"/>
          </a:p>
        </p:txBody>
      </p:sp>
      <p:pic>
        <p:nvPicPr>
          <p:cNvPr id="10" name="Picture 5">
            <a:extLst>
              <a:ext uri="{FF2B5EF4-FFF2-40B4-BE49-F238E27FC236}">
                <a16:creationId xmlns:a16="http://schemas.microsoft.com/office/drawing/2014/main" id="{CCA82001-66EE-48F4-B890-9E9285630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678496"/>
            <a:ext cx="9351718" cy="517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70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14CE775-BA22-4FF4-A5D0-5D107559347C}"/>
              </a:ext>
            </a:extLst>
          </p:cNvPr>
          <p:cNvSpPr txBox="1"/>
          <p:nvPr/>
        </p:nvSpPr>
        <p:spPr>
          <a:xfrm>
            <a:off x="0" y="2456608"/>
            <a:ext cx="6096000" cy="1477328"/>
          </a:xfrm>
          <a:prstGeom prst="rect">
            <a:avLst/>
          </a:prstGeom>
          <a:noFill/>
        </p:spPr>
        <p:txBody>
          <a:bodyPr wrap="square" lIns="0" tIns="0" rIns="0" bIns="0" rtlCol="0">
            <a:spAutoFit/>
          </a:bodyPr>
          <a:lstStyle/>
          <a:p>
            <a:pPr algn="ctr"/>
            <a:r>
              <a:rPr lang="en-US" sz="4800" b="1" dirty="0">
                <a:solidFill>
                  <a:schemeClr val="bg1"/>
                </a:solidFill>
              </a:rPr>
              <a:t>Bias vs Variance tradeoff</a:t>
            </a:r>
          </a:p>
        </p:txBody>
      </p:sp>
      <p:pic>
        <p:nvPicPr>
          <p:cNvPr id="4" name="Picture 3">
            <a:extLst>
              <a:ext uri="{FF2B5EF4-FFF2-40B4-BE49-F238E27FC236}">
                <a16:creationId xmlns:a16="http://schemas.microsoft.com/office/drawing/2014/main" id="{DDB69084-D906-4F7D-86F2-312D30977146}"/>
              </a:ext>
            </a:extLst>
          </p:cNvPr>
          <p:cNvPicPr>
            <a:picLocks noChangeAspect="1"/>
          </p:cNvPicPr>
          <p:nvPr/>
        </p:nvPicPr>
        <p:blipFill>
          <a:blip r:embed="rId2"/>
          <a:stretch>
            <a:fillRect/>
          </a:stretch>
        </p:blipFill>
        <p:spPr>
          <a:xfrm>
            <a:off x="7464152" y="2456608"/>
            <a:ext cx="3468319" cy="1598400"/>
          </a:xfrm>
          <a:prstGeom prst="rect">
            <a:avLst/>
          </a:prstGeom>
        </p:spPr>
      </p:pic>
      <p:sp>
        <p:nvSpPr>
          <p:cNvPr id="5" name="TextBox 4">
            <a:extLst>
              <a:ext uri="{FF2B5EF4-FFF2-40B4-BE49-F238E27FC236}">
                <a16:creationId xmlns:a16="http://schemas.microsoft.com/office/drawing/2014/main" id="{4F24B942-0083-4387-BF67-34674DA69471}"/>
              </a:ext>
            </a:extLst>
          </p:cNvPr>
          <p:cNvSpPr txBox="1"/>
          <p:nvPr/>
        </p:nvSpPr>
        <p:spPr>
          <a:xfrm>
            <a:off x="6240016" y="6309320"/>
            <a:ext cx="6106160" cy="369332"/>
          </a:xfrm>
          <a:prstGeom prst="rect">
            <a:avLst/>
          </a:prstGeom>
          <a:noFill/>
        </p:spPr>
        <p:txBody>
          <a:bodyPr wrap="square">
            <a:spAutoFit/>
          </a:bodyPr>
          <a:lstStyle/>
          <a:p>
            <a:r>
              <a:rPr lang="en-US" dirty="0">
                <a:hlinkClick r:id="rId3"/>
              </a:rPr>
              <a:t>https://www.cs.cmu.edu/~wcohen/10-601/bias-variance.pdf</a:t>
            </a:r>
            <a:endParaRPr lang="en-US" dirty="0"/>
          </a:p>
        </p:txBody>
      </p:sp>
    </p:spTree>
    <p:extLst>
      <p:ext uri="{BB962C8B-B14F-4D97-AF65-F5344CB8AC3E}">
        <p14:creationId xmlns:p14="http://schemas.microsoft.com/office/powerpoint/2010/main" val="76022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16E31BF4-A9C6-4780-9C5A-4121AC383DA2}"/>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Bias vs Variance</a:t>
            </a:r>
            <a:endParaRPr lang="ru-RU" sz="3600" b="1" dirty="0">
              <a:solidFill>
                <a:srgbClr val="2C2C2C"/>
              </a:solidFill>
            </a:endParaRPr>
          </a:p>
        </p:txBody>
      </p:sp>
      <p:sp>
        <p:nvSpPr>
          <p:cNvPr id="6" name="TextBox 5">
            <a:extLst>
              <a:ext uri="{FF2B5EF4-FFF2-40B4-BE49-F238E27FC236}">
                <a16:creationId xmlns:a16="http://schemas.microsoft.com/office/drawing/2014/main" id="{D3751C8A-87B4-4FCD-A45C-9613A9B89648}"/>
              </a:ext>
            </a:extLst>
          </p:cNvPr>
          <p:cNvSpPr txBox="1"/>
          <p:nvPr/>
        </p:nvSpPr>
        <p:spPr>
          <a:xfrm>
            <a:off x="496688" y="1135665"/>
            <a:ext cx="10063808" cy="584775"/>
          </a:xfrm>
          <a:prstGeom prst="rect">
            <a:avLst/>
          </a:prstGeom>
          <a:noFill/>
        </p:spPr>
        <p:txBody>
          <a:bodyPr wrap="square" rtlCol="0">
            <a:spAutoFit/>
          </a:bodyPr>
          <a:lstStyle/>
          <a:p>
            <a:r>
              <a:rPr lang="en-US" sz="3200" b="1" dirty="0"/>
              <a:t>Definitions</a:t>
            </a:r>
            <a:endParaRPr lang="ru-RU" sz="3200" dirty="0"/>
          </a:p>
        </p:txBody>
      </p:sp>
      <p:sp>
        <p:nvSpPr>
          <p:cNvPr id="7" name="TextBox 6">
            <a:extLst>
              <a:ext uri="{FF2B5EF4-FFF2-40B4-BE49-F238E27FC236}">
                <a16:creationId xmlns:a16="http://schemas.microsoft.com/office/drawing/2014/main" id="{438EEBFF-E3C3-40FD-91A6-6A3F13C1ED4F}"/>
              </a:ext>
            </a:extLst>
          </p:cNvPr>
          <p:cNvSpPr txBox="1"/>
          <p:nvPr/>
        </p:nvSpPr>
        <p:spPr>
          <a:xfrm>
            <a:off x="479376" y="2090172"/>
            <a:ext cx="6624736" cy="4154984"/>
          </a:xfrm>
          <a:prstGeom prst="rect">
            <a:avLst/>
          </a:prstGeom>
          <a:noFill/>
        </p:spPr>
        <p:txBody>
          <a:bodyPr wrap="square">
            <a:spAutoFit/>
          </a:bodyPr>
          <a:lstStyle/>
          <a:p>
            <a:pPr marL="457200" indent="-457200">
              <a:buFont typeface="Arial" panose="020B0604020202020204" pitchFamily="34" charset="0"/>
              <a:buChar char="•"/>
            </a:pPr>
            <a:r>
              <a:rPr lang="en-US" sz="2400" b="1" dirty="0"/>
              <a:t>B</a:t>
            </a:r>
            <a:r>
              <a:rPr lang="en-US" sz="2400" b="1" dirty="0">
                <a:latin typeface="+mj-lt"/>
              </a:rPr>
              <a:t>ias</a:t>
            </a:r>
            <a:r>
              <a:rPr lang="en-US" sz="2400" dirty="0">
                <a:latin typeface="+mj-lt"/>
              </a:rPr>
              <a:t> is an error from wrong assumptions in the learning algorithm</a:t>
            </a:r>
          </a:p>
          <a:p>
            <a:pPr marL="457200" indent="-457200">
              <a:buFont typeface="Arial" panose="020B0604020202020204" pitchFamily="34" charset="0"/>
              <a:buChar char="•"/>
            </a:pPr>
            <a:r>
              <a:rPr lang="en-US" sz="2400" dirty="0">
                <a:latin typeface="+mj-lt"/>
              </a:rPr>
              <a:t>High bias can cause </a:t>
            </a:r>
            <a:r>
              <a:rPr lang="en-US" sz="2400" b="1" dirty="0"/>
              <a:t>underfit</a:t>
            </a:r>
            <a:r>
              <a:rPr lang="en-US" sz="2400" dirty="0"/>
              <a:t>: </a:t>
            </a:r>
            <a:r>
              <a:rPr lang="en-US" sz="2400" dirty="0">
                <a:latin typeface="+mj-lt"/>
              </a:rPr>
              <a:t>the algorithm can miss relations between features and target </a:t>
            </a:r>
          </a:p>
          <a:p>
            <a:pPr marL="457200" indent="-457200">
              <a:buFont typeface="Arial" panose="020B0604020202020204" pitchFamily="34" charset="0"/>
              <a:buChar char="•"/>
            </a:pPr>
            <a:endParaRPr lang="en-US" sz="2400" dirty="0">
              <a:latin typeface="+mj-lt"/>
            </a:endParaRPr>
          </a:p>
          <a:p>
            <a:pPr marL="457200" indent="-457200">
              <a:buFont typeface="Arial" panose="020B0604020202020204" pitchFamily="34" charset="0"/>
              <a:buChar char="•"/>
            </a:pPr>
            <a:r>
              <a:rPr lang="en-US" sz="2400" dirty="0">
                <a:latin typeface="+mj-lt"/>
              </a:rPr>
              <a:t>The </a:t>
            </a:r>
            <a:r>
              <a:rPr lang="en-US" sz="2400" b="1" dirty="0">
                <a:latin typeface="+mj-lt"/>
              </a:rPr>
              <a:t>variance</a:t>
            </a:r>
            <a:r>
              <a:rPr lang="en-US" sz="2400" dirty="0">
                <a:latin typeface="+mj-lt"/>
              </a:rPr>
              <a:t> is an error from sensitivity to small fluctuations in the training set.  </a:t>
            </a:r>
          </a:p>
          <a:p>
            <a:pPr marL="457200" indent="-457200">
              <a:buFont typeface="Arial" panose="020B0604020202020204" pitchFamily="34" charset="0"/>
              <a:buChar char="•"/>
            </a:pPr>
            <a:r>
              <a:rPr lang="en-US" sz="2400" dirty="0">
                <a:latin typeface="+mj-lt"/>
              </a:rPr>
              <a:t>High variance can cause </a:t>
            </a:r>
            <a:r>
              <a:rPr lang="en-US" sz="2400" b="1" dirty="0"/>
              <a:t>overfit</a:t>
            </a:r>
            <a:r>
              <a:rPr lang="en-US" sz="2400" dirty="0"/>
              <a:t>: </a:t>
            </a:r>
            <a:r>
              <a:rPr lang="en-US" sz="2400" dirty="0">
                <a:latin typeface="+mj-lt"/>
              </a:rPr>
              <a:t>the algorithm can model the random noise in the training data, rather than the intended outputs</a:t>
            </a:r>
          </a:p>
          <a:p>
            <a:pPr marL="457200" indent="-457200">
              <a:buFont typeface="Arial" panose="020B0604020202020204" pitchFamily="34" charset="0"/>
              <a:buChar char="•"/>
            </a:pPr>
            <a:endParaRPr lang="en-US" sz="2400" dirty="0"/>
          </a:p>
        </p:txBody>
      </p:sp>
      <p:pic>
        <p:nvPicPr>
          <p:cNvPr id="5" name="Picture 2">
            <a:extLst>
              <a:ext uri="{FF2B5EF4-FFF2-40B4-BE49-F238E27FC236}">
                <a16:creationId xmlns:a16="http://schemas.microsoft.com/office/drawing/2014/main" id="{EAD41A4D-55C9-4B66-B6BA-E26822B52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0347" y="1556792"/>
            <a:ext cx="4971653" cy="44633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A0EC32C-69B8-4A97-86FE-89DBB8013A49}"/>
              </a:ext>
            </a:extLst>
          </p:cNvPr>
          <p:cNvSpPr txBox="1"/>
          <p:nvPr/>
        </p:nvSpPr>
        <p:spPr>
          <a:xfrm>
            <a:off x="479376" y="6245156"/>
            <a:ext cx="5832648" cy="276999"/>
          </a:xfrm>
          <a:prstGeom prst="rect">
            <a:avLst/>
          </a:prstGeom>
          <a:noFill/>
        </p:spPr>
        <p:txBody>
          <a:bodyPr wrap="square">
            <a:spAutoFit/>
          </a:bodyPr>
          <a:lstStyle/>
          <a:p>
            <a:r>
              <a:rPr lang="en-US" sz="1200" dirty="0">
                <a:hlinkClick r:id="rId3"/>
              </a:rPr>
              <a:t>https://www.cs.cornell.edu/courses/cs4780/2018fa/lectures/lecturenote12.html</a:t>
            </a:r>
            <a:endParaRPr lang="en-US" sz="1200" dirty="0"/>
          </a:p>
        </p:txBody>
      </p:sp>
    </p:spTree>
    <p:extLst>
      <p:ext uri="{BB962C8B-B14F-4D97-AF65-F5344CB8AC3E}">
        <p14:creationId xmlns:p14="http://schemas.microsoft.com/office/powerpoint/2010/main" val="185796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4" name="Google Shape;121;p29">
            <a:extLst>
              <a:ext uri="{FF2B5EF4-FFF2-40B4-BE49-F238E27FC236}">
                <a16:creationId xmlns:a16="http://schemas.microsoft.com/office/drawing/2014/main" id="{86488302-3946-4AEB-AD62-6A215F597270}"/>
              </a:ext>
            </a:extLst>
          </p:cNvPr>
          <p:cNvSpPr/>
          <p:nvPr/>
        </p:nvSpPr>
        <p:spPr>
          <a:xfrm>
            <a:off x="-1" y="0"/>
            <a:ext cx="6295865" cy="6858000"/>
          </a:xfrm>
          <a:prstGeom prst="rect">
            <a:avLst/>
          </a:prstGeom>
          <a:solidFill>
            <a:srgbClr val="262626"/>
          </a:solidFill>
          <a:ln>
            <a:noFill/>
          </a:ln>
        </p:spPr>
        <p:txBody>
          <a:bodyPr spcFirstLastPara="1" wrap="square" lIns="121900" tIns="60933" rIns="121900" bIns="60933" anchor="ctr" anchorCtr="0">
            <a:noAutofit/>
          </a:bodyPr>
          <a:lstStyle/>
          <a:p>
            <a:pPr algn="ctr">
              <a:lnSpc>
                <a:spcPct val="90000"/>
              </a:lnSpc>
            </a:pPr>
            <a:endParaRPr sz="3200">
              <a:solidFill>
                <a:schemeClr val="lt1"/>
              </a:solidFill>
              <a:latin typeface="Calibri"/>
              <a:ea typeface="Calibri"/>
              <a:cs typeface="Calibri"/>
              <a:sym typeface="Calibri"/>
            </a:endParaRPr>
          </a:p>
        </p:txBody>
      </p:sp>
      <p:sp>
        <p:nvSpPr>
          <p:cNvPr id="6" name="TextBox 5">
            <a:extLst>
              <a:ext uri="{FF2B5EF4-FFF2-40B4-BE49-F238E27FC236}">
                <a16:creationId xmlns:a16="http://schemas.microsoft.com/office/drawing/2014/main" id="{1F95BAB3-744A-4553-A5FC-373E2C885B22}"/>
              </a:ext>
            </a:extLst>
          </p:cNvPr>
          <p:cNvSpPr txBox="1"/>
          <p:nvPr/>
        </p:nvSpPr>
        <p:spPr>
          <a:xfrm>
            <a:off x="0" y="2276872"/>
            <a:ext cx="6295864" cy="2215991"/>
          </a:xfrm>
          <a:prstGeom prst="rect">
            <a:avLst/>
          </a:prstGeom>
          <a:noFill/>
        </p:spPr>
        <p:txBody>
          <a:bodyPr wrap="square" lIns="0" tIns="0" rIns="0" bIns="0" rtlCol="0">
            <a:spAutoFit/>
          </a:bodyPr>
          <a:lstStyle/>
          <a:p>
            <a:pPr algn="ctr"/>
            <a:r>
              <a:rPr lang="en-US" sz="4800" b="1" dirty="0">
                <a:solidFill>
                  <a:schemeClr val="bg1"/>
                </a:solidFill>
              </a:rPr>
              <a:t>Lesson 11</a:t>
            </a:r>
          </a:p>
          <a:p>
            <a:pPr algn="ctr"/>
            <a:r>
              <a:rPr lang="en-US" sz="4800" b="1" dirty="0">
                <a:solidFill>
                  <a:schemeClr val="bg1"/>
                </a:solidFill>
              </a:rPr>
              <a:t>Non-parametrical </a:t>
            </a:r>
          </a:p>
          <a:p>
            <a:pPr algn="ctr"/>
            <a:r>
              <a:rPr lang="en-US" sz="4800" b="1" dirty="0">
                <a:solidFill>
                  <a:schemeClr val="bg1"/>
                </a:solidFill>
              </a:rPr>
              <a:t>ML methods</a:t>
            </a:r>
          </a:p>
        </p:txBody>
      </p:sp>
      <p:pic>
        <p:nvPicPr>
          <p:cNvPr id="31" name="Picture 30">
            <a:extLst>
              <a:ext uri="{FF2B5EF4-FFF2-40B4-BE49-F238E27FC236}">
                <a16:creationId xmlns:a16="http://schemas.microsoft.com/office/drawing/2014/main" id="{B0D87D01-0978-44CA-944A-5F5BCC197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4232" y="2052987"/>
            <a:ext cx="1944216" cy="199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a:hlinkClick r:id="rId4" action="ppaction://hlinkpres?slideindex=1&amp;slidetitle="/>
            <a:extLst>
              <a:ext uri="{FF2B5EF4-FFF2-40B4-BE49-F238E27FC236}">
                <a16:creationId xmlns:a16="http://schemas.microsoft.com/office/drawing/2014/main" id="{C14BDF9E-2128-423F-9138-86E751E96BA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1556800" y="295103"/>
            <a:ext cx="311647" cy="289387"/>
          </a:xfrm>
          <a:prstGeom prst="rect">
            <a:avLst/>
          </a:prstGeom>
        </p:spPr>
      </p:pic>
    </p:spTree>
    <p:extLst>
      <p:ext uri="{BB962C8B-B14F-4D97-AF65-F5344CB8AC3E}">
        <p14:creationId xmlns:p14="http://schemas.microsoft.com/office/powerpoint/2010/main" val="133688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16E31BF4-A9C6-4780-9C5A-4121AC383DA2}"/>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Bias vs Variance</a:t>
            </a:r>
            <a:endParaRPr lang="ru-RU" sz="3600" b="1" dirty="0">
              <a:solidFill>
                <a:srgbClr val="2C2C2C"/>
              </a:solidFill>
            </a:endParaRPr>
          </a:p>
        </p:txBody>
      </p:sp>
      <p:sp>
        <p:nvSpPr>
          <p:cNvPr id="6" name="TextBox 5">
            <a:extLst>
              <a:ext uri="{FF2B5EF4-FFF2-40B4-BE49-F238E27FC236}">
                <a16:creationId xmlns:a16="http://schemas.microsoft.com/office/drawing/2014/main" id="{D3751C8A-87B4-4FCD-A45C-9613A9B89648}"/>
              </a:ext>
            </a:extLst>
          </p:cNvPr>
          <p:cNvSpPr txBox="1"/>
          <p:nvPr/>
        </p:nvSpPr>
        <p:spPr>
          <a:xfrm>
            <a:off x="496688" y="1135665"/>
            <a:ext cx="3151040" cy="584775"/>
          </a:xfrm>
          <a:prstGeom prst="rect">
            <a:avLst/>
          </a:prstGeom>
          <a:noFill/>
        </p:spPr>
        <p:txBody>
          <a:bodyPr wrap="square" rtlCol="0">
            <a:spAutoFit/>
          </a:bodyPr>
          <a:lstStyle/>
          <a:p>
            <a:r>
              <a:rPr lang="en-US" sz="3200" b="1" dirty="0"/>
              <a:t>Definitions</a:t>
            </a:r>
            <a:endParaRPr lang="ru-RU" sz="3200" dirty="0"/>
          </a:p>
        </p:txBody>
      </p:sp>
      <p:pic>
        <p:nvPicPr>
          <p:cNvPr id="4" name="Picture 3">
            <a:extLst>
              <a:ext uri="{FF2B5EF4-FFF2-40B4-BE49-F238E27FC236}">
                <a16:creationId xmlns:a16="http://schemas.microsoft.com/office/drawing/2014/main" id="{BBB561EA-16D6-4D47-80BC-AD43EDE3C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358" y="1844824"/>
            <a:ext cx="3957874" cy="3939719"/>
          </a:xfrm>
          <a:prstGeom prst="rect">
            <a:avLst/>
          </a:prstGeom>
        </p:spPr>
      </p:pic>
      <p:sp>
        <p:nvSpPr>
          <p:cNvPr id="8" name="TextBox 7">
            <a:extLst>
              <a:ext uri="{FF2B5EF4-FFF2-40B4-BE49-F238E27FC236}">
                <a16:creationId xmlns:a16="http://schemas.microsoft.com/office/drawing/2014/main" id="{4CF27ADB-3B4D-4A06-A376-E09BFBB29E22}"/>
              </a:ext>
            </a:extLst>
          </p:cNvPr>
          <p:cNvSpPr txBox="1"/>
          <p:nvPr/>
        </p:nvSpPr>
        <p:spPr>
          <a:xfrm>
            <a:off x="4837143" y="3878081"/>
            <a:ext cx="1114841" cy="307777"/>
          </a:xfrm>
          <a:prstGeom prst="rect">
            <a:avLst/>
          </a:prstGeom>
          <a:solidFill>
            <a:schemeClr val="bg1">
              <a:lumMod val="95000"/>
              <a:alpha val="75000"/>
            </a:schemeClr>
          </a:solidFill>
        </p:spPr>
        <p:txBody>
          <a:bodyPr wrap="square">
            <a:spAutoFit/>
          </a:bodyPr>
          <a:lstStyle/>
          <a:p>
            <a:pPr algn="ctr"/>
            <a:r>
              <a:rPr lang="en-US" sz="1400" b="1" dirty="0">
                <a:solidFill>
                  <a:srgbClr val="C00000"/>
                </a:solidFill>
              </a:rPr>
              <a:t>Big Variance</a:t>
            </a:r>
            <a:endParaRPr lang="ru-RU" sz="1400" b="1" dirty="0">
              <a:solidFill>
                <a:srgbClr val="C00000"/>
              </a:solidFill>
            </a:endParaRPr>
          </a:p>
        </p:txBody>
      </p:sp>
      <p:sp>
        <p:nvSpPr>
          <p:cNvPr id="11" name="TextBox 10">
            <a:extLst>
              <a:ext uri="{FF2B5EF4-FFF2-40B4-BE49-F238E27FC236}">
                <a16:creationId xmlns:a16="http://schemas.microsoft.com/office/drawing/2014/main" id="{2ADD62C3-542F-44AD-8B94-36AA4291099C}"/>
              </a:ext>
            </a:extLst>
          </p:cNvPr>
          <p:cNvSpPr txBox="1"/>
          <p:nvPr/>
        </p:nvSpPr>
        <p:spPr>
          <a:xfrm>
            <a:off x="4765135" y="5301208"/>
            <a:ext cx="1440160" cy="307777"/>
          </a:xfrm>
          <a:prstGeom prst="rect">
            <a:avLst/>
          </a:prstGeom>
          <a:noFill/>
        </p:spPr>
        <p:txBody>
          <a:bodyPr wrap="square">
            <a:spAutoFit/>
          </a:bodyPr>
          <a:lstStyle/>
          <a:p>
            <a:pPr algn="ctr"/>
            <a:r>
              <a:rPr lang="en-US" sz="1400" b="1" dirty="0">
                <a:solidFill>
                  <a:schemeClr val="bg1"/>
                </a:solidFill>
              </a:rPr>
              <a:t>Overfit</a:t>
            </a:r>
            <a:endParaRPr lang="ru-RU" sz="1400" b="1" dirty="0">
              <a:solidFill>
                <a:schemeClr val="bg1"/>
              </a:solidFill>
            </a:endParaRPr>
          </a:p>
        </p:txBody>
      </p:sp>
      <p:sp>
        <p:nvSpPr>
          <p:cNvPr id="12" name="TextBox 11">
            <a:extLst>
              <a:ext uri="{FF2B5EF4-FFF2-40B4-BE49-F238E27FC236}">
                <a16:creationId xmlns:a16="http://schemas.microsoft.com/office/drawing/2014/main" id="{FF835047-B1A3-4D9B-9219-E3952EF0C5AA}"/>
              </a:ext>
            </a:extLst>
          </p:cNvPr>
          <p:cNvSpPr txBox="1"/>
          <p:nvPr/>
        </p:nvSpPr>
        <p:spPr>
          <a:xfrm>
            <a:off x="4943872" y="4293096"/>
            <a:ext cx="936104" cy="276999"/>
          </a:xfrm>
          <a:prstGeom prst="rect">
            <a:avLst/>
          </a:prstGeom>
          <a:noFill/>
        </p:spPr>
        <p:txBody>
          <a:bodyPr wrap="square">
            <a:spAutoFit/>
          </a:bodyPr>
          <a:lstStyle/>
          <a:p>
            <a:pPr algn="ctr"/>
            <a:r>
              <a:rPr lang="en-US" sz="1200" b="1" dirty="0">
                <a:solidFill>
                  <a:schemeClr val="bg1"/>
                </a:solidFill>
              </a:rPr>
              <a:t>Variance</a:t>
            </a:r>
            <a:endParaRPr lang="en-US" sz="1200" dirty="0"/>
          </a:p>
        </p:txBody>
      </p:sp>
      <p:sp>
        <p:nvSpPr>
          <p:cNvPr id="13" name="TextBox 12">
            <a:extLst>
              <a:ext uri="{FF2B5EF4-FFF2-40B4-BE49-F238E27FC236}">
                <a16:creationId xmlns:a16="http://schemas.microsoft.com/office/drawing/2014/main" id="{2DFB8704-E175-431F-AD8E-01626B45422C}"/>
              </a:ext>
            </a:extLst>
          </p:cNvPr>
          <p:cNvSpPr txBox="1"/>
          <p:nvPr/>
        </p:nvSpPr>
        <p:spPr>
          <a:xfrm>
            <a:off x="6841522" y="3717032"/>
            <a:ext cx="478614" cy="276999"/>
          </a:xfrm>
          <a:prstGeom prst="rect">
            <a:avLst/>
          </a:prstGeom>
          <a:noFill/>
        </p:spPr>
        <p:txBody>
          <a:bodyPr wrap="square">
            <a:spAutoFit/>
          </a:bodyPr>
          <a:lstStyle/>
          <a:p>
            <a:r>
              <a:rPr lang="en-US" sz="1200" b="1" dirty="0">
                <a:solidFill>
                  <a:schemeClr val="bg1"/>
                </a:solidFill>
              </a:rPr>
              <a:t>Bias</a:t>
            </a:r>
            <a:endParaRPr lang="en-US" sz="1200" dirty="0"/>
          </a:p>
        </p:txBody>
      </p:sp>
    </p:spTree>
    <p:extLst>
      <p:ext uri="{BB962C8B-B14F-4D97-AF65-F5344CB8AC3E}">
        <p14:creationId xmlns:p14="http://schemas.microsoft.com/office/powerpoint/2010/main" val="3910514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16E31BF4-A9C6-4780-9C5A-4121AC383DA2}"/>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Bias vs Variance</a:t>
            </a:r>
            <a:endParaRPr lang="ru-RU" sz="3600" b="1" dirty="0">
              <a:solidFill>
                <a:srgbClr val="2C2C2C"/>
              </a:solidFill>
            </a:endParaRPr>
          </a:p>
        </p:txBody>
      </p:sp>
      <p:sp>
        <p:nvSpPr>
          <p:cNvPr id="6" name="TextBox 5">
            <a:extLst>
              <a:ext uri="{FF2B5EF4-FFF2-40B4-BE49-F238E27FC236}">
                <a16:creationId xmlns:a16="http://schemas.microsoft.com/office/drawing/2014/main" id="{D3751C8A-87B4-4FCD-A45C-9613A9B89648}"/>
              </a:ext>
            </a:extLst>
          </p:cNvPr>
          <p:cNvSpPr txBox="1"/>
          <p:nvPr/>
        </p:nvSpPr>
        <p:spPr>
          <a:xfrm>
            <a:off x="496688" y="1135665"/>
            <a:ext cx="3151040" cy="584775"/>
          </a:xfrm>
          <a:prstGeom prst="rect">
            <a:avLst/>
          </a:prstGeom>
          <a:noFill/>
        </p:spPr>
        <p:txBody>
          <a:bodyPr wrap="square" rtlCol="0">
            <a:spAutoFit/>
          </a:bodyPr>
          <a:lstStyle/>
          <a:p>
            <a:r>
              <a:rPr lang="en-US" sz="3200" b="1" dirty="0"/>
              <a:t>Definitions</a:t>
            </a:r>
            <a:endParaRPr lang="ru-RU" sz="3200" dirty="0"/>
          </a:p>
        </p:txBody>
      </p:sp>
      <p:pic>
        <p:nvPicPr>
          <p:cNvPr id="4" name="Picture 3">
            <a:extLst>
              <a:ext uri="{FF2B5EF4-FFF2-40B4-BE49-F238E27FC236}">
                <a16:creationId xmlns:a16="http://schemas.microsoft.com/office/drawing/2014/main" id="{BBB561EA-16D6-4D47-80BC-AD43EDE3C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226358" y="1844824"/>
            <a:ext cx="3957874" cy="3939719"/>
          </a:xfrm>
          <a:prstGeom prst="rect">
            <a:avLst/>
          </a:prstGeom>
        </p:spPr>
      </p:pic>
      <p:sp>
        <p:nvSpPr>
          <p:cNvPr id="8" name="TextBox 7">
            <a:extLst>
              <a:ext uri="{FF2B5EF4-FFF2-40B4-BE49-F238E27FC236}">
                <a16:creationId xmlns:a16="http://schemas.microsoft.com/office/drawing/2014/main" id="{4CF27ADB-3B4D-4A06-A376-E09BFBB29E22}"/>
              </a:ext>
            </a:extLst>
          </p:cNvPr>
          <p:cNvSpPr txBox="1"/>
          <p:nvPr/>
        </p:nvSpPr>
        <p:spPr>
          <a:xfrm>
            <a:off x="6384034" y="3876576"/>
            <a:ext cx="1224134" cy="307777"/>
          </a:xfrm>
          <a:prstGeom prst="rect">
            <a:avLst/>
          </a:prstGeom>
          <a:solidFill>
            <a:schemeClr val="bg1">
              <a:lumMod val="95000"/>
              <a:alpha val="75000"/>
            </a:schemeClr>
          </a:solidFill>
        </p:spPr>
        <p:txBody>
          <a:bodyPr wrap="square">
            <a:spAutoFit/>
          </a:bodyPr>
          <a:lstStyle/>
          <a:p>
            <a:pPr algn="ctr"/>
            <a:r>
              <a:rPr lang="en-US" sz="1400" b="1" dirty="0">
                <a:solidFill>
                  <a:srgbClr val="C00000"/>
                </a:solidFill>
              </a:rPr>
              <a:t>Big Bias</a:t>
            </a:r>
            <a:endParaRPr lang="ru-RU" sz="1400" b="1" dirty="0">
              <a:solidFill>
                <a:srgbClr val="C00000"/>
              </a:solidFill>
            </a:endParaRPr>
          </a:p>
        </p:txBody>
      </p:sp>
      <p:sp>
        <p:nvSpPr>
          <p:cNvPr id="11" name="TextBox 10">
            <a:extLst>
              <a:ext uri="{FF2B5EF4-FFF2-40B4-BE49-F238E27FC236}">
                <a16:creationId xmlns:a16="http://schemas.microsoft.com/office/drawing/2014/main" id="{2ADD62C3-542F-44AD-8B94-36AA4291099C}"/>
              </a:ext>
            </a:extLst>
          </p:cNvPr>
          <p:cNvSpPr txBox="1"/>
          <p:nvPr/>
        </p:nvSpPr>
        <p:spPr>
          <a:xfrm>
            <a:off x="6096000" y="5301208"/>
            <a:ext cx="1440160" cy="307777"/>
          </a:xfrm>
          <a:prstGeom prst="rect">
            <a:avLst/>
          </a:prstGeom>
          <a:noFill/>
        </p:spPr>
        <p:txBody>
          <a:bodyPr wrap="square">
            <a:spAutoFit/>
          </a:bodyPr>
          <a:lstStyle/>
          <a:p>
            <a:pPr algn="ctr"/>
            <a:r>
              <a:rPr lang="en-US" sz="1400" b="1" dirty="0">
                <a:solidFill>
                  <a:schemeClr val="bg1"/>
                </a:solidFill>
              </a:rPr>
              <a:t>Underfit</a:t>
            </a:r>
            <a:endParaRPr lang="ru-RU" sz="1400" b="1" dirty="0">
              <a:solidFill>
                <a:schemeClr val="bg1"/>
              </a:solidFill>
            </a:endParaRPr>
          </a:p>
        </p:txBody>
      </p:sp>
      <p:sp>
        <p:nvSpPr>
          <p:cNvPr id="9" name="TextBox 8">
            <a:extLst>
              <a:ext uri="{FF2B5EF4-FFF2-40B4-BE49-F238E27FC236}">
                <a16:creationId xmlns:a16="http://schemas.microsoft.com/office/drawing/2014/main" id="{DA8AC7C1-278A-486E-863B-2CCDC62BFCC3}"/>
              </a:ext>
            </a:extLst>
          </p:cNvPr>
          <p:cNvSpPr txBox="1"/>
          <p:nvPr/>
        </p:nvSpPr>
        <p:spPr>
          <a:xfrm>
            <a:off x="6769514" y="4344779"/>
            <a:ext cx="478614" cy="276999"/>
          </a:xfrm>
          <a:prstGeom prst="rect">
            <a:avLst/>
          </a:prstGeom>
          <a:noFill/>
        </p:spPr>
        <p:txBody>
          <a:bodyPr wrap="square">
            <a:spAutoFit/>
          </a:bodyPr>
          <a:lstStyle/>
          <a:p>
            <a:r>
              <a:rPr lang="en-US" sz="1200" b="1" dirty="0">
                <a:solidFill>
                  <a:schemeClr val="bg1"/>
                </a:solidFill>
              </a:rPr>
              <a:t>Bias</a:t>
            </a:r>
            <a:endParaRPr lang="en-US" sz="1200" dirty="0"/>
          </a:p>
        </p:txBody>
      </p:sp>
      <p:sp>
        <p:nvSpPr>
          <p:cNvPr id="10" name="TextBox 9">
            <a:extLst>
              <a:ext uri="{FF2B5EF4-FFF2-40B4-BE49-F238E27FC236}">
                <a16:creationId xmlns:a16="http://schemas.microsoft.com/office/drawing/2014/main" id="{EBBC3036-3990-4BEA-B897-62B9F3AFB5DC}"/>
              </a:ext>
            </a:extLst>
          </p:cNvPr>
          <p:cNvSpPr txBox="1"/>
          <p:nvPr/>
        </p:nvSpPr>
        <p:spPr>
          <a:xfrm>
            <a:off x="4943872" y="3728065"/>
            <a:ext cx="864096" cy="276999"/>
          </a:xfrm>
          <a:prstGeom prst="rect">
            <a:avLst/>
          </a:prstGeom>
          <a:noFill/>
        </p:spPr>
        <p:txBody>
          <a:bodyPr wrap="square">
            <a:spAutoFit/>
          </a:bodyPr>
          <a:lstStyle/>
          <a:p>
            <a:pPr algn="ctr"/>
            <a:r>
              <a:rPr lang="en-US" sz="1200" b="1" dirty="0">
                <a:solidFill>
                  <a:schemeClr val="bg1"/>
                </a:solidFill>
              </a:rPr>
              <a:t>Variance</a:t>
            </a:r>
            <a:endParaRPr lang="en-US" sz="1200" dirty="0"/>
          </a:p>
        </p:txBody>
      </p:sp>
    </p:spTree>
    <p:extLst>
      <p:ext uri="{BB962C8B-B14F-4D97-AF65-F5344CB8AC3E}">
        <p14:creationId xmlns:p14="http://schemas.microsoft.com/office/powerpoint/2010/main" val="1877654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16E31BF4-A9C6-4780-9C5A-4121AC383DA2}"/>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Bias vs Variance</a:t>
            </a:r>
            <a:endParaRPr lang="ru-RU" sz="3600" b="1" dirty="0">
              <a:solidFill>
                <a:srgbClr val="2C2C2C"/>
              </a:solidFill>
            </a:endParaRPr>
          </a:p>
        </p:txBody>
      </p:sp>
      <p:sp>
        <p:nvSpPr>
          <p:cNvPr id="6" name="TextBox 5">
            <a:extLst>
              <a:ext uri="{FF2B5EF4-FFF2-40B4-BE49-F238E27FC236}">
                <a16:creationId xmlns:a16="http://schemas.microsoft.com/office/drawing/2014/main" id="{D3751C8A-87B4-4FCD-A45C-9613A9B89648}"/>
              </a:ext>
            </a:extLst>
          </p:cNvPr>
          <p:cNvSpPr txBox="1"/>
          <p:nvPr/>
        </p:nvSpPr>
        <p:spPr>
          <a:xfrm>
            <a:off x="496688" y="1135665"/>
            <a:ext cx="3151040" cy="584775"/>
          </a:xfrm>
          <a:prstGeom prst="rect">
            <a:avLst/>
          </a:prstGeom>
          <a:noFill/>
        </p:spPr>
        <p:txBody>
          <a:bodyPr wrap="square" rtlCol="0">
            <a:spAutoFit/>
          </a:bodyPr>
          <a:lstStyle/>
          <a:p>
            <a:r>
              <a:rPr lang="en-US" sz="3200" b="1" dirty="0"/>
              <a:t>Decomposition</a:t>
            </a:r>
            <a:endParaRPr lang="ru-RU" sz="3200" dirty="0"/>
          </a:p>
        </p:txBody>
      </p:sp>
      <p:pic>
        <p:nvPicPr>
          <p:cNvPr id="14" name="Picture 5">
            <a:extLst>
              <a:ext uri="{FF2B5EF4-FFF2-40B4-BE49-F238E27FC236}">
                <a16:creationId xmlns:a16="http://schemas.microsoft.com/office/drawing/2014/main" id="{B46A08FE-F33E-4DEE-92BB-5DA6986F5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2852936"/>
            <a:ext cx="4541275" cy="34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8">
            <a:extLst>
              <a:ext uri="{FF2B5EF4-FFF2-40B4-BE49-F238E27FC236}">
                <a16:creationId xmlns:a16="http://schemas.microsoft.com/office/drawing/2014/main" id="{57638ED0-48C3-4292-A1C1-CDB8F305A8B9}"/>
              </a:ext>
            </a:extLst>
          </p:cNvPr>
          <p:cNvGrpSpPr>
            <a:grpSpLocks noChangeAspect="1"/>
          </p:cNvGrpSpPr>
          <p:nvPr/>
        </p:nvGrpSpPr>
        <p:grpSpPr bwMode="auto">
          <a:xfrm>
            <a:off x="4983486" y="1268760"/>
            <a:ext cx="7089872" cy="5263055"/>
            <a:chOff x="930" y="1318"/>
            <a:chExt cx="4044" cy="3002"/>
          </a:xfrm>
        </p:grpSpPr>
        <p:sp>
          <p:nvSpPr>
            <p:cNvPr id="21" name="AutoShape 7">
              <a:extLst>
                <a:ext uri="{FF2B5EF4-FFF2-40B4-BE49-F238E27FC236}">
                  <a16:creationId xmlns:a16="http://schemas.microsoft.com/office/drawing/2014/main" id="{998C8422-4E1E-4A87-BCFF-EECF40B0B061}"/>
                </a:ext>
              </a:extLst>
            </p:cNvPr>
            <p:cNvSpPr>
              <a:spLocks noChangeAspect="1" noChangeArrowheads="1" noTextEdit="1"/>
            </p:cNvSpPr>
            <p:nvPr/>
          </p:nvSpPr>
          <p:spPr bwMode="auto">
            <a:xfrm>
              <a:off x="930" y="1318"/>
              <a:ext cx="4044" cy="3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2" name="Picture 9">
              <a:extLst>
                <a:ext uri="{FF2B5EF4-FFF2-40B4-BE49-F238E27FC236}">
                  <a16:creationId xmlns:a16="http://schemas.microsoft.com/office/drawing/2014/main" id="{C8DA1146-6BAD-4B21-9A28-4E146C7D2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 y="1318"/>
              <a:ext cx="4043" cy="3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9254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16E31BF4-A9C6-4780-9C5A-4121AC383DA2}"/>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Bias vs Variance</a:t>
            </a:r>
            <a:endParaRPr lang="ru-RU" sz="3600" b="1" dirty="0">
              <a:solidFill>
                <a:srgbClr val="2C2C2C"/>
              </a:solidFill>
            </a:endParaRPr>
          </a:p>
        </p:txBody>
      </p:sp>
      <p:sp>
        <p:nvSpPr>
          <p:cNvPr id="6" name="TextBox 5">
            <a:extLst>
              <a:ext uri="{FF2B5EF4-FFF2-40B4-BE49-F238E27FC236}">
                <a16:creationId xmlns:a16="http://schemas.microsoft.com/office/drawing/2014/main" id="{D3751C8A-87B4-4FCD-A45C-9613A9B89648}"/>
              </a:ext>
            </a:extLst>
          </p:cNvPr>
          <p:cNvSpPr txBox="1"/>
          <p:nvPr/>
        </p:nvSpPr>
        <p:spPr>
          <a:xfrm>
            <a:off x="496688" y="1135665"/>
            <a:ext cx="10063808" cy="584775"/>
          </a:xfrm>
          <a:prstGeom prst="rect">
            <a:avLst/>
          </a:prstGeom>
          <a:noFill/>
        </p:spPr>
        <p:txBody>
          <a:bodyPr wrap="square" rtlCol="0">
            <a:spAutoFit/>
          </a:bodyPr>
          <a:lstStyle/>
          <a:p>
            <a:r>
              <a:rPr lang="en-US" sz="3200" b="1" dirty="0"/>
              <a:t>Model complexity</a:t>
            </a:r>
            <a:endParaRPr lang="ru-RU" sz="3200" dirty="0"/>
          </a:p>
        </p:txBody>
      </p:sp>
      <p:pic>
        <p:nvPicPr>
          <p:cNvPr id="1026" name="Picture 2">
            <a:extLst>
              <a:ext uri="{FF2B5EF4-FFF2-40B4-BE49-F238E27FC236}">
                <a16:creationId xmlns:a16="http://schemas.microsoft.com/office/drawing/2014/main" id="{6A141E41-EAD0-4F2B-AA6B-98B3EB38C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20440"/>
            <a:ext cx="5939383" cy="41589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22002BF-4F1A-4512-A996-D551148AD031}"/>
              </a:ext>
            </a:extLst>
          </p:cNvPr>
          <p:cNvSpPr txBox="1"/>
          <p:nvPr/>
        </p:nvSpPr>
        <p:spPr>
          <a:xfrm>
            <a:off x="299356" y="6187175"/>
            <a:ext cx="11233248" cy="276999"/>
          </a:xfrm>
          <a:prstGeom prst="rect">
            <a:avLst/>
          </a:prstGeom>
          <a:noFill/>
        </p:spPr>
        <p:txBody>
          <a:bodyPr wrap="square">
            <a:spAutoFit/>
          </a:bodyPr>
          <a:lstStyle/>
          <a:p>
            <a:r>
              <a:rPr lang="en-US" sz="1200" dirty="0">
                <a:hlinkClick r:id="rId3"/>
              </a:rPr>
              <a:t>https://tomaszgolan.github.io/introduction_to_machine_learning/markdown/introduction_to_machine_learning_02_dt/introduction_to_machine_learning_02_dt/</a:t>
            </a:r>
            <a:endParaRPr lang="en-US" sz="1200" dirty="0"/>
          </a:p>
        </p:txBody>
      </p:sp>
      <p:pic>
        <p:nvPicPr>
          <p:cNvPr id="1028" name="Picture 4" descr="png">
            <a:extLst>
              <a:ext uri="{FF2B5EF4-FFF2-40B4-BE49-F238E27FC236}">
                <a16:creationId xmlns:a16="http://schemas.microsoft.com/office/drawing/2014/main" id="{6FD38BEA-E468-454A-ACD3-A625145D92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36" y="1720440"/>
            <a:ext cx="5939383" cy="415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484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16E31BF4-A9C6-4780-9C5A-4121AC383DA2}"/>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Bias vs Variance</a:t>
            </a:r>
            <a:endParaRPr lang="ru-RU" sz="3600" b="1" dirty="0">
              <a:solidFill>
                <a:srgbClr val="2C2C2C"/>
              </a:solidFill>
            </a:endParaRPr>
          </a:p>
        </p:txBody>
      </p:sp>
      <p:sp>
        <p:nvSpPr>
          <p:cNvPr id="4" name="TextBox 3">
            <a:extLst>
              <a:ext uri="{FF2B5EF4-FFF2-40B4-BE49-F238E27FC236}">
                <a16:creationId xmlns:a16="http://schemas.microsoft.com/office/drawing/2014/main" id="{B69FB0F7-ADD7-450D-912D-ED441AC75C89}"/>
              </a:ext>
            </a:extLst>
          </p:cNvPr>
          <p:cNvSpPr txBox="1"/>
          <p:nvPr/>
        </p:nvSpPr>
        <p:spPr>
          <a:xfrm>
            <a:off x="496688" y="1135665"/>
            <a:ext cx="10063808" cy="584775"/>
          </a:xfrm>
          <a:prstGeom prst="rect">
            <a:avLst/>
          </a:prstGeom>
          <a:noFill/>
        </p:spPr>
        <p:txBody>
          <a:bodyPr wrap="square" rtlCol="0">
            <a:spAutoFit/>
          </a:bodyPr>
          <a:lstStyle/>
          <a:p>
            <a:r>
              <a:rPr lang="en-US" sz="3200" b="1" dirty="0"/>
              <a:t>How to avoid overfit (high variance)</a:t>
            </a:r>
            <a:endParaRPr lang="ru-RU" sz="3200" dirty="0"/>
          </a:p>
        </p:txBody>
      </p:sp>
      <p:sp>
        <p:nvSpPr>
          <p:cNvPr id="5" name="TextBox 4">
            <a:extLst>
              <a:ext uri="{FF2B5EF4-FFF2-40B4-BE49-F238E27FC236}">
                <a16:creationId xmlns:a16="http://schemas.microsoft.com/office/drawing/2014/main" id="{41BBD1D6-84A5-4E4F-A45B-B5A00D54CB51}"/>
              </a:ext>
            </a:extLst>
          </p:cNvPr>
          <p:cNvSpPr txBox="1"/>
          <p:nvPr/>
        </p:nvSpPr>
        <p:spPr>
          <a:xfrm>
            <a:off x="479376" y="2090172"/>
            <a:ext cx="8064896" cy="2677656"/>
          </a:xfrm>
          <a:prstGeom prst="rect">
            <a:avLst/>
          </a:prstGeom>
          <a:noFill/>
        </p:spPr>
        <p:txBody>
          <a:bodyPr wrap="square">
            <a:spAutoFit/>
          </a:bodyPr>
          <a:lstStyle/>
          <a:p>
            <a:pPr marL="457200" indent="-457200">
              <a:buFont typeface="Arial" panose="020B0604020202020204" pitchFamily="34" charset="0"/>
              <a:buChar char="•"/>
            </a:pPr>
            <a:r>
              <a:rPr lang="en-US" sz="2400" dirty="0"/>
              <a:t>Keep the model simpler, reduce model complexity </a:t>
            </a:r>
          </a:p>
          <a:p>
            <a:pPr marL="457200" indent="-457200">
              <a:buFont typeface="Arial" panose="020B0604020202020204" pitchFamily="34" charset="0"/>
              <a:buChar char="•"/>
            </a:pPr>
            <a:r>
              <a:rPr lang="en-US" sz="2400" dirty="0"/>
              <a:t>Do cross-validation (e.g. k-folds)</a:t>
            </a:r>
          </a:p>
          <a:p>
            <a:pPr marL="457200" indent="-457200">
              <a:buFont typeface="Arial" panose="020B0604020202020204" pitchFamily="34" charset="0"/>
              <a:buChar char="•"/>
            </a:pPr>
            <a:r>
              <a:rPr lang="en-US" sz="2400" dirty="0"/>
              <a:t>Use regularization techniques (e.g. LASSO, Ridge)</a:t>
            </a:r>
          </a:p>
          <a:p>
            <a:pPr marL="457200" indent="-457200">
              <a:buFont typeface="Arial" panose="020B0604020202020204" pitchFamily="34" charset="0"/>
              <a:buChar char="•"/>
            </a:pPr>
            <a:r>
              <a:rPr lang="en-US" sz="2400" dirty="0"/>
              <a:t>Use top n features from variable importance chart </a:t>
            </a:r>
          </a:p>
          <a:p>
            <a:pPr marL="457200" indent="-457200">
              <a:buFont typeface="Arial" panose="020B0604020202020204" pitchFamily="34" charset="0"/>
              <a:buChar char="•"/>
            </a:pPr>
            <a:r>
              <a:rPr lang="en-US" sz="2400" dirty="0"/>
              <a:t>Use bagging</a:t>
            </a:r>
          </a:p>
          <a:p>
            <a:pPr marL="457200" indent="-457200">
              <a:buFont typeface="Arial" panose="020B0604020202020204" pitchFamily="34" charset="0"/>
              <a:buChar char="•"/>
            </a:pPr>
            <a:endParaRPr lang="ru-RU" sz="2400" dirty="0"/>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145871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16E31BF4-A9C6-4780-9C5A-4121AC383DA2}"/>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Bias vs Variance</a:t>
            </a:r>
            <a:endParaRPr lang="ru-RU" sz="3600" b="1" dirty="0">
              <a:solidFill>
                <a:srgbClr val="2C2C2C"/>
              </a:solidFill>
            </a:endParaRPr>
          </a:p>
        </p:txBody>
      </p:sp>
      <p:sp>
        <p:nvSpPr>
          <p:cNvPr id="4" name="TextBox 3">
            <a:extLst>
              <a:ext uri="{FF2B5EF4-FFF2-40B4-BE49-F238E27FC236}">
                <a16:creationId xmlns:a16="http://schemas.microsoft.com/office/drawing/2014/main" id="{B69FB0F7-ADD7-450D-912D-ED441AC75C89}"/>
              </a:ext>
            </a:extLst>
          </p:cNvPr>
          <p:cNvSpPr txBox="1"/>
          <p:nvPr/>
        </p:nvSpPr>
        <p:spPr>
          <a:xfrm>
            <a:off x="496688" y="1135665"/>
            <a:ext cx="10063808" cy="584775"/>
          </a:xfrm>
          <a:prstGeom prst="rect">
            <a:avLst/>
          </a:prstGeom>
          <a:noFill/>
        </p:spPr>
        <p:txBody>
          <a:bodyPr wrap="square" rtlCol="0">
            <a:spAutoFit/>
          </a:bodyPr>
          <a:lstStyle/>
          <a:p>
            <a:r>
              <a:rPr lang="en-US" sz="3200" b="1" dirty="0"/>
              <a:t>How to avoid underfit (high bias)</a:t>
            </a:r>
            <a:endParaRPr lang="ru-RU" sz="3200" dirty="0"/>
          </a:p>
        </p:txBody>
      </p:sp>
      <p:sp>
        <p:nvSpPr>
          <p:cNvPr id="5" name="TextBox 4">
            <a:extLst>
              <a:ext uri="{FF2B5EF4-FFF2-40B4-BE49-F238E27FC236}">
                <a16:creationId xmlns:a16="http://schemas.microsoft.com/office/drawing/2014/main" id="{41BBD1D6-84A5-4E4F-A45B-B5A00D54CB51}"/>
              </a:ext>
            </a:extLst>
          </p:cNvPr>
          <p:cNvSpPr txBox="1"/>
          <p:nvPr/>
        </p:nvSpPr>
        <p:spPr>
          <a:xfrm>
            <a:off x="479376" y="2090172"/>
            <a:ext cx="8064896" cy="1200329"/>
          </a:xfrm>
          <a:prstGeom prst="rect">
            <a:avLst/>
          </a:prstGeom>
          <a:noFill/>
        </p:spPr>
        <p:txBody>
          <a:bodyPr wrap="square">
            <a:spAutoFit/>
          </a:bodyPr>
          <a:lstStyle/>
          <a:p>
            <a:pPr marL="457200" indent="-457200">
              <a:buFont typeface="Arial" panose="020B0604020202020204" pitchFamily="34" charset="0"/>
              <a:buChar char="•"/>
            </a:pPr>
            <a:r>
              <a:rPr lang="en-US" sz="2400" dirty="0"/>
              <a:t>Make model more complex </a:t>
            </a:r>
          </a:p>
          <a:p>
            <a:pPr marL="457200" indent="-457200">
              <a:buFont typeface="Arial" panose="020B0604020202020204" pitchFamily="34" charset="0"/>
              <a:buChar char="•"/>
            </a:pPr>
            <a:r>
              <a:rPr lang="en-US" sz="2400" dirty="0"/>
              <a:t>Add features </a:t>
            </a:r>
          </a:p>
          <a:p>
            <a:pPr marL="457200" indent="-457200">
              <a:buFont typeface="Arial" panose="020B0604020202020204" pitchFamily="34" charset="0"/>
              <a:buChar char="•"/>
            </a:pPr>
            <a:r>
              <a:rPr lang="en-US" sz="2400" dirty="0"/>
              <a:t>Use boosting </a:t>
            </a:r>
          </a:p>
        </p:txBody>
      </p:sp>
    </p:spTree>
    <p:extLst>
      <p:ext uri="{BB962C8B-B14F-4D97-AF65-F5344CB8AC3E}">
        <p14:creationId xmlns:p14="http://schemas.microsoft.com/office/powerpoint/2010/main" val="2679888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288EBA-7CFE-4F1C-8835-2DABC4293870}"/>
              </a:ext>
            </a:extLst>
          </p:cNvPr>
          <p:cNvSpPr txBox="1"/>
          <p:nvPr/>
        </p:nvSpPr>
        <p:spPr>
          <a:xfrm>
            <a:off x="496688" y="1135665"/>
            <a:ext cx="10063808" cy="584775"/>
          </a:xfrm>
          <a:prstGeom prst="rect">
            <a:avLst/>
          </a:prstGeom>
          <a:noFill/>
        </p:spPr>
        <p:txBody>
          <a:bodyPr wrap="square" rtlCol="0">
            <a:spAutoFit/>
          </a:bodyPr>
          <a:lstStyle/>
          <a:p>
            <a:r>
              <a:rPr lang="en-US" sz="3200" b="1" dirty="0"/>
              <a:t>Regularization: when # of variables &gt; # of observation</a:t>
            </a:r>
            <a:endParaRPr lang="ru-RU" sz="3200" b="1" dirty="0"/>
          </a:p>
        </p:txBody>
      </p:sp>
      <p:sp>
        <p:nvSpPr>
          <p:cNvPr id="6" name="TextBox 5">
            <a:extLst>
              <a:ext uri="{FF2B5EF4-FFF2-40B4-BE49-F238E27FC236}">
                <a16:creationId xmlns:a16="http://schemas.microsoft.com/office/drawing/2014/main" id="{692CC0BF-3E5E-4E9E-A06D-E6AC0C3FF471}"/>
              </a:ext>
            </a:extLst>
          </p:cNvPr>
          <p:cNvSpPr txBox="1"/>
          <p:nvPr/>
        </p:nvSpPr>
        <p:spPr>
          <a:xfrm>
            <a:off x="479376" y="2090172"/>
            <a:ext cx="7920880" cy="4154984"/>
          </a:xfrm>
          <a:prstGeom prst="rect">
            <a:avLst/>
          </a:prstGeom>
          <a:noFill/>
        </p:spPr>
        <p:txBody>
          <a:bodyPr wrap="square">
            <a:spAutoFit/>
          </a:bodyPr>
          <a:lstStyle/>
          <a:p>
            <a:pPr marL="342900" indent="-342900">
              <a:buFont typeface="Arial" panose="020B0604020202020204" pitchFamily="34" charset="0"/>
              <a:buChar char="•"/>
            </a:pPr>
            <a:r>
              <a:rPr lang="en-US" sz="2400" dirty="0"/>
              <a:t>In such high dimensional data sets, we can’t use classical regression techniques, since their assumptions tend to fail. When p &gt; n, we can no longer calculate a unique least square coefficient estimate, the variances become infinite, so OLS (Ordinary Least Squares) cannot be used at all.</a:t>
            </a:r>
          </a:p>
          <a:p>
            <a:endParaRPr lang="en-US" sz="2400" dirty="0"/>
          </a:p>
          <a:p>
            <a:pPr marL="342900" indent="-342900">
              <a:buFont typeface="Arial" panose="020B0604020202020204" pitchFamily="34" charset="0"/>
              <a:buChar char="•"/>
            </a:pPr>
            <a:r>
              <a:rPr lang="en-US" sz="2400" dirty="0"/>
              <a:t>To combat this situation, we can </a:t>
            </a:r>
            <a:r>
              <a:rPr lang="en-US" sz="2400" dirty="0">
                <a:solidFill>
                  <a:srgbClr val="C00000"/>
                </a:solidFill>
              </a:rPr>
              <a:t>use penalized regression methods like lasso, LARS</a:t>
            </a:r>
            <a:r>
              <a:rPr lang="en-US" sz="2400" dirty="0"/>
              <a:t>, ridge which can shrink the coefficients to reduce variance. Precisely, ridge regression works best in situations where the least square estimates have higher variance.</a:t>
            </a:r>
          </a:p>
        </p:txBody>
      </p:sp>
      <p:sp>
        <p:nvSpPr>
          <p:cNvPr id="7" name="TextBox 6">
            <a:extLst>
              <a:ext uri="{FF2B5EF4-FFF2-40B4-BE49-F238E27FC236}">
                <a16:creationId xmlns:a16="http://schemas.microsoft.com/office/drawing/2014/main" id="{35837CB1-A3A3-4423-BD70-F14F4FDE5B10}"/>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Bias vs Variance</a:t>
            </a:r>
            <a:endParaRPr lang="ru-RU" sz="3600" b="1" dirty="0">
              <a:solidFill>
                <a:srgbClr val="2C2C2C"/>
              </a:solidFill>
            </a:endParaRPr>
          </a:p>
        </p:txBody>
      </p:sp>
    </p:spTree>
    <p:extLst>
      <p:ext uri="{BB962C8B-B14F-4D97-AF65-F5344CB8AC3E}">
        <p14:creationId xmlns:p14="http://schemas.microsoft.com/office/powerpoint/2010/main" val="59542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16E31BF4-A9C6-4780-9C5A-4121AC383DA2}"/>
              </a:ext>
            </a:extLst>
          </p:cNvPr>
          <p:cNvSpPr txBox="1"/>
          <p:nvPr/>
        </p:nvSpPr>
        <p:spPr>
          <a:xfrm>
            <a:off x="479376" y="116632"/>
            <a:ext cx="10873208" cy="1200329"/>
          </a:xfrm>
          <a:prstGeom prst="rect">
            <a:avLst/>
          </a:prstGeom>
          <a:noFill/>
        </p:spPr>
        <p:txBody>
          <a:bodyPr wrap="square" rtlCol="0">
            <a:spAutoFit/>
          </a:bodyPr>
          <a:lstStyle/>
          <a:p>
            <a:endParaRPr lang="ru-RU" sz="3600" b="1" dirty="0"/>
          </a:p>
          <a:p>
            <a:r>
              <a:rPr lang="en-US" sz="3600" b="1" dirty="0">
                <a:solidFill>
                  <a:srgbClr val="2C2C2C"/>
                </a:solidFill>
              </a:rPr>
              <a:t> </a:t>
            </a:r>
            <a:endParaRPr lang="ru-RU" sz="3600" b="1" dirty="0">
              <a:solidFill>
                <a:srgbClr val="2C2C2C"/>
              </a:solidFill>
            </a:endParaRPr>
          </a:p>
        </p:txBody>
      </p:sp>
      <p:sp>
        <p:nvSpPr>
          <p:cNvPr id="4" name="Rectangle 3">
            <a:extLst>
              <a:ext uri="{FF2B5EF4-FFF2-40B4-BE49-F238E27FC236}">
                <a16:creationId xmlns:a16="http://schemas.microsoft.com/office/drawing/2014/main" id="{F3E054AA-3E48-41C8-B56C-2044C84CA742}"/>
              </a:ext>
            </a:extLst>
          </p:cNvPr>
          <p:cNvSpPr/>
          <p:nvPr/>
        </p:nvSpPr>
        <p:spPr>
          <a:xfrm>
            <a:off x="479376" y="1831076"/>
            <a:ext cx="11161240" cy="1200329"/>
          </a:xfrm>
          <a:prstGeom prst="rect">
            <a:avLst/>
          </a:prstGeom>
        </p:spPr>
        <p:txBody>
          <a:bodyPr wrap="square">
            <a:spAutoFit/>
          </a:bodyPr>
          <a:lstStyle/>
          <a:p>
            <a:r>
              <a:rPr lang="en-US" dirty="0"/>
              <a:t>Regularization becomes necessary when the model begins to </a:t>
            </a:r>
            <a:r>
              <a:rPr lang="en-US" dirty="0" err="1"/>
              <a:t>ovefit</a:t>
            </a:r>
            <a:r>
              <a:rPr lang="en-US" dirty="0"/>
              <a:t> / underfit. This technique introduces a cost term for bringing in more features with the objective function.  Hence, it tries to push the coefficients for many variables to zero and hence reduce cost term. This helps to reduce model complexity so that the model can become better at predicting (generalizing).</a:t>
            </a:r>
          </a:p>
        </p:txBody>
      </p:sp>
      <p:sp>
        <p:nvSpPr>
          <p:cNvPr id="5" name="Rectangle 4">
            <a:extLst>
              <a:ext uri="{FF2B5EF4-FFF2-40B4-BE49-F238E27FC236}">
                <a16:creationId xmlns:a16="http://schemas.microsoft.com/office/drawing/2014/main" id="{D499CD1D-4A0F-40BF-997E-BDD917BC0371}"/>
              </a:ext>
            </a:extLst>
          </p:cNvPr>
          <p:cNvSpPr/>
          <p:nvPr/>
        </p:nvSpPr>
        <p:spPr>
          <a:xfrm>
            <a:off x="496688" y="3181798"/>
            <a:ext cx="11287944" cy="1477328"/>
          </a:xfrm>
          <a:prstGeom prst="rect">
            <a:avLst/>
          </a:prstGeom>
        </p:spPr>
        <p:txBody>
          <a:bodyPr wrap="square">
            <a:spAutoFit/>
          </a:bodyPr>
          <a:lstStyle/>
          <a:p>
            <a:r>
              <a:rPr lang="en-US" dirty="0"/>
              <a:t>The </a:t>
            </a:r>
            <a:r>
              <a:rPr lang="en-US" b="1" dirty="0"/>
              <a:t>key difference</a:t>
            </a:r>
            <a:r>
              <a:rPr lang="en-US" dirty="0"/>
              <a:t> between these techniques is that Lasso shrinks the less important feature’s coefficient to zero thus, removing some feature altogether. So, this works well for </a:t>
            </a:r>
            <a:r>
              <a:rPr lang="en-US" b="1" dirty="0"/>
              <a:t>feature selection</a:t>
            </a:r>
            <a:r>
              <a:rPr lang="en-US" dirty="0"/>
              <a:t> in case we have a huge number of features. Traditional methods like cross-validation, stepwise regression to handle overfitting and perform feature selection work well with a small set of features but these techniques are a great alternative when we are dealing with a large set of features.</a:t>
            </a:r>
            <a:endParaRPr lang="en-US" b="0" i="0" dirty="0">
              <a:effectLst/>
            </a:endParaRPr>
          </a:p>
        </p:txBody>
      </p:sp>
      <p:sp>
        <p:nvSpPr>
          <p:cNvPr id="6" name="Rectangle 5">
            <a:extLst>
              <a:ext uri="{FF2B5EF4-FFF2-40B4-BE49-F238E27FC236}">
                <a16:creationId xmlns:a16="http://schemas.microsoft.com/office/drawing/2014/main" id="{5306A295-6BE6-4E7F-8652-7E9C2B6A9A37}"/>
              </a:ext>
            </a:extLst>
          </p:cNvPr>
          <p:cNvSpPr/>
          <p:nvPr/>
        </p:nvSpPr>
        <p:spPr>
          <a:xfrm>
            <a:off x="479376" y="4809519"/>
            <a:ext cx="11287944" cy="1477328"/>
          </a:xfrm>
          <a:prstGeom prst="rect">
            <a:avLst/>
          </a:prstGeom>
        </p:spPr>
        <p:txBody>
          <a:bodyPr wrap="square">
            <a:spAutoFit/>
          </a:bodyPr>
          <a:lstStyle/>
          <a:p>
            <a:r>
              <a:rPr lang="en-US" dirty="0"/>
              <a:t> In presence of many variables with small / medium sized effect, use ridge regression. Conceptually, we can say, lasso regression (L1) does both variable selection and parameter shrinkage, whereas Ridge regression only does parameter shrinkage and end up including all the coefficients in the model. In presence of correlated variables, ridge regression might be the preferred choice. Also, ridge regression works best in situations where the least square estimates have higher variance.</a:t>
            </a:r>
          </a:p>
        </p:txBody>
      </p:sp>
      <p:sp>
        <p:nvSpPr>
          <p:cNvPr id="7" name="TextBox 6">
            <a:extLst>
              <a:ext uri="{FF2B5EF4-FFF2-40B4-BE49-F238E27FC236}">
                <a16:creationId xmlns:a16="http://schemas.microsoft.com/office/drawing/2014/main" id="{89936AB3-CC5A-48CE-94CD-8AF89176C06D}"/>
              </a:ext>
            </a:extLst>
          </p:cNvPr>
          <p:cNvSpPr txBox="1"/>
          <p:nvPr/>
        </p:nvSpPr>
        <p:spPr>
          <a:xfrm>
            <a:off x="496688" y="1135665"/>
            <a:ext cx="10063808" cy="584775"/>
          </a:xfrm>
          <a:prstGeom prst="rect">
            <a:avLst/>
          </a:prstGeom>
          <a:noFill/>
        </p:spPr>
        <p:txBody>
          <a:bodyPr wrap="square" rtlCol="0">
            <a:spAutoFit/>
          </a:bodyPr>
          <a:lstStyle/>
          <a:p>
            <a:r>
              <a:rPr lang="en-US" sz="3200" b="1" dirty="0">
                <a:solidFill>
                  <a:srgbClr val="2C2C2C"/>
                </a:solidFill>
              </a:rPr>
              <a:t>Regularization: </a:t>
            </a:r>
            <a:r>
              <a:rPr lang="en-US" sz="3200" b="1" dirty="0"/>
              <a:t>ridge (L2) and lasso (L1)</a:t>
            </a:r>
            <a:endParaRPr lang="ru-RU" sz="3200" dirty="0"/>
          </a:p>
        </p:txBody>
      </p:sp>
      <p:sp>
        <p:nvSpPr>
          <p:cNvPr id="8" name="TextBox 7">
            <a:extLst>
              <a:ext uri="{FF2B5EF4-FFF2-40B4-BE49-F238E27FC236}">
                <a16:creationId xmlns:a16="http://schemas.microsoft.com/office/drawing/2014/main" id="{185C0B37-C494-4AD2-9BF6-72CEF0390011}"/>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Bias vs Variance</a:t>
            </a:r>
            <a:endParaRPr lang="ru-RU" sz="3600" b="1" dirty="0">
              <a:solidFill>
                <a:srgbClr val="2C2C2C"/>
              </a:solidFill>
            </a:endParaRPr>
          </a:p>
        </p:txBody>
      </p:sp>
    </p:spTree>
    <p:extLst>
      <p:ext uri="{BB962C8B-B14F-4D97-AF65-F5344CB8AC3E}">
        <p14:creationId xmlns:p14="http://schemas.microsoft.com/office/powerpoint/2010/main" val="2306550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Supervised Learning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559752" cy="2123658"/>
          </a:xfrm>
          <a:prstGeom prst="rect">
            <a:avLst/>
          </a:prstGeom>
          <a:noFill/>
        </p:spPr>
        <p:txBody>
          <a:bodyPr wrap="square" rtlCol="0">
            <a:spAutoFit/>
          </a:bodyPr>
          <a:lstStyle/>
          <a:p>
            <a:r>
              <a:rPr lang="en-US" sz="3200" b="1" dirty="0"/>
              <a:t>References</a:t>
            </a:r>
          </a:p>
          <a:p>
            <a:endParaRPr lang="en-US" sz="3200" b="1" dirty="0"/>
          </a:p>
          <a:p>
            <a:pPr marL="285750" indent="-285750">
              <a:buFont typeface="Arial" panose="020B0604020202020204" pitchFamily="34" charset="0"/>
              <a:buChar char="•"/>
            </a:pPr>
            <a:r>
              <a:rPr lang="en-US" dirty="0"/>
              <a:t> </a:t>
            </a:r>
            <a:r>
              <a:rPr lang="en-US" dirty="0">
                <a:hlinkClick r:id="rId2"/>
              </a:rPr>
              <a:t>https://mljar.com/blog/visualize-decision-tree/</a:t>
            </a:r>
            <a:endParaRPr lang="en-US" dirty="0"/>
          </a:p>
          <a:p>
            <a:pPr marL="285750" indent="-285750">
              <a:buFont typeface="Arial" panose="020B0604020202020204" pitchFamily="34" charset="0"/>
              <a:buChar char="•"/>
            </a:pPr>
            <a:endParaRPr lang="en-US" dirty="0"/>
          </a:p>
          <a:p>
            <a:endParaRPr lang="en-US" sz="3200" b="1" dirty="0"/>
          </a:p>
        </p:txBody>
      </p:sp>
      <p:pic>
        <p:nvPicPr>
          <p:cNvPr id="3" name="Picture 2">
            <a:extLst>
              <a:ext uri="{FF2B5EF4-FFF2-40B4-BE49-F238E27FC236}">
                <a16:creationId xmlns:a16="http://schemas.microsoft.com/office/drawing/2014/main" id="{C1E891A1-FA0F-4DF0-8E4E-93F846E5C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4432" y="2259450"/>
            <a:ext cx="802046" cy="1471522"/>
          </a:xfrm>
          <a:prstGeom prst="rect">
            <a:avLst/>
          </a:prstGeom>
        </p:spPr>
      </p:pic>
    </p:spTree>
    <p:extLst>
      <p:ext uri="{BB962C8B-B14F-4D97-AF65-F5344CB8AC3E}">
        <p14:creationId xmlns:p14="http://schemas.microsoft.com/office/powerpoint/2010/main" val="112869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Supervised Learning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2574974" cy="584775"/>
          </a:xfrm>
          <a:prstGeom prst="rect">
            <a:avLst/>
          </a:prstGeom>
          <a:noFill/>
        </p:spPr>
        <p:txBody>
          <a:bodyPr wrap="square" rtlCol="0">
            <a:spAutoFit/>
          </a:bodyPr>
          <a:lstStyle/>
          <a:p>
            <a:r>
              <a:rPr lang="en-US" sz="3200" b="1" dirty="0"/>
              <a:t>Summary</a:t>
            </a:r>
          </a:p>
        </p:txBody>
      </p:sp>
      <p:sp>
        <p:nvSpPr>
          <p:cNvPr id="12" name="TextBox 11">
            <a:extLst>
              <a:ext uri="{FF2B5EF4-FFF2-40B4-BE49-F238E27FC236}">
                <a16:creationId xmlns:a16="http://schemas.microsoft.com/office/drawing/2014/main" id="{A7B327BA-264C-4020-AE00-88427091B45D}"/>
              </a:ext>
            </a:extLst>
          </p:cNvPr>
          <p:cNvSpPr txBox="1"/>
          <p:nvPr/>
        </p:nvSpPr>
        <p:spPr>
          <a:xfrm>
            <a:off x="479376" y="2090172"/>
            <a:ext cx="5904656" cy="1200329"/>
          </a:xfrm>
          <a:prstGeom prst="rect">
            <a:avLst/>
          </a:prstGeom>
          <a:noFill/>
        </p:spPr>
        <p:txBody>
          <a:bodyPr wrap="square">
            <a:spAutoFit/>
          </a:bodyPr>
          <a:lstStyle/>
          <a:p>
            <a:pPr marL="457200" indent="-457200">
              <a:buFont typeface="Arial" panose="020B0604020202020204" pitchFamily="34" charset="0"/>
              <a:buChar char="•"/>
            </a:pPr>
            <a:r>
              <a:rPr lang="en-US" sz="2400" dirty="0"/>
              <a:t>Decision tree</a:t>
            </a:r>
          </a:p>
          <a:p>
            <a:pPr marL="457200" indent="-457200">
              <a:buFont typeface="Arial" panose="020B0604020202020204" pitchFamily="34" charset="0"/>
              <a:buChar char="•"/>
            </a:pPr>
            <a:r>
              <a:rPr lang="en-US" sz="2400" dirty="0"/>
              <a:t>KNN</a:t>
            </a:r>
          </a:p>
          <a:p>
            <a:pPr marL="457200" indent="-457200">
              <a:buFont typeface="Arial" panose="020B0604020202020204" pitchFamily="34" charset="0"/>
              <a:buChar char="•"/>
            </a:pPr>
            <a:r>
              <a:rPr lang="en-US" sz="2400" dirty="0"/>
              <a:t>Bias vs Variance tradeoff</a:t>
            </a:r>
          </a:p>
        </p:txBody>
      </p:sp>
    </p:spTree>
    <p:extLst>
      <p:ext uri="{BB962C8B-B14F-4D97-AF65-F5344CB8AC3E}">
        <p14:creationId xmlns:p14="http://schemas.microsoft.com/office/powerpoint/2010/main" val="358996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14CE775-BA22-4FF4-A5D0-5D107559347C}"/>
              </a:ext>
            </a:extLst>
          </p:cNvPr>
          <p:cNvSpPr txBox="1"/>
          <p:nvPr/>
        </p:nvSpPr>
        <p:spPr>
          <a:xfrm>
            <a:off x="695400" y="2456608"/>
            <a:ext cx="4464496" cy="738664"/>
          </a:xfrm>
          <a:prstGeom prst="rect">
            <a:avLst/>
          </a:prstGeom>
          <a:noFill/>
        </p:spPr>
        <p:txBody>
          <a:bodyPr wrap="square" lIns="0" tIns="0" rIns="0" bIns="0" rtlCol="0">
            <a:spAutoFit/>
          </a:bodyPr>
          <a:lstStyle/>
          <a:p>
            <a:pPr algn="ctr"/>
            <a:r>
              <a:rPr lang="en-US" sz="4800" b="1" dirty="0">
                <a:solidFill>
                  <a:schemeClr val="bg1"/>
                </a:solidFill>
              </a:rPr>
              <a:t>Decision Tree</a:t>
            </a:r>
            <a:endParaRPr lang="ru-RU" sz="4800" b="1" dirty="0">
              <a:solidFill>
                <a:schemeClr val="bg1"/>
              </a:solidFill>
            </a:endParaRPr>
          </a:p>
        </p:txBody>
      </p:sp>
      <p:pic>
        <p:nvPicPr>
          <p:cNvPr id="4" name="Picture 3">
            <a:extLst>
              <a:ext uri="{FF2B5EF4-FFF2-40B4-BE49-F238E27FC236}">
                <a16:creationId xmlns:a16="http://schemas.microsoft.com/office/drawing/2014/main" id="{0D07E59C-21B9-42C9-9FEF-E46990743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2052987"/>
            <a:ext cx="1944216" cy="199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682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Decision tree</a:t>
            </a:r>
            <a:endParaRPr lang="ru-RU" sz="3600" b="1" dirty="0">
              <a:solidFill>
                <a:srgbClr val="2C2C2C"/>
              </a:solidFill>
            </a:endParaRPr>
          </a:p>
        </p:txBody>
      </p:sp>
      <p:sp>
        <p:nvSpPr>
          <p:cNvPr id="9" name="TextBox 8">
            <a:extLst>
              <a:ext uri="{FF2B5EF4-FFF2-40B4-BE49-F238E27FC236}">
                <a16:creationId xmlns:a16="http://schemas.microsoft.com/office/drawing/2014/main" id="{9D95BD05-3211-45E6-93E3-C72745A0F542}"/>
              </a:ext>
            </a:extLst>
          </p:cNvPr>
          <p:cNvSpPr txBox="1"/>
          <p:nvPr/>
        </p:nvSpPr>
        <p:spPr>
          <a:xfrm>
            <a:off x="649088" y="1288065"/>
            <a:ext cx="5302896" cy="255454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F1 F2 F3 Target</a:t>
            </a: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a:solidFill>
                  <a:srgbClr val="0070C0"/>
                </a:solidFill>
                <a:latin typeface="Courier New" panose="02070309020205020404" pitchFamily="49" charset="0"/>
                <a:cs typeface="Courier New" panose="02070309020205020404" pitchFamily="49" charset="0"/>
              </a:rPr>
              <a:t>0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B   </a:t>
            </a:r>
            <a:r>
              <a:rPr lang="en-US" sz="3200" b="1" dirty="0">
                <a:solidFill>
                  <a:srgbClr val="0070C0"/>
                </a:solidFill>
                <a:latin typeface="Courier New" panose="02070309020205020404" pitchFamily="49" charset="0"/>
                <a:cs typeface="Courier New" panose="02070309020205020404" pitchFamily="49" charset="0"/>
              </a:rPr>
              <a:t>0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   </a:t>
            </a:r>
            <a:r>
              <a:rPr lang="en-US" sz="3200" b="1" dirty="0">
                <a:solidFill>
                  <a:srgbClr val="FF0000"/>
                </a:solidFill>
                <a:latin typeface="Courier New" panose="02070309020205020404" pitchFamily="49" charset="0"/>
                <a:cs typeface="Courier New" panose="02070309020205020404" pitchFamily="49" charset="0"/>
              </a:rPr>
              <a:t>1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ru-RU" sz="32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9D95BD05-3211-45E6-93E3-C72745A0F542}"/>
              </a:ext>
            </a:extLst>
          </p:cNvPr>
          <p:cNvSpPr txBox="1"/>
          <p:nvPr/>
        </p:nvSpPr>
        <p:spPr>
          <a:xfrm>
            <a:off x="479376" y="4149079"/>
            <a:ext cx="6120680" cy="584775"/>
          </a:xfrm>
          <a:prstGeom prst="rect">
            <a:avLst/>
          </a:prstGeom>
          <a:noFill/>
        </p:spPr>
        <p:txBody>
          <a:bodyPr wrap="square" rtlCol="0">
            <a:spAutoFit/>
          </a:bodyPr>
          <a:lstStyle/>
          <a:p>
            <a:r>
              <a:rPr lang="en-US" sz="3200" dirty="0"/>
              <a:t>H(0,0,1,1) = ½ log(½) + ½ log(½) = 1</a:t>
            </a:r>
            <a:endParaRPr lang="ru-RU" sz="3200" dirty="0"/>
          </a:p>
        </p:txBody>
      </p:sp>
    </p:spTree>
    <p:extLst>
      <p:ext uri="{BB962C8B-B14F-4D97-AF65-F5344CB8AC3E}">
        <p14:creationId xmlns:p14="http://schemas.microsoft.com/office/powerpoint/2010/main" val="200208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Decision tree</a:t>
            </a:r>
            <a:endParaRPr lang="ru-RU" sz="3600" b="1" dirty="0">
              <a:solidFill>
                <a:srgbClr val="2C2C2C"/>
              </a:solidFill>
            </a:endParaRPr>
          </a:p>
        </p:txBody>
      </p:sp>
      <p:sp>
        <p:nvSpPr>
          <p:cNvPr id="5" name="TextBox 4">
            <a:extLst>
              <a:ext uri="{FF2B5EF4-FFF2-40B4-BE49-F238E27FC236}">
                <a16:creationId xmlns:a16="http://schemas.microsoft.com/office/drawing/2014/main" id="{9D95BD05-3211-45E6-93E3-C72745A0F542}"/>
              </a:ext>
            </a:extLst>
          </p:cNvPr>
          <p:cNvSpPr txBox="1"/>
          <p:nvPr/>
        </p:nvSpPr>
        <p:spPr>
          <a:xfrm>
            <a:off x="649088" y="1288065"/>
            <a:ext cx="10703496" cy="255454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F1 F2 F3 Target 	Attempt</a:t>
            </a:r>
            <a:r>
              <a:rPr lang="ru-RU" sz="3200" b="1" dirty="0">
                <a:latin typeface="Courier New" panose="02070309020205020404" pitchFamily="49" charset="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split on F1 </a:t>
            </a: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a:solidFill>
                  <a:srgbClr val="0070C0"/>
                </a:solidFill>
                <a:latin typeface="Courier New" panose="02070309020205020404" pitchFamily="49" charset="0"/>
                <a:cs typeface="Courier New" panose="02070309020205020404" pitchFamily="49" charset="0"/>
              </a:rPr>
              <a:t>0		</a:t>
            </a:r>
            <a:r>
              <a:rPr lang="en-US" sz="3200" b="1" dirty="0">
                <a:latin typeface="Courier New" panose="02070309020205020404" pitchFamily="49" charset="0"/>
                <a:cs typeface="Courier New" panose="02070309020205020404" pitchFamily="49" charset="0"/>
              </a:rPr>
              <a:t>0</a:t>
            </a: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B   </a:t>
            </a:r>
            <a:r>
              <a:rPr lang="en-US" sz="3200" b="1" dirty="0">
                <a:solidFill>
                  <a:srgbClr val="0070C0"/>
                </a:solidFill>
                <a:latin typeface="Courier New" panose="02070309020205020404" pitchFamily="49" charset="0"/>
                <a:cs typeface="Courier New" panose="02070309020205020404" pitchFamily="49" charset="0"/>
              </a:rPr>
              <a:t>0		</a:t>
            </a:r>
            <a:r>
              <a:rPr lang="en-US" sz="3200" b="1" dirty="0">
                <a:latin typeface="Courier New" panose="02070309020205020404" pitchFamily="49" charset="0"/>
                <a:cs typeface="Courier New" panose="02070309020205020404" pitchFamily="49" charset="0"/>
              </a:rPr>
              <a:t>0</a:t>
            </a:r>
          </a:p>
          <a:p>
            <a:r>
              <a:rPr lang="en-US" sz="3200" b="1" dirty="0">
                <a:latin typeface="Courier New" panose="02070309020205020404" pitchFamily="49" charset="0"/>
                <a:cs typeface="Courier New" panose="02070309020205020404" pitchFamily="49" charset="0"/>
              </a:rPr>
              <a:t>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   </a:t>
            </a:r>
            <a:r>
              <a:rPr lang="en-US" sz="3200" b="1" dirty="0">
                <a:solidFill>
                  <a:srgbClr val="FF0000"/>
                </a:solidFill>
                <a:latin typeface="Courier New" panose="02070309020205020404" pitchFamily="49" charset="0"/>
                <a:cs typeface="Courier New" panose="02070309020205020404" pitchFamily="49" charset="0"/>
              </a:rPr>
              <a:t>1		</a:t>
            </a:r>
            <a:r>
              <a:rPr lang="en-US" sz="3200" b="1" dirty="0">
                <a:latin typeface="Courier New" panose="02070309020205020404" pitchFamily="49" charset="0"/>
                <a:cs typeface="Courier New" panose="02070309020205020404" pitchFamily="49" charset="0"/>
              </a:rPr>
              <a:t>1</a:t>
            </a: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r>
              <a:rPr lang="en-US" sz="3200" b="1" dirty="0">
                <a:latin typeface="Courier New" panose="02070309020205020404" pitchFamily="49" charset="0"/>
                <a:cs typeface="Courier New" panose="02070309020205020404" pitchFamily="49" charset="0"/>
              </a:rPr>
              <a:t>0</a:t>
            </a:r>
            <a:endParaRPr lang="ru-RU" sz="32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9D95BD05-3211-45E6-93E3-C72745A0F542}"/>
              </a:ext>
            </a:extLst>
          </p:cNvPr>
          <p:cNvSpPr txBox="1"/>
          <p:nvPr/>
        </p:nvSpPr>
        <p:spPr>
          <a:xfrm>
            <a:off x="479376" y="4149080"/>
            <a:ext cx="10873208" cy="584775"/>
          </a:xfrm>
          <a:prstGeom prst="rect">
            <a:avLst/>
          </a:prstGeom>
          <a:noFill/>
        </p:spPr>
        <p:txBody>
          <a:bodyPr wrap="square" rtlCol="0">
            <a:spAutoFit/>
          </a:bodyPr>
          <a:lstStyle/>
          <a:p>
            <a:r>
              <a:rPr lang="en-US" sz="3200" dirty="0"/>
              <a:t>Information Gain = H(0011) - 3/4 H(001) - 1/4 H(1) = 0.91</a:t>
            </a:r>
            <a:endParaRPr lang="ru-RU" sz="3200" dirty="0"/>
          </a:p>
        </p:txBody>
      </p:sp>
      <p:sp>
        <p:nvSpPr>
          <p:cNvPr id="2" name="Rectangle 1"/>
          <p:cNvSpPr/>
          <p:nvPr/>
        </p:nvSpPr>
        <p:spPr>
          <a:xfrm>
            <a:off x="3215680" y="1865870"/>
            <a:ext cx="2448272" cy="843050"/>
          </a:xfrm>
          <a:prstGeom prst="rect">
            <a:avLst/>
          </a:prstGeom>
          <a:noFill/>
          <a:ln>
            <a:solidFill>
              <a:srgbClr val="2C9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19722" y="3356992"/>
            <a:ext cx="2448272" cy="504056"/>
          </a:xfrm>
          <a:prstGeom prst="rect">
            <a:avLst/>
          </a:prstGeom>
          <a:noFill/>
          <a:ln>
            <a:solidFill>
              <a:srgbClr val="2C9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15680" y="2780928"/>
            <a:ext cx="244827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00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Decision tree</a:t>
            </a:r>
            <a:endParaRPr lang="ru-RU" sz="3600" b="1" dirty="0">
              <a:solidFill>
                <a:srgbClr val="2C2C2C"/>
              </a:solidFill>
            </a:endParaRPr>
          </a:p>
        </p:txBody>
      </p:sp>
      <p:sp>
        <p:nvSpPr>
          <p:cNvPr id="5" name="TextBox 4">
            <a:extLst>
              <a:ext uri="{FF2B5EF4-FFF2-40B4-BE49-F238E27FC236}">
                <a16:creationId xmlns:a16="http://schemas.microsoft.com/office/drawing/2014/main" id="{9D95BD05-3211-45E6-93E3-C72745A0F542}"/>
              </a:ext>
            </a:extLst>
          </p:cNvPr>
          <p:cNvSpPr txBox="1"/>
          <p:nvPr/>
        </p:nvSpPr>
        <p:spPr>
          <a:xfrm>
            <a:off x="649088" y="1288065"/>
            <a:ext cx="10703496" cy="255454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F1 F2 F3 Target 	Attempt</a:t>
            </a:r>
            <a:r>
              <a:rPr lang="ru-RU" sz="3200" b="1" dirty="0">
                <a:latin typeface="Courier New" panose="02070309020205020404" pitchFamily="49" charset="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split on F2 </a:t>
            </a: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a:solidFill>
                  <a:srgbClr val="0070C0"/>
                </a:solidFill>
                <a:latin typeface="Courier New" panose="02070309020205020404" pitchFamily="49" charset="0"/>
                <a:cs typeface="Courier New" panose="02070309020205020404" pitchFamily="49" charset="0"/>
              </a:rPr>
              <a:t>0		</a:t>
            </a:r>
            <a:r>
              <a:rPr lang="en-US" sz="3200" b="1" dirty="0">
                <a:latin typeface="Courier New" panose="02070309020205020404" pitchFamily="49" charset="0"/>
                <a:cs typeface="Courier New" panose="02070309020205020404" pitchFamily="49" charset="0"/>
              </a:rPr>
              <a:t>0</a:t>
            </a: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B   </a:t>
            </a:r>
            <a:r>
              <a:rPr lang="en-US" sz="3200" b="1" dirty="0">
                <a:solidFill>
                  <a:srgbClr val="0070C0"/>
                </a:solidFill>
                <a:latin typeface="Courier New" panose="02070309020205020404" pitchFamily="49" charset="0"/>
                <a:cs typeface="Courier New" panose="02070309020205020404" pitchFamily="49" charset="0"/>
              </a:rPr>
              <a:t>0		</a:t>
            </a:r>
            <a:r>
              <a:rPr lang="en-US" sz="3200" b="1" dirty="0">
                <a:latin typeface="Courier New" panose="02070309020205020404" pitchFamily="49" charset="0"/>
                <a:cs typeface="Courier New" panose="02070309020205020404" pitchFamily="49" charset="0"/>
              </a:rPr>
              <a:t>0</a:t>
            </a:r>
          </a:p>
          <a:p>
            <a:r>
              <a:rPr lang="en-US" sz="3200" b="1" dirty="0">
                <a:latin typeface="Courier New" panose="02070309020205020404" pitchFamily="49" charset="0"/>
                <a:cs typeface="Courier New" panose="02070309020205020404" pitchFamily="49" charset="0"/>
              </a:rPr>
              <a:t>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   </a:t>
            </a:r>
            <a:r>
              <a:rPr lang="en-US" sz="3200" b="1" dirty="0">
                <a:solidFill>
                  <a:srgbClr val="FF0000"/>
                </a:solidFill>
                <a:latin typeface="Courier New" panose="02070309020205020404" pitchFamily="49" charset="0"/>
                <a:cs typeface="Courier New" panose="02070309020205020404" pitchFamily="49" charset="0"/>
              </a:rPr>
              <a:t>1		</a:t>
            </a:r>
            <a:r>
              <a:rPr lang="en-US" sz="3200" b="1" dirty="0">
                <a:latin typeface="Courier New" panose="02070309020205020404" pitchFamily="49" charset="0"/>
                <a:cs typeface="Courier New" panose="02070309020205020404" pitchFamily="49" charset="0"/>
              </a:rPr>
              <a:t>1</a:t>
            </a: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r>
              <a:rPr lang="en-US" sz="3200" b="1" dirty="0">
                <a:latin typeface="Courier New" panose="02070309020205020404" pitchFamily="49" charset="0"/>
                <a:cs typeface="Courier New" panose="02070309020205020404" pitchFamily="49" charset="0"/>
              </a:rPr>
              <a:t>1</a:t>
            </a:r>
            <a:endParaRPr lang="ru-RU" sz="32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9D95BD05-3211-45E6-93E3-C72745A0F542}"/>
              </a:ext>
            </a:extLst>
          </p:cNvPr>
          <p:cNvSpPr txBox="1"/>
          <p:nvPr/>
        </p:nvSpPr>
        <p:spPr>
          <a:xfrm>
            <a:off x="479376" y="4149080"/>
            <a:ext cx="10873208" cy="584775"/>
          </a:xfrm>
          <a:prstGeom prst="rect">
            <a:avLst/>
          </a:prstGeom>
          <a:noFill/>
        </p:spPr>
        <p:txBody>
          <a:bodyPr wrap="square" rtlCol="0">
            <a:spAutoFit/>
          </a:bodyPr>
          <a:lstStyle/>
          <a:p>
            <a:r>
              <a:rPr lang="en-US" sz="3200" dirty="0"/>
              <a:t>Information Gain = H(0011) - 1/2 H(00) - 1/2 H(11) = 1</a:t>
            </a:r>
            <a:endParaRPr lang="ru-RU" sz="3200" dirty="0"/>
          </a:p>
        </p:txBody>
      </p:sp>
      <p:sp>
        <p:nvSpPr>
          <p:cNvPr id="2" name="Rectangle 1"/>
          <p:cNvSpPr/>
          <p:nvPr/>
        </p:nvSpPr>
        <p:spPr>
          <a:xfrm>
            <a:off x="3215680" y="1865870"/>
            <a:ext cx="2448272" cy="843050"/>
          </a:xfrm>
          <a:prstGeom prst="rect">
            <a:avLst/>
          </a:prstGeom>
          <a:noFill/>
          <a:ln>
            <a:solidFill>
              <a:srgbClr val="2C9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15680" y="2780928"/>
            <a:ext cx="2448272" cy="9361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70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Decision tree</a:t>
            </a:r>
            <a:endParaRPr lang="ru-RU" sz="3600" b="1" dirty="0">
              <a:solidFill>
                <a:srgbClr val="2C2C2C"/>
              </a:solidFill>
            </a:endParaRPr>
          </a:p>
        </p:txBody>
      </p:sp>
      <p:sp>
        <p:nvSpPr>
          <p:cNvPr id="5" name="TextBox 4">
            <a:extLst>
              <a:ext uri="{FF2B5EF4-FFF2-40B4-BE49-F238E27FC236}">
                <a16:creationId xmlns:a16="http://schemas.microsoft.com/office/drawing/2014/main" id="{9D95BD05-3211-45E6-93E3-C72745A0F542}"/>
              </a:ext>
            </a:extLst>
          </p:cNvPr>
          <p:cNvSpPr txBox="1"/>
          <p:nvPr/>
        </p:nvSpPr>
        <p:spPr>
          <a:xfrm>
            <a:off x="649088" y="1288065"/>
            <a:ext cx="10703496" cy="255454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F1 F2 F3 Target 	Attempt</a:t>
            </a:r>
            <a:r>
              <a:rPr lang="ru-RU" sz="3200" b="1" dirty="0">
                <a:latin typeface="Courier New" panose="02070309020205020404" pitchFamily="49" charset="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split on F3 </a:t>
            </a: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a:solidFill>
                  <a:srgbClr val="0070C0"/>
                </a:solidFill>
                <a:latin typeface="Courier New" panose="02070309020205020404" pitchFamily="49" charset="0"/>
                <a:cs typeface="Courier New" panose="02070309020205020404" pitchFamily="49" charset="0"/>
              </a:rPr>
              <a:t>0		</a:t>
            </a:r>
            <a:r>
              <a:rPr lang="en-US" sz="3200" b="1" dirty="0">
                <a:latin typeface="Courier New" panose="02070309020205020404" pitchFamily="49" charset="0"/>
                <a:cs typeface="Courier New" panose="02070309020205020404" pitchFamily="49" charset="0"/>
              </a:rPr>
              <a:t>0</a:t>
            </a: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B   </a:t>
            </a:r>
            <a:r>
              <a:rPr lang="en-US" sz="3200" b="1" dirty="0">
                <a:solidFill>
                  <a:srgbClr val="0070C0"/>
                </a:solidFill>
                <a:latin typeface="Courier New" panose="02070309020205020404" pitchFamily="49" charset="0"/>
                <a:cs typeface="Courier New" panose="02070309020205020404" pitchFamily="49" charset="0"/>
              </a:rPr>
              <a:t>0		</a:t>
            </a:r>
            <a:r>
              <a:rPr lang="en-US" sz="3200" b="1" dirty="0">
                <a:latin typeface="Courier New" panose="02070309020205020404" pitchFamily="49" charset="0"/>
                <a:cs typeface="Courier New" panose="02070309020205020404" pitchFamily="49" charset="0"/>
              </a:rPr>
              <a:t>0</a:t>
            </a:r>
          </a:p>
          <a:p>
            <a:r>
              <a:rPr lang="en-US" sz="3200" b="1" dirty="0">
                <a:latin typeface="Courier New" panose="02070309020205020404" pitchFamily="49" charset="0"/>
                <a:cs typeface="Courier New" panose="02070309020205020404" pitchFamily="49" charset="0"/>
              </a:rPr>
              <a:t>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   </a:t>
            </a:r>
            <a:r>
              <a:rPr lang="en-US" sz="3200" b="1" dirty="0">
                <a:solidFill>
                  <a:srgbClr val="FF0000"/>
                </a:solidFill>
                <a:latin typeface="Courier New" panose="02070309020205020404" pitchFamily="49" charset="0"/>
                <a:cs typeface="Courier New" panose="02070309020205020404" pitchFamily="49" charset="0"/>
              </a:rPr>
              <a:t>1		</a:t>
            </a:r>
            <a:r>
              <a:rPr lang="en-US" sz="3200" b="1" dirty="0">
                <a:latin typeface="Courier New" panose="02070309020205020404" pitchFamily="49" charset="0"/>
                <a:cs typeface="Courier New" panose="02070309020205020404" pitchFamily="49" charset="0"/>
              </a:rPr>
              <a:t>1</a:t>
            </a: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r>
              <a:rPr lang="en-US" sz="3200" b="1" dirty="0">
                <a:latin typeface="Courier New" panose="02070309020205020404" pitchFamily="49" charset="0"/>
                <a:cs typeface="Courier New" panose="02070309020205020404" pitchFamily="49" charset="0"/>
              </a:rPr>
              <a:t>1</a:t>
            </a:r>
            <a:endParaRPr lang="ru-RU" sz="32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9D95BD05-3211-45E6-93E3-C72745A0F542}"/>
              </a:ext>
            </a:extLst>
          </p:cNvPr>
          <p:cNvSpPr txBox="1"/>
          <p:nvPr/>
        </p:nvSpPr>
        <p:spPr>
          <a:xfrm>
            <a:off x="479376" y="4149080"/>
            <a:ext cx="10873208" cy="584775"/>
          </a:xfrm>
          <a:prstGeom prst="rect">
            <a:avLst/>
          </a:prstGeom>
          <a:noFill/>
        </p:spPr>
        <p:txBody>
          <a:bodyPr wrap="square" rtlCol="0">
            <a:spAutoFit/>
          </a:bodyPr>
          <a:lstStyle/>
          <a:p>
            <a:r>
              <a:rPr lang="en-US" sz="3200" dirty="0"/>
              <a:t>Information Gain = H(0011) - 1/2 H(01) - 1/2 H(01) = 0</a:t>
            </a:r>
            <a:endParaRPr lang="ru-RU" sz="3200" dirty="0"/>
          </a:p>
        </p:txBody>
      </p:sp>
      <p:sp>
        <p:nvSpPr>
          <p:cNvPr id="2" name="Rectangle 1"/>
          <p:cNvSpPr/>
          <p:nvPr/>
        </p:nvSpPr>
        <p:spPr>
          <a:xfrm>
            <a:off x="3215680" y="1865870"/>
            <a:ext cx="2448272" cy="411002"/>
          </a:xfrm>
          <a:prstGeom prst="rect">
            <a:avLst/>
          </a:prstGeom>
          <a:noFill/>
          <a:ln>
            <a:solidFill>
              <a:srgbClr val="2C9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15680" y="3356992"/>
            <a:ext cx="244827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15680" y="2348880"/>
            <a:ext cx="244827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15680" y="2852936"/>
            <a:ext cx="2448272" cy="411002"/>
          </a:xfrm>
          <a:prstGeom prst="rect">
            <a:avLst/>
          </a:prstGeom>
          <a:noFill/>
          <a:ln>
            <a:solidFill>
              <a:srgbClr val="2C9B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35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Decision tree</a:t>
            </a:r>
            <a:endParaRPr lang="ru-RU" sz="3600" b="1" dirty="0">
              <a:solidFill>
                <a:srgbClr val="2C2C2C"/>
              </a:solidFill>
            </a:endParaRPr>
          </a:p>
        </p:txBody>
      </p:sp>
      <p:sp>
        <p:nvSpPr>
          <p:cNvPr id="9" name="TextBox 8">
            <a:extLst>
              <a:ext uri="{FF2B5EF4-FFF2-40B4-BE49-F238E27FC236}">
                <a16:creationId xmlns:a16="http://schemas.microsoft.com/office/drawing/2014/main" id="{9D95BD05-3211-45E6-93E3-C72745A0F542}"/>
              </a:ext>
            </a:extLst>
          </p:cNvPr>
          <p:cNvSpPr txBox="1"/>
          <p:nvPr/>
        </p:nvSpPr>
        <p:spPr>
          <a:xfrm>
            <a:off x="649088" y="1288065"/>
            <a:ext cx="5302896" cy="255454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F1 F2 F3 Target</a:t>
            </a: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a:solidFill>
                  <a:srgbClr val="0070C0"/>
                </a:solidFill>
                <a:latin typeface="Courier New" panose="02070309020205020404" pitchFamily="49" charset="0"/>
                <a:cs typeface="Courier New" panose="02070309020205020404" pitchFamily="49" charset="0"/>
              </a:rPr>
              <a:t>0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B   </a:t>
            </a:r>
            <a:r>
              <a:rPr lang="en-US" sz="3200" b="1" dirty="0">
                <a:solidFill>
                  <a:srgbClr val="0070C0"/>
                </a:solidFill>
                <a:latin typeface="Courier New" panose="02070309020205020404" pitchFamily="49" charset="0"/>
                <a:cs typeface="Courier New" panose="02070309020205020404" pitchFamily="49" charset="0"/>
              </a:rPr>
              <a:t>0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   </a:t>
            </a:r>
            <a:r>
              <a:rPr lang="en-US" sz="3200" b="1" dirty="0">
                <a:solidFill>
                  <a:srgbClr val="FF0000"/>
                </a:solidFill>
                <a:latin typeface="Courier New" panose="02070309020205020404" pitchFamily="49" charset="0"/>
                <a:cs typeface="Courier New" panose="02070309020205020404" pitchFamily="49" charset="0"/>
              </a:rPr>
              <a:t>1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ru-RU" sz="3200" dirty="0">
              <a:latin typeface="Courier New" panose="02070309020205020404" pitchFamily="49" charset="0"/>
              <a:cs typeface="Courier New" panose="02070309020205020404" pitchFamily="49" charset="0"/>
            </a:endParaRPr>
          </a:p>
        </p:txBody>
      </p:sp>
      <p:sp>
        <p:nvSpPr>
          <p:cNvPr id="5" name="Rectangle 4"/>
          <p:cNvSpPr/>
          <p:nvPr/>
        </p:nvSpPr>
        <p:spPr>
          <a:xfrm>
            <a:off x="1343472" y="1316558"/>
            <a:ext cx="792088" cy="2526052"/>
          </a:xfrm>
          <a:prstGeom prst="rect">
            <a:avLst/>
          </a:prstGeom>
          <a:solidFill>
            <a:schemeClr val="bg1">
              <a:lumMod val="95000"/>
              <a:alpha val="2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742426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66835</TotalTime>
  <Words>1111</Words>
  <Application>Microsoft Office PowerPoint</Application>
  <PresentationFormat>Widescreen</PresentationFormat>
  <Paragraphs>136</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Consolas</vt:lpstr>
      <vt:lpstr>Courier New</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Dm</dc:creator>
  <cp:lastModifiedBy>Dmitry Ryabokon</cp:lastModifiedBy>
  <cp:revision>962</cp:revision>
  <dcterms:created xsi:type="dcterms:W3CDTF">2012-08-21T06:57:10Z</dcterms:created>
  <dcterms:modified xsi:type="dcterms:W3CDTF">2021-03-04T07:50:07Z</dcterms:modified>
</cp:coreProperties>
</file>