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1089" r:id="rId2"/>
    <p:sldId id="277" r:id="rId3"/>
    <p:sldId id="1095" r:id="rId4"/>
    <p:sldId id="1103" r:id="rId5"/>
    <p:sldId id="664" r:id="rId6"/>
    <p:sldId id="665" r:id="rId7"/>
    <p:sldId id="666" r:id="rId8"/>
    <p:sldId id="667" r:id="rId9"/>
    <p:sldId id="668" r:id="rId10"/>
    <p:sldId id="669" r:id="rId11"/>
    <p:sldId id="1104" r:id="rId12"/>
    <p:sldId id="679" r:id="rId13"/>
    <p:sldId id="680" r:id="rId14"/>
    <p:sldId id="681" r:id="rId15"/>
    <p:sldId id="682" r:id="rId16"/>
    <p:sldId id="683" r:id="rId17"/>
    <p:sldId id="684" r:id="rId18"/>
    <p:sldId id="685" r:id="rId19"/>
    <p:sldId id="686" r:id="rId20"/>
    <p:sldId id="687" r:id="rId21"/>
    <p:sldId id="68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FF5001"/>
    <a:srgbClr val="81FFFF"/>
    <a:srgbClr val="D1FFFF"/>
    <a:srgbClr val="C5FFFF"/>
    <a:srgbClr val="B4EEFA"/>
    <a:srgbClr val="FFB3B3"/>
    <a:srgbClr val="FFE7E7"/>
    <a:srgbClr val="03B3C5"/>
    <a:srgbClr val="FF2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>
      <p:cViewPr varScale="1">
        <p:scale>
          <a:sx n="77" d="100"/>
          <a:sy n="77" d="100"/>
        </p:scale>
        <p:origin x="98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854B4-4458-424E-BAFB-8C7356CE163A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E1223-8D7E-4AC2-8D63-9172D57C5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4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6d531e65_2_67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787" cy="411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</a:pPr>
            <a:endParaRPr sz="1400"/>
          </a:p>
        </p:txBody>
      </p:sp>
      <p:sp>
        <p:nvSpPr>
          <p:cNvPr id="119" name="Google Shape;119;g626d531e65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4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1"/>
            <a:ext cx="12191999" cy="836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1371639" y="6453336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A227D42-D62F-41C9-B21B-916D8D0DB9A4}" type="slidenum">
              <a:rPr lang="en-US" sz="12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‹#›</a:t>
            </a:fld>
            <a:endParaRPr lang="en-US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5A9EF7-9930-43F6-B30B-5FFC75C85C2F}"/>
              </a:ext>
            </a:extLst>
          </p:cNvPr>
          <p:cNvSpPr/>
          <p:nvPr userDrawn="1"/>
        </p:nvSpPr>
        <p:spPr>
          <a:xfrm>
            <a:off x="-1" y="836706"/>
            <a:ext cx="12190917" cy="600348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D8050C8-7670-4729-9A76-16133C9F07A9}"/>
              </a:ext>
            </a:extLst>
          </p:cNvPr>
          <p:cNvSpPr/>
          <p:nvPr userDrawn="1"/>
        </p:nvSpPr>
        <p:spPr>
          <a:xfrm>
            <a:off x="1" y="1"/>
            <a:ext cx="12191999" cy="8367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3D2A14-63C8-4214-8E21-3BDCC4EA640E}"/>
              </a:ext>
            </a:extLst>
          </p:cNvPr>
          <p:cNvCxnSpPr/>
          <p:nvPr userDrawn="1"/>
        </p:nvCxnSpPr>
        <p:spPr>
          <a:xfrm>
            <a:off x="-2468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1064552" y="6381328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A227D42-D62F-41C9-B21B-916D8D0DB9A4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2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07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642F36-2AB8-4AB0-8C42-A5D175C05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6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5F5DB8-576C-47AA-8D22-2A1BB72AC41F}"/>
              </a:ext>
            </a:extLst>
          </p:cNvPr>
          <p:cNvSpPr/>
          <p:nvPr userDrawn="1"/>
        </p:nvSpPr>
        <p:spPr>
          <a:xfrm>
            <a:off x="11324" y="0"/>
            <a:ext cx="12180676" cy="6858000"/>
          </a:xfrm>
          <a:prstGeom prst="rect">
            <a:avLst/>
          </a:prstGeom>
          <a:blipFill dpi="0" rotWithShape="1">
            <a:blip r:embed="rId2">
              <a:alphaModFix amt="25000"/>
              <a:grayscl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4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42F36-2AB8-4AB0-8C42-A5D175C05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0"/>
            <a:ext cx="611006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BFABBF-8AB6-4189-BE0A-C21BFD5787DF}"/>
              </a:ext>
            </a:extLst>
          </p:cNvPr>
          <p:cNvSpPr/>
          <p:nvPr userDrawn="1"/>
        </p:nvSpPr>
        <p:spPr>
          <a:xfrm>
            <a:off x="-21912" y="-3016"/>
            <a:ext cx="6295864" cy="68610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2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835DC-7277-4E5F-BE92-E83ACA38C196}"/>
              </a:ext>
            </a:extLst>
          </p:cNvPr>
          <p:cNvSpPr/>
          <p:nvPr userDrawn="1"/>
        </p:nvSpPr>
        <p:spPr>
          <a:xfrm>
            <a:off x="-21912" y="-3016"/>
            <a:ext cx="6295864" cy="68610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9" r:id="rId2"/>
    <p:sldLayoutId id="2147483658" r:id="rId3"/>
    <p:sldLayoutId id="2147483663" r:id="rId4"/>
    <p:sldLayoutId id="2147483664" r:id="rId5"/>
    <p:sldLayoutId id="2147483660" r:id="rId6"/>
    <p:sldLayoutId id="214748366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58.bin"/><Relationship Id="rId3" Type="http://schemas.openxmlformats.org/officeDocument/2006/relationships/image" Target="../media/image13.wmf"/><Relationship Id="rId21" Type="http://schemas.openxmlformats.org/officeDocument/2006/relationships/image" Target="../media/image26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20.wmf"/><Relationship Id="rId25" Type="http://schemas.openxmlformats.org/officeDocument/2006/relationships/image" Target="../media/image28.wmf"/><Relationship Id="rId2" Type="http://schemas.openxmlformats.org/officeDocument/2006/relationships/oleObject" Target="../embeddings/oleObject50.bin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61.bin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23" Type="http://schemas.openxmlformats.org/officeDocument/2006/relationships/image" Target="../media/image27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ML_v5_01.ppt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0.w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0.w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34.bin"/><Relationship Id="rId3" Type="http://schemas.openxmlformats.org/officeDocument/2006/relationships/image" Target="../media/image13.wmf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2" Type="http://schemas.openxmlformats.org/officeDocument/2006/relationships/oleObject" Target="../embeddings/oleObject26.bin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37.bin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18.wmf"/><Relationship Id="rId18" Type="http://schemas.openxmlformats.org/officeDocument/2006/relationships/oleObject" Target="../embeddings/oleObject46.bin"/><Relationship Id="rId3" Type="http://schemas.openxmlformats.org/officeDocument/2006/relationships/image" Target="../media/image13.wmf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49.bin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775AE6-12FC-4E6C-99F8-18AA394B7D5A}"/>
              </a:ext>
            </a:extLst>
          </p:cNvPr>
          <p:cNvSpPr/>
          <p:nvPr/>
        </p:nvSpPr>
        <p:spPr>
          <a:xfrm>
            <a:off x="6295864" y="0"/>
            <a:ext cx="5896136" cy="68493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27B8C-14B3-49D7-AF22-DD9A07E818B7}"/>
              </a:ext>
            </a:extLst>
          </p:cNvPr>
          <p:cNvSpPr txBox="1"/>
          <p:nvPr/>
        </p:nvSpPr>
        <p:spPr>
          <a:xfrm>
            <a:off x="0" y="2276872"/>
            <a:ext cx="629586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Basics of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Machine Learning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388E43-9300-45C3-9922-F1EDB227C375}"/>
              </a:ext>
            </a:extLst>
          </p:cNvPr>
          <p:cNvGrpSpPr/>
          <p:nvPr/>
        </p:nvGrpSpPr>
        <p:grpSpPr>
          <a:xfrm>
            <a:off x="7314979" y="1196752"/>
            <a:ext cx="3762844" cy="4104456"/>
            <a:chOff x="4606151" y="2924944"/>
            <a:chExt cx="3762844" cy="410445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A7CF9C-5945-4E6C-AB30-6CB418CAB20A}"/>
                </a:ext>
              </a:extLst>
            </p:cNvPr>
            <p:cNvSpPr/>
            <p:nvPr/>
          </p:nvSpPr>
          <p:spPr>
            <a:xfrm>
              <a:off x="5189624" y="5165576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BC02A7C-DC83-40A1-BEF0-BE874CB5981E}"/>
                </a:ext>
              </a:extLst>
            </p:cNvPr>
            <p:cNvSpPr/>
            <p:nvPr/>
          </p:nvSpPr>
          <p:spPr>
            <a:xfrm>
              <a:off x="5009796" y="4365104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410499B-B068-41BA-984E-E9AFA3A07055}"/>
                </a:ext>
              </a:extLst>
            </p:cNvPr>
            <p:cNvSpPr/>
            <p:nvPr/>
          </p:nvSpPr>
          <p:spPr>
            <a:xfrm>
              <a:off x="5866332" y="4689140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A2ABDCD-9CC0-4CD6-920C-67E790849942}"/>
                </a:ext>
              </a:extLst>
            </p:cNvPr>
            <p:cNvSpPr/>
            <p:nvPr/>
          </p:nvSpPr>
          <p:spPr>
            <a:xfrm>
              <a:off x="6222460" y="5609185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304476D-9D21-481A-A55B-D06AF9C42A53}"/>
                </a:ext>
              </a:extLst>
            </p:cNvPr>
            <p:cNvSpPr/>
            <p:nvPr/>
          </p:nvSpPr>
          <p:spPr>
            <a:xfrm>
              <a:off x="6386849" y="3991457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E080106-6D3A-4285-972F-EE6054114C2C}"/>
                </a:ext>
              </a:extLst>
            </p:cNvPr>
            <p:cNvSpPr/>
            <p:nvPr/>
          </p:nvSpPr>
          <p:spPr>
            <a:xfrm>
              <a:off x="7255994" y="5617410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E142F7-3D21-4623-B1E2-841899FAF57C}"/>
                </a:ext>
              </a:extLst>
            </p:cNvPr>
            <p:cNvSpPr/>
            <p:nvPr/>
          </p:nvSpPr>
          <p:spPr>
            <a:xfrm>
              <a:off x="6872518" y="4853529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C12942A-1B6D-4893-9B80-636DB6DFC30F}"/>
                </a:ext>
              </a:extLst>
            </p:cNvPr>
            <p:cNvSpPr/>
            <p:nvPr/>
          </p:nvSpPr>
          <p:spPr>
            <a:xfrm>
              <a:off x="7584773" y="4329367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1EE130D-717B-47E1-987F-2CD6DDD6D8EB}"/>
                </a:ext>
              </a:extLst>
            </p:cNvPr>
            <p:cNvSpPr/>
            <p:nvPr/>
          </p:nvSpPr>
          <p:spPr>
            <a:xfrm>
              <a:off x="8040216" y="5158228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1E64DBD-D314-4AA9-BFEE-44CD78E5D51F}"/>
                </a:ext>
              </a:extLst>
            </p:cNvPr>
            <p:cNvSpPr/>
            <p:nvPr/>
          </p:nvSpPr>
          <p:spPr>
            <a:xfrm>
              <a:off x="5623205" y="3903947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0C841A0-6143-4EDB-BBD1-C7A30ED9C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6151" y="2924944"/>
              <a:ext cx="3690901" cy="410445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CA7A93-B001-4161-AB35-0B0265B2BC7C}"/>
              </a:ext>
            </a:extLst>
          </p:cNvPr>
          <p:cNvSpPr txBox="1"/>
          <p:nvPr/>
        </p:nvSpPr>
        <p:spPr>
          <a:xfrm>
            <a:off x="0" y="3676050"/>
            <a:ext cx="6295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Dmitry Ryabokon, </a:t>
            </a:r>
            <a:r>
              <a:rPr lang="en-US" u="sng" dirty="0">
                <a:solidFill>
                  <a:schemeClr val="bg1"/>
                </a:solidFill>
              </a:rPr>
              <a:t>github.com/</a:t>
            </a:r>
            <a:r>
              <a:rPr lang="en-US" u="sng" dirty="0" err="1">
                <a:solidFill>
                  <a:schemeClr val="bg1"/>
                </a:solidFill>
              </a:rPr>
              <a:t>dryabokon</a:t>
            </a:r>
            <a:endParaRPr lang="ru-RU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4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Блок-схема: узел 42"/>
          <p:cNvSpPr/>
          <p:nvPr/>
        </p:nvSpPr>
        <p:spPr>
          <a:xfrm>
            <a:off x="1775520" y="2619704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узел 42"/>
          <p:cNvSpPr/>
          <p:nvPr/>
        </p:nvSpPr>
        <p:spPr>
          <a:xfrm>
            <a:off x="5136484" y="2614006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узел 42"/>
          <p:cNvSpPr/>
          <p:nvPr/>
        </p:nvSpPr>
        <p:spPr>
          <a:xfrm>
            <a:off x="7436228" y="2614006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Блок-схема: узел 42"/>
          <p:cNvSpPr/>
          <p:nvPr/>
        </p:nvSpPr>
        <p:spPr>
          <a:xfrm>
            <a:off x="8667408" y="2614006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Блок-схема: узел 44"/>
          <p:cNvSpPr/>
          <p:nvPr/>
        </p:nvSpPr>
        <p:spPr>
          <a:xfrm>
            <a:off x="5245518" y="2638622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Блок-схема: узел 43"/>
          <p:cNvSpPr/>
          <p:nvPr/>
        </p:nvSpPr>
        <p:spPr>
          <a:xfrm>
            <a:off x="1620574" y="2619704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Блок-схема: узел 42"/>
          <p:cNvSpPr/>
          <p:nvPr/>
        </p:nvSpPr>
        <p:spPr>
          <a:xfrm>
            <a:off x="1487488" y="2564904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узел 44"/>
          <p:cNvSpPr/>
          <p:nvPr/>
        </p:nvSpPr>
        <p:spPr>
          <a:xfrm>
            <a:off x="5017590" y="261970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узел 42"/>
          <p:cNvSpPr/>
          <p:nvPr/>
        </p:nvSpPr>
        <p:spPr>
          <a:xfrm>
            <a:off x="1777230" y="261970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Блок-схема: узел 42"/>
          <p:cNvSpPr/>
          <p:nvPr/>
        </p:nvSpPr>
        <p:spPr>
          <a:xfrm>
            <a:off x="5136484" y="261400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узел 42"/>
          <p:cNvSpPr/>
          <p:nvPr/>
        </p:nvSpPr>
        <p:spPr>
          <a:xfrm>
            <a:off x="7436228" y="261400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42"/>
          <p:cNvSpPr/>
          <p:nvPr/>
        </p:nvSpPr>
        <p:spPr>
          <a:xfrm>
            <a:off x="8667408" y="261400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44"/>
          <p:cNvSpPr/>
          <p:nvPr/>
        </p:nvSpPr>
        <p:spPr>
          <a:xfrm>
            <a:off x="5245518" y="263862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узел 43"/>
          <p:cNvSpPr/>
          <p:nvPr/>
        </p:nvSpPr>
        <p:spPr>
          <a:xfrm>
            <a:off x="1620574" y="261970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Блок-схема: узел 42"/>
          <p:cNvSpPr/>
          <p:nvPr/>
        </p:nvSpPr>
        <p:spPr>
          <a:xfrm>
            <a:off x="1487488" y="256490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13"/>
          <p:cNvCxnSpPr/>
          <p:nvPr/>
        </p:nvCxnSpPr>
        <p:spPr>
          <a:xfrm>
            <a:off x="1283368" y="2946486"/>
            <a:ext cx="96910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10749657" y="3061392"/>
          <a:ext cx="2428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3">
                  <p:embed/>
                </p:oleObj>
              </mc:Choice>
              <mc:Fallback>
                <p:oleObj name="Equation" r:id="rId2" imgW="126720" imgH="139680" progId="Equation.3">
                  <p:embed/>
                  <p:pic>
                    <p:nvPicPr>
                      <p:cNvPr id="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9657" y="3061392"/>
                        <a:ext cx="24288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/>
        </p:nvGraphicFramePr>
        <p:xfrm>
          <a:off x="3961484" y="3051175"/>
          <a:ext cx="2428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64880" progId="Equation.3">
                  <p:embed/>
                </p:oleObj>
              </mc:Choice>
              <mc:Fallback>
                <p:oleObj name="Equation" r:id="rId4" imgW="126720" imgH="164880" progId="Equation.3">
                  <p:embed/>
                  <p:pic>
                    <p:nvPicPr>
                      <p:cNvPr id="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484" y="3051175"/>
                        <a:ext cx="2428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/>
        </p:nvGraphicFramePr>
        <p:xfrm>
          <a:off x="1556436" y="3073400"/>
          <a:ext cx="2428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3">
                  <p:embed/>
                </p:oleObj>
              </mc:Choice>
              <mc:Fallback>
                <p:oleObj name="Equation" r:id="rId6" imgW="126720" imgH="177480" progId="Equation.3">
                  <p:embed/>
                  <p:pic>
                    <p:nvPicPr>
                      <p:cNvPr id="2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436" y="3073400"/>
                        <a:ext cx="24288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2783566" y="3073400"/>
          <a:ext cx="1936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520" imgH="164880" progId="Equation.3">
                  <p:embed/>
                </p:oleObj>
              </mc:Choice>
              <mc:Fallback>
                <p:oleObj name="Equation" r:id="rId8" imgW="101520" imgH="164880" progId="Equation.3">
                  <p:embed/>
                  <p:pic>
                    <p:nvPicPr>
                      <p:cNvPr id="2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566" y="3073400"/>
                        <a:ext cx="19367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8"/>
          <p:cNvGraphicFramePr>
            <a:graphicFrameLocks noChangeAspect="1"/>
          </p:cNvGraphicFramePr>
          <p:nvPr/>
        </p:nvGraphicFramePr>
        <p:xfrm>
          <a:off x="6339091" y="3051752"/>
          <a:ext cx="2428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64880" progId="Equation.3">
                  <p:embed/>
                </p:oleObj>
              </mc:Choice>
              <mc:Fallback>
                <p:oleObj name="Equation" r:id="rId10" imgW="126720" imgH="164880" progId="Equation.3">
                  <p:embed/>
                  <p:pic>
                    <p:nvPicPr>
                      <p:cNvPr id="4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091" y="3051752"/>
                        <a:ext cx="2428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"/>
          <p:cNvGraphicFramePr>
            <a:graphicFrameLocks noChangeAspect="1"/>
          </p:cNvGraphicFramePr>
          <p:nvPr/>
        </p:nvGraphicFramePr>
        <p:xfrm>
          <a:off x="5149557" y="3060732"/>
          <a:ext cx="2174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20" imgH="177480" progId="Equation.3">
                  <p:embed/>
                </p:oleObj>
              </mc:Choice>
              <mc:Fallback>
                <p:oleObj name="Equation" r:id="rId12" imgW="114120" imgH="177480" progId="Equation.3">
                  <p:embed/>
                  <p:pic>
                    <p:nvPicPr>
                      <p:cNvPr id="4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557" y="3060732"/>
                        <a:ext cx="21748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8"/>
          <p:cNvGraphicFramePr>
            <a:graphicFrameLocks noChangeAspect="1"/>
          </p:cNvGraphicFramePr>
          <p:nvPr/>
        </p:nvGraphicFramePr>
        <p:xfrm>
          <a:off x="8645232" y="3027394"/>
          <a:ext cx="2190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120" imgH="177480" progId="Equation.3">
                  <p:embed/>
                </p:oleObj>
              </mc:Choice>
              <mc:Fallback>
                <p:oleObj name="Equation" r:id="rId14" imgW="114120" imgH="177480" progId="Equation.3">
                  <p:embed/>
                  <p:pic>
                    <p:nvPicPr>
                      <p:cNvPr id="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5232" y="3027394"/>
                        <a:ext cx="2190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8"/>
          <p:cNvGraphicFramePr>
            <a:graphicFrameLocks noChangeAspect="1"/>
          </p:cNvGraphicFramePr>
          <p:nvPr/>
        </p:nvGraphicFramePr>
        <p:xfrm>
          <a:off x="7445082" y="3062319"/>
          <a:ext cx="2174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120" imgH="164880" progId="Equation.3">
                  <p:embed/>
                </p:oleObj>
              </mc:Choice>
              <mc:Fallback>
                <p:oleObj name="Equation" r:id="rId16" imgW="114120" imgH="164880" progId="Equation.3">
                  <p:embed/>
                  <p:pic>
                    <p:nvPicPr>
                      <p:cNvPr id="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082" y="3062319"/>
                        <a:ext cx="217488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/>
        </p:nvGraphicFramePr>
        <p:xfrm>
          <a:off x="802482" y="4130675"/>
          <a:ext cx="29892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69720" imgH="241200" progId="Equation.3">
                  <p:embed/>
                </p:oleObj>
              </mc:Choice>
              <mc:Fallback>
                <p:oleObj name="Equation" r:id="rId18" imgW="1269720" imgH="241200" progId="Equation.3">
                  <p:embed/>
                  <p:pic>
                    <p:nvPicPr>
                      <p:cNvPr id="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482" y="4130675"/>
                        <a:ext cx="2989262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/>
          <p:cNvGraphicFramePr>
            <a:graphicFrameLocks noChangeAspect="1"/>
          </p:cNvGraphicFramePr>
          <p:nvPr/>
        </p:nvGraphicFramePr>
        <p:xfrm>
          <a:off x="5087888" y="4121150"/>
          <a:ext cx="38465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38000" imgH="228600" progId="Equation.3">
                  <p:embed/>
                </p:oleObj>
              </mc:Choice>
              <mc:Fallback>
                <p:oleObj name="Equation" r:id="rId20" imgW="1638000" imgH="228600" progId="Equation.3">
                  <p:embed/>
                  <p:pic>
                    <p:nvPicPr>
                      <p:cNvPr id="4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88" y="4121150"/>
                        <a:ext cx="3846513" cy="563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/>
        </p:nvGraphicFramePr>
        <p:xfrm>
          <a:off x="654050" y="4840288"/>
          <a:ext cx="32861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96800" imgH="241200" progId="Equation.3">
                  <p:embed/>
                </p:oleObj>
              </mc:Choice>
              <mc:Fallback>
                <p:oleObj name="Equation" r:id="rId22" imgW="1396800" imgH="241200" progId="Equation.3">
                  <p:embed/>
                  <p:pic>
                    <p:nvPicPr>
                      <p:cNvPr id="4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4840288"/>
                        <a:ext cx="3286125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Блок-схема: узел 42"/>
          <p:cNvSpPr/>
          <p:nvPr/>
        </p:nvSpPr>
        <p:spPr>
          <a:xfrm>
            <a:off x="1105033" y="4509561"/>
            <a:ext cx="94423" cy="10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узел 42"/>
          <p:cNvSpPr/>
          <p:nvPr/>
        </p:nvSpPr>
        <p:spPr>
          <a:xfrm>
            <a:off x="961017" y="5229200"/>
            <a:ext cx="94423" cy="10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8" name="Object 7"/>
          <p:cNvGraphicFramePr>
            <a:graphicFrameLocks noChangeAspect="1"/>
          </p:cNvGraphicFramePr>
          <p:nvPr/>
        </p:nvGraphicFramePr>
        <p:xfrm>
          <a:off x="5137671" y="4849813"/>
          <a:ext cx="4630737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68480" imgH="241200" progId="Equation.3">
                  <p:embed/>
                </p:oleObj>
              </mc:Choice>
              <mc:Fallback>
                <p:oleObj name="Equation" r:id="rId24" imgW="1968480" imgH="241200" progId="Equation.3">
                  <p:embed/>
                  <p:pic>
                    <p:nvPicPr>
                      <p:cNvPr id="5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671" y="4849813"/>
                        <a:ext cx="4630737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Блок-схема: узел 42"/>
          <p:cNvSpPr/>
          <p:nvPr/>
        </p:nvSpPr>
        <p:spPr>
          <a:xfrm>
            <a:off x="5396194" y="5238824"/>
            <a:ext cx="94423" cy="10715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Блок-схема: узел 42"/>
          <p:cNvSpPr/>
          <p:nvPr/>
        </p:nvSpPr>
        <p:spPr>
          <a:xfrm>
            <a:off x="5375920" y="4530396"/>
            <a:ext cx="94423" cy="10715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Freeform 37"/>
          <p:cNvSpPr/>
          <p:nvPr/>
        </p:nvSpPr>
        <p:spPr>
          <a:xfrm flipH="1">
            <a:off x="4664593" y="1966071"/>
            <a:ext cx="4199713" cy="958873"/>
          </a:xfrm>
          <a:custGeom>
            <a:avLst/>
            <a:gdLst>
              <a:gd name="connsiteX0" fmla="*/ 0 w 1630680"/>
              <a:gd name="connsiteY0" fmla="*/ 609643 h 635594"/>
              <a:gd name="connsiteX1" fmla="*/ 472440 w 1630680"/>
              <a:gd name="connsiteY1" fmla="*/ 563923 h 635594"/>
              <a:gd name="connsiteX2" fmla="*/ 944880 w 1630680"/>
              <a:gd name="connsiteY2" fmla="*/ 43 h 635594"/>
              <a:gd name="connsiteX3" fmla="*/ 1356360 w 1630680"/>
              <a:gd name="connsiteY3" fmla="*/ 533443 h 635594"/>
              <a:gd name="connsiteX4" fmla="*/ 1630680 w 1630680"/>
              <a:gd name="connsiteY4" fmla="*/ 609643 h 635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0680" h="635594">
                <a:moveTo>
                  <a:pt x="0" y="609643"/>
                </a:moveTo>
                <a:cubicBezTo>
                  <a:pt x="157480" y="637583"/>
                  <a:pt x="314960" y="665523"/>
                  <a:pt x="472440" y="563923"/>
                </a:cubicBezTo>
                <a:cubicBezTo>
                  <a:pt x="629920" y="462323"/>
                  <a:pt x="797560" y="5123"/>
                  <a:pt x="944880" y="43"/>
                </a:cubicBezTo>
                <a:cubicBezTo>
                  <a:pt x="1092200" y="-5037"/>
                  <a:pt x="1242060" y="431843"/>
                  <a:pt x="1356360" y="533443"/>
                </a:cubicBezTo>
                <a:cubicBezTo>
                  <a:pt x="1470660" y="635043"/>
                  <a:pt x="1550670" y="622343"/>
                  <a:pt x="1630680" y="609643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549013" y="1931379"/>
            <a:ext cx="347401" cy="958873"/>
          </a:xfrm>
          <a:custGeom>
            <a:avLst/>
            <a:gdLst>
              <a:gd name="connsiteX0" fmla="*/ 0 w 1630680"/>
              <a:gd name="connsiteY0" fmla="*/ 609643 h 635594"/>
              <a:gd name="connsiteX1" fmla="*/ 472440 w 1630680"/>
              <a:gd name="connsiteY1" fmla="*/ 563923 h 635594"/>
              <a:gd name="connsiteX2" fmla="*/ 944880 w 1630680"/>
              <a:gd name="connsiteY2" fmla="*/ 43 h 635594"/>
              <a:gd name="connsiteX3" fmla="*/ 1356360 w 1630680"/>
              <a:gd name="connsiteY3" fmla="*/ 533443 h 635594"/>
              <a:gd name="connsiteX4" fmla="*/ 1630680 w 1630680"/>
              <a:gd name="connsiteY4" fmla="*/ 609643 h 635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0680" h="635594">
                <a:moveTo>
                  <a:pt x="0" y="609643"/>
                </a:moveTo>
                <a:cubicBezTo>
                  <a:pt x="157480" y="637583"/>
                  <a:pt x="314960" y="665523"/>
                  <a:pt x="472440" y="563923"/>
                </a:cubicBezTo>
                <a:cubicBezTo>
                  <a:pt x="629920" y="462323"/>
                  <a:pt x="797560" y="5123"/>
                  <a:pt x="944880" y="43"/>
                </a:cubicBezTo>
                <a:cubicBezTo>
                  <a:pt x="1092200" y="-5037"/>
                  <a:pt x="1242060" y="431843"/>
                  <a:pt x="1356360" y="533443"/>
                </a:cubicBezTo>
                <a:cubicBezTo>
                  <a:pt x="1470660" y="635043"/>
                  <a:pt x="1550670" y="622343"/>
                  <a:pt x="1630680" y="609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3C8DCF-A729-4AB6-B8E1-ACF25A95A598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Unsupervised learning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1E45E5-C8A5-4703-B6A6-C5C781FE5503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EM algorithm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24746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5038E3-DF27-426A-93AF-1DBF4887F96C}"/>
              </a:ext>
            </a:extLst>
          </p:cNvPr>
          <p:cNvSpPr txBox="1"/>
          <p:nvPr/>
        </p:nvSpPr>
        <p:spPr>
          <a:xfrm>
            <a:off x="0" y="2276872"/>
            <a:ext cx="62958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K-Means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41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33C8DCF-A729-4AB6-B8E1-ACF25A95A598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Unsupervised learning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0B2CE-6A03-40C0-B2EB-14648CBD32A1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K-means</a:t>
            </a:r>
            <a:endParaRPr lang="ru-RU"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39551-C87E-4A5C-8757-646CEC35E99F}"/>
              </a:ext>
            </a:extLst>
          </p:cNvPr>
          <p:cNvSpPr/>
          <p:nvPr/>
        </p:nvSpPr>
        <p:spPr>
          <a:xfrm>
            <a:off x="339494" y="6247702"/>
            <a:ext cx="8088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https://www.naftaliharris.com/blog/visualizing-k-means-clustering/</a:t>
            </a:r>
            <a:endParaRPr lang="ru-RU" sz="1200" dirty="0"/>
          </a:p>
          <a:p>
            <a:r>
              <a:rPr lang="en-US" sz="1200" dirty="0"/>
              <a:t>http://stanford.edu/class/ee103/visualizations/kmeans/kmeans.html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34F8E-7C95-4232-A5BF-F3A789867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1581156"/>
            <a:ext cx="8424936" cy="444328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6688" y="1962651"/>
            <a:ext cx="50232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K-means </a:t>
            </a:r>
            <a:r>
              <a:rPr lang="en-US" sz="2400" dirty="0"/>
              <a:t>is an unsupervised clustering algorithm</a:t>
            </a:r>
          </a:p>
          <a:p>
            <a:endParaRPr lang="en-US" sz="2400" dirty="0"/>
          </a:p>
          <a:p>
            <a:r>
              <a:rPr lang="en-US" sz="2400" dirty="0"/>
              <a:t>Do not confuse with KNN </a:t>
            </a:r>
            <a:r>
              <a:rPr lang="en-US" sz="2400" b="1" dirty="0"/>
              <a:t>classification </a:t>
            </a:r>
            <a:r>
              <a:rPr lang="en-US" sz="2400" dirty="0"/>
              <a:t>(or regression) algorithm which classifies an unlabeled observation based on its k surrounding neighbors. </a:t>
            </a:r>
          </a:p>
        </p:txBody>
      </p:sp>
    </p:spTree>
    <p:extLst>
      <p:ext uri="{BB962C8B-B14F-4D97-AF65-F5344CB8AC3E}">
        <p14:creationId xmlns:p14="http://schemas.microsoft.com/office/powerpoint/2010/main" val="365183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33C8DCF-A729-4AB6-B8E1-ACF25A95A598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Unsupervised learning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0B2CE-6A03-40C0-B2EB-14648CBD32A1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K-means</a:t>
            </a:r>
            <a:endParaRPr lang="ru-RU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34F8E-7C95-4232-A5BF-F3A789867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794389"/>
            <a:ext cx="8424935" cy="4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33C8DCF-A729-4AB6-B8E1-ACF25A95A598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Unsupervised learning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0B2CE-6A03-40C0-B2EB-14648CBD32A1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K-means</a:t>
            </a:r>
            <a:endParaRPr lang="ru-RU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34F8E-7C95-4232-A5BF-F3A789867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794389"/>
            <a:ext cx="8424935" cy="44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0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33C8DCF-A729-4AB6-B8E1-ACF25A95A598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Unsupervised learning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0B2CE-6A03-40C0-B2EB-14648CBD32A1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K-means</a:t>
            </a:r>
            <a:endParaRPr lang="ru-RU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34F8E-7C95-4232-A5BF-F3A789867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794389"/>
            <a:ext cx="8424934" cy="444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18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33C8DCF-A729-4AB6-B8E1-ACF25A95A598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Unsupervised learning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0B2CE-6A03-40C0-B2EB-14648CBD32A1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K-means</a:t>
            </a:r>
            <a:endParaRPr lang="ru-RU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34F8E-7C95-4232-A5BF-F3A789867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794389"/>
            <a:ext cx="8424934" cy="444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28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33C8DCF-A729-4AB6-B8E1-ACF25A95A598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Unsupervised learning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0B2CE-6A03-40C0-B2EB-14648CBD32A1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K-means</a:t>
            </a:r>
            <a:endParaRPr lang="ru-RU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34F8E-7C95-4232-A5BF-F3A789867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5" y="1794389"/>
            <a:ext cx="8424932" cy="444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58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33C8DCF-A729-4AB6-B8E1-ACF25A95A598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Unsupervised learning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0B2CE-6A03-40C0-B2EB-14648CBD32A1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K-means</a:t>
            </a:r>
            <a:endParaRPr lang="ru-RU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34F8E-7C95-4232-A5BF-F3A789867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5" y="1794389"/>
            <a:ext cx="8424932" cy="444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5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33C8DCF-A729-4AB6-B8E1-ACF25A95A598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Unsupervised learning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0B2CE-6A03-40C0-B2EB-14648CBD32A1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K-means</a:t>
            </a:r>
            <a:endParaRPr lang="ru-RU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34F8E-7C95-4232-A5BF-F3A789867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6" y="1794389"/>
            <a:ext cx="8424930" cy="444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8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95BAB3-744A-4553-A5FC-373E2C885B22}"/>
              </a:ext>
            </a:extLst>
          </p:cNvPr>
          <p:cNvSpPr txBox="1"/>
          <p:nvPr/>
        </p:nvSpPr>
        <p:spPr>
          <a:xfrm>
            <a:off x="0" y="2276872"/>
            <a:ext cx="629586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Lesson </a:t>
            </a:r>
            <a:r>
              <a:rPr lang="ru-RU" sz="4800" b="1" dirty="0">
                <a:solidFill>
                  <a:schemeClr val="bg1"/>
                </a:solidFill>
              </a:rPr>
              <a:t>12</a:t>
            </a:r>
            <a:endParaRPr lang="en-US" sz="4800" b="1" dirty="0">
              <a:solidFill>
                <a:schemeClr val="bg1"/>
              </a:solidFill>
            </a:endParaRP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Unsupervised Learning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31" name="Picture 5">
            <a:extLst>
              <a:ext uri="{FF2B5EF4-FFF2-40B4-BE49-F238E27FC236}">
                <a16:creationId xmlns:a16="http://schemas.microsoft.com/office/drawing/2014/main" id="{9B02057B-DB72-4C42-9D3D-489C8FEEB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2204864"/>
            <a:ext cx="2375991" cy="208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1E5426F8-AD6E-4726-B126-0CCAAC64EB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56800" y="295103"/>
            <a:ext cx="311647" cy="28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87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33C8DCF-A729-4AB6-B8E1-ACF25A95A598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Unsupervised learning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0B2CE-6A03-40C0-B2EB-14648CBD32A1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K-means</a:t>
            </a:r>
            <a:endParaRPr lang="ru-RU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34F8E-7C95-4232-A5BF-F3A789867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6" y="1794389"/>
            <a:ext cx="8424930" cy="444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57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533C8DCF-A729-4AB6-B8E1-ACF25A95A598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Unsupervised learning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E0B2CE-6A03-40C0-B2EB-14648CBD32A1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K-means</a:t>
            </a:r>
            <a:endParaRPr lang="ru-RU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34F8E-7C95-4232-A5BF-F3A789867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7" y="1794389"/>
            <a:ext cx="8424928" cy="444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8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Supervised Learning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257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327BA-264C-4020-AE00-88427091B45D}"/>
              </a:ext>
            </a:extLst>
          </p:cNvPr>
          <p:cNvSpPr txBox="1"/>
          <p:nvPr/>
        </p:nvSpPr>
        <p:spPr>
          <a:xfrm>
            <a:off x="479376" y="2090172"/>
            <a:ext cx="5904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EM Algorithm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K-means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996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5038E3-DF27-426A-93AF-1DBF4887F96C}"/>
              </a:ext>
            </a:extLst>
          </p:cNvPr>
          <p:cNvSpPr txBox="1"/>
          <p:nvPr/>
        </p:nvSpPr>
        <p:spPr>
          <a:xfrm>
            <a:off x="0" y="2276872"/>
            <a:ext cx="62958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EM algorithm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65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9576" y="3126713"/>
            <a:ext cx="1691750" cy="777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Learning</a:t>
            </a:r>
          </a:p>
        </p:txBody>
      </p:sp>
      <p:graphicFrame>
        <p:nvGraphicFramePr>
          <p:cNvPr id="22" name="Object 1"/>
          <p:cNvGraphicFramePr>
            <a:graphicFrameLocks noChangeAspect="1"/>
          </p:cNvGraphicFramePr>
          <p:nvPr/>
        </p:nvGraphicFramePr>
        <p:xfrm>
          <a:off x="2066379" y="2272928"/>
          <a:ext cx="2157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032" imgH="253890" progId="Equation.3">
                  <p:embed/>
                </p:oleObj>
              </mc:Choice>
              <mc:Fallback>
                <p:oleObj name="Equation" r:id="rId2" imgW="1079032" imgH="253890" progId="Equation.3">
                  <p:embed/>
                  <p:pic>
                    <p:nvPicPr>
                      <p:cNvPr id="2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379" y="2272928"/>
                        <a:ext cx="21574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/>
        </p:nvGraphicFramePr>
        <p:xfrm>
          <a:off x="264704" y="3009456"/>
          <a:ext cx="139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482400" progId="Equation.3">
                  <p:embed/>
                </p:oleObj>
              </mc:Choice>
              <mc:Fallback>
                <p:oleObj name="Equation" r:id="rId4" imgW="698400" imgH="482400" progId="Equation.3">
                  <p:embed/>
                  <p:pic>
                    <p:nvPicPr>
                      <p:cNvPr id="2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04" y="3009456"/>
                        <a:ext cx="13970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/>
        </p:nvGraphicFramePr>
        <p:xfrm>
          <a:off x="4696672" y="2986432"/>
          <a:ext cx="838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482400" progId="Equation.3">
                  <p:embed/>
                </p:oleObj>
              </mc:Choice>
              <mc:Fallback>
                <p:oleObj name="Equation" r:id="rId6" imgW="419040" imgH="482400" progId="Equation.3">
                  <p:embed/>
                  <p:pic>
                    <p:nvPicPr>
                      <p:cNvPr id="2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672" y="2986432"/>
                        <a:ext cx="838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3"/>
          <p:cNvGraphicFramePr>
            <a:graphicFrameLocks noChangeAspect="1"/>
          </p:cNvGraphicFramePr>
          <p:nvPr/>
        </p:nvGraphicFramePr>
        <p:xfrm>
          <a:off x="2828378" y="4446816"/>
          <a:ext cx="633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7087" imgH="215619" progId="Equation.3">
                  <p:embed/>
                </p:oleObj>
              </mc:Choice>
              <mc:Fallback>
                <p:oleObj name="Equation" r:id="rId8" imgW="317087" imgH="215619" progId="Equation.3">
                  <p:embed/>
                  <p:pic>
                    <p:nvPicPr>
                      <p:cNvPr id="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378" y="4446816"/>
                        <a:ext cx="6334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9"/>
          <p:cNvGraphicFramePr>
            <a:graphicFrameLocks noChangeAspect="1"/>
          </p:cNvGraphicFramePr>
          <p:nvPr/>
        </p:nvGraphicFramePr>
        <p:xfrm>
          <a:off x="6528048" y="2960238"/>
          <a:ext cx="139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400" imgH="482400" progId="Equation.3">
                  <p:embed/>
                </p:oleObj>
              </mc:Choice>
              <mc:Fallback>
                <p:oleObj name="Equation" r:id="rId10" imgW="698400" imgH="482400" progId="Equation.3">
                  <p:embed/>
                  <p:pic>
                    <p:nvPicPr>
                      <p:cNvPr id="3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8" y="2960238"/>
                        <a:ext cx="13970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1"/>
          <p:cNvGraphicFramePr>
            <a:graphicFrameLocks noChangeAspect="1"/>
          </p:cNvGraphicFramePr>
          <p:nvPr/>
        </p:nvGraphicFramePr>
        <p:xfrm>
          <a:off x="10726194" y="3140968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040" imgH="253800" progId="Equation.3">
                  <p:embed/>
                </p:oleObj>
              </mc:Choice>
              <mc:Fallback>
                <p:oleObj name="Equation" r:id="rId12" imgW="419040" imgH="253800" progId="Equation.3">
                  <p:embed/>
                  <p:pic>
                    <p:nvPicPr>
                      <p:cNvPr id="3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6194" y="3140968"/>
                        <a:ext cx="8382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3"/>
          <p:cNvGraphicFramePr>
            <a:graphicFrameLocks noChangeAspect="1"/>
          </p:cNvGraphicFramePr>
          <p:nvPr/>
        </p:nvGraphicFramePr>
        <p:xfrm>
          <a:off x="8655286" y="4650945"/>
          <a:ext cx="633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7160" imgH="215640" progId="Equation.3">
                  <p:embed/>
                </p:oleObj>
              </mc:Choice>
              <mc:Fallback>
                <p:oleObj name="Equation" r:id="rId14" imgW="317160" imgH="215640" progId="Equation.3">
                  <p:embed/>
                  <p:pic>
                    <p:nvPicPr>
                      <p:cNvPr id="3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5286" y="4650945"/>
                        <a:ext cx="6334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Прямая со стрелкой 55"/>
          <p:cNvCxnSpPr/>
          <p:nvPr/>
        </p:nvCxnSpPr>
        <p:spPr>
          <a:xfrm flipV="1">
            <a:off x="5953572" y="2031020"/>
            <a:ext cx="0" cy="406227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24"/>
          <p:cNvGraphicFramePr>
            <a:graphicFrameLocks noChangeAspect="1"/>
          </p:cNvGraphicFramePr>
          <p:nvPr/>
        </p:nvGraphicFramePr>
        <p:xfrm>
          <a:off x="9347443" y="4638244"/>
          <a:ext cx="379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0440" imgH="228600" progId="Equation.3">
                  <p:embed/>
                </p:oleObj>
              </mc:Choice>
              <mc:Fallback>
                <p:oleObj name="Equation" r:id="rId16" imgW="190440" imgH="228600" progId="Equation.3">
                  <p:embed/>
                  <p:pic>
                    <p:nvPicPr>
                      <p:cNvPr id="4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7443" y="4638244"/>
                        <a:ext cx="3794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3149377" y="3957659"/>
            <a:ext cx="0" cy="4794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125451" y="2780928"/>
            <a:ext cx="0" cy="3191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775520" y="3515245"/>
            <a:ext cx="422378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" idx="3"/>
          </p:cNvCxnSpPr>
          <p:nvPr/>
        </p:nvCxnSpPr>
        <p:spPr>
          <a:xfrm flipV="1">
            <a:off x="3971326" y="3515245"/>
            <a:ext cx="398452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445354" y="3083800"/>
            <a:ext cx="1691750" cy="777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7968208" y="3469032"/>
            <a:ext cx="421752" cy="33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3"/>
          </p:cNvCxnSpPr>
          <p:nvPr/>
        </p:nvCxnSpPr>
        <p:spPr>
          <a:xfrm flipV="1">
            <a:off x="10137104" y="3469032"/>
            <a:ext cx="421752" cy="33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Object 1"/>
          <p:cNvGraphicFramePr>
            <a:graphicFrameLocks noChangeAspect="1"/>
          </p:cNvGraphicFramePr>
          <p:nvPr/>
        </p:nvGraphicFramePr>
        <p:xfrm>
          <a:off x="8209992" y="2184853"/>
          <a:ext cx="2157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79032" imgH="253890" progId="Equation.3">
                  <p:embed/>
                </p:oleObj>
              </mc:Choice>
              <mc:Fallback>
                <p:oleObj name="Equation" r:id="rId18" imgW="1079032" imgH="253890" progId="Equation.3">
                  <p:embed/>
                  <p:pic>
                    <p:nvPicPr>
                      <p:cNvPr id="9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9992" y="2184853"/>
                        <a:ext cx="21574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1" name="Straight Arrow Connector 90"/>
          <p:cNvCxnSpPr/>
          <p:nvPr/>
        </p:nvCxnSpPr>
        <p:spPr>
          <a:xfrm>
            <a:off x="9269064" y="2719517"/>
            <a:ext cx="0" cy="3191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V="1">
            <a:off x="9264352" y="3957659"/>
            <a:ext cx="0" cy="4794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8445354" y="5492729"/>
            <a:ext cx="1691750" cy="777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Supervisor</a:t>
            </a:r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398086" y="5904052"/>
            <a:ext cx="991874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248128" y="4117991"/>
            <a:ext cx="0" cy="17860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10245442" y="5881261"/>
            <a:ext cx="8998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1280576" y="3903778"/>
            <a:ext cx="0" cy="190148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3348C0-D803-43B5-9612-80AC20036295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Unsupervised learning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0C9CA9-C25C-42C8-9960-89494A1ACA5B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EM algorithm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97037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Блок-схема: узел 44"/>
          <p:cNvSpPr/>
          <p:nvPr/>
        </p:nvSpPr>
        <p:spPr>
          <a:xfrm>
            <a:off x="5017590" y="2619704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узел 42"/>
          <p:cNvSpPr/>
          <p:nvPr/>
        </p:nvSpPr>
        <p:spPr>
          <a:xfrm>
            <a:off x="1775520" y="2619704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узел 42"/>
          <p:cNvSpPr/>
          <p:nvPr/>
        </p:nvSpPr>
        <p:spPr>
          <a:xfrm>
            <a:off x="5136484" y="2614006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узел 42"/>
          <p:cNvSpPr/>
          <p:nvPr/>
        </p:nvSpPr>
        <p:spPr>
          <a:xfrm>
            <a:off x="7436228" y="2614006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Блок-схема: узел 42"/>
          <p:cNvSpPr/>
          <p:nvPr/>
        </p:nvSpPr>
        <p:spPr>
          <a:xfrm>
            <a:off x="8667408" y="2614006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Блок-схема: узел 44"/>
          <p:cNvSpPr/>
          <p:nvPr/>
        </p:nvSpPr>
        <p:spPr>
          <a:xfrm>
            <a:off x="5245518" y="2638622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Блок-схема: узел 43"/>
          <p:cNvSpPr/>
          <p:nvPr/>
        </p:nvSpPr>
        <p:spPr>
          <a:xfrm>
            <a:off x="1620574" y="2619704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Блок-схема: узел 42"/>
          <p:cNvSpPr/>
          <p:nvPr/>
        </p:nvSpPr>
        <p:spPr>
          <a:xfrm>
            <a:off x="1487488" y="2564904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13"/>
          <p:cNvCxnSpPr/>
          <p:nvPr/>
        </p:nvCxnSpPr>
        <p:spPr>
          <a:xfrm>
            <a:off x="1283368" y="2946486"/>
            <a:ext cx="96910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10749657" y="3061392"/>
          <a:ext cx="2428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3">
                  <p:embed/>
                </p:oleObj>
              </mc:Choice>
              <mc:Fallback>
                <p:oleObj name="Equation" r:id="rId2" imgW="126720" imgH="139680" progId="Equation.3">
                  <p:embed/>
                  <p:pic>
                    <p:nvPicPr>
                      <p:cNvPr id="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9657" y="3061392"/>
                        <a:ext cx="24288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/>
        </p:nvGraphicFramePr>
        <p:xfrm>
          <a:off x="3961484" y="3051175"/>
          <a:ext cx="2428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64880" progId="Equation.3">
                  <p:embed/>
                </p:oleObj>
              </mc:Choice>
              <mc:Fallback>
                <p:oleObj name="Equation" r:id="rId4" imgW="126720" imgH="164880" progId="Equation.3">
                  <p:embed/>
                  <p:pic>
                    <p:nvPicPr>
                      <p:cNvPr id="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484" y="3051175"/>
                        <a:ext cx="2428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/>
        </p:nvGraphicFramePr>
        <p:xfrm>
          <a:off x="1556436" y="3073400"/>
          <a:ext cx="2428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3">
                  <p:embed/>
                </p:oleObj>
              </mc:Choice>
              <mc:Fallback>
                <p:oleObj name="Equation" r:id="rId6" imgW="126720" imgH="177480" progId="Equation.3">
                  <p:embed/>
                  <p:pic>
                    <p:nvPicPr>
                      <p:cNvPr id="2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436" y="3073400"/>
                        <a:ext cx="24288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2783566" y="3073400"/>
          <a:ext cx="1936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520" imgH="164880" progId="Equation.3">
                  <p:embed/>
                </p:oleObj>
              </mc:Choice>
              <mc:Fallback>
                <p:oleObj name="Equation" r:id="rId8" imgW="101520" imgH="164880" progId="Equation.3">
                  <p:embed/>
                  <p:pic>
                    <p:nvPicPr>
                      <p:cNvPr id="2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566" y="3073400"/>
                        <a:ext cx="19367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8"/>
          <p:cNvGraphicFramePr>
            <a:graphicFrameLocks noChangeAspect="1"/>
          </p:cNvGraphicFramePr>
          <p:nvPr/>
        </p:nvGraphicFramePr>
        <p:xfrm>
          <a:off x="6339091" y="3051752"/>
          <a:ext cx="2428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64880" progId="Equation.3">
                  <p:embed/>
                </p:oleObj>
              </mc:Choice>
              <mc:Fallback>
                <p:oleObj name="Equation" r:id="rId10" imgW="126720" imgH="164880" progId="Equation.3">
                  <p:embed/>
                  <p:pic>
                    <p:nvPicPr>
                      <p:cNvPr id="4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091" y="3051752"/>
                        <a:ext cx="2428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"/>
          <p:cNvGraphicFramePr>
            <a:graphicFrameLocks noChangeAspect="1"/>
          </p:cNvGraphicFramePr>
          <p:nvPr/>
        </p:nvGraphicFramePr>
        <p:xfrm>
          <a:off x="5149557" y="3060732"/>
          <a:ext cx="2174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20" imgH="177480" progId="Equation.3">
                  <p:embed/>
                </p:oleObj>
              </mc:Choice>
              <mc:Fallback>
                <p:oleObj name="Equation" r:id="rId12" imgW="114120" imgH="177480" progId="Equation.3">
                  <p:embed/>
                  <p:pic>
                    <p:nvPicPr>
                      <p:cNvPr id="4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557" y="3060732"/>
                        <a:ext cx="21748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8"/>
          <p:cNvGraphicFramePr>
            <a:graphicFrameLocks noChangeAspect="1"/>
          </p:cNvGraphicFramePr>
          <p:nvPr/>
        </p:nvGraphicFramePr>
        <p:xfrm>
          <a:off x="8645232" y="3027394"/>
          <a:ext cx="2190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120" imgH="177480" progId="Equation.3">
                  <p:embed/>
                </p:oleObj>
              </mc:Choice>
              <mc:Fallback>
                <p:oleObj name="Equation" r:id="rId14" imgW="114120" imgH="177480" progId="Equation.3">
                  <p:embed/>
                  <p:pic>
                    <p:nvPicPr>
                      <p:cNvPr id="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5232" y="3027394"/>
                        <a:ext cx="2190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8"/>
          <p:cNvGraphicFramePr>
            <a:graphicFrameLocks noChangeAspect="1"/>
          </p:cNvGraphicFramePr>
          <p:nvPr/>
        </p:nvGraphicFramePr>
        <p:xfrm>
          <a:off x="7445082" y="3062319"/>
          <a:ext cx="2174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120" imgH="164880" progId="Equation.3">
                  <p:embed/>
                </p:oleObj>
              </mc:Choice>
              <mc:Fallback>
                <p:oleObj name="Equation" r:id="rId16" imgW="114120" imgH="164880" progId="Equation.3">
                  <p:embed/>
                  <p:pic>
                    <p:nvPicPr>
                      <p:cNvPr id="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082" y="3062319"/>
                        <a:ext cx="217488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E0956D7-2AE5-468A-8837-8CD23A7DDF99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Unsupervised learning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3BEFB-2992-424E-B582-51B652651015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EM algorithm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20209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Блок-схема: узел 42"/>
          <p:cNvSpPr/>
          <p:nvPr/>
        </p:nvSpPr>
        <p:spPr>
          <a:xfrm>
            <a:off x="1775520" y="2619704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узел 42"/>
          <p:cNvSpPr/>
          <p:nvPr/>
        </p:nvSpPr>
        <p:spPr>
          <a:xfrm>
            <a:off x="5136484" y="2614006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узел 42"/>
          <p:cNvSpPr/>
          <p:nvPr/>
        </p:nvSpPr>
        <p:spPr>
          <a:xfrm>
            <a:off x="7436228" y="2614006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Блок-схема: узел 42"/>
          <p:cNvSpPr/>
          <p:nvPr/>
        </p:nvSpPr>
        <p:spPr>
          <a:xfrm>
            <a:off x="8667408" y="2614006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Блок-схема: узел 44"/>
          <p:cNvSpPr/>
          <p:nvPr/>
        </p:nvSpPr>
        <p:spPr>
          <a:xfrm>
            <a:off x="5245518" y="2638622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Блок-схема: узел 43"/>
          <p:cNvSpPr/>
          <p:nvPr/>
        </p:nvSpPr>
        <p:spPr>
          <a:xfrm>
            <a:off x="1620574" y="2619704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Блок-схема: узел 42"/>
          <p:cNvSpPr/>
          <p:nvPr/>
        </p:nvSpPr>
        <p:spPr>
          <a:xfrm>
            <a:off x="1487488" y="2564904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узел 44"/>
          <p:cNvSpPr/>
          <p:nvPr/>
        </p:nvSpPr>
        <p:spPr>
          <a:xfrm>
            <a:off x="5017590" y="261970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узел 42"/>
          <p:cNvSpPr/>
          <p:nvPr/>
        </p:nvSpPr>
        <p:spPr>
          <a:xfrm>
            <a:off x="1777230" y="261970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Блок-схема: узел 42"/>
          <p:cNvSpPr/>
          <p:nvPr/>
        </p:nvSpPr>
        <p:spPr>
          <a:xfrm>
            <a:off x="5136484" y="261400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узел 42"/>
          <p:cNvSpPr/>
          <p:nvPr/>
        </p:nvSpPr>
        <p:spPr>
          <a:xfrm>
            <a:off x="7436228" y="261400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42"/>
          <p:cNvSpPr/>
          <p:nvPr/>
        </p:nvSpPr>
        <p:spPr>
          <a:xfrm>
            <a:off x="8667408" y="261400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44"/>
          <p:cNvSpPr/>
          <p:nvPr/>
        </p:nvSpPr>
        <p:spPr>
          <a:xfrm>
            <a:off x="5245518" y="263862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узел 43"/>
          <p:cNvSpPr/>
          <p:nvPr/>
        </p:nvSpPr>
        <p:spPr>
          <a:xfrm>
            <a:off x="1620574" y="261970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Блок-схема: узел 42"/>
          <p:cNvSpPr/>
          <p:nvPr/>
        </p:nvSpPr>
        <p:spPr>
          <a:xfrm>
            <a:off x="1487488" y="256490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13"/>
          <p:cNvCxnSpPr/>
          <p:nvPr/>
        </p:nvCxnSpPr>
        <p:spPr>
          <a:xfrm>
            <a:off x="1283368" y="2946486"/>
            <a:ext cx="96910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10749657" y="3061392"/>
          <a:ext cx="2428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3">
                  <p:embed/>
                </p:oleObj>
              </mc:Choice>
              <mc:Fallback>
                <p:oleObj name="Equation" r:id="rId2" imgW="126720" imgH="139680" progId="Equation.3">
                  <p:embed/>
                  <p:pic>
                    <p:nvPicPr>
                      <p:cNvPr id="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9657" y="3061392"/>
                        <a:ext cx="24288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/>
        </p:nvGraphicFramePr>
        <p:xfrm>
          <a:off x="3961484" y="3051175"/>
          <a:ext cx="2428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64880" progId="Equation.3">
                  <p:embed/>
                </p:oleObj>
              </mc:Choice>
              <mc:Fallback>
                <p:oleObj name="Equation" r:id="rId4" imgW="126720" imgH="164880" progId="Equation.3">
                  <p:embed/>
                  <p:pic>
                    <p:nvPicPr>
                      <p:cNvPr id="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484" y="3051175"/>
                        <a:ext cx="2428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/>
        </p:nvGraphicFramePr>
        <p:xfrm>
          <a:off x="1556436" y="3073400"/>
          <a:ext cx="2428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3">
                  <p:embed/>
                </p:oleObj>
              </mc:Choice>
              <mc:Fallback>
                <p:oleObj name="Equation" r:id="rId6" imgW="126720" imgH="177480" progId="Equation.3">
                  <p:embed/>
                  <p:pic>
                    <p:nvPicPr>
                      <p:cNvPr id="2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436" y="3073400"/>
                        <a:ext cx="24288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2783566" y="3073400"/>
          <a:ext cx="1936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520" imgH="164880" progId="Equation.3">
                  <p:embed/>
                </p:oleObj>
              </mc:Choice>
              <mc:Fallback>
                <p:oleObj name="Equation" r:id="rId8" imgW="101520" imgH="164880" progId="Equation.3">
                  <p:embed/>
                  <p:pic>
                    <p:nvPicPr>
                      <p:cNvPr id="2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566" y="3073400"/>
                        <a:ext cx="19367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8"/>
          <p:cNvGraphicFramePr>
            <a:graphicFrameLocks noChangeAspect="1"/>
          </p:cNvGraphicFramePr>
          <p:nvPr/>
        </p:nvGraphicFramePr>
        <p:xfrm>
          <a:off x="6339091" y="3051752"/>
          <a:ext cx="2428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64880" progId="Equation.3">
                  <p:embed/>
                </p:oleObj>
              </mc:Choice>
              <mc:Fallback>
                <p:oleObj name="Equation" r:id="rId10" imgW="126720" imgH="164880" progId="Equation.3">
                  <p:embed/>
                  <p:pic>
                    <p:nvPicPr>
                      <p:cNvPr id="4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091" y="3051752"/>
                        <a:ext cx="2428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"/>
          <p:cNvGraphicFramePr>
            <a:graphicFrameLocks noChangeAspect="1"/>
          </p:cNvGraphicFramePr>
          <p:nvPr/>
        </p:nvGraphicFramePr>
        <p:xfrm>
          <a:off x="5149557" y="3060732"/>
          <a:ext cx="2174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20" imgH="177480" progId="Equation.3">
                  <p:embed/>
                </p:oleObj>
              </mc:Choice>
              <mc:Fallback>
                <p:oleObj name="Equation" r:id="rId12" imgW="114120" imgH="177480" progId="Equation.3">
                  <p:embed/>
                  <p:pic>
                    <p:nvPicPr>
                      <p:cNvPr id="4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557" y="3060732"/>
                        <a:ext cx="21748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8"/>
          <p:cNvGraphicFramePr>
            <a:graphicFrameLocks noChangeAspect="1"/>
          </p:cNvGraphicFramePr>
          <p:nvPr/>
        </p:nvGraphicFramePr>
        <p:xfrm>
          <a:off x="8645232" y="3027394"/>
          <a:ext cx="2190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120" imgH="177480" progId="Equation.3">
                  <p:embed/>
                </p:oleObj>
              </mc:Choice>
              <mc:Fallback>
                <p:oleObj name="Equation" r:id="rId14" imgW="114120" imgH="177480" progId="Equation.3">
                  <p:embed/>
                  <p:pic>
                    <p:nvPicPr>
                      <p:cNvPr id="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5232" y="3027394"/>
                        <a:ext cx="2190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8"/>
          <p:cNvGraphicFramePr>
            <a:graphicFrameLocks noChangeAspect="1"/>
          </p:cNvGraphicFramePr>
          <p:nvPr/>
        </p:nvGraphicFramePr>
        <p:xfrm>
          <a:off x="7445082" y="3062319"/>
          <a:ext cx="2174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120" imgH="164880" progId="Equation.3">
                  <p:embed/>
                </p:oleObj>
              </mc:Choice>
              <mc:Fallback>
                <p:oleObj name="Equation" r:id="rId16" imgW="114120" imgH="164880" progId="Equation.3">
                  <p:embed/>
                  <p:pic>
                    <p:nvPicPr>
                      <p:cNvPr id="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082" y="3062319"/>
                        <a:ext cx="217488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BCB581A-A4E9-4E5D-ADE4-BC5BF53AAA60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Unsupervised learning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76AEFA-4409-4A57-8AA0-A6D7B6981420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EM algorithm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55787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Блок-схема: узел 42"/>
          <p:cNvSpPr/>
          <p:nvPr/>
        </p:nvSpPr>
        <p:spPr>
          <a:xfrm>
            <a:off x="1775520" y="2619704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узел 42"/>
          <p:cNvSpPr/>
          <p:nvPr/>
        </p:nvSpPr>
        <p:spPr>
          <a:xfrm>
            <a:off x="5136484" y="2614006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узел 42"/>
          <p:cNvSpPr/>
          <p:nvPr/>
        </p:nvSpPr>
        <p:spPr>
          <a:xfrm>
            <a:off x="7436228" y="2614006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Блок-схема: узел 42"/>
          <p:cNvSpPr/>
          <p:nvPr/>
        </p:nvSpPr>
        <p:spPr>
          <a:xfrm>
            <a:off x="8667408" y="2614006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Блок-схема: узел 44"/>
          <p:cNvSpPr/>
          <p:nvPr/>
        </p:nvSpPr>
        <p:spPr>
          <a:xfrm>
            <a:off x="5245518" y="2638622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Блок-схема: узел 43"/>
          <p:cNvSpPr/>
          <p:nvPr/>
        </p:nvSpPr>
        <p:spPr>
          <a:xfrm>
            <a:off x="1620574" y="2619704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Блок-схема: узел 42"/>
          <p:cNvSpPr/>
          <p:nvPr/>
        </p:nvSpPr>
        <p:spPr>
          <a:xfrm>
            <a:off x="1487488" y="2564904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узел 44"/>
          <p:cNvSpPr/>
          <p:nvPr/>
        </p:nvSpPr>
        <p:spPr>
          <a:xfrm>
            <a:off x="5017590" y="261970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узел 42"/>
          <p:cNvSpPr/>
          <p:nvPr/>
        </p:nvSpPr>
        <p:spPr>
          <a:xfrm>
            <a:off x="1777230" y="261970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Блок-схема: узел 42"/>
          <p:cNvSpPr/>
          <p:nvPr/>
        </p:nvSpPr>
        <p:spPr>
          <a:xfrm>
            <a:off x="5136484" y="261400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узел 42"/>
          <p:cNvSpPr/>
          <p:nvPr/>
        </p:nvSpPr>
        <p:spPr>
          <a:xfrm>
            <a:off x="7436228" y="261400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42"/>
          <p:cNvSpPr/>
          <p:nvPr/>
        </p:nvSpPr>
        <p:spPr>
          <a:xfrm>
            <a:off x="8667408" y="261400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44"/>
          <p:cNvSpPr/>
          <p:nvPr/>
        </p:nvSpPr>
        <p:spPr>
          <a:xfrm>
            <a:off x="5245518" y="263862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узел 43"/>
          <p:cNvSpPr/>
          <p:nvPr/>
        </p:nvSpPr>
        <p:spPr>
          <a:xfrm>
            <a:off x="1620574" y="261970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Блок-схема: узел 42"/>
          <p:cNvSpPr/>
          <p:nvPr/>
        </p:nvSpPr>
        <p:spPr>
          <a:xfrm>
            <a:off x="1487488" y="256490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13"/>
          <p:cNvCxnSpPr/>
          <p:nvPr/>
        </p:nvCxnSpPr>
        <p:spPr>
          <a:xfrm>
            <a:off x="1283368" y="2946486"/>
            <a:ext cx="96910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10749657" y="3061392"/>
          <a:ext cx="2428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3">
                  <p:embed/>
                </p:oleObj>
              </mc:Choice>
              <mc:Fallback>
                <p:oleObj name="Equation" r:id="rId2" imgW="126720" imgH="139680" progId="Equation.3">
                  <p:embed/>
                  <p:pic>
                    <p:nvPicPr>
                      <p:cNvPr id="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9657" y="3061392"/>
                        <a:ext cx="24288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/>
        </p:nvGraphicFramePr>
        <p:xfrm>
          <a:off x="3961484" y="3051175"/>
          <a:ext cx="2428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64880" progId="Equation.3">
                  <p:embed/>
                </p:oleObj>
              </mc:Choice>
              <mc:Fallback>
                <p:oleObj name="Equation" r:id="rId4" imgW="126720" imgH="164880" progId="Equation.3">
                  <p:embed/>
                  <p:pic>
                    <p:nvPicPr>
                      <p:cNvPr id="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484" y="3051175"/>
                        <a:ext cx="2428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/>
        </p:nvGraphicFramePr>
        <p:xfrm>
          <a:off x="1556436" y="3073400"/>
          <a:ext cx="2428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3">
                  <p:embed/>
                </p:oleObj>
              </mc:Choice>
              <mc:Fallback>
                <p:oleObj name="Equation" r:id="rId6" imgW="126720" imgH="177480" progId="Equation.3">
                  <p:embed/>
                  <p:pic>
                    <p:nvPicPr>
                      <p:cNvPr id="2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436" y="3073400"/>
                        <a:ext cx="24288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2783566" y="3073400"/>
          <a:ext cx="1936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520" imgH="164880" progId="Equation.3">
                  <p:embed/>
                </p:oleObj>
              </mc:Choice>
              <mc:Fallback>
                <p:oleObj name="Equation" r:id="rId8" imgW="101520" imgH="164880" progId="Equation.3">
                  <p:embed/>
                  <p:pic>
                    <p:nvPicPr>
                      <p:cNvPr id="2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566" y="3073400"/>
                        <a:ext cx="19367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8"/>
          <p:cNvGraphicFramePr>
            <a:graphicFrameLocks noChangeAspect="1"/>
          </p:cNvGraphicFramePr>
          <p:nvPr/>
        </p:nvGraphicFramePr>
        <p:xfrm>
          <a:off x="6339091" y="3051752"/>
          <a:ext cx="2428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64880" progId="Equation.3">
                  <p:embed/>
                </p:oleObj>
              </mc:Choice>
              <mc:Fallback>
                <p:oleObj name="Equation" r:id="rId10" imgW="126720" imgH="164880" progId="Equation.3">
                  <p:embed/>
                  <p:pic>
                    <p:nvPicPr>
                      <p:cNvPr id="4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091" y="3051752"/>
                        <a:ext cx="2428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"/>
          <p:cNvGraphicFramePr>
            <a:graphicFrameLocks noChangeAspect="1"/>
          </p:cNvGraphicFramePr>
          <p:nvPr/>
        </p:nvGraphicFramePr>
        <p:xfrm>
          <a:off x="5149557" y="3060732"/>
          <a:ext cx="2174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20" imgH="177480" progId="Equation.3">
                  <p:embed/>
                </p:oleObj>
              </mc:Choice>
              <mc:Fallback>
                <p:oleObj name="Equation" r:id="rId12" imgW="114120" imgH="177480" progId="Equation.3">
                  <p:embed/>
                  <p:pic>
                    <p:nvPicPr>
                      <p:cNvPr id="4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557" y="3060732"/>
                        <a:ext cx="21748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8"/>
          <p:cNvGraphicFramePr>
            <a:graphicFrameLocks noChangeAspect="1"/>
          </p:cNvGraphicFramePr>
          <p:nvPr/>
        </p:nvGraphicFramePr>
        <p:xfrm>
          <a:off x="8645232" y="3027394"/>
          <a:ext cx="2190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120" imgH="177480" progId="Equation.3">
                  <p:embed/>
                </p:oleObj>
              </mc:Choice>
              <mc:Fallback>
                <p:oleObj name="Equation" r:id="rId14" imgW="114120" imgH="177480" progId="Equation.3">
                  <p:embed/>
                  <p:pic>
                    <p:nvPicPr>
                      <p:cNvPr id="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5232" y="3027394"/>
                        <a:ext cx="2190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8"/>
          <p:cNvGraphicFramePr>
            <a:graphicFrameLocks noChangeAspect="1"/>
          </p:cNvGraphicFramePr>
          <p:nvPr/>
        </p:nvGraphicFramePr>
        <p:xfrm>
          <a:off x="7445082" y="3062319"/>
          <a:ext cx="2174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120" imgH="164880" progId="Equation.3">
                  <p:embed/>
                </p:oleObj>
              </mc:Choice>
              <mc:Fallback>
                <p:oleObj name="Equation" r:id="rId16" imgW="114120" imgH="164880" progId="Equation.3">
                  <p:embed/>
                  <p:pic>
                    <p:nvPicPr>
                      <p:cNvPr id="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082" y="3062319"/>
                        <a:ext cx="217488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/>
        </p:nvGraphicFramePr>
        <p:xfrm>
          <a:off x="220663" y="4840288"/>
          <a:ext cx="41529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65080" imgH="241200" progId="Equation.3">
                  <p:embed/>
                </p:oleObj>
              </mc:Choice>
              <mc:Fallback>
                <p:oleObj name="Equation" r:id="rId18" imgW="1765080" imgH="241200" progId="Equation.3">
                  <p:embed/>
                  <p:pic>
                    <p:nvPicPr>
                      <p:cNvPr id="4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4840288"/>
                        <a:ext cx="4152900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Блок-схема: узел 42"/>
          <p:cNvSpPr/>
          <p:nvPr/>
        </p:nvSpPr>
        <p:spPr>
          <a:xfrm>
            <a:off x="839416" y="4509561"/>
            <a:ext cx="94423" cy="10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узел 42"/>
          <p:cNvSpPr/>
          <p:nvPr/>
        </p:nvSpPr>
        <p:spPr>
          <a:xfrm>
            <a:off x="456961" y="5229200"/>
            <a:ext cx="94423" cy="10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8" name="Object 7"/>
          <p:cNvGraphicFramePr>
            <a:graphicFrameLocks noChangeAspect="1"/>
          </p:cNvGraphicFramePr>
          <p:nvPr/>
        </p:nvGraphicFramePr>
        <p:xfrm>
          <a:off x="5145088" y="4849813"/>
          <a:ext cx="418306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7680" imgH="241200" progId="Equation.3">
                  <p:embed/>
                </p:oleObj>
              </mc:Choice>
              <mc:Fallback>
                <p:oleObj name="Equation" r:id="rId20" imgW="1777680" imgH="241200" progId="Equation.3">
                  <p:embed/>
                  <p:pic>
                    <p:nvPicPr>
                      <p:cNvPr id="5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4849813"/>
                        <a:ext cx="4183062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Блок-схема: узел 42"/>
          <p:cNvSpPr/>
          <p:nvPr/>
        </p:nvSpPr>
        <p:spPr>
          <a:xfrm>
            <a:off x="5396194" y="5238824"/>
            <a:ext cx="94423" cy="10715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Блок-схема: узел 42"/>
          <p:cNvSpPr/>
          <p:nvPr/>
        </p:nvSpPr>
        <p:spPr>
          <a:xfrm>
            <a:off x="5375920" y="4530396"/>
            <a:ext cx="94423" cy="10715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7" name="Object 7"/>
          <p:cNvGraphicFramePr>
            <a:graphicFrameLocks noChangeAspect="1"/>
          </p:cNvGraphicFramePr>
          <p:nvPr/>
        </p:nvGraphicFramePr>
        <p:xfrm>
          <a:off x="551384" y="4130675"/>
          <a:ext cx="34972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85720" imgH="241200" progId="Equation.3">
                  <p:embed/>
                </p:oleObj>
              </mc:Choice>
              <mc:Fallback>
                <p:oleObj name="Equation" r:id="rId22" imgW="1485720" imgH="241200" progId="Equation.3">
                  <p:embed/>
                  <p:pic>
                    <p:nvPicPr>
                      <p:cNvPr id="3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4130675"/>
                        <a:ext cx="3497262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/>
        </p:nvGraphicFramePr>
        <p:xfrm>
          <a:off x="5087888" y="4121150"/>
          <a:ext cx="33702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34960" imgH="228600" progId="Equation.3">
                  <p:embed/>
                </p:oleObj>
              </mc:Choice>
              <mc:Fallback>
                <p:oleObj name="Equation" r:id="rId24" imgW="1434960" imgH="228600" progId="Equation.3">
                  <p:embed/>
                  <p:pic>
                    <p:nvPicPr>
                      <p:cNvPr id="3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88" y="4121150"/>
                        <a:ext cx="3370263" cy="563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BA196F45-2F8D-49FD-9D7A-7E72CDD3C4CD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Unsupervised learning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59AFBB-6EFF-4662-A22F-3F76AF67437C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EM algorithm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6388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Блок-схема: узел 42"/>
          <p:cNvSpPr/>
          <p:nvPr/>
        </p:nvSpPr>
        <p:spPr>
          <a:xfrm>
            <a:off x="1775520" y="2619704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узел 42"/>
          <p:cNvSpPr/>
          <p:nvPr/>
        </p:nvSpPr>
        <p:spPr>
          <a:xfrm>
            <a:off x="5136484" y="2614006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узел 42"/>
          <p:cNvSpPr/>
          <p:nvPr/>
        </p:nvSpPr>
        <p:spPr>
          <a:xfrm>
            <a:off x="7436228" y="2614006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Блок-схема: узел 42"/>
          <p:cNvSpPr/>
          <p:nvPr/>
        </p:nvSpPr>
        <p:spPr>
          <a:xfrm>
            <a:off x="8667408" y="2614006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Блок-схема: узел 44"/>
          <p:cNvSpPr/>
          <p:nvPr/>
        </p:nvSpPr>
        <p:spPr>
          <a:xfrm>
            <a:off x="5245518" y="2638622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Блок-схема: узел 43"/>
          <p:cNvSpPr/>
          <p:nvPr/>
        </p:nvSpPr>
        <p:spPr>
          <a:xfrm>
            <a:off x="1620574" y="2619704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Блок-схема: узел 42"/>
          <p:cNvSpPr/>
          <p:nvPr/>
        </p:nvSpPr>
        <p:spPr>
          <a:xfrm>
            <a:off x="1487488" y="2564904"/>
            <a:ext cx="214314" cy="214314"/>
          </a:xfrm>
          <a:prstGeom prst="flowChartConnec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узел 44"/>
          <p:cNvSpPr/>
          <p:nvPr/>
        </p:nvSpPr>
        <p:spPr>
          <a:xfrm>
            <a:off x="5017590" y="261970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узел 42"/>
          <p:cNvSpPr/>
          <p:nvPr/>
        </p:nvSpPr>
        <p:spPr>
          <a:xfrm>
            <a:off x="1777230" y="261970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Блок-схема: узел 42"/>
          <p:cNvSpPr/>
          <p:nvPr/>
        </p:nvSpPr>
        <p:spPr>
          <a:xfrm>
            <a:off x="5136484" y="261400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узел 42"/>
          <p:cNvSpPr/>
          <p:nvPr/>
        </p:nvSpPr>
        <p:spPr>
          <a:xfrm>
            <a:off x="7436228" y="261400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42"/>
          <p:cNvSpPr/>
          <p:nvPr/>
        </p:nvSpPr>
        <p:spPr>
          <a:xfrm>
            <a:off x="8667408" y="261400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44"/>
          <p:cNvSpPr/>
          <p:nvPr/>
        </p:nvSpPr>
        <p:spPr>
          <a:xfrm>
            <a:off x="5245518" y="263862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узел 43"/>
          <p:cNvSpPr/>
          <p:nvPr/>
        </p:nvSpPr>
        <p:spPr>
          <a:xfrm>
            <a:off x="1620574" y="261970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Блок-схема: узел 42"/>
          <p:cNvSpPr/>
          <p:nvPr/>
        </p:nvSpPr>
        <p:spPr>
          <a:xfrm>
            <a:off x="1487488" y="256490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13"/>
          <p:cNvCxnSpPr/>
          <p:nvPr/>
        </p:nvCxnSpPr>
        <p:spPr>
          <a:xfrm>
            <a:off x="1283368" y="2946486"/>
            <a:ext cx="96910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10749657" y="3061392"/>
          <a:ext cx="2428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3">
                  <p:embed/>
                </p:oleObj>
              </mc:Choice>
              <mc:Fallback>
                <p:oleObj name="Equation" r:id="rId2" imgW="126720" imgH="139680" progId="Equation.3">
                  <p:embed/>
                  <p:pic>
                    <p:nvPicPr>
                      <p:cNvPr id="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9657" y="3061392"/>
                        <a:ext cx="24288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/>
        </p:nvGraphicFramePr>
        <p:xfrm>
          <a:off x="3961484" y="3051175"/>
          <a:ext cx="2428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64880" progId="Equation.3">
                  <p:embed/>
                </p:oleObj>
              </mc:Choice>
              <mc:Fallback>
                <p:oleObj name="Equation" r:id="rId4" imgW="126720" imgH="164880" progId="Equation.3">
                  <p:embed/>
                  <p:pic>
                    <p:nvPicPr>
                      <p:cNvPr id="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484" y="3051175"/>
                        <a:ext cx="2428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/>
        </p:nvGraphicFramePr>
        <p:xfrm>
          <a:off x="1556436" y="3073400"/>
          <a:ext cx="2428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3">
                  <p:embed/>
                </p:oleObj>
              </mc:Choice>
              <mc:Fallback>
                <p:oleObj name="Equation" r:id="rId6" imgW="126720" imgH="177480" progId="Equation.3">
                  <p:embed/>
                  <p:pic>
                    <p:nvPicPr>
                      <p:cNvPr id="2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436" y="3073400"/>
                        <a:ext cx="24288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2783566" y="3073400"/>
          <a:ext cx="1936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520" imgH="164880" progId="Equation.3">
                  <p:embed/>
                </p:oleObj>
              </mc:Choice>
              <mc:Fallback>
                <p:oleObj name="Equation" r:id="rId8" imgW="101520" imgH="164880" progId="Equation.3">
                  <p:embed/>
                  <p:pic>
                    <p:nvPicPr>
                      <p:cNvPr id="2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566" y="3073400"/>
                        <a:ext cx="19367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8"/>
          <p:cNvGraphicFramePr>
            <a:graphicFrameLocks noChangeAspect="1"/>
          </p:cNvGraphicFramePr>
          <p:nvPr/>
        </p:nvGraphicFramePr>
        <p:xfrm>
          <a:off x="6339091" y="3051752"/>
          <a:ext cx="2428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64880" progId="Equation.3">
                  <p:embed/>
                </p:oleObj>
              </mc:Choice>
              <mc:Fallback>
                <p:oleObj name="Equation" r:id="rId10" imgW="126720" imgH="164880" progId="Equation.3">
                  <p:embed/>
                  <p:pic>
                    <p:nvPicPr>
                      <p:cNvPr id="4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091" y="3051752"/>
                        <a:ext cx="2428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"/>
          <p:cNvGraphicFramePr>
            <a:graphicFrameLocks noChangeAspect="1"/>
          </p:cNvGraphicFramePr>
          <p:nvPr/>
        </p:nvGraphicFramePr>
        <p:xfrm>
          <a:off x="5149557" y="3060732"/>
          <a:ext cx="2174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20" imgH="177480" progId="Equation.3">
                  <p:embed/>
                </p:oleObj>
              </mc:Choice>
              <mc:Fallback>
                <p:oleObj name="Equation" r:id="rId12" imgW="114120" imgH="177480" progId="Equation.3">
                  <p:embed/>
                  <p:pic>
                    <p:nvPicPr>
                      <p:cNvPr id="4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557" y="3060732"/>
                        <a:ext cx="21748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8"/>
          <p:cNvGraphicFramePr>
            <a:graphicFrameLocks noChangeAspect="1"/>
          </p:cNvGraphicFramePr>
          <p:nvPr/>
        </p:nvGraphicFramePr>
        <p:xfrm>
          <a:off x="8645232" y="3027394"/>
          <a:ext cx="2190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120" imgH="177480" progId="Equation.3">
                  <p:embed/>
                </p:oleObj>
              </mc:Choice>
              <mc:Fallback>
                <p:oleObj name="Equation" r:id="rId14" imgW="114120" imgH="177480" progId="Equation.3">
                  <p:embed/>
                  <p:pic>
                    <p:nvPicPr>
                      <p:cNvPr id="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5232" y="3027394"/>
                        <a:ext cx="2190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8"/>
          <p:cNvGraphicFramePr>
            <a:graphicFrameLocks noChangeAspect="1"/>
          </p:cNvGraphicFramePr>
          <p:nvPr/>
        </p:nvGraphicFramePr>
        <p:xfrm>
          <a:off x="7445082" y="3062319"/>
          <a:ext cx="2174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120" imgH="164880" progId="Equation.3">
                  <p:embed/>
                </p:oleObj>
              </mc:Choice>
              <mc:Fallback>
                <p:oleObj name="Equation" r:id="rId16" imgW="114120" imgH="164880" progId="Equation.3">
                  <p:embed/>
                  <p:pic>
                    <p:nvPicPr>
                      <p:cNvPr id="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082" y="3062319"/>
                        <a:ext cx="217488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/>
        </p:nvGraphicFramePr>
        <p:xfrm>
          <a:off x="220663" y="4840288"/>
          <a:ext cx="41529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65080" imgH="241200" progId="Equation.3">
                  <p:embed/>
                </p:oleObj>
              </mc:Choice>
              <mc:Fallback>
                <p:oleObj name="Equation" r:id="rId18" imgW="1765080" imgH="241200" progId="Equation.3">
                  <p:embed/>
                  <p:pic>
                    <p:nvPicPr>
                      <p:cNvPr id="4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4840288"/>
                        <a:ext cx="4152900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Блок-схема: узел 42"/>
          <p:cNvSpPr/>
          <p:nvPr/>
        </p:nvSpPr>
        <p:spPr>
          <a:xfrm>
            <a:off x="839416" y="4509561"/>
            <a:ext cx="94423" cy="10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узел 42"/>
          <p:cNvSpPr/>
          <p:nvPr/>
        </p:nvSpPr>
        <p:spPr>
          <a:xfrm>
            <a:off x="456961" y="5229200"/>
            <a:ext cx="94423" cy="10715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8" name="Object 7"/>
          <p:cNvGraphicFramePr>
            <a:graphicFrameLocks noChangeAspect="1"/>
          </p:cNvGraphicFramePr>
          <p:nvPr/>
        </p:nvGraphicFramePr>
        <p:xfrm>
          <a:off x="5145088" y="4849813"/>
          <a:ext cx="418306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7680" imgH="241200" progId="Equation.3">
                  <p:embed/>
                </p:oleObj>
              </mc:Choice>
              <mc:Fallback>
                <p:oleObj name="Equation" r:id="rId20" imgW="1777680" imgH="241200" progId="Equation.3">
                  <p:embed/>
                  <p:pic>
                    <p:nvPicPr>
                      <p:cNvPr id="5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4849813"/>
                        <a:ext cx="4183062" cy="59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Блок-схема: узел 42"/>
          <p:cNvSpPr/>
          <p:nvPr/>
        </p:nvSpPr>
        <p:spPr>
          <a:xfrm>
            <a:off x="5396194" y="5238824"/>
            <a:ext cx="94423" cy="10715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Блок-схема: узел 42"/>
          <p:cNvSpPr/>
          <p:nvPr/>
        </p:nvSpPr>
        <p:spPr>
          <a:xfrm>
            <a:off x="5375920" y="4530396"/>
            <a:ext cx="94423" cy="107157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Freeform 4"/>
          <p:cNvSpPr/>
          <p:nvPr/>
        </p:nvSpPr>
        <p:spPr>
          <a:xfrm>
            <a:off x="263352" y="1931379"/>
            <a:ext cx="6719159" cy="958873"/>
          </a:xfrm>
          <a:custGeom>
            <a:avLst/>
            <a:gdLst>
              <a:gd name="connsiteX0" fmla="*/ 0 w 1630680"/>
              <a:gd name="connsiteY0" fmla="*/ 609643 h 635594"/>
              <a:gd name="connsiteX1" fmla="*/ 472440 w 1630680"/>
              <a:gd name="connsiteY1" fmla="*/ 563923 h 635594"/>
              <a:gd name="connsiteX2" fmla="*/ 944880 w 1630680"/>
              <a:gd name="connsiteY2" fmla="*/ 43 h 635594"/>
              <a:gd name="connsiteX3" fmla="*/ 1356360 w 1630680"/>
              <a:gd name="connsiteY3" fmla="*/ 533443 h 635594"/>
              <a:gd name="connsiteX4" fmla="*/ 1630680 w 1630680"/>
              <a:gd name="connsiteY4" fmla="*/ 609643 h 635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0680" h="635594">
                <a:moveTo>
                  <a:pt x="0" y="609643"/>
                </a:moveTo>
                <a:cubicBezTo>
                  <a:pt x="157480" y="637583"/>
                  <a:pt x="314960" y="665523"/>
                  <a:pt x="472440" y="563923"/>
                </a:cubicBezTo>
                <a:cubicBezTo>
                  <a:pt x="629920" y="462323"/>
                  <a:pt x="797560" y="5123"/>
                  <a:pt x="944880" y="43"/>
                </a:cubicBezTo>
                <a:cubicBezTo>
                  <a:pt x="1092200" y="-5037"/>
                  <a:pt x="1242060" y="431843"/>
                  <a:pt x="1356360" y="533443"/>
                </a:cubicBezTo>
                <a:cubicBezTo>
                  <a:pt x="1470660" y="635043"/>
                  <a:pt x="1550670" y="622343"/>
                  <a:pt x="1630680" y="6096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 flipH="1">
            <a:off x="2999656" y="1966071"/>
            <a:ext cx="5760640" cy="958873"/>
          </a:xfrm>
          <a:custGeom>
            <a:avLst/>
            <a:gdLst>
              <a:gd name="connsiteX0" fmla="*/ 0 w 1630680"/>
              <a:gd name="connsiteY0" fmla="*/ 609643 h 635594"/>
              <a:gd name="connsiteX1" fmla="*/ 472440 w 1630680"/>
              <a:gd name="connsiteY1" fmla="*/ 563923 h 635594"/>
              <a:gd name="connsiteX2" fmla="*/ 944880 w 1630680"/>
              <a:gd name="connsiteY2" fmla="*/ 43 h 635594"/>
              <a:gd name="connsiteX3" fmla="*/ 1356360 w 1630680"/>
              <a:gd name="connsiteY3" fmla="*/ 533443 h 635594"/>
              <a:gd name="connsiteX4" fmla="*/ 1630680 w 1630680"/>
              <a:gd name="connsiteY4" fmla="*/ 609643 h 635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0680" h="635594">
                <a:moveTo>
                  <a:pt x="0" y="609643"/>
                </a:moveTo>
                <a:cubicBezTo>
                  <a:pt x="157480" y="637583"/>
                  <a:pt x="314960" y="665523"/>
                  <a:pt x="472440" y="563923"/>
                </a:cubicBezTo>
                <a:cubicBezTo>
                  <a:pt x="629920" y="462323"/>
                  <a:pt x="797560" y="5123"/>
                  <a:pt x="944880" y="43"/>
                </a:cubicBezTo>
                <a:cubicBezTo>
                  <a:pt x="1092200" y="-5037"/>
                  <a:pt x="1242060" y="431843"/>
                  <a:pt x="1356360" y="533443"/>
                </a:cubicBezTo>
                <a:cubicBezTo>
                  <a:pt x="1470660" y="635043"/>
                  <a:pt x="1550670" y="622343"/>
                  <a:pt x="1630680" y="609643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Object 7"/>
          <p:cNvGraphicFramePr>
            <a:graphicFrameLocks noChangeAspect="1"/>
          </p:cNvGraphicFramePr>
          <p:nvPr/>
        </p:nvGraphicFramePr>
        <p:xfrm>
          <a:off x="551384" y="4130675"/>
          <a:ext cx="34972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85720" imgH="241200" progId="Equation.3">
                  <p:embed/>
                </p:oleObj>
              </mc:Choice>
              <mc:Fallback>
                <p:oleObj name="Equation" r:id="rId22" imgW="1485720" imgH="241200" progId="Equation.3">
                  <p:embed/>
                  <p:pic>
                    <p:nvPicPr>
                      <p:cNvPr id="4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4130675"/>
                        <a:ext cx="3497262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/>
        </p:nvGraphicFramePr>
        <p:xfrm>
          <a:off x="5087888" y="4121150"/>
          <a:ext cx="33702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34960" imgH="228600" progId="Equation.3">
                  <p:embed/>
                </p:oleObj>
              </mc:Choice>
              <mc:Fallback>
                <p:oleObj name="Equation" r:id="rId24" imgW="1434960" imgH="228600" progId="Equation.3">
                  <p:embed/>
                  <p:pic>
                    <p:nvPicPr>
                      <p:cNvPr id="5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88" y="4121150"/>
                        <a:ext cx="3370263" cy="563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D801541-13D4-4CC0-9CE9-0229966D651E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Unsupervised learning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49B6BD-E7CB-4575-8475-D5E8017D366A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/>
              <a:t>EM algorithm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799079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61806</TotalTime>
  <Words>140</Words>
  <Application>Microsoft Office PowerPoint</Application>
  <PresentationFormat>Widescreen</PresentationFormat>
  <Paragraphs>51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Тема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</dc:creator>
  <cp:lastModifiedBy>Dmitry Ryabokon</cp:lastModifiedBy>
  <cp:revision>948</cp:revision>
  <dcterms:created xsi:type="dcterms:W3CDTF">2012-08-21T06:57:10Z</dcterms:created>
  <dcterms:modified xsi:type="dcterms:W3CDTF">2021-02-18T10:18:55Z</dcterms:modified>
</cp:coreProperties>
</file>