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89" r:id="rId2"/>
    <p:sldId id="277" r:id="rId3"/>
    <p:sldId id="1095" r:id="rId4"/>
    <p:sldId id="932" r:id="rId5"/>
    <p:sldId id="933" r:id="rId6"/>
    <p:sldId id="934" r:id="rId7"/>
    <p:sldId id="935" r:id="rId8"/>
    <p:sldId id="936" r:id="rId9"/>
    <p:sldId id="937" r:id="rId10"/>
    <p:sldId id="938" r:id="rId11"/>
    <p:sldId id="895" r:id="rId12"/>
    <p:sldId id="896" r:id="rId13"/>
    <p:sldId id="898" r:id="rId14"/>
    <p:sldId id="899" r:id="rId15"/>
    <p:sldId id="900" r:id="rId16"/>
    <p:sldId id="901" r:id="rId17"/>
    <p:sldId id="902" r:id="rId18"/>
    <p:sldId id="903" r:id="rId19"/>
    <p:sldId id="982" r:id="rId20"/>
    <p:sldId id="1062" r:id="rId21"/>
    <p:sldId id="1063"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FF5001"/>
    <a:srgbClr val="81FFFF"/>
    <a:srgbClr val="D1FFFF"/>
    <a:srgbClr val="C5FFFF"/>
    <a:srgbClr val="B4EEFA"/>
    <a:srgbClr val="FFB3B3"/>
    <a:srgbClr val="FFE7E7"/>
    <a:srgbClr val="03B3C5"/>
    <a:srgbClr val="FF2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p:cViewPr varScale="1">
        <p:scale>
          <a:sx n="77" d="100"/>
          <a:sy n="77" d="100"/>
        </p:scale>
        <p:origin x="989"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10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854B4-4458-424E-BAFB-8C7356CE163A}"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E1223-8D7E-4AC2-8D63-9172D57C5853}" type="slidenum">
              <a:rPr lang="en-US" smtClean="0"/>
              <a:t>‹#›</a:t>
            </a:fld>
            <a:endParaRPr lang="en-US"/>
          </a:p>
        </p:txBody>
      </p:sp>
    </p:spTree>
    <p:extLst>
      <p:ext uri="{BB962C8B-B14F-4D97-AF65-F5344CB8AC3E}">
        <p14:creationId xmlns:p14="http://schemas.microsoft.com/office/powerpoint/2010/main" val="92804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26d531e65_2_67:notes"/>
          <p:cNvSpPr txBox="1">
            <a:spLocks noGrp="1"/>
          </p:cNvSpPr>
          <p:nvPr>
            <p:ph type="body" idx="1"/>
          </p:nvPr>
        </p:nvSpPr>
        <p:spPr>
          <a:xfrm>
            <a:off x="415636" y="4342699"/>
            <a:ext cx="6043787" cy="4114955"/>
          </a:xfrm>
          <a:prstGeom prst="rect">
            <a:avLst/>
          </a:prstGeom>
          <a:noFill/>
          <a:ln>
            <a:noFill/>
          </a:ln>
        </p:spPr>
        <p:txBody>
          <a:bodyPr spcFirstLastPara="1" wrap="square" lIns="89500" tIns="89500" rIns="89500" bIns="89500" anchor="t" anchorCtr="0">
            <a:noAutofit/>
          </a:bodyPr>
          <a:lstStyle/>
          <a:p>
            <a:pPr marL="0" lvl="0" indent="0" algn="l" rtl="0">
              <a:lnSpc>
                <a:spcPct val="100000"/>
              </a:lnSpc>
              <a:spcBef>
                <a:spcPts val="300"/>
              </a:spcBef>
              <a:spcAft>
                <a:spcPts val="0"/>
              </a:spcAft>
              <a:buSzPts val="900"/>
              <a:buNone/>
            </a:pPr>
            <a:endParaRPr sz="1400"/>
          </a:p>
        </p:txBody>
      </p:sp>
      <p:sp>
        <p:nvSpPr>
          <p:cNvPr id="119" name="Google Shape;119;g626d531e65_2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44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Титульный слайд">
    <p:spTree>
      <p:nvGrpSpPr>
        <p:cNvPr id="1" name=""/>
        <p:cNvGrpSpPr/>
        <p:nvPr/>
      </p:nvGrpSpPr>
      <p:grpSpPr>
        <a:xfrm>
          <a:off x="0" y="0"/>
          <a:ext cx="0" cy="0"/>
          <a:chOff x="0" y="0"/>
          <a:chExt cx="0" cy="0"/>
        </a:xfrm>
      </p:grpSpPr>
      <p:sp>
        <p:nvSpPr>
          <p:cNvPr id="11" name="Rectangle 10"/>
          <p:cNvSpPr/>
          <p:nvPr userDrawn="1"/>
        </p:nvSpPr>
        <p:spPr>
          <a:xfrm>
            <a:off x="1" y="1"/>
            <a:ext cx="12191999" cy="8367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371639" y="6453336"/>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z="1200" smtClean="0">
                <a:solidFill>
                  <a:schemeClr val="bg1">
                    <a:lumMod val="75000"/>
                  </a:schemeClr>
                </a:solidFill>
                <a:latin typeface="Consolas" panose="020B0609020204030204" pitchFamily="49" charset="0"/>
              </a:rPr>
              <a:t>‹#›</a:t>
            </a:fld>
            <a:endParaRPr lang="en-US" sz="1200"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2055473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Титульный слайд">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E5A9EF7-9930-43F6-B30B-5FFC75C85C2F}"/>
              </a:ext>
            </a:extLst>
          </p:cNvPr>
          <p:cNvSpPr/>
          <p:nvPr userDrawn="1"/>
        </p:nvSpPr>
        <p:spPr>
          <a:xfrm>
            <a:off x="-1" y="836706"/>
            <a:ext cx="12190917" cy="6003481"/>
          </a:xfrm>
          <a:prstGeom prst="rect">
            <a:avLst/>
          </a:prstGeom>
          <a:solidFill>
            <a:srgbClr val="2B2B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userDrawn="1"/>
        </p:nvCxnSpPr>
        <p:spPr>
          <a:xfrm>
            <a:off x="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D8050C8-7670-4729-9A76-16133C9F07A9}"/>
              </a:ext>
            </a:extLst>
          </p:cNvPr>
          <p:cNvSpPr/>
          <p:nvPr userDrawn="1"/>
        </p:nvSpPr>
        <p:spPr>
          <a:xfrm>
            <a:off x="1" y="1"/>
            <a:ext cx="12191999" cy="83670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cxnSp>
        <p:nvCxnSpPr>
          <p:cNvPr id="10" name="Straight Connector 9">
            <a:extLst>
              <a:ext uri="{FF2B5EF4-FFF2-40B4-BE49-F238E27FC236}">
                <a16:creationId xmlns:a16="http://schemas.microsoft.com/office/drawing/2014/main" id="{AE3D2A14-63C8-4214-8E21-3BDCC4EA640E}"/>
              </a:ext>
            </a:extLst>
          </p:cNvPr>
          <p:cNvCxnSpPr/>
          <p:nvPr userDrawn="1"/>
        </p:nvCxnSpPr>
        <p:spPr>
          <a:xfrm>
            <a:off x="-24680" y="836712"/>
            <a:ext cx="1219091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userDrawn="1"/>
        </p:nvSpPr>
        <p:spPr>
          <a:xfrm>
            <a:off x="11064552" y="6381328"/>
            <a:ext cx="792088"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6A227D42-D62F-41C9-B21B-916D8D0DB9A4}" type="slidenum">
              <a:rPr lang="en-US" smtClean="0">
                <a:solidFill>
                  <a:schemeClr val="bg1">
                    <a:lumMod val="50000"/>
                  </a:schemeClr>
                </a:solidFill>
                <a:latin typeface="Consolas" panose="020B0609020204030204" pitchFamily="49" charset="0"/>
              </a:rPr>
              <a:t>‹#›</a:t>
            </a:fld>
            <a:endParaRPr lang="en-US"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32182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44207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Титульный слайд">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0" y="0"/>
            <a:ext cx="12206064" cy="6858000"/>
          </a:xfrm>
          <a:prstGeom prst="rect">
            <a:avLst/>
          </a:prstGeom>
        </p:spPr>
      </p:pic>
    </p:spTree>
    <p:extLst>
      <p:ext uri="{BB962C8B-B14F-4D97-AF65-F5344CB8AC3E}">
        <p14:creationId xmlns:p14="http://schemas.microsoft.com/office/powerpoint/2010/main" val="384571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642F36-2AB8-4AB0-8C42-A5D175C059E8}"/>
              </a:ext>
            </a:extLst>
          </p:cNvPr>
          <p:cNvPicPr>
            <a:picLocks noChangeAspect="1"/>
          </p:cNvPicPr>
          <p:nvPr userDrawn="1"/>
        </p:nvPicPr>
        <p:blipFill>
          <a:blip r:embed="rId2"/>
          <a:stretch>
            <a:fillRect/>
          </a:stretch>
        </p:blipFill>
        <p:spPr>
          <a:xfrm>
            <a:off x="6096000" y="0"/>
            <a:ext cx="6110064" cy="6858000"/>
          </a:xfrm>
          <a:prstGeom prst="rect">
            <a:avLst/>
          </a:prstGeom>
        </p:spPr>
      </p:pic>
      <p:sp>
        <p:nvSpPr>
          <p:cNvPr id="4" name="Rectangle 3">
            <a:extLst>
              <a:ext uri="{FF2B5EF4-FFF2-40B4-BE49-F238E27FC236}">
                <a16:creationId xmlns:a16="http://schemas.microsoft.com/office/drawing/2014/main" id="{60BFABBF-8AB6-4189-BE0A-C21BFD5787DF}"/>
              </a:ext>
            </a:extLst>
          </p:cNvPr>
          <p:cNvSpPr/>
          <p:nvPr userDrawn="1"/>
        </p:nvSpPr>
        <p:spPr>
          <a:xfrm>
            <a:off x="-21912" y="-3016"/>
            <a:ext cx="6295864"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spTree>
    <p:extLst>
      <p:ext uri="{BB962C8B-B14F-4D97-AF65-F5344CB8AC3E}">
        <p14:creationId xmlns:p14="http://schemas.microsoft.com/office/powerpoint/2010/main" val="376732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C835DC-7277-4E5F-BE92-E83ACA38C196}"/>
              </a:ext>
            </a:extLst>
          </p:cNvPr>
          <p:cNvSpPr/>
          <p:nvPr userDrawn="1"/>
        </p:nvSpPr>
        <p:spPr>
          <a:xfrm>
            <a:off x="-21912" y="-3016"/>
            <a:ext cx="6295864" cy="6861016"/>
          </a:xfrm>
          <a:prstGeom prst="rect">
            <a:avLst/>
          </a:prstGeom>
          <a:solidFill>
            <a:srgbClr val="20202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ru-RU" dirty="0">
              <a:solidFill>
                <a:schemeClr val="tx1"/>
              </a:solidFill>
            </a:endParaRPr>
          </a:p>
        </p:txBody>
      </p:sp>
    </p:spTree>
    <p:extLst>
      <p:ext uri="{BB962C8B-B14F-4D97-AF65-F5344CB8AC3E}">
        <p14:creationId xmlns:p14="http://schemas.microsoft.com/office/powerpoint/2010/main" val="312433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9" r:id="rId2"/>
    <p:sldLayoutId id="2147483658" r:id="rId3"/>
    <p:sldLayoutId id="2147483663" r:id="rId4"/>
    <p:sldLayoutId id="2147483660" r:id="rId5"/>
    <p:sldLayoutId id="2147483661"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J4Wdy0Wc_xQ"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academia.edu/7707785/Application_of_Stochastic_Gradient_Boosting_SGB_Technique_to_Enhance_the_Reliability_of_Real-Time_Risk_Assessment_Using_AVI_and_RTMS_Data" TargetMode="External"/><Relationship Id="rId2" Type="http://schemas.openxmlformats.org/officeDocument/2006/relationships/hyperlink" Target="http://www.svcl.ucsd.edu/publications/conference/2014/nips2014.pdf"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L_v5_01.pptx"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hyperlink" Target="https://github.com/dryabokon/ML/blob/master/ex_02_01_train_test_2_classes.py" TargetMode="Externa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github.com/dryabokon/ML/blob/master/ex_02_01_train_test_2_classes.py" TargetMode="Externa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775AE6-12FC-4E6C-99F8-18AA394B7D5A}"/>
              </a:ext>
            </a:extLst>
          </p:cNvPr>
          <p:cNvSpPr/>
          <p:nvPr/>
        </p:nvSpPr>
        <p:spPr>
          <a:xfrm>
            <a:off x="6295864" y="0"/>
            <a:ext cx="5896136" cy="684938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EA27B8C-14B3-49D7-AF22-DD9A07E818B7}"/>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Basics of </a:t>
            </a:r>
          </a:p>
          <a:p>
            <a:pPr algn="ctr"/>
            <a:r>
              <a:rPr lang="en-US" sz="4800" b="1" dirty="0">
                <a:solidFill>
                  <a:schemeClr val="bg1"/>
                </a:solidFill>
              </a:rPr>
              <a:t>Machine Learning</a:t>
            </a:r>
          </a:p>
        </p:txBody>
      </p:sp>
      <p:grpSp>
        <p:nvGrpSpPr>
          <p:cNvPr id="48" name="Group 47">
            <a:extLst>
              <a:ext uri="{FF2B5EF4-FFF2-40B4-BE49-F238E27FC236}">
                <a16:creationId xmlns:a16="http://schemas.microsoft.com/office/drawing/2014/main" id="{C4388E43-9300-45C3-9922-F1EDB227C375}"/>
              </a:ext>
            </a:extLst>
          </p:cNvPr>
          <p:cNvGrpSpPr/>
          <p:nvPr/>
        </p:nvGrpSpPr>
        <p:grpSpPr>
          <a:xfrm>
            <a:off x="7314979" y="1196752"/>
            <a:ext cx="3762844" cy="4104456"/>
            <a:chOff x="4606151" y="2924944"/>
            <a:chExt cx="3762844" cy="4104456"/>
          </a:xfrm>
        </p:grpSpPr>
        <p:sp>
          <p:nvSpPr>
            <p:cNvPr id="49" name="Oval 48">
              <a:extLst>
                <a:ext uri="{FF2B5EF4-FFF2-40B4-BE49-F238E27FC236}">
                  <a16:creationId xmlns:a16="http://schemas.microsoft.com/office/drawing/2014/main" id="{27A7CF9C-5945-4E6C-AB30-6CB418CAB20A}"/>
                </a:ext>
              </a:extLst>
            </p:cNvPr>
            <p:cNvSpPr/>
            <p:nvPr/>
          </p:nvSpPr>
          <p:spPr>
            <a:xfrm>
              <a:off x="5189624" y="5165576"/>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0" name="Oval 49">
              <a:extLst>
                <a:ext uri="{FF2B5EF4-FFF2-40B4-BE49-F238E27FC236}">
                  <a16:creationId xmlns:a16="http://schemas.microsoft.com/office/drawing/2014/main" id="{BBC02A7C-DC83-40A1-BEF0-BE874CB5981E}"/>
                </a:ext>
              </a:extLst>
            </p:cNvPr>
            <p:cNvSpPr/>
            <p:nvPr/>
          </p:nvSpPr>
          <p:spPr>
            <a:xfrm>
              <a:off x="5009796" y="4365104"/>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 name="Oval 50">
              <a:extLst>
                <a:ext uri="{FF2B5EF4-FFF2-40B4-BE49-F238E27FC236}">
                  <a16:creationId xmlns:a16="http://schemas.microsoft.com/office/drawing/2014/main" id="{C410499B-B068-41BA-984E-E9AFA3A07055}"/>
                </a:ext>
              </a:extLst>
            </p:cNvPr>
            <p:cNvSpPr/>
            <p:nvPr/>
          </p:nvSpPr>
          <p:spPr>
            <a:xfrm>
              <a:off x="5866332" y="4689140"/>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Oval 51">
              <a:extLst>
                <a:ext uri="{FF2B5EF4-FFF2-40B4-BE49-F238E27FC236}">
                  <a16:creationId xmlns:a16="http://schemas.microsoft.com/office/drawing/2014/main" id="{BA2ABDCD-9CC0-4CD6-920C-67E790849942}"/>
                </a:ext>
              </a:extLst>
            </p:cNvPr>
            <p:cNvSpPr/>
            <p:nvPr/>
          </p:nvSpPr>
          <p:spPr>
            <a:xfrm>
              <a:off x="6222460" y="5609185"/>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3" name="Oval 52">
              <a:extLst>
                <a:ext uri="{FF2B5EF4-FFF2-40B4-BE49-F238E27FC236}">
                  <a16:creationId xmlns:a16="http://schemas.microsoft.com/office/drawing/2014/main" id="{2304476D-9D21-481A-A55B-D06AF9C42A53}"/>
                </a:ext>
              </a:extLst>
            </p:cNvPr>
            <p:cNvSpPr/>
            <p:nvPr/>
          </p:nvSpPr>
          <p:spPr>
            <a:xfrm>
              <a:off x="6386849" y="3991457"/>
              <a:ext cx="328779" cy="328779"/>
            </a:xfrm>
            <a:prstGeom prst="ellipse">
              <a:avLst/>
            </a:prstGeom>
            <a:solidFill>
              <a:srgbClr val="C1F6FF"/>
            </a:solidFill>
            <a:ln w="76200">
              <a:solidFill>
                <a:srgbClr val="007F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4" name="Oval 53">
              <a:extLst>
                <a:ext uri="{FF2B5EF4-FFF2-40B4-BE49-F238E27FC236}">
                  <a16:creationId xmlns:a16="http://schemas.microsoft.com/office/drawing/2014/main" id="{0E080106-6D3A-4285-972F-EE6054114C2C}"/>
                </a:ext>
              </a:extLst>
            </p:cNvPr>
            <p:cNvSpPr/>
            <p:nvPr/>
          </p:nvSpPr>
          <p:spPr>
            <a:xfrm>
              <a:off x="7255994" y="5617410"/>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5" name="Oval 54">
              <a:extLst>
                <a:ext uri="{FF2B5EF4-FFF2-40B4-BE49-F238E27FC236}">
                  <a16:creationId xmlns:a16="http://schemas.microsoft.com/office/drawing/2014/main" id="{C2E142F7-3D21-4623-B1E2-841899FAF57C}"/>
                </a:ext>
              </a:extLst>
            </p:cNvPr>
            <p:cNvSpPr/>
            <p:nvPr/>
          </p:nvSpPr>
          <p:spPr>
            <a:xfrm>
              <a:off x="6872518" y="4853529"/>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6" name="Oval 55">
              <a:extLst>
                <a:ext uri="{FF2B5EF4-FFF2-40B4-BE49-F238E27FC236}">
                  <a16:creationId xmlns:a16="http://schemas.microsoft.com/office/drawing/2014/main" id="{EC12942A-1B6D-4893-9B80-636DB6DFC30F}"/>
                </a:ext>
              </a:extLst>
            </p:cNvPr>
            <p:cNvSpPr/>
            <p:nvPr/>
          </p:nvSpPr>
          <p:spPr>
            <a:xfrm>
              <a:off x="7584773" y="432936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7" name="Oval 56">
              <a:extLst>
                <a:ext uri="{FF2B5EF4-FFF2-40B4-BE49-F238E27FC236}">
                  <a16:creationId xmlns:a16="http://schemas.microsoft.com/office/drawing/2014/main" id="{D1EE130D-717B-47E1-987F-2CD6DDD6D8EB}"/>
                </a:ext>
              </a:extLst>
            </p:cNvPr>
            <p:cNvSpPr/>
            <p:nvPr/>
          </p:nvSpPr>
          <p:spPr>
            <a:xfrm>
              <a:off x="8040216" y="5158228"/>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8" name="Oval 57">
              <a:extLst>
                <a:ext uri="{FF2B5EF4-FFF2-40B4-BE49-F238E27FC236}">
                  <a16:creationId xmlns:a16="http://schemas.microsoft.com/office/drawing/2014/main" id="{D1E64DBD-D314-4AA9-BFEE-44CD78E5D51F}"/>
                </a:ext>
              </a:extLst>
            </p:cNvPr>
            <p:cNvSpPr/>
            <p:nvPr/>
          </p:nvSpPr>
          <p:spPr>
            <a:xfrm>
              <a:off x="5623205" y="3903947"/>
              <a:ext cx="328779" cy="328779"/>
            </a:xfrm>
            <a:prstGeom prst="ellipse">
              <a:avLst/>
            </a:prstGeom>
            <a:solidFill>
              <a:srgbClr val="FFEFEB"/>
            </a:solidFill>
            <a:ln w="76200">
              <a:solidFill>
                <a:srgbClr val="FF3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59" name="Straight Connector 58">
              <a:extLst>
                <a:ext uri="{FF2B5EF4-FFF2-40B4-BE49-F238E27FC236}">
                  <a16:creationId xmlns:a16="http://schemas.microsoft.com/office/drawing/2014/main" id="{20C841A0-6143-4EDB-BBD1-C7A30ED9CF0B}"/>
                </a:ext>
              </a:extLst>
            </p:cNvPr>
            <p:cNvCxnSpPr>
              <a:cxnSpLocks/>
            </p:cNvCxnSpPr>
            <p:nvPr/>
          </p:nvCxnSpPr>
          <p:spPr>
            <a:xfrm flipV="1">
              <a:off x="4606151" y="2924944"/>
              <a:ext cx="3690901" cy="410445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A0CA7A93-B001-4161-AB35-0B0265B2BC7C}"/>
              </a:ext>
            </a:extLst>
          </p:cNvPr>
          <p:cNvSpPr txBox="1"/>
          <p:nvPr/>
        </p:nvSpPr>
        <p:spPr>
          <a:xfrm>
            <a:off x="0" y="3676050"/>
            <a:ext cx="6295864" cy="369332"/>
          </a:xfrm>
          <a:prstGeom prst="rect">
            <a:avLst/>
          </a:prstGeom>
          <a:noFill/>
        </p:spPr>
        <p:txBody>
          <a:bodyPr wrap="square">
            <a:spAutoFit/>
          </a:bodyPr>
          <a:lstStyle/>
          <a:p>
            <a:pPr algn="ctr"/>
            <a:r>
              <a:rPr lang="en-US" dirty="0">
                <a:solidFill>
                  <a:schemeClr val="bg1"/>
                </a:solidFill>
              </a:rPr>
              <a:t>Dmitry Ryabokon, </a:t>
            </a:r>
            <a:r>
              <a:rPr lang="en-US" u="sng" dirty="0">
                <a:solidFill>
                  <a:schemeClr val="bg1"/>
                </a:solidFill>
              </a:rPr>
              <a:t>github.com/</a:t>
            </a:r>
            <a:r>
              <a:rPr lang="en-US" u="sng" dirty="0" err="1">
                <a:solidFill>
                  <a:schemeClr val="bg1"/>
                </a:solidFill>
              </a:rPr>
              <a:t>dryabokon</a:t>
            </a:r>
            <a:endParaRPr lang="ru-RU" i="1" u="sng" dirty="0">
              <a:solidFill>
                <a:schemeClr val="bg1"/>
              </a:solidFill>
            </a:endParaRPr>
          </a:p>
        </p:txBody>
      </p:sp>
    </p:spTree>
    <p:extLst>
      <p:ext uri="{BB962C8B-B14F-4D97-AF65-F5344CB8AC3E}">
        <p14:creationId xmlns:p14="http://schemas.microsoft.com/office/powerpoint/2010/main" val="336634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2" name="Rectangle 1"/>
          <p:cNvSpPr/>
          <p:nvPr/>
        </p:nvSpPr>
        <p:spPr>
          <a:xfrm>
            <a:off x="479376" y="2636912"/>
            <a:ext cx="4999872" cy="2031325"/>
          </a:xfrm>
          <a:prstGeom prst="rect">
            <a:avLst/>
          </a:prstGeom>
        </p:spPr>
        <p:txBody>
          <a:bodyPr wrap="square">
            <a:spAutoFit/>
          </a:bodyPr>
          <a:lstStyle/>
          <a:p>
            <a:pPr algn="just"/>
            <a:r>
              <a:rPr lang="en-US" dirty="0"/>
              <a:t>In bagging technique, a data set is divided into n samples using randomized sampling. Then, using a single learning algorithm a model is build on all samples. Later, the resultant predictions are combined using voting or averaging. </a:t>
            </a:r>
          </a:p>
          <a:p>
            <a:r>
              <a:rPr lang="en-US" dirty="0"/>
              <a:t>Bagging is done in parallel. </a:t>
            </a:r>
          </a:p>
          <a:p>
            <a:endParaRPr lang="en-US" dirty="0"/>
          </a:p>
        </p:txBody>
      </p:sp>
      <p:sp>
        <p:nvSpPr>
          <p:cNvPr id="3" name="Rectangle 2"/>
          <p:cNvSpPr/>
          <p:nvPr/>
        </p:nvSpPr>
        <p:spPr>
          <a:xfrm>
            <a:off x="6003648" y="2636912"/>
            <a:ext cx="4824536" cy="1754326"/>
          </a:xfrm>
          <a:prstGeom prst="rect">
            <a:avLst/>
          </a:prstGeom>
        </p:spPr>
        <p:txBody>
          <a:bodyPr wrap="square">
            <a:spAutoFit/>
          </a:bodyPr>
          <a:lstStyle/>
          <a:p>
            <a:r>
              <a:rPr lang="en-US" dirty="0"/>
              <a:t>In boosting, after the first round of predictions, the algorithm weighs misclassified predictions higher, such that they can be corrected in the succeeding round. This sequential process of giving higher weights to misclassified predictions continue until a stopping criterion is reached.</a:t>
            </a:r>
          </a:p>
        </p:txBody>
      </p:sp>
      <p:sp>
        <p:nvSpPr>
          <p:cNvPr id="8" name="TextBox 7">
            <a:extLst>
              <a:ext uri="{FF2B5EF4-FFF2-40B4-BE49-F238E27FC236}">
                <a16:creationId xmlns:a16="http://schemas.microsoft.com/office/drawing/2014/main" id="{16971008-E626-4EA4-876A-41CFEB3422FF}"/>
              </a:ext>
            </a:extLst>
          </p:cNvPr>
          <p:cNvSpPr txBox="1"/>
          <p:nvPr/>
        </p:nvSpPr>
        <p:spPr>
          <a:xfrm>
            <a:off x="496688" y="1135665"/>
            <a:ext cx="10855896" cy="1692771"/>
          </a:xfrm>
          <a:prstGeom prst="rect">
            <a:avLst/>
          </a:prstGeom>
          <a:noFill/>
        </p:spPr>
        <p:txBody>
          <a:bodyPr wrap="square" rtlCol="0">
            <a:spAutoFit/>
          </a:bodyPr>
          <a:lstStyle/>
          <a:p>
            <a:r>
              <a:rPr lang="en-US" sz="3200" b="1" dirty="0"/>
              <a:t>Bagging</a:t>
            </a:r>
            <a:r>
              <a:rPr lang="en-US" sz="2400" b="1" dirty="0"/>
              <a:t>					</a:t>
            </a:r>
            <a:r>
              <a:rPr lang="en-US" sz="3200" b="1" dirty="0"/>
              <a:t>Boosting</a:t>
            </a:r>
          </a:p>
          <a:p>
            <a:pPr marL="342900" indent="-342900">
              <a:buFontTx/>
              <a:buChar char="-"/>
            </a:pPr>
            <a:r>
              <a:rPr lang="en-US" sz="2400" dirty="0"/>
              <a:t>Aims to decrease variance			- Aims to decrease bias</a:t>
            </a:r>
          </a:p>
          <a:p>
            <a:pPr marL="342900" indent="-342900">
              <a:buFontTx/>
              <a:buChar char="-"/>
            </a:pPr>
            <a:r>
              <a:rPr lang="en-US" sz="2400" dirty="0"/>
              <a:t>Aims to solve over-fitting problem</a:t>
            </a:r>
          </a:p>
          <a:p>
            <a:endParaRPr lang="ru-RU" sz="2400" dirty="0"/>
          </a:p>
        </p:txBody>
      </p:sp>
    </p:spTree>
    <p:extLst>
      <p:ext uri="{BB962C8B-B14F-4D97-AF65-F5344CB8AC3E}">
        <p14:creationId xmlns:p14="http://schemas.microsoft.com/office/powerpoint/2010/main" val="523552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14CE775-BA22-4FF4-A5D0-5D107559347C}"/>
              </a:ext>
            </a:extLst>
          </p:cNvPr>
          <p:cNvSpPr txBox="1"/>
          <p:nvPr/>
        </p:nvSpPr>
        <p:spPr>
          <a:xfrm>
            <a:off x="695400" y="2456608"/>
            <a:ext cx="4464496" cy="738664"/>
          </a:xfrm>
          <a:prstGeom prst="rect">
            <a:avLst/>
          </a:prstGeom>
          <a:noFill/>
        </p:spPr>
        <p:txBody>
          <a:bodyPr wrap="square" lIns="0" tIns="0" rIns="0" bIns="0" rtlCol="0">
            <a:spAutoFit/>
          </a:bodyPr>
          <a:lstStyle/>
          <a:p>
            <a:pPr algn="ctr"/>
            <a:r>
              <a:rPr lang="en-US" sz="4800" b="1" dirty="0">
                <a:solidFill>
                  <a:schemeClr val="bg1"/>
                </a:solidFill>
              </a:rPr>
              <a:t>Random Forest</a:t>
            </a:r>
            <a:endParaRPr lang="ru-RU" sz="4800" b="1" dirty="0">
              <a:solidFill>
                <a:schemeClr val="bg1"/>
              </a:solidFill>
            </a:endParaRPr>
          </a:p>
        </p:txBody>
      </p:sp>
      <p:sp>
        <p:nvSpPr>
          <p:cNvPr id="2" name="Rectangle 1"/>
          <p:cNvSpPr/>
          <p:nvPr/>
        </p:nvSpPr>
        <p:spPr>
          <a:xfrm>
            <a:off x="6240016" y="6309320"/>
            <a:ext cx="3429465" cy="276999"/>
          </a:xfrm>
          <a:prstGeom prst="rect">
            <a:avLst/>
          </a:prstGeom>
        </p:spPr>
        <p:txBody>
          <a:bodyPr wrap="none">
            <a:spAutoFit/>
          </a:bodyPr>
          <a:lstStyle/>
          <a:p>
            <a:r>
              <a:rPr lang="en-US" sz="1200" dirty="0">
                <a:hlinkClick r:id="rId2"/>
              </a:rPr>
              <a:t>https://www.youtube.com/watch?v=J4Wdy0Wc_xQ</a:t>
            </a:r>
            <a:endParaRPr lang="en-US" sz="1200" dirty="0"/>
          </a:p>
        </p:txBody>
      </p:sp>
      <p:pic>
        <p:nvPicPr>
          <p:cNvPr id="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1268760"/>
            <a:ext cx="5879976" cy="3479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525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105" name="TextBox 104">
            <a:extLst>
              <a:ext uri="{FF2B5EF4-FFF2-40B4-BE49-F238E27FC236}">
                <a16:creationId xmlns:a16="http://schemas.microsoft.com/office/drawing/2014/main" id="{9D95BD05-3211-45E6-93E3-C72745A0F542}"/>
              </a:ext>
            </a:extLst>
          </p:cNvPr>
          <p:cNvSpPr txBox="1"/>
          <p:nvPr/>
        </p:nvSpPr>
        <p:spPr>
          <a:xfrm>
            <a:off x="649088" y="1340768"/>
            <a:ext cx="5014864"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Original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p:txBody>
      </p:sp>
      <p:sp>
        <p:nvSpPr>
          <p:cNvPr id="106" name="TextBox 105">
            <a:extLst>
              <a:ext uri="{FF2B5EF4-FFF2-40B4-BE49-F238E27FC236}">
                <a16:creationId xmlns:a16="http://schemas.microsoft.com/office/drawing/2014/main" id="{9D95BD05-3211-45E6-93E3-C72745A0F542}"/>
              </a:ext>
            </a:extLst>
          </p:cNvPr>
          <p:cNvSpPr txBox="1"/>
          <p:nvPr/>
        </p:nvSpPr>
        <p:spPr>
          <a:xfrm>
            <a:off x="6096000" y="1340768"/>
            <a:ext cx="5616624"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Bootstrapped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p:txBody>
      </p:sp>
      <p:cxnSp>
        <p:nvCxnSpPr>
          <p:cNvPr id="3" name="Straight Arrow Connector 2"/>
          <p:cNvCxnSpPr/>
          <p:nvPr/>
        </p:nvCxnSpPr>
        <p:spPr>
          <a:xfrm flipV="1">
            <a:off x="4295800" y="2636912"/>
            <a:ext cx="1800200" cy="144016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4295800" y="4077072"/>
            <a:ext cx="1820024" cy="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4223792" y="2636912"/>
            <a:ext cx="1872208" cy="864096"/>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a:off x="4223296" y="3061712"/>
            <a:ext cx="1820024" cy="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61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105" name="TextBox 104">
            <a:extLst>
              <a:ext uri="{FF2B5EF4-FFF2-40B4-BE49-F238E27FC236}">
                <a16:creationId xmlns:a16="http://schemas.microsoft.com/office/drawing/2014/main" id="{9D95BD05-3211-45E6-93E3-C72745A0F542}"/>
              </a:ext>
            </a:extLst>
          </p:cNvPr>
          <p:cNvSpPr txBox="1"/>
          <p:nvPr/>
        </p:nvSpPr>
        <p:spPr>
          <a:xfrm>
            <a:off x="649088" y="1340768"/>
            <a:ext cx="6311008"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Bootstrapped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p:txBody>
      </p:sp>
      <p:sp>
        <p:nvSpPr>
          <p:cNvPr id="4" name="Rectangle 3"/>
          <p:cNvSpPr/>
          <p:nvPr/>
        </p:nvSpPr>
        <p:spPr>
          <a:xfrm>
            <a:off x="479376" y="1916832"/>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135560" y="1916832"/>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73160" y="5153213"/>
            <a:ext cx="7613303" cy="369332"/>
          </a:xfrm>
          <a:prstGeom prst="rect">
            <a:avLst/>
          </a:prstGeom>
        </p:spPr>
        <p:txBody>
          <a:bodyPr wrap="none">
            <a:spAutoFit/>
          </a:bodyPr>
          <a:lstStyle/>
          <a:p>
            <a:r>
              <a:rPr lang="en-US" dirty="0"/>
              <a:t>Determine the best root node out of randomly selected sub-set of candidates </a:t>
            </a:r>
            <a:endParaRPr lang="en-US" i="1" dirty="0"/>
          </a:p>
        </p:txBody>
      </p:sp>
      <p:sp>
        <p:nvSpPr>
          <p:cNvPr id="2" name="Rectangle 1"/>
          <p:cNvSpPr/>
          <p:nvPr/>
        </p:nvSpPr>
        <p:spPr>
          <a:xfrm>
            <a:off x="407368" y="4442884"/>
            <a:ext cx="1107867" cy="369332"/>
          </a:xfrm>
          <a:prstGeom prst="rect">
            <a:avLst/>
          </a:prstGeom>
        </p:spPr>
        <p:txBody>
          <a:bodyPr wrap="none">
            <a:spAutoFit/>
          </a:bodyPr>
          <a:lstStyle/>
          <a:p>
            <a:r>
              <a:rPr lang="en-US" dirty="0"/>
              <a:t>candidate</a:t>
            </a:r>
          </a:p>
        </p:txBody>
      </p:sp>
      <p:sp>
        <p:nvSpPr>
          <p:cNvPr id="11" name="Rectangle 10"/>
          <p:cNvSpPr/>
          <p:nvPr/>
        </p:nvSpPr>
        <p:spPr>
          <a:xfrm>
            <a:off x="1977670" y="4465724"/>
            <a:ext cx="1107867" cy="369332"/>
          </a:xfrm>
          <a:prstGeom prst="rect">
            <a:avLst/>
          </a:prstGeom>
        </p:spPr>
        <p:txBody>
          <a:bodyPr wrap="none">
            <a:spAutoFit/>
          </a:bodyPr>
          <a:lstStyle/>
          <a:p>
            <a:r>
              <a:rPr lang="en-US" dirty="0"/>
              <a:t>candidate</a:t>
            </a:r>
          </a:p>
        </p:txBody>
      </p:sp>
    </p:spTree>
    <p:extLst>
      <p:ext uri="{BB962C8B-B14F-4D97-AF65-F5344CB8AC3E}">
        <p14:creationId xmlns:p14="http://schemas.microsoft.com/office/powerpoint/2010/main" val="2644401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105" name="TextBox 104">
            <a:extLst>
              <a:ext uri="{FF2B5EF4-FFF2-40B4-BE49-F238E27FC236}">
                <a16:creationId xmlns:a16="http://schemas.microsoft.com/office/drawing/2014/main" id="{9D95BD05-3211-45E6-93E3-C72745A0F542}"/>
              </a:ext>
            </a:extLst>
          </p:cNvPr>
          <p:cNvSpPr txBox="1"/>
          <p:nvPr/>
        </p:nvSpPr>
        <p:spPr>
          <a:xfrm>
            <a:off x="649088" y="1340768"/>
            <a:ext cx="6311008"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Bootstrapped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p:txBody>
      </p:sp>
      <p:sp>
        <p:nvSpPr>
          <p:cNvPr id="5" name="Rectangle 4"/>
          <p:cNvSpPr/>
          <p:nvPr/>
        </p:nvSpPr>
        <p:spPr>
          <a:xfrm>
            <a:off x="1415480" y="1900688"/>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048328" y="1690475"/>
            <a:ext cx="452714" cy="452714"/>
            <a:chOff x="2423592" y="2060848"/>
            <a:chExt cx="452714" cy="452714"/>
          </a:xfrm>
        </p:grpSpPr>
        <p:sp>
          <p:nvSpPr>
            <p:cNvPr id="7" name="Oval 6"/>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1336535" y="4426740"/>
            <a:ext cx="949978" cy="369332"/>
          </a:xfrm>
          <a:prstGeom prst="rect">
            <a:avLst/>
          </a:prstGeom>
        </p:spPr>
        <p:txBody>
          <a:bodyPr wrap="square">
            <a:spAutoFit/>
          </a:bodyPr>
          <a:lstStyle/>
          <a:p>
            <a:pPr algn="ctr"/>
            <a:r>
              <a:rPr lang="en-US" dirty="0"/>
              <a:t>root</a:t>
            </a:r>
          </a:p>
        </p:txBody>
      </p:sp>
    </p:spTree>
    <p:extLst>
      <p:ext uri="{BB962C8B-B14F-4D97-AF65-F5344CB8AC3E}">
        <p14:creationId xmlns:p14="http://schemas.microsoft.com/office/powerpoint/2010/main" val="1536876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p:cNvCxnSpPr>
            <a:endCxn id="17" idx="3"/>
          </p:cNvCxnSpPr>
          <p:nvPr/>
        </p:nvCxnSpPr>
        <p:spPr>
          <a:xfrm flipH="1">
            <a:off x="7409126" y="2043760"/>
            <a:ext cx="1856366"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9341868" y="1916832"/>
            <a:ext cx="1584769" cy="1368152"/>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7259145" y="3109179"/>
            <a:ext cx="452714" cy="452714"/>
            <a:chOff x="2423592" y="2060848"/>
            <a:chExt cx="452714" cy="452714"/>
          </a:xfrm>
        </p:grpSpPr>
        <p:sp>
          <p:nvSpPr>
            <p:cNvPr id="16" name="Oval 15"/>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10827862" y="3109179"/>
            <a:ext cx="452714" cy="452714"/>
            <a:chOff x="2423592" y="2060848"/>
            <a:chExt cx="452714" cy="452714"/>
          </a:xfrm>
        </p:grpSpPr>
        <p:sp>
          <p:nvSpPr>
            <p:cNvPr id="19" name="Oval 18"/>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105" name="TextBox 104">
            <a:extLst>
              <a:ext uri="{FF2B5EF4-FFF2-40B4-BE49-F238E27FC236}">
                <a16:creationId xmlns:a16="http://schemas.microsoft.com/office/drawing/2014/main" id="{9D95BD05-3211-45E6-93E3-C72745A0F542}"/>
              </a:ext>
            </a:extLst>
          </p:cNvPr>
          <p:cNvSpPr txBox="1"/>
          <p:nvPr/>
        </p:nvSpPr>
        <p:spPr>
          <a:xfrm>
            <a:off x="649088" y="1340768"/>
            <a:ext cx="6311008"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Bootstrapped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p:txBody>
      </p:sp>
      <p:sp>
        <p:nvSpPr>
          <p:cNvPr id="5" name="Rectangle 4"/>
          <p:cNvSpPr/>
          <p:nvPr/>
        </p:nvSpPr>
        <p:spPr>
          <a:xfrm>
            <a:off x="2135560" y="1916832"/>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9048328" y="1690475"/>
            <a:ext cx="452714" cy="452714"/>
            <a:chOff x="2423592" y="2060848"/>
            <a:chExt cx="452714" cy="452714"/>
          </a:xfrm>
        </p:grpSpPr>
        <p:sp>
          <p:nvSpPr>
            <p:cNvPr id="7" name="Oval 6"/>
            <p:cNvSpPr/>
            <p:nvPr/>
          </p:nvSpPr>
          <p:spPr>
            <a:xfrm>
              <a:off x="2423592" y="2060848"/>
              <a:ext cx="452714" cy="452714"/>
            </a:xfrm>
            <a:prstGeom prst="ellipse">
              <a:avLst/>
            </a:prstGeom>
            <a:solidFill>
              <a:schemeClr val="tx1">
                <a:lumMod val="50000"/>
                <a:lumOff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541937" y="2179193"/>
              <a:ext cx="216024" cy="216024"/>
            </a:xfrm>
            <a:prstGeom prst="ellipse">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p:cNvSpPr/>
          <p:nvPr/>
        </p:nvSpPr>
        <p:spPr>
          <a:xfrm>
            <a:off x="2063552" y="4428716"/>
            <a:ext cx="1296144" cy="369332"/>
          </a:xfrm>
          <a:prstGeom prst="rect">
            <a:avLst/>
          </a:prstGeom>
        </p:spPr>
        <p:txBody>
          <a:bodyPr wrap="square">
            <a:spAutoFit/>
          </a:bodyPr>
          <a:lstStyle/>
          <a:p>
            <a:pPr algn="ctr"/>
            <a:r>
              <a:rPr lang="en-US" dirty="0"/>
              <a:t>candidate</a:t>
            </a:r>
          </a:p>
        </p:txBody>
      </p:sp>
      <p:sp>
        <p:nvSpPr>
          <p:cNvPr id="12" name="Rectangle 11"/>
          <p:cNvSpPr/>
          <p:nvPr/>
        </p:nvSpPr>
        <p:spPr>
          <a:xfrm>
            <a:off x="473160" y="5153213"/>
            <a:ext cx="7422545" cy="369332"/>
          </a:xfrm>
          <a:prstGeom prst="rect">
            <a:avLst/>
          </a:prstGeom>
        </p:spPr>
        <p:txBody>
          <a:bodyPr wrap="none">
            <a:spAutoFit/>
          </a:bodyPr>
          <a:lstStyle/>
          <a:p>
            <a:r>
              <a:rPr lang="en-US" dirty="0"/>
              <a:t>Build tree as usual, but considering a random subset of features at each step</a:t>
            </a:r>
            <a:endParaRPr lang="en-US" i="1" dirty="0"/>
          </a:p>
        </p:txBody>
      </p:sp>
      <p:sp>
        <p:nvSpPr>
          <p:cNvPr id="21" name="Rectangle 20"/>
          <p:cNvSpPr/>
          <p:nvPr/>
        </p:nvSpPr>
        <p:spPr>
          <a:xfrm>
            <a:off x="1271464" y="1916832"/>
            <a:ext cx="792088" cy="2526052"/>
          </a:xfrm>
          <a:prstGeom prst="rect">
            <a:avLst/>
          </a:prstGeom>
          <a:solidFill>
            <a:schemeClr val="bg1">
              <a:lumMod val="95000"/>
              <a:alpha val="2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9416" y="4437112"/>
            <a:ext cx="1296144" cy="369332"/>
          </a:xfrm>
          <a:prstGeom prst="rect">
            <a:avLst/>
          </a:prstGeom>
        </p:spPr>
        <p:txBody>
          <a:bodyPr wrap="square">
            <a:spAutoFit/>
          </a:bodyPr>
          <a:lstStyle/>
          <a:p>
            <a:pPr algn="ctr"/>
            <a:r>
              <a:rPr lang="en-US" dirty="0"/>
              <a:t>candidate</a:t>
            </a:r>
          </a:p>
        </p:txBody>
      </p:sp>
    </p:spTree>
    <p:extLst>
      <p:ext uri="{BB962C8B-B14F-4D97-AF65-F5344CB8AC3E}">
        <p14:creationId xmlns:p14="http://schemas.microsoft.com/office/powerpoint/2010/main" val="2889483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pic>
        <p:nvPicPr>
          <p:cNvPr id="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1720440"/>
            <a:ext cx="8213612" cy="4860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a:extLst>
              <a:ext uri="{FF2B5EF4-FFF2-40B4-BE49-F238E27FC236}">
                <a16:creationId xmlns:a16="http://schemas.microsoft.com/office/drawing/2014/main" id="{F21BDE6A-AF6C-4CB4-BDB6-57C2323E7976}"/>
              </a:ext>
            </a:extLst>
          </p:cNvPr>
          <p:cNvSpPr txBox="1"/>
          <p:nvPr/>
        </p:nvSpPr>
        <p:spPr>
          <a:xfrm>
            <a:off x="496688" y="1135665"/>
            <a:ext cx="11695312" cy="584775"/>
          </a:xfrm>
          <a:prstGeom prst="rect">
            <a:avLst/>
          </a:prstGeom>
          <a:noFill/>
        </p:spPr>
        <p:txBody>
          <a:bodyPr wrap="square" rtlCol="0">
            <a:spAutoFit/>
          </a:bodyPr>
          <a:lstStyle/>
          <a:p>
            <a:r>
              <a:rPr lang="en-US" sz="3200" b="1" dirty="0"/>
              <a:t>Bagging: </a:t>
            </a:r>
            <a:r>
              <a:rPr lang="en-US" sz="3200" dirty="0"/>
              <a:t>do aggregate decisions against the bootstrapped data</a:t>
            </a:r>
            <a:endParaRPr lang="ru-RU" sz="3200" dirty="0"/>
          </a:p>
        </p:txBody>
      </p:sp>
    </p:spTree>
    <p:extLst>
      <p:ext uri="{BB962C8B-B14F-4D97-AF65-F5344CB8AC3E}">
        <p14:creationId xmlns:p14="http://schemas.microsoft.com/office/powerpoint/2010/main" val="23672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37" name="TextBox 36">
            <a:extLst>
              <a:ext uri="{FF2B5EF4-FFF2-40B4-BE49-F238E27FC236}">
                <a16:creationId xmlns:a16="http://schemas.microsoft.com/office/drawing/2014/main" id="{F21BDE6A-AF6C-4CB4-BDB6-57C2323E7976}"/>
              </a:ext>
            </a:extLst>
          </p:cNvPr>
          <p:cNvSpPr txBox="1"/>
          <p:nvPr/>
        </p:nvSpPr>
        <p:spPr>
          <a:xfrm>
            <a:off x="496688" y="1135665"/>
            <a:ext cx="11695312" cy="584775"/>
          </a:xfrm>
          <a:prstGeom prst="rect">
            <a:avLst/>
          </a:prstGeom>
          <a:noFill/>
        </p:spPr>
        <p:txBody>
          <a:bodyPr wrap="square" rtlCol="0">
            <a:spAutoFit/>
          </a:bodyPr>
          <a:lstStyle/>
          <a:p>
            <a:r>
              <a:rPr lang="en-US" sz="3200" b="1" dirty="0"/>
              <a:t>Validation: </a:t>
            </a:r>
            <a:r>
              <a:rPr lang="en-US" sz="3200" dirty="0"/>
              <a:t>run aggregated decisions against out-of-bag dataset</a:t>
            </a:r>
            <a:endParaRPr lang="ru-RU" sz="3200" dirty="0"/>
          </a:p>
        </p:txBody>
      </p:sp>
      <p:sp>
        <p:nvSpPr>
          <p:cNvPr id="5" name="TextBox 4">
            <a:extLst>
              <a:ext uri="{FF2B5EF4-FFF2-40B4-BE49-F238E27FC236}">
                <a16:creationId xmlns:a16="http://schemas.microsoft.com/office/drawing/2014/main" id="{9D95BD05-3211-45E6-93E3-C72745A0F542}"/>
              </a:ext>
            </a:extLst>
          </p:cNvPr>
          <p:cNvSpPr txBox="1"/>
          <p:nvPr/>
        </p:nvSpPr>
        <p:spPr>
          <a:xfrm>
            <a:off x="649088" y="1988840"/>
            <a:ext cx="5014864"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Original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6096000" y="1988840"/>
            <a:ext cx="5616624" cy="3046988"/>
          </a:xfrm>
          <a:prstGeom prst="rect">
            <a:avLst/>
          </a:prstGeom>
          <a:noFill/>
        </p:spPr>
        <p:txBody>
          <a:bodyPr wrap="square" rtlCol="0">
            <a:spAutoFit/>
          </a:bodyPr>
          <a:lstStyle/>
          <a:p>
            <a:r>
              <a:rPr lang="en-US" sz="3200" b="1" u="sng" dirty="0">
                <a:latin typeface="Courier New" panose="02070309020205020404" pitchFamily="49" charset="0"/>
                <a:cs typeface="Courier New" panose="02070309020205020404" pitchFamily="49" charset="0"/>
              </a:rPr>
              <a:t>Bootstrapped dataset </a:t>
            </a:r>
          </a:p>
          <a:p>
            <a:r>
              <a:rPr lang="en-US" sz="3200" b="1" dirty="0">
                <a:latin typeface="Courier New" panose="02070309020205020404" pitchFamily="49" charset="0"/>
                <a:cs typeface="Courier New" panose="02070309020205020404" pitchFamily="49" charset="0"/>
              </a:rPr>
              <a:t>F1 F2 F3 Target</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ru-RU" sz="3200"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B   </a:t>
            </a:r>
            <a:r>
              <a:rPr lang="en-US" sz="3200" b="1" dirty="0">
                <a:solidFill>
                  <a:srgbClr val="0070C0"/>
                </a:solidFill>
                <a:latin typeface="Courier New" panose="02070309020205020404" pitchFamily="49" charset="0"/>
                <a:cs typeface="Courier New" panose="02070309020205020404" pitchFamily="49" charset="0"/>
              </a:rPr>
              <a:t>0		</a:t>
            </a:r>
            <a:endParaRPr lang="en-US" sz="3200" b="1" dirty="0">
              <a:latin typeface="Courier New" panose="02070309020205020404" pitchFamily="49" charset="0"/>
              <a:cs typeface="Courier New" panose="02070309020205020404" pitchFamily="49" charset="0"/>
            </a:endParaRPr>
          </a:p>
          <a:p>
            <a:r>
              <a:rPr lang="en-US" sz="3200" b="1" dirty="0">
                <a:latin typeface="Courier New" panose="02070309020205020404" pitchFamily="49" charset="0"/>
                <a:cs typeface="Courier New" panose="02070309020205020404" pitchFamily="49" charset="0"/>
              </a:rPr>
              <a:t> A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A</a:t>
            </a:r>
            <a:r>
              <a:rPr lang="en-US" sz="3200" b="1" dirty="0">
                <a:latin typeface="Courier New" panose="02070309020205020404" pitchFamily="49" charset="0"/>
                <a:cs typeface="Courier New" panose="02070309020205020404" pitchFamily="49" charset="0"/>
              </a:rPr>
              <a:t>   </a:t>
            </a:r>
            <a:r>
              <a:rPr lang="en-US" sz="3200" b="1" dirty="0">
                <a:solidFill>
                  <a:srgbClr val="0070C0"/>
                </a:solidFill>
                <a:latin typeface="Courier New" panose="02070309020205020404" pitchFamily="49" charset="0"/>
                <a:cs typeface="Courier New" panose="02070309020205020404" pitchFamily="49" charset="0"/>
              </a:rPr>
              <a:t>0		</a:t>
            </a:r>
          </a:p>
          <a:p>
            <a:r>
              <a:rPr lang="en-US" sz="3200" b="1" dirty="0">
                <a:latin typeface="Courier New" panose="02070309020205020404" pitchFamily="49" charset="0"/>
                <a:cs typeface="Courier New" panose="02070309020205020404" pitchFamily="49" charset="0"/>
              </a:rPr>
              <a:t> A  B  </a:t>
            </a:r>
            <a:r>
              <a:rPr lang="en-US" sz="3200" b="1" dirty="0" err="1">
                <a:latin typeface="Courier New" panose="02070309020205020404" pitchFamily="49" charset="0"/>
                <a:cs typeface="Courier New" panose="02070309020205020404" pitchFamily="49" charset="0"/>
              </a:rPr>
              <a:t>B</a:t>
            </a:r>
            <a:r>
              <a:rPr lang="en-US" sz="3200" b="1" dirty="0">
                <a:latin typeface="Courier New" panose="02070309020205020404" pitchFamily="49" charset="0"/>
                <a:cs typeface="Courier New" panose="02070309020205020404" pitchFamily="49" charset="0"/>
              </a:rPr>
              <a:t>   </a:t>
            </a:r>
            <a:r>
              <a:rPr lang="en-US" sz="3200" b="1" dirty="0">
                <a:solidFill>
                  <a:srgbClr val="FF0000"/>
                </a:solidFill>
                <a:latin typeface="Courier New" panose="02070309020205020404" pitchFamily="49" charset="0"/>
                <a:cs typeface="Courier New" panose="02070309020205020404" pitchFamily="49" charset="0"/>
              </a:rPr>
              <a:t>1		 </a:t>
            </a:r>
            <a:endParaRPr lang="en-US" sz="3200" b="1" dirty="0">
              <a:latin typeface="Courier New" panose="02070309020205020404" pitchFamily="49" charset="0"/>
              <a:cs typeface="Courier New" panose="02070309020205020404" pitchFamily="49" charset="0"/>
            </a:endParaRPr>
          </a:p>
        </p:txBody>
      </p:sp>
      <p:cxnSp>
        <p:nvCxnSpPr>
          <p:cNvPr id="7" name="Straight Arrow Connector 6"/>
          <p:cNvCxnSpPr/>
          <p:nvPr/>
        </p:nvCxnSpPr>
        <p:spPr>
          <a:xfrm flipV="1">
            <a:off x="4295800" y="3284984"/>
            <a:ext cx="1800200" cy="144016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295800" y="4725144"/>
            <a:ext cx="1820024" cy="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223792" y="3284984"/>
            <a:ext cx="1872208" cy="864096"/>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223296" y="3709784"/>
            <a:ext cx="1820024" cy="0"/>
          </a:xfrm>
          <a:prstGeom prst="straightConnector1">
            <a:avLst/>
          </a:prstGeom>
          <a:ln>
            <a:solidFill>
              <a:schemeClr val="bg1">
                <a:lumMod val="50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96688" y="3999292"/>
            <a:ext cx="3456384" cy="581836"/>
          </a:xfrm>
          <a:prstGeom prst="rect">
            <a:avLst/>
          </a:prstGeom>
          <a:solidFill>
            <a:schemeClr val="accent2">
              <a:lumMod val="20000"/>
              <a:lumOff val="80000"/>
              <a:alpha val="2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03888" y="4254480"/>
            <a:ext cx="1180131" cy="369332"/>
          </a:xfrm>
          <a:prstGeom prst="rect">
            <a:avLst/>
          </a:prstGeom>
        </p:spPr>
        <p:txBody>
          <a:bodyPr wrap="none">
            <a:spAutoFit/>
          </a:bodyPr>
          <a:lstStyle/>
          <a:p>
            <a:r>
              <a:rPr lang="en-US" dirty="0">
                <a:solidFill>
                  <a:schemeClr val="accent6">
                    <a:lumMod val="75000"/>
                  </a:schemeClr>
                </a:solidFill>
              </a:rPr>
              <a:t>out-of-bag</a:t>
            </a:r>
          </a:p>
        </p:txBody>
      </p:sp>
      <p:sp>
        <p:nvSpPr>
          <p:cNvPr id="13" name="Rectangle 12"/>
          <p:cNvSpPr/>
          <p:nvPr/>
        </p:nvSpPr>
        <p:spPr>
          <a:xfrm>
            <a:off x="6115328" y="1916832"/>
            <a:ext cx="5237256" cy="324036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223296" y="3003632"/>
            <a:ext cx="2016720" cy="203219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746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Random forest</a:t>
            </a:r>
            <a:endParaRPr lang="ru-RU" sz="3600" b="1" dirty="0">
              <a:solidFill>
                <a:srgbClr val="2C2C2C"/>
              </a:solidFill>
            </a:endParaRPr>
          </a:p>
        </p:txBody>
      </p:sp>
      <p:sp>
        <p:nvSpPr>
          <p:cNvPr id="37" name="TextBox 36">
            <a:extLst>
              <a:ext uri="{FF2B5EF4-FFF2-40B4-BE49-F238E27FC236}">
                <a16:creationId xmlns:a16="http://schemas.microsoft.com/office/drawing/2014/main" id="{F21BDE6A-AF6C-4CB4-BDB6-57C2323E7976}"/>
              </a:ext>
            </a:extLst>
          </p:cNvPr>
          <p:cNvSpPr txBox="1"/>
          <p:nvPr/>
        </p:nvSpPr>
        <p:spPr>
          <a:xfrm>
            <a:off x="496688" y="1135665"/>
            <a:ext cx="11695312" cy="584775"/>
          </a:xfrm>
          <a:prstGeom prst="rect">
            <a:avLst/>
          </a:prstGeom>
          <a:noFill/>
        </p:spPr>
        <p:txBody>
          <a:bodyPr wrap="square" rtlCol="0">
            <a:spAutoFit/>
          </a:bodyPr>
          <a:lstStyle/>
          <a:p>
            <a:r>
              <a:rPr lang="en-US" sz="3200" b="1" dirty="0"/>
              <a:t>The process</a:t>
            </a:r>
            <a:endParaRPr lang="ru-RU" sz="3200" dirty="0"/>
          </a:p>
        </p:txBody>
      </p:sp>
      <p:sp>
        <p:nvSpPr>
          <p:cNvPr id="15" name="Rectangle 14"/>
          <p:cNvSpPr/>
          <p:nvPr/>
        </p:nvSpPr>
        <p:spPr>
          <a:xfrm>
            <a:off x="2819636" y="2725440"/>
            <a:ext cx="2952328"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random forest</a:t>
            </a:r>
          </a:p>
        </p:txBody>
      </p:sp>
      <p:sp>
        <p:nvSpPr>
          <p:cNvPr id="16" name="Rectangle 15"/>
          <p:cNvSpPr/>
          <p:nvPr/>
        </p:nvSpPr>
        <p:spPr>
          <a:xfrm>
            <a:off x="6888088" y="2703374"/>
            <a:ext cx="2952328"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Estimate </a:t>
            </a:r>
          </a:p>
          <a:p>
            <a:pPr algn="ctr"/>
            <a:r>
              <a:rPr lang="en-US" dirty="0">
                <a:solidFill>
                  <a:schemeClr val="tx1"/>
                </a:solidFill>
              </a:rPr>
              <a:t>Train / Validation error</a:t>
            </a:r>
          </a:p>
        </p:txBody>
      </p:sp>
      <p:sp>
        <p:nvSpPr>
          <p:cNvPr id="17" name="Rectangle 16"/>
          <p:cNvSpPr/>
          <p:nvPr/>
        </p:nvSpPr>
        <p:spPr>
          <a:xfrm>
            <a:off x="2819636" y="3988318"/>
            <a:ext cx="2952328" cy="1024858"/>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Adjust RF parameters </a:t>
            </a:r>
          </a:p>
          <a:p>
            <a:pPr algn="ctr"/>
            <a:r>
              <a:rPr lang="en-US" dirty="0">
                <a:solidFill>
                  <a:schemeClr val="tx1"/>
                </a:solidFill>
              </a:rPr>
              <a:t># of variables per step, regularization </a:t>
            </a:r>
            <a:r>
              <a:rPr lang="en-US" dirty="0" err="1">
                <a:solidFill>
                  <a:schemeClr val="tx1"/>
                </a:solidFill>
              </a:rPr>
              <a:t>params</a:t>
            </a:r>
            <a:r>
              <a:rPr lang="en-US" dirty="0">
                <a:solidFill>
                  <a:schemeClr val="tx1"/>
                </a:solidFill>
              </a:rPr>
              <a:t>, </a:t>
            </a:r>
            <a:r>
              <a:rPr lang="en-US" dirty="0" err="1">
                <a:solidFill>
                  <a:schemeClr val="tx1"/>
                </a:solidFill>
              </a:rPr>
              <a:t>etc</a:t>
            </a:r>
            <a:endParaRPr lang="en-US" dirty="0">
              <a:solidFill>
                <a:schemeClr val="tx1"/>
              </a:solidFill>
            </a:endParaRPr>
          </a:p>
        </p:txBody>
      </p:sp>
      <p:cxnSp>
        <p:nvCxnSpPr>
          <p:cNvPr id="18" name="Straight Connector 17"/>
          <p:cNvCxnSpPr/>
          <p:nvPr/>
        </p:nvCxnSpPr>
        <p:spPr>
          <a:xfrm flipH="1">
            <a:off x="5771964" y="4581128"/>
            <a:ext cx="2604432"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295800" y="3285210"/>
            <a:ext cx="0" cy="697562"/>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5771964" y="2999838"/>
            <a:ext cx="1116124" cy="0"/>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8376396" y="3285210"/>
            <a:ext cx="0" cy="1295918"/>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56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9376" y="116632"/>
            <a:ext cx="11449272" cy="646331"/>
          </a:xfrm>
          <a:prstGeom prst="rect">
            <a:avLst/>
          </a:prstGeom>
          <a:noFill/>
        </p:spPr>
        <p:txBody>
          <a:bodyPr wrap="square" rtlCol="0">
            <a:spAutoFit/>
          </a:bodyPr>
          <a:lstStyle/>
          <a:p>
            <a:r>
              <a:rPr lang="en-US" sz="3600" b="1" dirty="0"/>
              <a:t>RF vs GBM</a:t>
            </a:r>
            <a:endParaRPr lang="ru-RU" sz="3600" b="1" dirty="0"/>
          </a:p>
        </p:txBody>
      </p:sp>
      <p:sp>
        <p:nvSpPr>
          <p:cNvPr id="2" name="Rectangle 1">
            <a:extLst>
              <a:ext uri="{FF2B5EF4-FFF2-40B4-BE49-F238E27FC236}">
                <a16:creationId xmlns:a16="http://schemas.microsoft.com/office/drawing/2014/main" id="{F3E054AA-3E48-41C8-B56C-2044C84CA742}"/>
              </a:ext>
            </a:extLst>
          </p:cNvPr>
          <p:cNvSpPr/>
          <p:nvPr/>
        </p:nvSpPr>
        <p:spPr>
          <a:xfrm>
            <a:off x="479376" y="1196752"/>
            <a:ext cx="10873208" cy="2308324"/>
          </a:xfrm>
          <a:prstGeom prst="rect">
            <a:avLst/>
          </a:prstGeom>
        </p:spPr>
        <p:txBody>
          <a:bodyPr wrap="square">
            <a:spAutoFit/>
          </a:bodyPr>
          <a:lstStyle/>
          <a:p>
            <a:r>
              <a:rPr lang="en-US" dirty="0"/>
              <a:t>RF      uses bagging technique to make predictions. </a:t>
            </a:r>
          </a:p>
          <a:p>
            <a:r>
              <a:rPr lang="en-US" dirty="0"/>
              <a:t>GBM uses boosting techniques to make predictions. </a:t>
            </a:r>
          </a:p>
          <a:p>
            <a:endParaRPr lang="en-US" dirty="0"/>
          </a:p>
          <a:p>
            <a:r>
              <a:rPr lang="en-US" dirty="0"/>
              <a:t>Random forest improves model accuracy by reducing variance (mainly). The trees grown are uncorrelated to maximize the decrease in variance. </a:t>
            </a:r>
          </a:p>
          <a:p>
            <a:endParaRPr lang="en-US" dirty="0"/>
          </a:p>
          <a:p>
            <a:r>
              <a:rPr lang="en-US" dirty="0"/>
              <a:t>On the other hand, GBM improves accuracy by reducing both bias and variance in a model.</a:t>
            </a:r>
          </a:p>
          <a:p>
            <a:endParaRPr lang="en-US" dirty="0"/>
          </a:p>
        </p:txBody>
      </p:sp>
      <p:sp>
        <p:nvSpPr>
          <p:cNvPr id="6" name="TextBox 5">
            <a:extLst>
              <a:ext uri="{FF2B5EF4-FFF2-40B4-BE49-F238E27FC236}">
                <a16:creationId xmlns:a16="http://schemas.microsoft.com/office/drawing/2014/main" id="{649E2A0A-3086-4CA7-9C1C-3DC27032021B}"/>
              </a:ext>
            </a:extLst>
          </p:cNvPr>
          <p:cNvSpPr txBox="1"/>
          <p:nvPr/>
        </p:nvSpPr>
        <p:spPr>
          <a:xfrm>
            <a:off x="479376" y="3861048"/>
            <a:ext cx="10225136" cy="2031325"/>
          </a:xfrm>
          <a:prstGeom prst="rect">
            <a:avLst/>
          </a:prstGeom>
          <a:noFill/>
        </p:spPr>
        <p:txBody>
          <a:bodyPr wrap="square">
            <a:spAutoFit/>
          </a:bodyPr>
          <a:lstStyle/>
          <a:p>
            <a:r>
              <a:rPr lang="en-US" b="0" i="0" dirty="0">
                <a:solidFill>
                  <a:srgbClr val="000000"/>
                </a:solidFill>
                <a:effectLst/>
              </a:rPr>
              <a:t>Random forests are a significant number of decision trees pooled using averages or majority rules at the end. Gradient boosting machines also combine decision trees but at the beginning of the process unlike Random forests. Random forest creates each tree independent of the others while gradient boosting develops one tree at a time. Gradient boosting yields better outcomes than random forests if parameters are carefully tuned but it’s not a good option if the data set contains a lot of outliers/anomalies/noise as it can result in overfitting of the </a:t>
            </a:r>
            <a:r>
              <a:rPr lang="en-US" b="0" i="0" dirty="0" err="1">
                <a:solidFill>
                  <a:srgbClr val="000000"/>
                </a:solidFill>
                <a:effectLst/>
              </a:rPr>
              <a:t>model.Random</a:t>
            </a:r>
            <a:r>
              <a:rPr lang="en-US" b="0" i="0" dirty="0">
                <a:solidFill>
                  <a:srgbClr val="000000"/>
                </a:solidFill>
                <a:effectLst/>
              </a:rPr>
              <a:t> forests perform well for </a:t>
            </a:r>
            <a:r>
              <a:rPr lang="en-US" b="0" i="0" u="none" strike="noStrike" dirty="0">
                <a:solidFill>
                  <a:srgbClr val="4DB2EC"/>
                </a:solidFill>
                <a:effectLst/>
                <a:hlinkClick r:id="rId2"/>
              </a:rPr>
              <a:t>multiclass object detection</a:t>
            </a:r>
            <a:r>
              <a:rPr lang="en-US" b="0" i="0" dirty="0">
                <a:solidFill>
                  <a:srgbClr val="000000"/>
                </a:solidFill>
                <a:effectLst/>
              </a:rPr>
              <a:t>. Gradient Boosting performs well when there is data which is not balanced such as in </a:t>
            </a:r>
            <a:r>
              <a:rPr lang="en-US" b="0" i="0" u="none" strike="noStrike" dirty="0">
                <a:solidFill>
                  <a:srgbClr val="4DB2EC"/>
                </a:solidFill>
                <a:effectLst/>
                <a:hlinkClick r:id="rId3"/>
              </a:rPr>
              <a:t>real time risk assessment.</a:t>
            </a:r>
            <a:endParaRPr lang="en-US" dirty="0"/>
          </a:p>
        </p:txBody>
      </p:sp>
    </p:spTree>
    <p:extLst>
      <p:ext uri="{BB962C8B-B14F-4D97-AF65-F5344CB8AC3E}">
        <p14:creationId xmlns:p14="http://schemas.microsoft.com/office/powerpoint/2010/main" val="3835239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6" name="TextBox 5">
            <a:extLst>
              <a:ext uri="{FF2B5EF4-FFF2-40B4-BE49-F238E27FC236}">
                <a16:creationId xmlns:a16="http://schemas.microsoft.com/office/drawing/2014/main" id="{1F95BAB3-744A-4553-A5FC-373E2C885B22}"/>
              </a:ext>
            </a:extLst>
          </p:cNvPr>
          <p:cNvSpPr txBox="1"/>
          <p:nvPr/>
        </p:nvSpPr>
        <p:spPr>
          <a:xfrm>
            <a:off x="0" y="2276872"/>
            <a:ext cx="6295864" cy="1477328"/>
          </a:xfrm>
          <a:prstGeom prst="rect">
            <a:avLst/>
          </a:prstGeom>
          <a:noFill/>
        </p:spPr>
        <p:txBody>
          <a:bodyPr wrap="square" lIns="0" tIns="0" rIns="0" bIns="0" rtlCol="0">
            <a:spAutoFit/>
          </a:bodyPr>
          <a:lstStyle/>
          <a:p>
            <a:pPr algn="ctr"/>
            <a:r>
              <a:rPr lang="en-US" sz="4800" b="1" dirty="0">
                <a:solidFill>
                  <a:schemeClr val="bg1"/>
                </a:solidFill>
              </a:rPr>
              <a:t>Lesson 15</a:t>
            </a:r>
          </a:p>
          <a:p>
            <a:pPr algn="ctr"/>
            <a:r>
              <a:rPr lang="en-US" sz="4800" b="1" dirty="0">
                <a:solidFill>
                  <a:schemeClr val="bg1"/>
                </a:solidFill>
              </a:rPr>
              <a:t>Ensemble Learning</a:t>
            </a:r>
            <a:endParaRPr lang="en-US" sz="4800" dirty="0">
              <a:solidFill>
                <a:schemeClr val="bg1"/>
              </a:solidFill>
            </a:endParaRPr>
          </a:p>
        </p:txBody>
      </p:sp>
      <p:pic>
        <p:nvPicPr>
          <p:cNvPr id="25" name="Picture 24">
            <a:hlinkClick r:id="rId3" action="ppaction://hlinkpres?slideindex=1&amp;slidetitle="/>
            <a:extLst>
              <a:ext uri="{FF2B5EF4-FFF2-40B4-BE49-F238E27FC236}">
                <a16:creationId xmlns:a16="http://schemas.microsoft.com/office/drawing/2014/main" id="{E15B79BC-7D73-4723-A2F9-13A2AEF7923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11556800" y="295103"/>
            <a:ext cx="311647" cy="289387"/>
          </a:xfrm>
          <a:prstGeom prst="rect">
            <a:avLst/>
          </a:prstGeom>
        </p:spPr>
      </p:pic>
      <p:pic>
        <p:nvPicPr>
          <p:cNvPr id="26" name="Picture 25">
            <a:extLst>
              <a:ext uri="{FF2B5EF4-FFF2-40B4-BE49-F238E27FC236}">
                <a16:creationId xmlns:a16="http://schemas.microsoft.com/office/drawing/2014/main" id="{CD21238F-90EC-41F4-84D7-2C7E1E4C4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7367" y="1943586"/>
            <a:ext cx="3309193" cy="1958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688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116632"/>
            <a:ext cx="11449272" cy="646331"/>
          </a:xfrm>
          <a:prstGeom prst="rect">
            <a:avLst/>
          </a:prstGeom>
          <a:noFill/>
        </p:spPr>
        <p:txBody>
          <a:bodyPr wrap="square" rtlCol="0">
            <a:spAutoFit/>
          </a:bodyPr>
          <a:lstStyle/>
          <a:p>
            <a:r>
              <a:rPr lang="en-US" sz="3600" b="1" dirty="0"/>
              <a:t>Classification examples: 2D data, 2 classes</a:t>
            </a:r>
            <a:endParaRPr lang="ru-RU" sz="3600" b="1" dirty="0"/>
          </a:p>
        </p:txBody>
      </p:sp>
      <p:sp>
        <p:nvSpPr>
          <p:cNvPr id="3" name="Rectangle 2"/>
          <p:cNvSpPr/>
          <p:nvPr/>
        </p:nvSpPr>
        <p:spPr>
          <a:xfrm>
            <a:off x="263352" y="6447736"/>
            <a:ext cx="6571063" cy="276999"/>
          </a:xfrm>
          <a:prstGeom prst="rect">
            <a:avLst/>
          </a:prstGeom>
        </p:spPr>
        <p:txBody>
          <a:bodyPr wrap="square">
            <a:spAutoFit/>
          </a:bodyPr>
          <a:lstStyle/>
          <a:p>
            <a:r>
              <a:rPr lang="en-US" sz="1200" dirty="0">
                <a:hlinkClick r:id="rId2"/>
              </a:rPr>
              <a:t>https://github.com/dryabokon/ML/blob/master/ex_02_01_train_test_2_classes.py</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680" y="1628799"/>
            <a:ext cx="2237843" cy="33567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761" y="1627662"/>
            <a:ext cx="2237843" cy="335676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542" y="1628801"/>
            <a:ext cx="2237843" cy="335676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64" y="1627662"/>
            <a:ext cx="2237843" cy="33567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5811" y="1628800"/>
            <a:ext cx="2237843" cy="3356763"/>
          </a:xfrm>
          <a:prstGeom prst="rect">
            <a:avLst/>
          </a:prstGeom>
        </p:spPr>
      </p:pic>
    </p:spTree>
    <p:extLst>
      <p:ext uri="{BB962C8B-B14F-4D97-AF65-F5344CB8AC3E}">
        <p14:creationId xmlns:p14="http://schemas.microsoft.com/office/powerpoint/2010/main" val="2568267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116632"/>
            <a:ext cx="11449272" cy="646331"/>
          </a:xfrm>
          <a:prstGeom prst="rect">
            <a:avLst/>
          </a:prstGeom>
          <a:noFill/>
        </p:spPr>
        <p:txBody>
          <a:bodyPr wrap="square" rtlCol="0">
            <a:spAutoFit/>
          </a:bodyPr>
          <a:lstStyle/>
          <a:p>
            <a:r>
              <a:rPr lang="en-US" sz="3600" b="1" dirty="0"/>
              <a:t>Classification examples: 2D data, 2 classes</a:t>
            </a:r>
            <a:endParaRPr lang="ru-RU" sz="3600" b="1" dirty="0"/>
          </a:p>
        </p:txBody>
      </p:sp>
      <p:sp>
        <p:nvSpPr>
          <p:cNvPr id="3" name="Rectangle 2"/>
          <p:cNvSpPr/>
          <p:nvPr/>
        </p:nvSpPr>
        <p:spPr>
          <a:xfrm>
            <a:off x="263352" y="6447736"/>
            <a:ext cx="6571063" cy="276999"/>
          </a:xfrm>
          <a:prstGeom prst="rect">
            <a:avLst/>
          </a:prstGeom>
        </p:spPr>
        <p:txBody>
          <a:bodyPr wrap="square">
            <a:spAutoFit/>
          </a:bodyPr>
          <a:lstStyle/>
          <a:p>
            <a:r>
              <a:rPr lang="en-US" sz="1200" dirty="0">
                <a:hlinkClick r:id="rId2"/>
              </a:rPr>
              <a:t>https://github.com/dryabokon/ML/blob/master/ex_02_01_train_test_2_classes.py</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680" y="1628799"/>
            <a:ext cx="2237842" cy="335676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7761" y="1627662"/>
            <a:ext cx="2237842" cy="335676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8542" y="1628801"/>
            <a:ext cx="2237842" cy="3356763"/>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6264" y="1627662"/>
            <a:ext cx="2237842" cy="335676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95811" y="1628800"/>
            <a:ext cx="2237842" cy="3356763"/>
          </a:xfrm>
          <a:prstGeom prst="rect">
            <a:avLst/>
          </a:prstGeom>
        </p:spPr>
      </p:pic>
    </p:spTree>
    <p:extLst>
      <p:ext uri="{BB962C8B-B14F-4D97-AF65-F5344CB8AC3E}">
        <p14:creationId xmlns:p14="http://schemas.microsoft.com/office/powerpoint/2010/main" val="124813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C63870-EA12-4E61-866C-C01AB383D6A3}"/>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Supervised Learning</a:t>
            </a:r>
            <a:endParaRPr lang="ru-RU" sz="3600" b="1" dirty="0">
              <a:solidFill>
                <a:srgbClr val="2C2C2C"/>
              </a:solidFill>
            </a:endParaRPr>
          </a:p>
        </p:txBody>
      </p:sp>
      <p:sp>
        <p:nvSpPr>
          <p:cNvPr id="9" name="TextBox 8">
            <a:extLst>
              <a:ext uri="{FF2B5EF4-FFF2-40B4-BE49-F238E27FC236}">
                <a16:creationId xmlns:a16="http://schemas.microsoft.com/office/drawing/2014/main" id="{0EC6A83D-3E50-47FD-9C5A-64CB6B6F01EE}"/>
              </a:ext>
            </a:extLst>
          </p:cNvPr>
          <p:cNvSpPr txBox="1"/>
          <p:nvPr/>
        </p:nvSpPr>
        <p:spPr>
          <a:xfrm>
            <a:off x="496688" y="1135665"/>
            <a:ext cx="2574974" cy="584775"/>
          </a:xfrm>
          <a:prstGeom prst="rect">
            <a:avLst/>
          </a:prstGeom>
          <a:noFill/>
        </p:spPr>
        <p:txBody>
          <a:bodyPr wrap="square" rtlCol="0">
            <a:spAutoFit/>
          </a:bodyPr>
          <a:lstStyle/>
          <a:p>
            <a:r>
              <a:rPr lang="en-US" sz="3200" b="1" dirty="0"/>
              <a:t>Summary</a:t>
            </a:r>
          </a:p>
        </p:txBody>
      </p:sp>
      <p:sp>
        <p:nvSpPr>
          <p:cNvPr id="12" name="TextBox 11">
            <a:extLst>
              <a:ext uri="{FF2B5EF4-FFF2-40B4-BE49-F238E27FC236}">
                <a16:creationId xmlns:a16="http://schemas.microsoft.com/office/drawing/2014/main" id="{A7B327BA-264C-4020-AE00-88427091B45D}"/>
              </a:ext>
            </a:extLst>
          </p:cNvPr>
          <p:cNvSpPr txBox="1"/>
          <p:nvPr/>
        </p:nvSpPr>
        <p:spPr>
          <a:xfrm>
            <a:off x="479376" y="2090172"/>
            <a:ext cx="5904656" cy="1569660"/>
          </a:xfrm>
          <a:prstGeom prst="rect">
            <a:avLst/>
          </a:prstGeom>
          <a:noFill/>
        </p:spPr>
        <p:txBody>
          <a:bodyPr wrap="square">
            <a:spAutoFit/>
          </a:bodyPr>
          <a:lstStyle/>
          <a:p>
            <a:pPr marL="457200" indent="-457200">
              <a:buFont typeface="Arial" panose="020B0604020202020204" pitchFamily="34" charset="0"/>
              <a:buChar char="•"/>
            </a:pPr>
            <a:r>
              <a:rPr lang="en-US" sz="2400" dirty="0"/>
              <a:t>Bootstrapping</a:t>
            </a:r>
          </a:p>
          <a:p>
            <a:pPr marL="457200" indent="-457200">
              <a:buFont typeface="Arial" panose="020B0604020202020204" pitchFamily="34" charset="0"/>
              <a:buChar char="•"/>
            </a:pPr>
            <a:r>
              <a:rPr lang="en-US" sz="2400" dirty="0"/>
              <a:t>Bagging</a:t>
            </a:r>
          </a:p>
          <a:p>
            <a:pPr marL="457200" indent="-457200">
              <a:buFont typeface="Arial" panose="020B0604020202020204" pitchFamily="34" charset="0"/>
              <a:buChar char="•"/>
            </a:pPr>
            <a:r>
              <a:rPr lang="en-US" sz="2400" dirty="0"/>
              <a:t>Boosting</a:t>
            </a:r>
          </a:p>
          <a:p>
            <a:pPr marL="457200" indent="-457200">
              <a:buFont typeface="Arial" panose="020B0604020202020204" pitchFamily="34" charset="0"/>
              <a:buChar char="•"/>
            </a:pPr>
            <a:r>
              <a:rPr lang="en-US" sz="2400" dirty="0"/>
              <a:t>Random Forest</a:t>
            </a:r>
          </a:p>
        </p:txBody>
      </p:sp>
    </p:spTree>
    <p:extLst>
      <p:ext uri="{BB962C8B-B14F-4D97-AF65-F5344CB8AC3E}">
        <p14:creationId xmlns:p14="http://schemas.microsoft.com/office/powerpoint/2010/main" val="358996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Bootstrapping: </a:t>
            </a:r>
            <a:r>
              <a:rPr lang="en-US" sz="3200" dirty="0"/>
              <a:t>random sampling with replacement </a:t>
            </a:r>
            <a:endParaRPr lang="ru-RU" sz="3200" dirty="0"/>
          </a:p>
        </p:txBody>
      </p:sp>
      <p:grpSp>
        <p:nvGrpSpPr>
          <p:cNvPr id="9" name="Group 8"/>
          <p:cNvGrpSpPr/>
          <p:nvPr/>
        </p:nvGrpSpPr>
        <p:grpSpPr>
          <a:xfrm>
            <a:off x="5634718" y="2200351"/>
            <a:ext cx="878893" cy="878893"/>
            <a:chOff x="1199456" y="2492896"/>
            <a:chExt cx="2736304" cy="2736304"/>
          </a:xfrm>
        </p:grpSpPr>
        <p:sp>
          <p:nvSpPr>
            <p:cNvPr id="10" name="Oval 9"/>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63112" y="3515695"/>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oon 11"/>
            <p:cNvSpPr/>
            <p:nvPr/>
          </p:nvSpPr>
          <p:spPr>
            <a:xfrm>
              <a:off x="1584960" y="3626466"/>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0460" y="28645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art 13"/>
            <p:cNvSpPr/>
            <p:nvPr/>
          </p:nvSpPr>
          <p:spPr>
            <a:xfrm>
              <a:off x="2006858" y="4347717"/>
              <a:ext cx="395768" cy="360947"/>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38369" y="2892769"/>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519410" y="3484823"/>
            <a:ext cx="1198788" cy="1198788"/>
            <a:chOff x="1199456" y="2492896"/>
            <a:chExt cx="2736304" cy="2736304"/>
          </a:xfrm>
        </p:grpSpPr>
        <p:sp>
          <p:nvSpPr>
            <p:cNvPr id="17" name="Oval 16"/>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639049" y="3353022"/>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2357727" y="3599381"/>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art 19"/>
            <p:cNvSpPr/>
            <p:nvPr/>
          </p:nvSpPr>
          <p:spPr>
            <a:xfrm>
              <a:off x="2429930" y="4586970"/>
              <a:ext cx="395768" cy="360946"/>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Moon 20"/>
            <p:cNvSpPr/>
            <p:nvPr/>
          </p:nvSpPr>
          <p:spPr>
            <a:xfrm>
              <a:off x="2096088" y="2878502"/>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740460" y="28645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5-Point Star 22"/>
            <p:cNvSpPr/>
            <p:nvPr/>
          </p:nvSpPr>
          <p:spPr>
            <a:xfrm>
              <a:off x="1904220" y="4135018"/>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art 23"/>
            <p:cNvSpPr/>
            <p:nvPr/>
          </p:nvSpPr>
          <p:spPr>
            <a:xfrm>
              <a:off x="1444085" y="3867750"/>
              <a:ext cx="395768" cy="360946"/>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oon 24"/>
            <p:cNvSpPr/>
            <p:nvPr/>
          </p:nvSpPr>
          <p:spPr>
            <a:xfrm>
              <a:off x="3068983" y="4314309"/>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p:cNvSpPr/>
            <p:nvPr/>
          </p:nvSpPr>
          <p:spPr>
            <a:xfrm>
              <a:off x="3105600" y="3579326"/>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5634718" y="3637552"/>
            <a:ext cx="893330" cy="893330"/>
            <a:chOff x="1199456" y="2492896"/>
            <a:chExt cx="2736304" cy="2736304"/>
          </a:xfrm>
        </p:grpSpPr>
        <p:sp>
          <p:nvSpPr>
            <p:cNvPr id="28" name="Oval 27"/>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art 28"/>
            <p:cNvSpPr/>
            <p:nvPr/>
          </p:nvSpPr>
          <p:spPr>
            <a:xfrm>
              <a:off x="2413035" y="2919816"/>
              <a:ext cx="395768" cy="360947"/>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oon 29"/>
            <p:cNvSpPr/>
            <p:nvPr/>
          </p:nvSpPr>
          <p:spPr>
            <a:xfrm>
              <a:off x="2349280" y="3628852"/>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1579822" y="3569101"/>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oon 31"/>
            <p:cNvSpPr/>
            <p:nvPr/>
          </p:nvSpPr>
          <p:spPr>
            <a:xfrm>
              <a:off x="3068983" y="4314309"/>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3105600" y="3579326"/>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5634718" y="5078094"/>
            <a:ext cx="893330" cy="893330"/>
            <a:chOff x="1199456" y="2492896"/>
            <a:chExt cx="2736304" cy="2736304"/>
          </a:xfrm>
        </p:grpSpPr>
        <p:sp>
          <p:nvSpPr>
            <p:cNvPr id="35" name="Oval 34"/>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oon 35"/>
            <p:cNvSpPr/>
            <p:nvPr/>
          </p:nvSpPr>
          <p:spPr>
            <a:xfrm>
              <a:off x="1972429" y="3628852"/>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72403" y="30861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oon 37"/>
            <p:cNvSpPr/>
            <p:nvPr/>
          </p:nvSpPr>
          <p:spPr>
            <a:xfrm>
              <a:off x="2567608" y="4055685"/>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007041" y="3518325"/>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p:nvPr/>
        </p:nvCxnSpPr>
        <p:spPr>
          <a:xfrm flipH="1">
            <a:off x="1800624" y="2996952"/>
            <a:ext cx="3629479" cy="679128"/>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800624" y="4077072"/>
            <a:ext cx="3671925" cy="0"/>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800624" y="4440925"/>
            <a:ext cx="3554680" cy="1066948"/>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6545772" y="2328789"/>
            <a:ext cx="2067874" cy="461665"/>
          </a:xfrm>
          <a:prstGeom prst="rect">
            <a:avLst/>
          </a:prstGeom>
        </p:spPr>
        <p:txBody>
          <a:bodyPr wrap="none">
            <a:spAutoFit/>
          </a:bodyPr>
          <a:lstStyle/>
          <a:p>
            <a:r>
              <a:rPr lang="en-US" sz="2400" i="1" dirty="0"/>
              <a:t>bootstrap set 1</a:t>
            </a:r>
          </a:p>
        </p:txBody>
      </p:sp>
      <p:sp>
        <p:nvSpPr>
          <p:cNvPr id="51" name="Rectangle 50"/>
          <p:cNvSpPr/>
          <p:nvPr/>
        </p:nvSpPr>
        <p:spPr>
          <a:xfrm>
            <a:off x="6629079" y="3747047"/>
            <a:ext cx="2067874" cy="461665"/>
          </a:xfrm>
          <a:prstGeom prst="rect">
            <a:avLst/>
          </a:prstGeom>
        </p:spPr>
        <p:txBody>
          <a:bodyPr wrap="none">
            <a:spAutoFit/>
          </a:bodyPr>
          <a:lstStyle/>
          <a:p>
            <a:r>
              <a:rPr lang="en-US" sz="2400" i="1" dirty="0"/>
              <a:t>bootstrap set 2</a:t>
            </a:r>
          </a:p>
        </p:txBody>
      </p:sp>
      <p:sp>
        <p:nvSpPr>
          <p:cNvPr id="52" name="Rectangle 51"/>
          <p:cNvSpPr/>
          <p:nvPr/>
        </p:nvSpPr>
        <p:spPr>
          <a:xfrm>
            <a:off x="6545771" y="5299474"/>
            <a:ext cx="2067874" cy="461665"/>
          </a:xfrm>
          <a:prstGeom prst="rect">
            <a:avLst/>
          </a:prstGeom>
        </p:spPr>
        <p:txBody>
          <a:bodyPr wrap="none">
            <a:spAutoFit/>
          </a:bodyPr>
          <a:lstStyle/>
          <a:p>
            <a:r>
              <a:rPr lang="en-US" sz="2400" i="1" dirty="0"/>
              <a:t>bootstrap set 3</a:t>
            </a:r>
          </a:p>
        </p:txBody>
      </p:sp>
      <p:sp>
        <p:nvSpPr>
          <p:cNvPr id="60" name="Rectangle 59"/>
          <p:cNvSpPr/>
          <p:nvPr/>
        </p:nvSpPr>
        <p:spPr>
          <a:xfrm>
            <a:off x="1800624" y="3676080"/>
            <a:ext cx="3191899" cy="461665"/>
          </a:xfrm>
          <a:prstGeom prst="rect">
            <a:avLst/>
          </a:prstGeom>
        </p:spPr>
        <p:txBody>
          <a:bodyPr wrap="none">
            <a:spAutoFit/>
          </a:bodyPr>
          <a:lstStyle/>
          <a:p>
            <a:r>
              <a:rPr lang="en-US" sz="2400" i="1" dirty="0"/>
              <a:t>Pick up, clone, put back</a:t>
            </a:r>
          </a:p>
        </p:txBody>
      </p:sp>
    </p:spTree>
    <p:extLst>
      <p:ext uri="{BB962C8B-B14F-4D97-AF65-F5344CB8AC3E}">
        <p14:creationId xmlns:p14="http://schemas.microsoft.com/office/powerpoint/2010/main" val="3092223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Bagging: </a:t>
            </a:r>
            <a:r>
              <a:rPr lang="en-US" sz="3200" b="1" dirty="0">
                <a:solidFill>
                  <a:srgbClr val="C00000"/>
                </a:solidFill>
              </a:rPr>
              <a:t>B</a:t>
            </a:r>
            <a:r>
              <a:rPr lang="en-US" sz="3200" dirty="0"/>
              <a:t>ootstrap </a:t>
            </a:r>
            <a:r>
              <a:rPr lang="en-US" sz="3200" b="1" dirty="0">
                <a:solidFill>
                  <a:srgbClr val="C00000"/>
                </a:solidFill>
              </a:rPr>
              <a:t>Agg</a:t>
            </a:r>
            <a:r>
              <a:rPr lang="en-US" sz="3200" dirty="0"/>
              <a:t>regation </a:t>
            </a:r>
            <a:endParaRPr lang="ru-RU" sz="3200" dirty="0"/>
          </a:p>
        </p:txBody>
      </p:sp>
      <p:sp>
        <p:nvSpPr>
          <p:cNvPr id="7" name="Rectangle 6"/>
          <p:cNvSpPr/>
          <p:nvPr/>
        </p:nvSpPr>
        <p:spPr>
          <a:xfrm>
            <a:off x="5159896" y="2273532"/>
            <a:ext cx="1872208"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 1</a:t>
            </a:r>
          </a:p>
        </p:txBody>
      </p:sp>
      <p:cxnSp>
        <p:nvCxnSpPr>
          <p:cNvPr id="8" name="Straight Connector 7"/>
          <p:cNvCxnSpPr/>
          <p:nvPr/>
        </p:nvCxnSpPr>
        <p:spPr>
          <a:xfrm flipH="1" flipV="1">
            <a:off x="7134838" y="2564450"/>
            <a:ext cx="1193410" cy="920373"/>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060255" y="2200351"/>
            <a:ext cx="878893" cy="878893"/>
            <a:chOff x="1199456" y="2492896"/>
            <a:chExt cx="2736304" cy="2736304"/>
          </a:xfrm>
        </p:grpSpPr>
        <p:sp>
          <p:nvSpPr>
            <p:cNvPr id="10" name="Oval 9"/>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563112" y="3515695"/>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oon 11"/>
            <p:cNvSpPr/>
            <p:nvPr/>
          </p:nvSpPr>
          <p:spPr>
            <a:xfrm>
              <a:off x="1584960" y="3626466"/>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740460" y="28645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art 13"/>
            <p:cNvSpPr/>
            <p:nvPr/>
          </p:nvSpPr>
          <p:spPr>
            <a:xfrm>
              <a:off x="2006858" y="4347717"/>
              <a:ext cx="395768" cy="360947"/>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138369" y="2892769"/>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060255" y="3637552"/>
            <a:ext cx="893330" cy="893330"/>
            <a:chOff x="1199456" y="2492896"/>
            <a:chExt cx="2736304" cy="2736304"/>
          </a:xfrm>
        </p:grpSpPr>
        <p:sp>
          <p:nvSpPr>
            <p:cNvPr id="28" name="Oval 27"/>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art 28"/>
            <p:cNvSpPr/>
            <p:nvPr/>
          </p:nvSpPr>
          <p:spPr>
            <a:xfrm>
              <a:off x="2413035" y="2919816"/>
              <a:ext cx="395768" cy="360947"/>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oon 29"/>
            <p:cNvSpPr/>
            <p:nvPr/>
          </p:nvSpPr>
          <p:spPr>
            <a:xfrm>
              <a:off x="2349280" y="3628852"/>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30"/>
            <p:cNvSpPr/>
            <p:nvPr/>
          </p:nvSpPr>
          <p:spPr>
            <a:xfrm>
              <a:off x="1579822" y="3569101"/>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Moon 31"/>
            <p:cNvSpPr/>
            <p:nvPr/>
          </p:nvSpPr>
          <p:spPr>
            <a:xfrm>
              <a:off x="3068983" y="4314309"/>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3105600" y="3579326"/>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3060255" y="5078094"/>
            <a:ext cx="893330" cy="893330"/>
            <a:chOff x="1199456" y="2492896"/>
            <a:chExt cx="2736304" cy="2736304"/>
          </a:xfrm>
        </p:grpSpPr>
        <p:sp>
          <p:nvSpPr>
            <p:cNvPr id="35" name="Oval 34"/>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oon 35"/>
            <p:cNvSpPr/>
            <p:nvPr/>
          </p:nvSpPr>
          <p:spPr>
            <a:xfrm>
              <a:off x="1972429" y="3628852"/>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472403" y="30861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oon 37"/>
            <p:cNvSpPr/>
            <p:nvPr/>
          </p:nvSpPr>
          <p:spPr>
            <a:xfrm>
              <a:off x="2567608" y="4055685"/>
              <a:ext cx="261639" cy="360947"/>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38"/>
            <p:cNvSpPr/>
            <p:nvPr/>
          </p:nvSpPr>
          <p:spPr>
            <a:xfrm>
              <a:off x="3007041" y="3518325"/>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Connector 39"/>
          <p:cNvCxnSpPr/>
          <p:nvPr/>
        </p:nvCxnSpPr>
        <p:spPr>
          <a:xfrm flipH="1">
            <a:off x="1775520" y="2996952"/>
            <a:ext cx="1080120" cy="633705"/>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1819632" y="4077072"/>
            <a:ext cx="1078454" cy="0"/>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flipV="1">
            <a:off x="1795009" y="4660081"/>
            <a:ext cx="985832" cy="847792"/>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043773" y="2586231"/>
            <a:ext cx="900099" cy="1"/>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5159896" y="3768198"/>
            <a:ext cx="1872208"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 2</a:t>
            </a:r>
          </a:p>
        </p:txBody>
      </p:sp>
      <p:cxnSp>
        <p:nvCxnSpPr>
          <p:cNvPr id="54" name="Straight Connector 53"/>
          <p:cNvCxnSpPr/>
          <p:nvPr/>
        </p:nvCxnSpPr>
        <p:spPr>
          <a:xfrm flipH="1">
            <a:off x="7134838" y="4077072"/>
            <a:ext cx="1116124" cy="0"/>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4043773" y="4077072"/>
            <a:ext cx="900099" cy="1"/>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5165174" y="5284645"/>
            <a:ext cx="1872208"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Classifier 3</a:t>
            </a:r>
          </a:p>
        </p:txBody>
      </p:sp>
      <p:cxnSp>
        <p:nvCxnSpPr>
          <p:cNvPr id="57" name="Straight Connector 56"/>
          <p:cNvCxnSpPr/>
          <p:nvPr/>
        </p:nvCxnSpPr>
        <p:spPr>
          <a:xfrm flipH="1">
            <a:off x="7140116" y="4660081"/>
            <a:ext cx="1110846" cy="915482"/>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4049051" y="5597344"/>
            <a:ext cx="900099" cy="1"/>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8472264" y="3744118"/>
            <a:ext cx="2160240" cy="581836"/>
          </a:xfrm>
          <a:prstGeom prst="rect">
            <a:avLst/>
          </a:prstGeom>
          <a:solidFill>
            <a:schemeClr val="bg1">
              <a:lumMod val="95000"/>
              <a:alpha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Voting / Aggregation</a:t>
            </a:r>
          </a:p>
        </p:txBody>
      </p:sp>
      <p:cxnSp>
        <p:nvCxnSpPr>
          <p:cNvPr id="62" name="Straight Connector 61"/>
          <p:cNvCxnSpPr/>
          <p:nvPr/>
        </p:nvCxnSpPr>
        <p:spPr>
          <a:xfrm flipH="1">
            <a:off x="10704512" y="4077072"/>
            <a:ext cx="669988" cy="0"/>
          </a:xfrm>
          <a:prstGeom prst="line">
            <a:avLst/>
          </a:prstGeom>
          <a:ln w="28575">
            <a:solidFill>
              <a:schemeClr val="tx1">
                <a:lumMod val="50000"/>
                <a:lumOff val="50000"/>
              </a:schemeClr>
            </a:solidFill>
            <a:head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10903056" y="3676982"/>
            <a:ext cx="942887" cy="369332"/>
          </a:xfrm>
          <a:prstGeom prst="rect">
            <a:avLst/>
          </a:prstGeom>
        </p:spPr>
        <p:txBody>
          <a:bodyPr wrap="none">
            <a:spAutoFit/>
          </a:bodyPr>
          <a:lstStyle/>
          <a:p>
            <a:r>
              <a:rPr lang="en-US" i="1" dirty="0"/>
              <a:t>decision</a:t>
            </a:r>
          </a:p>
        </p:txBody>
      </p:sp>
      <p:grpSp>
        <p:nvGrpSpPr>
          <p:cNvPr id="65" name="Group 64"/>
          <p:cNvGrpSpPr/>
          <p:nvPr/>
        </p:nvGrpSpPr>
        <p:grpSpPr>
          <a:xfrm>
            <a:off x="519410" y="3484823"/>
            <a:ext cx="1198788" cy="1198788"/>
            <a:chOff x="1199456" y="2492896"/>
            <a:chExt cx="2736304" cy="2736304"/>
          </a:xfrm>
        </p:grpSpPr>
        <p:sp>
          <p:nvSpPr>
            <p:cNvPr id="66" name="Oval 65"/>
            <p:cNvSpPr/>
            <p:nvPr/>
          </p:nvSpPr>
          <p:spPr>
            <a:xfrm>
              <a:off x="1199456" y="2492896"/>
              <a:ext cx="2736304" cy="2736304"/>
            </a:xfrm>
            <a:prstGeom prst="ellipse">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639049" y="3353022"/>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5-Point Star 67"/>
            <p:cNvSpPr/>
            <p:nvPr/>
          </p:nvSpPr>
          <p:spPr>
            <a:xfrm>
              <a:off x="2357727" y="3599381"/>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art 68"/>
            <p:cNvSpPr/>
            <p:nvPr/>
          </p:nvSpPr>
          <p:spPr>
            <a:xfrm>
              <a:off x="2429930" y="4586970"/>
              <a:ext cx="395768" cy="360946"/>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Moon 69"/>
            <p:cNvSpPr/>
            <p:nvPr/>
          </p:nvSpPr>
          <p:spPr>
            <a:xfrm>
              <a:off x="2096088" y="2878502"/>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2740460" y="2864511"/>
              <a:ext cx="395768" cy="395768"/>
            </a:xfrm>
            <a:prstGeom prst="ellipse">
              <a:avLst/>
            </a:prstGeom>
            <a:solidFill>
              <a:srgbClr val="92D050"/>
            </a:solidFill>
            <a:ln w="12700">
              <a:solidFill>
                <a:schemeClr val="accent3">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5-Point Star 71"/>
            <p:cNvSpPr/>
            <p:nvPr/>
          </p:nvSpPr>
          <p:spPr>
            <a:xfrm>
              <a:off x="1904220" y="4135018"/>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eart 72"/>
            <p:cNvSpPr/>
            <p:nvPr/>
          </p:nvSpPr>
          <p:spPr>
            <a:xfrm>
              <a:off x="1444085" y="3867750"/>
              <a:ext cx="395768" cy="360946"/>
            </a:xfrm>
            <a:prstGeom prst="heart">
              <a:avLst/>
            </a:prstGeom>
            <a:solidFill>
              <a:schemeClr val="accent2">
                <a:lumMod val="60000"/>
                <a:lumOff val="40000"/>
              </a:schemeClr>
            </a:solidFill>
            <a:ln w="12700">
              <a:solidFill>
                <a:schemeClr val="accent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Moon 73"/>
            <p:cNvSpPr/>
            <p:nvPr/>
          </p:nvSpPr>
          <p:spPr>
            <a:xfrm>
              <a:off x="3068983" y="4314309"/>
              <a:ext cx="261639" cy="360946"/>
            </a:xfrm>
            <a:prstGeom prst="moon">
              <a:avLst>
                <a:gd name="adj" fmla="val 72340"/>
              </a:avLst>
            </a:prstGeom>
            <a:solidFill>
              <a:schemeClr val="accent4">
                <a:lumMod val="60000"/>
                <a:lumOff val="40000"/>
              </a:schemeClr>
            </a:solidFill>
            <a:ln w="12700">
              <a:solidFill>
                <a:schemeClr val="accent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3105600" y="3579326"/>
              <a:ext cx="459999" cy="459999"/>
            </a:xfrm>
            <a:prstGeom prst="star5">
              <a:avLst/>
            </a:prstGeom>
            <a:solidFill>
              <a:srgbClr val="FFC000"/>
            </a:solidFill>
            <a:ln w="12700">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8130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Rectangle 88"/>
          <p:cNvSpPr/>
          <p:nvPr/>
        </p:nvSpPr>
        <p:spPr>
          <a:xfrm rot="18698789">
            <a:off x="1455317" y="2732287"/>
            <a:ext cx="4836075" cy="1503038"/>
          </a:xfrm>
          <a:prstGeom prst="rect">
            <a:avLst/>
          </a:prstGeom>
          <a:gradFill>
            <a:gsLst>
              <a:gs pos="0">
                <a:schemeClr val="bg1"/>
              </a:gs>
              <a:gs pos="100000">
                <a:srgbClr val="FF2B0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rot="7896344">
            <a:off x="2636661" y="3747573"/>
            <a:ext cx="4849686" cy="1503038"/>
          </a:xfrm>
          <a:prstGeom prst="rect">
            <a:avLst/>
          </a:prstGeom>
          <a:gradFill>
            <a:gsLst>
              <a:gs pos="0">
                <a:schemeClr val="bg1"/>
              </a:gs>
              <a:gs pos="100000">
                <a:srgbClr val="4AB2D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Boosting: </a:t>
            </a:r>
            <a:r>
              <a:rPr lang="en-US" sz="3200" dirty="0"/>
              <a:t>weighted average of multiple weak classifiers</a:t>
            </a:r>
            <a:endParaRPr lang="ru-RU" sz="3200" dirty="0"/>
          </a:p>
        </p:txBody>
      </p:sp>
      <p:sp>
        <p:nvSpPr>
          <p:cNvPr id="61" name="Oval 60"/>
          <p:cNvSpPr/>
          <p:nvPr/>
        </p:nvSpPr>
        <p:spPr>
          <a:xfrm>
            <a:off x="4741801" y="262625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055499" y="3408158"/>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604674" y="3655971"/>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807686" y="386704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267479" y="4384567"/>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267922" y="2736632"/>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797210" y="423876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284543" y="351787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104969" y="376262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260" y="49484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104969" y="450847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51474" y="292292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82019" y="3026715"/>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87323" y="2946236"/>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099815" y="4868844"/>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965019" y="4456261"/>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480768" y="50545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787323" y="500445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284545" y="411485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35136" y="377987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Прямая соединительная линия 38"/>
          <p:cNvCxnSpPr/>
          <p:nvPr/>
        </p:nvCxnSpPr>
        <p:spPr>
          <a:xfrm flipV="1">
            <a:off x="2207568" y="1576423"/>
            <a:ext cx="4396796" cy="4948921"/>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1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Прямая соединительная линия 38"/>
          <p:cNvCxnSpPr/>
          <p:nvPr/>
        </p:nvCxnSpPr>
        <p:spPr>
          <a:xfrm>
            <a:off x="3819429" y="1964385"/>
            <a:ext cx="4643270" cy="3588268"/>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2302527">
            <a:off x="4049127" y="2230509"/>
            <a:ext cx="4836075" cy="1503038"/>
          </a:xfrm>
          <a:prstGeom prst="rect">
            <a:avLst/>
          </a:prstGeom>
          <a:gradFill>
            <a:gsLst>
              <a:gs pos="0">
                <a:schemeClr val="bg1"/>
              </a:gs>
              <a:gs pos="100000">
                <a:srgbClr val="FF2B0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rot="13071629">
            <a:off x="2966542" y="3442172"/>
            <a:ext cx="4849686" cy="1503038"/>
          </a:xfrm>
          <a:prstGeom prst="rect">
            <a:avLst/>
          </a:prstGeom>
          <a:gradFill>
            <a:gsLst>
              <a:gs pos="0">
                <a:schemeClr val="bg1"/>
              </a:gs>
              <a:gs pos="100000">
                <a:srgbClr val="4AB2D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Boosting: </a:t>
            </a:r>
            <a:r>
              <a:rPr lang="en-US" sz="3200" dirty="0"/>
              <a:t>weighted average of multiple weak classifiers</a:t>
            </a:r>
            <a:endParaRPr lang="ru-RU" sz="3200" dirty="0"/>
          </a:p>
        </p:txBody>
      </p:sp>
      <p:sp>
        <p:nvSpPr>
          <p:cNvPr id="61" name="Oval 60"/>
          <p:cNvSpPr/>
          <p:nvPr/>
        </p:nvSpPr>
        <p:spPr>
          <a:xfrm>
            <a:off x="4741801" y="262625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055499" y="3408158"/>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604674" y="3655971"/>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807686" y="386704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267479" y="4384567"/>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267922" y="2736632"/>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797210" y="423876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284543" y="351787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104969" y="376262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260" y="49484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104969" y="450847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51474" y="292292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82019" y="3026715"/>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87323" y="2946236"/>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099815" y="4868844"/>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965019" y="4456261"/>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480768" y="50545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787323" y="500445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284545" y="411485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35136" y="377987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605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0" name="Прямая соединительная линия 38"/>
          <p:cNvCxnSpPr/>
          <p:nvPr/>
        </p:nvCxnSpPr>
        <p:spPr>
          <a:xfrm flipV="1">
            <a:off x="4573440" y="2736632"/>
            <a:ext cx="2890712" cy="3716705"/>
          </a:xfrm>
          <a:prstGeom prst="line">
            <a:avLst/>
          </a:prstGeom>
          <a:ln w="571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rot="7685356">
            <a:off x="4092863" y="4251878"/>
            <a:ext cx="4836075" cy="800614"/>
          </a:xfrm>
          <a:prstGeom prst="rect">
            <a:avLst/>
          </a:prstGeom>
          <a:gradFill>
            <a:gsLst>
              <a:gs pos="0">
                <a:schemeClr val="bg1"/>
              </a:gs>
              <a:gs pos="100000">
                <a:srgbClr val="FF2B0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rot="18486851">
            <a:off x="3126632" y="3152263"/>
            <a:ext cx="4849686" cy="1503038"/>
          </a:xfrm>
          <a:prstGeom prst="rect">
            <a:avLst/>
          </a:prstGeom>
          <a:gradFill>
            <a:gsLst>
              <a:gs pos="0">
                <a:schemeClr val="bg1"/>
              </a:gs>
              <a:gs pos="100000">
                <a:srgbClr val="4AB2DD"/>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Boosting: </a:t>
            </a:r>
            <a:r>
              <a:rPr lang="en-US" sz="3200" dirty="0"/>
              <a:t>weighted average of multiple weak classifiers</a:t>
            </a:r>
            <a:endParaRPr lang="ru-RU" sz="3200" dirty="0"/>
          </a:p>
        </p:txBody>
      </p:sp>
      <p:sp>
        <p:nvSpPr>
          <p:cNvPr id="61" name="Oval 60"/>
          <p:cNvSpPr/>
          <p:nvPr/>
        </p:nvSpPr>
        <p:spPr>
          <a:xfrm>
            <a:off x="4741801" y="262625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5055499" y="3408158"/>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5604674" y="3655971"/>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4807686" y="386704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267479" y="4384567"/>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p:cNvSpPr/>
          <p:nvPr/>
        </p:nvSpPr>
        <p:spPr>
          <a:xfrm>
            <a:off x="6267922" y="2736632"/>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797210" y="4238765"/>
            <a:ext cx="247813" cy="247813"/>
          </a:xfrm>
          <a:prstGeom prst="ellipse">
            <a:avLst/>
          </a:prstGeom>
          <a:solidFill>
            <a:schemeClr val="tx2">
              <a:lumMod val="60000"/>
              <a:lumOff val="40000"/>
            </a:schemeClr>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284543" y="351787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4104969" y="376262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4793260" y="49484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4104969" y="4508473"/>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551474" y="2922922"/>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4182019" y="3026715"/>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6787323" y="2946236"/>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099815" y="4868844"/>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965019" y="4456261"/>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5480768" y="5054529"/>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787323" y="500445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6284545" y="4114858"/>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7035136" y="3779877"/>
            <a:ext cx="247813" cy="247813"/>
          </a:xfrm>
          <a:prstGeom prst="ellipse">
            <a:avLst/>
          </a:prstGeom>
          <a:solidFill>
            <a:srgbClr val="FD6203"/>
          </a:solidFill>
          <a:ln w="2857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003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0F9B0B3A-18BA-4987-9DC5-4C912B09C9CB}"/>
              </a:ext>
            </a:extLst>
          </p:cNvPr>
          <p:cNvSpPr txBox="1"/>
          <p:nvPr/>
        </p:nvSpPr>
        <p:spPr>
          <a:xfrm>
            <a:off x="479376" y="116632"/>
            <a:ext cx="10873208" cy="646331"/>
          </a:xfrm>
          <a:prstGeom prst="rect">
            <a:avLst/>
          </a:prstGeom>
          <a:noFill/>
        </p:spPr>
        <p:txBody>
          <a:bodyPr wrap="square" rtlCol="0">
            <a:spAutoFit/>
          </a:bodyPr>
          <a:lstStyle/>
          <a:p>
            <a:r>
              <a:rPr lang="en-US" sz="3600" b="1" dirty="0">
                <a:solidFill>
                  <a:srgbClr val="2C2C2C"/>
                </a:solidFill>
              </a:rPr>
              <a:t>Ensemble Learning</a:t>
            </a:r>
            <a:endParaRPr lang="ru-RU" sz="3600" b="1" dirty="0">
              <a:solidFill>
                <a:srgbClr val="2C2C2C"/>
              </a:solidFill>
            </a:endParaRPr>
          </a:p>
        </p:txBody>
      </p:sp>
      <p:sp>
        <p:nvSpPr>
          <p:cNvPr id="6" name="TextBox 5">
            <a:extLst>
              <a:ext uri="{FF2B5EF4-FFF2-40B4-BE49-F238E27FC236}">
                <a16:creationId xmlns:a16="http://schemas.microsoft.com/office/drawing/2014/main" id="{9D95BD05-3211-45E6-93E3-C72745A0F542}"/>
              </a:ext>
            </a:extLst>
          </p:cNvPr>
          <p:cNvSpPr txBox="1"/>
          <p:nvPr/>
        </p:nvSpPr>
        <p:spPr>
          <a:xfrm>
            <a:off x="496688" y="1135665"/>
            <a:ext cx="9847784" cy="584775"/>
          </a:xfrm>
          <a:prstGeom prst="rect">
            <a:avLst/>
          </a:prstGeom>
          <a:noFill/>
        </p:spPr>
        <p:txBody>
          <a:bodyPr wrap="square" rtlCol="0">
            <a:spAutoFit/>
          </a:bodyPr>
          <a:lstStyle/>
          <a:p>
            <a:r>
              <a:rPr lang="en-US" sz="3200" b="1" dirty="0"/>
              <a:t>Boosting: </a:t>
            </a:r>
            <a:r>
              <a:rPr lang="en-US" sz="3200" dirty="0"/>
              <a:t>weighted average of multiple weak classifiers</a:t>
            </a:r>
            <a:endParaRPr lang="ru-RU" sz="3200" dirty="0"/>
          </a:p>
        </p:txBody>
      </p:sp>
      <p:pic>
        <p:nvPicPr>
          <p:cNvPr id="28" name="Picture 27"/>
          <p:cNvPicPr>
            <a:picLocks noChangeAspect="1"/>
          </p:cNvPicPr>
          <p:nvPr/>
        </p:nvPicPr>
        <p:blipFill>
          <a:blip r:embed="rId2"/>
          <a:stretch>
            <a:fillRect/>
          </a:stretch>
        </p:blipFill>
        <p:spPr>
          <a:xfrm>
            <a:off x="1487488" y="1732042"/>
            <a:ext cx="8438589" cy="5081334"/>
          </a:xfrm>
          <a:prstGeom prst="rect">
            <a:avLst/>
          </a:prstGeom>
        </p:spPr>
      </p:pic>
    </p:spTree>
    <p:extLst>
      <p:ext uri="{BB962C8B-B14F-4D97-AF65-F5344CB8AC3E}">
        <p14:creationId xmlns:p14="http://schemas.microsoft.com/office/powerpoint/2010/main" val="39022361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61816</TotalTime>
  <Words>836</Words>
  <Application>Microsoft Office PowerPoint</Application>
  <PresentationFormat>Widescreen</PresentationFormat>
  <Paragraphs>118</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Consolas</vt:lpstr>
      <vt:lpstr>Courier New</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Dm</dc:creator>
  <cp:lastModifiedBy>Dmitry Ryabokon</cp:lastModifiedBy>
  <cp:revision>955</cp:revision>
  <dcterms:created xsi:type="dcterms:W3CDTF">2012-08-21T06:57:10Z</dcterms:created>
  <dcterms:modified xsi:type="dcterms:W3CDTF">2021-03-03T18:02:29Z</dcterms:modified>
</cp:coreProperties>
</file>