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1089" r:id="rId2"/>
    <p:sldId id="277" r:id="rId3"/>
    <p:sldId id="571" r:id="rId4"/>
    <p:sldId id="572" r:id="rId5"/>
    <p:sldId id="602" r:id="rId6"/>
    <p:sldId id="573" r:id="rId7"/>
    <p:sldId id="594" r:id="rId8"/>
    <p:sldId id="603" r:id="rId9"/>
    <p:sldId id="595" r:id="rId10"/>
    <p:sldId id="596" r:id="rId11"/>
    <p:sldId id="597" r:id="rId12"/>
    <p:sldId id="598" r:id="rId13"/>
    <p:sldId id="600" r:id="rId14"/>
    <p:sldId id="599" r:id="rId15"/>
    <p:sldId id="601" r:id="rId16"/>
    <p:sldId id="607" r:id="rId17"/>
    <p:sldId id="606" r:id="rId18"/>
    <p:sldId id="608" r:id="rId19"/>
    <p:sldId id="609" r:id="rId20"/>
    <p:sldId id="610" r:id="rId21"/>
    <p:sldId id="611" r:id="rId22"/>
    <p:sldId id="612" r:id="rId23"/>
    <p:sldId id="613" r:id="rId24"/>
    <p:sldId id="614" r:id="rId2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02020"/>
    <a:srgbClr val="FF5001"/>
    <a:srgbClr val="81FFFF"/>
    <a:srgbClr val="D1FFFF"/>
    <a:srgbClr val="C5FFFF"/>
    <a:srgbClr val="B4EEFA"/>
    <a:srgbClr val="FFB3B3"/>
    <a:srgbClr val="FFE7E7"/>
    <a:srgbClr val="03B3C5"/>
    <a:srgbClr val="FF2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60"/>
  </p:normalViewPr>
  <p:slideViewPr>
    <p:cSldViewPr>
      <p:cViewPr varScale="1">
        <p:scale>
          <a:sx n="90" d="100"/>
          <a:sy n="90" d="100"/>
        </p:scale>
        <p:origin x="952" y="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1099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E854B4-4458-424E-BAFB-8C7356CE163A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E1223-8D7E-4AC2-8D63-9172D57C58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0423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626d531e65_2_67:notes"/>
          <p:cNvSpPr txBox="1">
            <a:spLocks noGrp="1"/>
          </p:cNvSpPr>
          <p:nvPr>
            <p:ph type="body" idx="1"/>
          </p:nvPr>
        </p:nvSpPr>
        <p:spPr>
          <a:xfrm>
            <a:off x="415636" y="4342699"/>
            <a:ext cx="6043787" cy="411495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89500" tIns="89500" rIns="89500" bIns="895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SzPts val="900"/>
              <a:buNone/>
            </a:pPr>
            <a:endParaRPr sz="1400"/>
          </a:p>
        </p:txBody>
      </p:sp>
      <p:sp>
        <p:nvSpPr>
          <p:cNvPr id="119" name="Google Shape;119;g626d531e65_2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986449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 userDrawn="1"/>
        </p:nvSpPr>
        <p:spPr>
          <a:xfrm>
            <a:off x="1" y="1"/>
            <a:ext cx="12191999" cy="83670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36712"/>
            <a:ext cx="1219091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11371639" y="6453336"/>
            <a:ext cx="79208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A227D42-D62F-41C9-B21B-916D8D0DB9A4}" type="slidenum">
              <a:rPr lang="en-US" sz="1200" smtClean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‹#›</a:t>
            </a:fld>
            <a:endParaRPr lang="en-US" sz="1200" dirty="0">
              <a:solidFill>
                <a:schemeClr val="bg1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4735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6E5A9EF7-9930-43F6-B30B-5FFC75C85C2F}"/>
              </a:ext>
            </a:extLst>
          </p:cNvPr>
          <p:cNvSpPr/>
          <p:nvPr userDrawn="1"/>
        </p:nvSpPr>
        <p:spPr>
          <a:xfrm>
            <a:off x="-1" y="836706"/>
            <a:ext cx="12190917" cy="6003481"/>
          </a:xfrm>
          <a:prstGeom prst="rect">
            <a:avLst/>
          </a:prstGeom>
          <a:solidFill>
            <a:srgbClr val="2B2B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/>
          <p:cNvCxnSpPr/>
          <p:nvPr userDrawn="1"/>
        </p:nvCxnSpPr>
        <p:spPr>
          <a:xfrm>
            <a:off x="0" y="836712"/>
            <a:ext cx="1219091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6D8050C8-7670-4729-9A76-16133C9F07A9}"/>
              </a:ext>
            </a:extLst>
          </p:cNvPr>
          <p:cNvSpPr/>
          <p:nvPr userDrawn="1"/>
        </p:nvSpPr>
        <p:spPr>
          <a:xfrm>
            <a:off x="1" y="1"/>
            <a:ext cx="12191999" cy="836706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E3D2A14-63C8-4214-8E21-3BDCC4EA640E}"/>
              </a:ext>
            </a:extLst>
          </p:cNvPr>
          <p:cNvCxnSpPr/>
          <p:nvPr userDrawn="1"/>
        </p:nvCxnSpPr>
        <p:spPr>
          <a:xfrm>
            <a:off x="-24680" y="836712"/>
            <a:ext cx="12190917" cy="0"/>
          </a:xfrm>
          <a:prstGeom prst="line">
            <a:avLst/>
          </a:prstGeom>
          <a:ln w="12700"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 userDrawn="1"/>
        </p:nvSpPr>
        <p:spPr>
          <a:xfrm>
            <a:off x="11064552" y="6381328"/>
            <a:ext cx="792088" cy="2880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fld id="{6A227D42-D62F-41C9-B21B-916D8D0DB9A4}" type="slidenum">
              <a:rPr lang="en-US" smtClean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‹#›</a:t>
            </a:fld>
            <a:endParaRPr lang="en-US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1827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42076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8642F36-2AB8-4AB0-8C42-A5D175C059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2060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107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642F36-2AB8-4AB0-8C42-A5D175C059E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6096000" y="0"/>
            <a:ext cx="6110064" cy="68580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60BFABBF-8AB6-4189-BE0A-C21BFD5787DF}"/>
              </a:ext>
            </a:extLst>
          </p:cNvPr>
          <p:cNvSpPr/>
          <p:nvPr userDrawn="1"/>
        </p:nvSpPr>
        <p:spPr>
          <a:xfrm>
            <a:off x="-21912" y="-3016"/>
            <a:ext cx="6295864" cy="6861016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32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DC835DC-7277-4E5F-BE92-E83ACA38C196}"/>
              </a:ext>
            </a:extLst>
          </p:cNvPr>
          <p:cNvSpPr/>
          <p:nvPr userDrawn="1"/>
        </p:nvSpPr>
        <p:spPr>
          <a:xfrm>
            <a:off x="-21912" y="-3016"/>
            <a:ext cx="6295864" cy="6861016"/>
          </a:xfrm>
          <a:prstGeom prst="rect">
            <a:avLst/>
          </a:prstGeom>
          <a:solidFill>
            <a:srgbClr val="20202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t" anchorCtr="0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433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9" r:id="rId2"/>
    <p:sldLayoutId id="2147483658" r:id="rId3"/>
    <p:sldLayoutId id="2147483663" r:id="rId4"/>
    <p:sldLayoutId id="2147483660" r:id="rId5"/>
    <p:sldLayoutId id="2147483661" r:id="rId6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4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7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36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wmf"/><Relationship Id="rId4" Type="http://schemas.openxmlformats.org/officeDocument/2006/relationships/oleObject" Target="../embeddings/oleObject40.bin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4.bin"/><Relationship Id="rId13" Type="http://schemas.openxmlformats.org/officeDocument/2006/relationships/image" Target="../media/image31.wmf"/><Relationship Id="rId18" Type="http://schemas.openxmlformats.org/officeDocument/2006/relationships/oleObject" Target="../embeddings/oleObject49.bin"/><Relationship Id="rId3" Type="http://schemas.openxmlformats.org/officeDocument/2006/relationships/image" Target="../media/image26.wmf"/><Relationship Id="rId21" Type="http://schemas.openxmlformats.org/officeDocument/2006/relationships/image" Target="../media/image35.wmf"/><Relationship Id="rId7" Type="http://schemas.openxmlformats.org/officeDocument/2006/relationships/image" Target="../media/image28.wmf"/><Relationship Id="rId12" Type="http://schemas.openxmlformats.org/officeDocument/2006/relationships/oleObject" Target="../embeddings/oleObject46.bin"/><Relationship Id="rId17" Type="http://schemas.openxmlformats.org/officeDocument/2006/relationships/image" Target="../media/image33.wmf"/><Relationship Id="rId2" Type="http://schemas.openxmlformats.org/officeDocument/2006/relationships/oleObject" Target="../embeddings/oleObject41.bin"/><Relationship Id="rId16" Type="http://schemas.openxmlformats.org/officeDocument/2006/relationships/oleObject" Target="../embeddings/oleObject48.bin"/><Relationship Id="rId20" Type="http://schemas.openxmlformats.org/officeDocument/2006/relationships/oleObject" Target="../embeddings/oleObject5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43.bin"/><Relationship Id="rId11" Type="http://schemas.openxmlformats.org/officeDocument/2006/relationships/image" Target="../media/image30.wmf"/><Relationship Id="rId5" Type="http://schemas.openxmlformats.org/officeDocument/2006/relationships/image" Target="../media/image27.wmf"/><Relationship Id="rId15" Type="http://schemas.openxmlformats.org/officeDocument/2006/relationships/image" Target="../media/image32.wmf"/><Relationship Id="rId23" Type="http://schemas.openxmlformats.org/officeDocument/2006/relationships/image" Target="../media/image36.wmf"/><Relationship Id="rId10" Type="http://schemas.openxmlformats.org/officeDocument/2006/relationships/oleObject" Target="../embeddings/oleObject45.bin"/><Relationship Id="rId19" Type="http://schemas.openxmlformats.org/officeDocument/2006/relationships/image" Target="../media/image34.wmf"/><Relationship Id="rId4" Type="http://schemas.openxmlformats.org/officeDocument/2006/relationships/oleObject" Target="../embeddings/oleObject42.bin"/><Relationship Id="rId9" Type="http://schemas.openxmlformats.org/officeDocument/2006/relationships/image" Target="../media/image29.wmf"/><Relationship Id="rId14" Type="http://schemas.openxmlformats.org/officeDocument/2006/relationships/oleObject" Target="../embeddings/oleObject47.bin"/><Relationship Id="rId22" Type="http://schemas.openxmlformats.org/officeDocument/2006/relationships/oleObject" Target="../embeddings/oleObject51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5.bin"/><Relationship Id="rId13" Type="http://schemas.openxmlformats.org/officeDocument/2006/relationships/image" Target="../media/image42.wmf"/><Relationship Id="rId3" Type="http://schemas.openxmlformats.org/officeDocument/2006/relationships/image" Target="../media/image37.wmf"/><Relationship Id="rId7" Type="http://schemas.openxmlformats.org/officeDocument/2006/relationships/image" Target="../media/image39.wmf"/><Relationship Id="rId12" Type="http://schemas.openxmlformats.org/officeDocument/2006/relationships/oleObject" Target="../embeddings/oleObject57.bin"/><Relationship Id="rId17" Type="http://schemas.openxmlformats.org/officeDocument/2006/relationships/image" Target="../media/image44.wmf"/><Relationship Id="rId2" Type="http://schemas.openxmlformats.org/officeDocument/2006/relationships/oleObject" Target="../embeddings/oleObject52.bin"/><Relationship Id="rId16" Type="http://schemas.openxmlformats.org/officeDocument/2006/relationships/oleObject" Target="../embeddings/oleObject5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54.bin"/><Relationship Id="rId11" Type="http://schemas.openxmlformats.org/officeDocument/2006/relationships/image" Target="../media/image41.wmf"/><Relationship Id="rId5" Type="http://schemas.openxmlformats.org/officeDocument/2006/relationships/image" Target="../media/image38.wmf"/><Relationship Id="rId15" Type="http://schemas.openxmlformats.org/officeDocument/2006/relationships/image" Target="../media/image43.wmf"/><Relationship Id="rId10" Type="http://schemas.openxmlformats.org/officeDocument/2006/relationships/oleObject" Target="../embeddings/oleObject56.bin"/><Relationship Id="rId4" Type="http://schemas.openxmlformats.org/officeDocument/2006/relationships/oleObject" Target="../embeddings/oleObject53.bin"/><Relationship Id="rId9" Type="http://schemas.openxmlformats.org/officeDocument/2006/relationships/image" Target="../media/image40.wmf"/><Relationship Id="rId14" Type="http://schemas.openxmlformats.org/officeDocument/2006/relationships/oleObject" Target="../embeddings/oleObject58.bin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60.bin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13" Type="http://schemas.openxmlformats.org/officeDocument/2006/relationships/image" Target="../media/image15.wmf"/><Relationship Id="rId3" Type="http://schemas.openxmlformats.org/officeDocument/2006/relationships/image" Target="../media/image37.wmf"/><Relationship Id="rId7" Type="http://schemas.openxmlformats.org/officeDocument/2006/relationships/image" Target="../media/image46.wmf"/><Relationship Id="rId12" Type="http://schemas.openxmlformats.org/officeDocument/2006/relationships/oleObject" Target="../embeddings/oleObject66.bin"/><Relationship Id="rId2" Type="http://schemas.openxmlformats.org/officeDocument/2006/relationships/oleObject" Target="../embeddings/oleObject61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3.bin"/><Relationship Id="rId11" Type="http://schemas.openxmlformats.org/officeDocument/2006/relationships/image" Target="../media/image48.wmf"/><Relationship Id="rId5" Type="http://schemas.openxmlformats.org/officeDocument/2006/relationships/image" Target="../media/image45.wmf"/><Relationship Id="rId10" Type="http://schemas.openxmlformats.org/officeDocument/2006/relationships/oleObject" Target="../embeddings/oleObject65.bin"/><Relationship Id="rId4" Type="http://schemas.openxmlformats.org/officeDocument/2006/relationships/oleObject" Target="../embeddings/oleObject62.bin"/><Relationship Id="rId9" Type="http://schemas.openxmlformats.org/officeDocument/2006/relationships/image" Target="../media/image47.wmf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0.bin"/><Relationship Id="rId3" Type="http://schemas.openxmlformats.org/officeDocument/2006/relationships/image" Target="../media/image37.wmf"/><Relationship Id="rId7" Type="http://schemas.openxmlformats.org/officeDocument/2006/relationships/image" Target="../media/image47.wmf"/><Relationship Id="rId2" Type="http://schemas.openxmlformats.org/officeDocument/2006/relationships/oleObject" Target="../embeddings/oleObject6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69.bin"/><Relationship Id="rId11" Type="http://schemas.openxmlformats.org/officeDocument/2006/relationships/image" Target="../media/image15.wmf"/><Relationship Id="rId5" Type="http://schemas.openxmlformats.org/officeDocument/2006/relationships/image" Target="../media/image46.wmf"/><Relationship Id="rId10" Type="http://schemas.openxmlformats.org/officeDocument/2006/relationships/oleObject" Target="../embeddings/oleObject71.bin"/><Relationship Id="rId4" Type="http://schemas.openxmlformats.org/officeDocument/2006/relationships/oleObject" Target="../embeddings/oleObject68.bin"/><Relationship Id="rId9" Type="http://schemas.openxmlformats.org/officeDocument/2006/relationships/image" Target="../media/image49.wmf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L_v5_01.pptx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72.bin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6.bin"/><Relationship Id="rId13" Type="http://schemas.openxmlformats.org/officeDocument/2006/relationships/image" Target="../media/image15.wmf"/><Relationship Id="rId3" Type="http://schemas.openxmlformats.org/officeDocument/2006/relationships/image" Target="../media/image37.wmf"/><Relationship Id="rId7" Type="http://schemas.openxmlformats.org/officeDocument/2006/relationships/image" Target="../media/image51.wmf"/><Relationship Id="rId12" Type="http://schemas.openxmlformats.org/officeDocument/2006/relationships/oleObject" Target="../embeddings/oleObject78.bin"/><Relationship Id="rId2" Type="http://schemas.openxmlformats.org/officeDocument/2006/relationships/oleObject" Target="../embeddings/oleObject73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75.bin"/><Relationship Id="rId11" Type="http://schemas.openxmlformats.org/officeDocument/2006/relationships/image" Target="../media/image53.wmf"/><Relationship Id="rId5" Type="http://schemas.openxmlformats.org/officeDocument/2006/relationships/image" Target="../media/image50.wmf"/><Relationship Id="rId10" Type="http://schemas.openxmlformats.org/officeDocument/2006/relationships/oleObject" Target="../embeddings/oleObject77.bin"/><Relationship Id="rId4" Type="http://schemas.openxmlformats.org/officeDocument/2006/relationships/oleObject" Target="../embeddings/oleObject74.bin"/><Relationship Id="rId9" Type="http://schemas.openxmlformats.org/officeDocument/2006/relationships/image" Target="../media/image52.wmf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2.bin"/><Relationship Id="rId3" Type="http://schemas.openxmlformats.org/officeDocument/2006/relationships/image" Target="../media/image37.wmf"/><Relationship Id="rId7" Type="http://schemas.openxmlformats.org/officeDocument/2006/relationships/image" Target="../media/image52.wmf"/><Relationship Id="rId2" Type="http://schemas.openxmlformats.org/officeDocument/2006/relationships/oleObject" Target="../embeddings/oleObject7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1.bin"/><Relationship Id="rId11" Type="http://schemas.openxmlformats.org/officeDocument/2006/relationships/image" Target="../media/image53.wmf"/><Relationship Id="rId5" Type="http://schemas.openxmlformats.org/officeDocument/2006/relationships/image" Target="../media/image51.wmf"/><Relationship Id="rId10" Type="http://schemas.openxmlformats.org/officeDocument/2006/relationships/oleObject" Target="../embeddings/oleObject83.bin"/><Relationship Id="rId4" Type="http://schemas.openxmlformats.org/officeDocument/2006/relationships/oleObject" Target="../embeddings/oleObject80.bin"/><Relationship Id="rId9" Type="http://schemas.openxmlformats.org/officeDocument/2006/relationships/image" Target="../media/image15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wmf"/><Relationship Id="rId2" Type="http://schemas.openxmlformats.org/officeDocument/2006/relationships/oleObject" Target="../embeddings/oleObject84.bin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8.bin"/><Relationship Id="rId3" Type="http://schemas.openxmlformats.org/officeDocument/2006/relationships/image" Target="../media/image37.wmf"/><Relationship Id="rId7" Type="http://schemas.openxmlformats.org/officeDocument/2006/relationships/image" Target="../media/image55.wmf"/><Relationship Id="rId2" Type="http://schemas.openxmlformats.org/officeDocument/2006/relationships/oleObject" Target="../embeddings/oleObject85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87.bin"/><Relationship Id="rId11" Type="http://schemas.openxmlformats.org/officeDocument/2006/relationships/image" Target="../media/image57.wmf"/><Relationship Id="rId5" Type="http://schemas.openxmlformats.org/officeDocument/2006/relationships/image" Target="../media/image54.wmf"/><Relationship Id="rId10" Type="http://schemas.openxmlformats.org/officeDocument/2006/relationships/oleObject" Target="../embeddings/oleObject89.bin"/><Relationship Id="rId4" Type="http://schemas.openxmlformats.org/officeDocument/2006/relationships/oleObject" Target="../embeddings/oleObject86.bin"/><Relationship Id="rId9" Type="http://schemas.openxmlformats.org/officeDocument/2006/relationships/image" Target="../media/image56.w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.bin"/><Relationship Id="rId13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5.wmf"/><Relationship Id="rId12" Type="http://schemas.openxmlformats.org/officeDocument/2006/relationships/oleObject" Target="../embeddings/oleObject6.bin"/><Relationship Id="rId17" Type="http://schemas.openxmlformats.org/officeDocument/2006/relationships/image" Target="../media/image10.wmf"/><Relationship Id="rId2" Type="http://schemas.openxmlformats.org/officeDocument/2006/relationships/oleObject" Target="../embeddings/oleObject1.bin"/><Relationship Id="rId16" Type="http://schemas.openxmlformats.org/officeDocument/2006/relationships/oleObject" Target="../embeddings/oleObject8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.bin"/><Relationship Id="rId11" Type="http://schemas.openxmlformats.org/officeDocument/2006/relationships/image" Target="../media/image7.wmf"/><Relationship Id="rId5" Type="http://schemas.openxmlformats.org/officeDocument/2006/relationships/image" Target="../media/image4.wmf"/><Relationship Id="rId15" Type="http://schemas.openxmlformats.org/officeDocument/2006/relationships/image" Target="../media/image9.wmf"/><Relationship Id="rId10" Type="http://schemas.openxmlformats.org/officeDocument/2006/relationships/oleObject" Target="../embeddings/oleObject5.bin"/><Relationship Id="rId4" Type="http://schemas.openxmlformats.org/officeDocument/2006/relationships/oleObject" Target="../embeddings/oleObject2.bin"/><Relationship Id="rId9" Type="http://schemas.openxmlformats.org/officeDocument/2006/relationships/image" Target="../media/image6.wmf"/><Relationship Id="rId14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2.bin"/><Relationship Id="rId3" Type="http://schemas.openxmlformats.org/officeDocument/2006/relationships/image" Target="../media/image11.wmf"/><Relationship Id="rId7" Type="http://schemas.openxmlformats.org/officeDocument/2006/relationships/image" Target="../media/image13.w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1.bin"/><Relationship Id="rId11" Type="http://schemas.openxmlformats.org/officeDocument/2006/relationships/image" Target="../media/image15.wmf"/><Relationship Id="rId5" Type="http://schemas.openxmlformats.org/officeDocument/2006/relationships/image" Target="../media/image12.wmf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10.bin"/><Relationship Id="rId9" Type="http://schemas.openxmlformats.org/officeDocument/2006/relationships/image" Target="../media/image14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6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7" Type="http://schemas.openxmlformats.org/officeDocument/2006/relationships/image" Target="../media/image18.wmf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19.bin"/><Relationship Id="rId5" Type="http://schemas.openxmlformats.org/officeDocument/2006/relationships/image" Target="../media/image17.wmf"/><Relationship Id="rId4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image" Target="../media/image18.wmf"/><Relationship Id="rId7" Type="http://schemas.openxmlformats.org/officeDocument/2006/relationships/image" Target="../media/image17.wmf"/><Relationship Id="rId2" Type="http://schemas.openxmlformats.org/officeDocument/2006/relationships/oleObject" Target="../embeddings/oleObject20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2.bin"/><Relationship Id="rId5" Type="http://schemas.openxmlformats.org/officeDocument/2006/relationships/image" Target="../media/image16.wmf"/><Relationship Id="rId4" Type="http://schemas.openxmlformats.org/officeDocument/2006/relationships/oleObject" Target="../embeddings/oleObject21.bin"/><Relationship Id="rId9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24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17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16.w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7" Type="http://schemas.openxmlformats.org/officeDocument/2006/relationships/image" Target="../media/image20.w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1.xml"/><Relationship Id="rId6" Type="http://schemas.openxmlformats.org/officeDocument/2006/relationships/oleObject" Target="../embeddings/oleObject31.bin"/><Relationship Id="rId5" Type="http://schemas.openxmlformats.org/officeDocument/2006/relationships/image" Target="../media/image19.wmf"/><Relationship Id="rId4" Type="http://schemas.openxmlformats.org/officeDocument/2006/relationships/oleObject" Target="../embeddings/oleObject3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0202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D775AE6-12FC-4E6C-99F8-18AA394B7D5A}"/>
              </a:ext>
            </a:extLst>
          </p:cNvPr>
          <p:cNvSpPr/>
          <p:nvPr/>
        </p:nvSpPr>
        <p:spPr>
          <a:xfrm>
            <a:off x="6295864" y="0"/>
            <a:ext cx="5896136" cy="684938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A27B8C-14B3-49D7-AF22-DD9A07E818B7}"/>
              </a:ext>
            </a:extLst>
          </p:cNvPr>
          <p:cNvSpPr txBox="1"/>
          <p:nvPr/>
        </p:nvSpPr>
        <p:spPr>
          <a:xfrm>
            <a:off x="0" y="2276872"/>
            <a:ext cx="6295864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Basics of </a:t>
            </a:r>
          </a:p>
          <a:p>
            <a:pPr algn="ctr"/>
            <a:r>
              <a:rPr lang="en-US" sz="4800" b="1" dirty="0">
                <a:solidFill>
                  <a:schemeClr val="bg1"/>
                </a:solidFill>
              </a:rPr>
              <a:t>Machine Learning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C4388E43-9300-45C3-9922-F1EDB227C375}"/>
              </a:ext>
            </a:extLst>
          </p:cNvPr>
          <p:cNvGrpSpPr/>
          <p:nvPr/>
        </p:nvGrpSpPr>
        <p:grpSpPr>
          <a:xfrm>
            <a:off x="7314979" y="1196752"/>
            <a:ext cx="3762844" cy="4104456"/>
            <a:chOff x="4606151" y="2924944"/>
            <a:chExt cx="3762844" cy="4104456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27A7CF9C-5945-4E6C-AB30-6CB418CAB20A}"/>
                </a:ext>
              </a:extLst>
            </p:cNvPr>
            <p:cNvSpPr/>
            <p:nvPr/>
          </p:nvSpPr>
          <p:spPr>
            <a:xfrm>
              <a:off x="5189624" y="5165576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0" name="Oval 49">
              <a:extLst>
                <a:ext uri="{FF2B5EF4-FFF2-40B4-BE49-F238E27FC236}">
                  <a16:creationId xmlns:a16="http://schemas.microsoft.com/office/drawing/2014/main" id="{BBC02A7C-DC83-40A1-BEF0-BE874CB5981E}"/>
                </a:ext>
              </a:extLst>
            </p:cNvPr>
            <p:cNvSpPr/>
            <p:nvPr/>
          </p:nvSpPr>
          <p:spPr>
            <a:xfrm>
              <a:off x="5009796" y="4365104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C410499B-B068-41BA-984E-E9AFA3A07055}"/>
                </a:ext>
              </a:extLst>
            </p:cNvPr>
            <p:cNvSpPr/>
            <p:nvPr/>
          </p:nvSpPr>
          <p:spPr>
            <a:xfrm>
              <a:off x="5866332" y="4689140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BA2ABDCD-9CC0-4CD6-920C-67E790849942}"/>
                </a:ext>
              </a:extLst>
            </p:cNvPr>
            <p:cNvSpPr/>
            <p:nvPr/>
          </p:nvSpPr>
          <p:spPr>
            <a:xfrm>
              <a:off x="6222460" y="5609185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2304476D-9D21-481A-A55B-D06AF9C42A53}"/>
                </a:ext>
              </a:extLst>
            </p:cNvPr>
            <p:cNvSpPr/>
            <p:nvPr/>
          </p:nvSpPr>
          <p:spPr>
            <a:xfrm>
              <a:off x="6386849" y="3991457"/>
              <a:ext cx="328779" cy="328779"/>
            </a:xfrm>
            <a:prstGeom prst="ellipse">
              <a:avLst/>
            </a:prstGeom>
            <a:solidFill>
              <a:srgbClr val="C1F6FF"/>
            </a:solidFill>
            <a:ln w="76200">
              <a:solidFill>
                <a:srgbClr val="007F9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E080106-6D3A-4285-972F-EE6054114C2C}"/>
                </a:ext>
              </a:extLst>
            </p:cNvPr>
            <p:cNvSpPr/>
            <p:nvPr/>
          </p:nvSpPr>
          <p:spPr>
            <a:xfrm>
              <a:off x="7255994" y="5617410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5" name="Oval 54">
              <a:extLst>
                <a:ext uri="{FF2B5EF4-FFF2-40B4-BE49-F238E27FC236}">
                  <a16:creationId xmlns:a16="http://schemas.microsoft.com/office/drawing/2014/main" id="{C2E142F7-3D21-4623-B1E2-841899FAF57C}"/>
                </a:ext>
              </a:extLst>
            </p:cNvPr>
            <p:cNvSpPr/>
            <p:nvPr/>
          </p:nvSpPr>
          <p:spPr>
            <a:xfrm>
              <a:off x="6872518" y="4853529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6" name="Oval 55">
              <a:extLst>
                <a:ext uri="{FF2B5EF4-FFF2-40B4-BE49-F238E27FC236}">
                  <a16:creationId xmlns:a16="http://schemas.microsoft.com/office/drawing/2014/main" id="{EC12942A-1B6D-4893-9B80-636DB6DFC30F}"/>
                </a:ext>
              </a:extLst>
            </p:cNvPr>
            <p:cNvSpPr/>
            <p:nvPr/>
          </p:nvSpPr>
          <p:spPr>
            <a:xfrm>
              <a:off x="7584773" y="4329367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7" name="Oval 56">
              <a:extLst>
                <a:ext uri="{FF2B5EF4-FFF2-40B4-BE49-F238E27FC236}">
                  <a16:creationId xmlns:a16="http://schemas.microsoft.com/office/drawing/2014/main" id="{D1EE130D-717B-47E1-987F-2CD6DDD6D8EB}"/>
                </a:ext>
              </a:extLst>
            </p:cNvPr>
            <p:cNvSpPr/>
            <p:nvPr/>
          </p:nvSpPr>
          <p:spPr>
            <a:xfrm>
              <a:off x="8040216" y="5158228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D1E64DBD-D314-4AA9-BFEE-44CD78E5D51F}"/>
                </a:ext>
              </a:extLst>
            </p:cNvPr>
            <p:cNvSpPr/>
            <p:nvPr/>
          </p:nvSpPr>
          <p:spPr>
            <a:xfrm>
              <a:off x="5623205" y="3903947"/>
              <a:ext cx="328779" cy="328779"/>
            </a:xfrm>
            <a:prstGeom prst="ellipse">
              <a:avLst/>
            </a:prstGeom>
            <a:solidFill>
              <a:srgbClr val="FFEFEB"/>
            </a:solidFill>
            <a:ln w="76200">
              <a:solidFill>
                <a:srgbClr val="FF3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</a:endParaRPr>
            </a:p>
          </p:txBody>
        </p:sp>
        <p:cxnSp>
          <p:nvCxnSpPr>
            <p:cNvPr id="59" name="Straight Connector 58">
              <a:extLst>
                <a:ext uri="{FF2B5EF4-FFF2-40B4-BE49-F238E27FC236}">
                  <a16:creationId xmlns:a16="http://schemas.microsoft.com/office/drawing/2014/main" id="{20C841A0-6143-4EDB-BBD1-C7A30ED9CF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06151" y="2924944"/>
              <a:ext cx="3690901" cy="4104456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A0CA7A93-B001-4161-AB35-0B0265B2BC7C}"/>
              </a:ext>
            </a:extLst>
          </p:cNvPr>
          <p:cNvSpPr txBox="1"/>
          <p:nvPr/>
        </p:nvSpPr>
        <p:spPr>
          <a:xfrm>
            <a:off x="0" y="3676050"/>
            <a:ext cx="62958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Dmitry Ryabokon, </a:t>
            </a:r>
            <a:r>
              <a:rPr lang="en-US" u="sng" dirty="0">
                <a:solidFill>
                  <a:schemeClr val="bg1"/>
                </a:solidFill>
              </a:rPr>
              <a:t>github.com/</a:t>
            </a:r>
            <a:r>
              <a:rPr lang="en-US" u="sng" dirty="0" err="1">
                <a:solidFill>
                  <a:schemeClr val="bg1"/>
                </a:solidFill>
              </a:rPr>
              <a:t>dryabokon</a:t>
            </a:r>
            <a:endParaRPr lang="ru-RU" i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63499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 rot="16200000">
            <a:off x="8531661" y="4725782"/>
            <a:ext cx="1517183" cy="2825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 rot="13549039">
            <a:off x="7750658" y="3549492"/>
            <a:ext cx="1517183" cy="23524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ectangle 68"/>
          <p:cNvSpPr/>
          <p:nvPr/>
        </p:nvSpPr>
        <p:spPr>
          <a:xfrm rot="2721510">
            <a:off x="7948874" y="3345830"/>
            <a:ext cx="1517183" cy="26944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0" name="Прямая соединительная линия 38"/>
          <p:cNvCxnSpPr/>
          <p:nvPr/>
        </p:nvCxnSpPr>
        <p:spPr>
          <a:xfrm flipH="1" flipV="1">
            <a:off x="7998831" y="2961236"/>
            <a:ext cx="1205706" cy="1219226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 rot="5400000">
            <a:off x="8812408" y="4747153"/>
            <a:ext cx="1517183" cy="25871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18819156">
            <a:off x="9396054" y="3250335"/>
            <a:ext cx="1517183" cy="2825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8869912">
            <a:off x="7485806" y="1971314"/>
            <a:ext cx="1517183" cy="2825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 rot="7992816">
            <a:off x="9657888" y="3415745"/>
            <a:ext cx="1517183" cy="2825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8125153">
            <a:off x="7706495" y="2156090"/>
            <a:ext cx="1517183" cy="2825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 rot="13549039">
            <a:off x="9215484" y="2125924"/>
            <a:ext cx="1517183" cy="23524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 rot="2721510">
            <a:off x="9373160" y="1894948"/>
            <a:ext cx="1517183" cy="26944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03225" y="2179638"/>
            <a:ext cx="4570413" cy="563562"/>
            <a:chOff x="223441" y="2179638"/>
            <a:chExt cx="4570413" cy="563562"/>
          </a:xfrm>
        </p:grpSpPr>
        <p:graphicFrame>
          <p:nvGraphicFramePr>
            <p:cNvPr id="112" name="Object 7"/>
            <p:cNvGraphicFramePr>
              <a:graphicFrameLocks noChangeAspect="1"/>
            </p:cNvGraphicFramePr>
            <p:nvPr/>
          </p:nvGraphicFramePr>
          <p:xfrm>
            <a:off x="223441" y="2179638"/>
            <a:ext cx="4570413" cy="5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42920" imgH="228600" progId="Equation.3">
                    <p:embed/>
                  </p:oleObj>
                </mc:Choice>
                <mc:Fallback>
                  <p:oleObj name="Equation" r:id="rId2" imgW="1942920" imgH="228600" progId="Equation.3">
                    <p:embed/>
                    <p:pic>
                      <p:nvPicPr>
                        <p:cNvPr id="11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23441" y="2179638"/>
                          <a:ext cx="4570413" cy="5635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" name="Блок-схема: узел 42"/>
            <p:cNvSpPr/>
            <p:nvPr/>
          </p:nvSpPr>
          <p:spPr>
            <a:xfrm>
              <a:off x="4332040" y="2348880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Блок-схема: узел 46"/>
            <p:cNvSpPr/>
            <p:nvPr/>
          </p:nvSpPr>
          <p:spPr>
            <a:xfrm>
              <a:off x="3755976" y="2348880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49" name="Прямая со стрелкой 13"/>
          <p:cNvCxnSpPr/>
          <p:nvPr/>
        </p:nvCxnSpPr>
        <p:spPr>
          <a:xfrm>
            <a:off x="7821212" y="3768520"/>
            <a:ext cx="371477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"/>
          <p:cNvCxnSpPr/>
          <p:nvPr/>
        </p:nvCxnSpPr>
        <p:spPr>
          <a:xfrm rot="5400000" flipH="1" flipV="1">
            <a:off x="6665840" y="2843794"/>
            <a:ext cx="272416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Блок-схема: узел 23"/>
          <p:cNvSpPr>
            <a:spLocks noChangeAspect="1"/>
          </p:cNvSpPr>
          <p:nvPr/>
        </p:nvSpPr>
        <p:spPr>
          <a:xfrm>
            <a:off x="10562206" y="3358702"/>
            <a:ext cx="274320" cy="2743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7" name="Блок-схема: узел 43"/>
          <p:cNvSpPr>
            <a:spLocks noChangeAspect="1"/>
          </p:cNvSpPr>
          <p:nvPr/>
        </p:nvSpPr>
        <p:spPr>
          <a:xfrm>
            <a:off x="10344472" y="1979520"/>
            <a:ext cx="274320" cy="2743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Блок-схема: узел 44"/>
          <p:cNvSpPr>
            <a:spLocks noChangeAspect="1"/>
          </p:cNvSpPr>
          <p:nvPr/>
        </p:nvSpPr>
        <p:spPr>
          <a:xfrm>
            <a:off x="8040216" y="1837214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Блок-схема: узел 19"/>
          <p:cNvSpPr>
            <a:spLocks noChangeAspect="1"/>
          </p:cNvSpPr>
          <p:nvPr/>
        </p:nvSpPr>
        <p:spPr>
          <a:xfrm>
            <a:off x="10416480" y="3502718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Блок-схема: узел 42"/>
          <p:cNvSpPr>
            <a:spLocks noChangeAspect="1"/>
          </p:cNvSpPr>
          <p:nvPr/>
        </p:nvSpPr>
        <p:spPr>
          <a:xfrm>
            <a:off x="8184232" y="1693198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Блок-схема: узел 44"/>
          <p:cNvSpPr>
            <a:spLocks noChangeAspect="1"/>
          </p:cNvSpPr>
          <p:nvPr/>
        </p:nvSpPr>
        <p:spPr>
          <a:xfrm>
            <a:off x="8185942" y="1844824"/>
            <a:ext cx="274320" cy="2743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Блок-схема: узел 44"/>
          <p:cNvSpPr>
            <a:spLocks noChangeAspect="1"/>
          </p:cNvSpPr>
          <p:nvPr/>
        </p:nvSpPr>
        <p:spPr>
          <a:xfrm>
            <a:off x="7968208" y="1700808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Блок-схема: узел 23"/>
          <p:cNvSpPr>
            <a:spLocks noChangeAspect="1"/>
          </p:cNvSpPr>
          <p:nvPr/>
        </p:nvSpPr>
        <p:spPr>
          <a:xfrm>
            <a:off x="10562206" y="3574726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1" name="Блок-схема: узел 43"/>
          <p:cNvSpPr>
            <a:spLocks noChangeAspect="1"/>
          </p:cNvSpPr>
          <p:nvPr/>
        </p:nvSpPr>
        <p:spPr>
          <a:xfrm>
            <a:off x="8040216" y="3502718"/>
            <a:ext cx="182880" cy="18288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Rectangle 29"/>
          <p:cNvSpPr/>
          <p:nvPr/>
        </p:nvSpPr>
        <p:spPr>
          <a:xfrm>
            <a:off x="1661486" y="2004052"/>
            <a:ext cx="3439610" cy="808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3" name="Прямая соединительная линия 38"/>
          <p:cNvCxnSpPr/>
          <p:nvPr/>
        </p:nvCxnSpPr>
        <p:spPr>
          <a:xfrm flipH="1" flipV="1">
            <a:off x="9463657" y="1537668"/>
            <a:ext cx="1205706" cy="1219226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38"/>
          <p:cNvCxnSpPr/>
          <p:nvPr/>
        </p:nvCxnSpPr>
        <p:spPr>
          <a:xfrm flipH="1">
            <a:off x="7586586" y="1628552"/>
            <a:ext cx="1322945" cy="1339008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38"/>
          <p:cNvCxnSpPr/>
          <p:nvPr/>
        </p:nvCxnSpPr>
        <p:spPr>
          <a:xfrm flipH="1">
            <a:off x="9578574" y="2836793"/>
            <a:ext cx="1319068" cy="1369879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38"/>
          <p:cNvCxnSpPr/>
          <p:nvPr/>
        </p:nvCxnSpPr>
        <p:spPr>
          <a:xfrm flipH="1">
            <a:off x="8426431" y="2780928"/>
            <a:ext cx="1656183" cy="0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38"/>
          <p:cNvCxnSpPr/>
          <p:nvPr/>
        </p:nvCxnSpPr>
        <p:spPr>
          <a:xfrm flipV="1">
            <a:off x="9436089" y="3923118"/>
            <a:ext cx="2695" cy="1702542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/>
          <p:cNvSpPr/>
          <p:nvPr/>
        </p:nvSpPr>
        <p:spPr>
          <a:xfrm>
            <a:off x="8615264" y="1227049"/>
            <a:ext cx="649088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0331658" y="1585702"/>
            <a:ext cx="649088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1.5</a:t>
            </a:r>
          </a:p>
        </p:txBody>
      </p:sp>
      <p:sp>
        <p:nvSpPr>
          <p:cNvPr id="57" name="Rectangle 56"/>
          <p:cNvSpPr/>
          <p:nvPr/>
        </p:nvSpPr>
        <p:spPr>
          <a:xfrm>
            <a:off x="7345862" y="3255169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0.75</a:t>
            </a:r>
          </a:p>
        </p:txBody>
      </p:sp>
      <p:sp>
        <p:nvSpPr>
          <p:cNvPr id="58" name="Rectangle 57"/>
          <p:cNvSpPr/>
          <p:nvPr/>
        </p:nvSpPr>
        <p:spPr>
          <a:xfrm>
            <a:off x="10745086" y="3010886"/>
            <a:ext cx="649088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1.5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839358" y="3094237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0.75</a:t>
            </a:r>
          </a:p>
        </p:txBody>
      </p:sp>
      <p:sp>
        <p:nvSpPr>
          <p:cNvPr id="60" name="Rectangle 59"/>
          <p:cNvSpPr/>
          <p:nvPr/>
        </p:nvSpPr>
        <p:spPr>
          <a:xfrm>
            <a:off x="9686400" y="3331956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0.75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256240" y="1974424"/>
            <a:ext cx="649088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1.5</a:t>
            </a:r>
          </a:p>
        </p:txBody>
      </p:sp>
      <p:sp>
        <p:nvSpPr>
          <p:cNvPr id="62" name="Rectangle 61"/>
          <p:cNvSpPr/>
          <p:nvPr/>
        </p:nvSpPr>
        <p:spPr>
          <a:xfrm>
            <a:off x="7575978" y="1130570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0.75</a:t>
            </a:r>
          </a:p>
        </p:txBody>
      </p:sp>
      <p:sp>
        <p:nvSpPr>
          <p:cNvPr id="63" name="Rectangle 62"/>
          <p:cNvSpPr/>
          <p:nvPr/>
        </p:nvSpPr>
        <p:spPr>
          <a:xfrm>
            <a:off x="7320136" y="1398360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0.75</a:t>
            </a:r>
          </a:p>
        </p:txBody>
      </p:sp>
      <p:sp>
        <p:nvSpPr>
          <p:cNvPr id="64" name="Rectangle 63"/>
          <p:cNvSpPr/>
          <p:nvPr/>
        </p:nvSpPr>
        <p:spPr>
          <a:xfrm>
            <a:off x="7953487" y="1311521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0.75</a:t>
            </a:r>
          </a:p>
        </p:txBody>
      </p:sp>
      <p:sp>
        <p:nvSpPr>
          <p:cNvPr id="65" name="Rectangle 64"/>
          <p:cNvSpPr/>
          <p:nvPr/>
        </p:nvSpPr>
        <p:spPr>
          <a:xfrm>
            <a:off x="9102347" y="1099727"/>
            <a:ext cx="1064246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3.75</a:t>
            </a:r>
          </a:p>
        </p:txBody>
      </p:sp>
      <p:sp>
        <p:nvSpPr>
          <p:cNvPr id="66" name="Rectangle 65"/>
          <p:cNvSpPr/>
          <p:nvPr/>
        </p:nvSpPr>
        <p:spPr>
          <a:xfrm>
            <a:off x="10901656" y="2564389"/>
            <a:ext cx="1064246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3.75</a:t>
            </a:r>
          </a:p>
        </p:txBody>
      </p:sp>
      <p:sp>
        <p:nvSpPr>
          <p:cNvPr id="67" name="Rectangle 66"/>
          <p:cNvSpPr/>
          <p:nvPr/>
        </p:nvSpPr>
        <p:spPr>
          <a:xfrm>
            <a:off x="8199429" y="4059240"/>
            <a:ext cx="1064246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3.75</a:t>
            </a:r>
          </a:p>
        </p:txBody>
      </p:sp>
      <p:sp>
        <p:nvSpPr>
          <p:cNvPr id="71" name="Rectangle 70"/>
          <p:cNvSpPr/>
          <p:nvPr/>
        </p:nvSpPr>
        <p:spPr>
          <a:xfrm>
            <a:off x="8768333" y="2542579"/>
            <a:ext cx="1064246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4.5</a:t>
            </a:r>
          </a:p>
        </p:txBody>
      </p:sp>
      <p:sp>
        <p:nvSpPr>
          <p:cNvPr id="72" name="Rectangle 71"/>
          <p:cNvSpPr/>
          <p:nvPr/>
        </p:nvSpPr>
        <p:spPr>
          <a:xfrm>
            <a:off x="8952356" y="5640529"/>
            <a:ext cx="1064246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3.75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8D5BCE94-7401-4710-BC93-BE431DDB28DB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Adaboost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E1068C9-F546-4B9B-9CAD-F46C7974798D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Example: </a:t>
            </a:r>
            <a:r>
              <a:rPr lang="en-US" sz="3200" dirty="0"/>
              <a:t>step 2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5470289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 rot="8251905">
            <a:off x="7391907" y="2447991"/>
            <a:ext cx="2544538" cy="85663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19054361">
            <a:off x="6848941" y="1977378"/>
            <a:ext cx="2575409" cy="66879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08509" y="2179638"/>
            <a:ext cx="4751387" cy="563562"/>
            <a:chOff x="132954" y="2179638"/>
            <a:chExt cx="4751387" cy="563562"/>
          </a:xfrm>
        </p:grpSpPr>
        <p:graphicFrame>
          <p:nvGraphicFramePr>
            <p:cNvPr id="112" name="Object 7"/>
            <p:cNvGraphicFramePr>
              <a:graphicFrameLocks noChangeAspect="1"/>
            </p:cNvGraphicFramePr>
            <p:nvPr/>
          </p:nvGraphicFramePr>
          <p:xfrm>
            <a:off x="132954" y="2179638"/>
            <a:ext cx="4751387" cy="5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19240" imgH="228600" progId="Equation.3">
                    <p:embed/>
                  </p:oleObj>
                </mc:Choice>
                <mc:Fallback>
                  <p:oleObj name="Equation" r:id="rId2" imgW="2019240" imgH="228600" progId="Equation.3">
                    <p:embed/>
                    <p:pic>
                      <p:nvPicPr>
                        <p:cNvPr id="11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954" y="2179638"/>
                          <a:ext cx="4751387" cy="5635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" name="Блок-схема: узел 42"/>
            <p:cNvSpPr/>
            <p:nvPr/>
          </p:nvSpPr>
          <p:spPr>
            <a:xfrm>
              <a:off x="4454003" y="2348880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Блок-схема: узел 46"/>
            <p:cNvSpPr/>
            <p:nvPr/>
          </p:nvSpPr>
          <p:spPr>
            <a:xfrm>
              <a:off x="3877939" y="2348880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49" name="Прямая со стрелкой 13"/>
          <p:cNvCxnSpPr/>
          <p:nvPr/>
        </p:nvCxnSpPr>
        <p:spPr>
          <a:xfrm>
            <a:off x="7821212" y="3768520"/>
            <a:ext cx="371477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"/>
          <p:cNvCxnSpPr/>
          <p:nvPr/>
        </p:nvCxnSpPr>
        <p:spPr>
          <a:xfrm rot="5400000" flipH="1" flipV="1">
            <a:off x="6665840" y="2843794"/>
            <a:ext cx="272416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Блок-схема: узел 23"/>
          <p:cNvSpPr>
            <a:spLocks noChangeAspect="1"/>
          </p:cNvSpPr>
          <p:nvPr/>
        </p:nvSpPr>
        <p:spPr>
          <a:xfrm>
            <a:off x="10562206" y="3358702"/>
            <a:ext cx="274320" cy="2743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7" name="Блок-схема: узел 43"/>
          <p:cNvSpPr>
            <a:spLocks noChangeAspect="1"/>
          </p:cNvSpPr>
          <p:nvPr/>
        </p:nvSpPr>
        <p:spPr>
          <a:xfrm>
            <a:off x="10344472" y="1979520"/>
            <a:ext cx="274320" cy="2743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Блок-схема: узел 44"/>
          <p:cNvSpPr>
            <a:spLocks noChangeAspect="1"/>
          </p:cNvSpPr>
          <p:nvPr/>
        </p:nvSpPr>
        <p:spPr>
          <a:xfrm>
            <a:off x="8040216" y="1837214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Блок-схема: узел 19"/>
          <p:cNvSpPr>
            <a:spLocks noChangeAspect="1"/>
          </p:cNvSpPr>
          <p:nvPr/>
        </p:nvSpPr>
        <p:spPr>
          <a:xfrm>
            <a:off x="10416480" y="3502718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Блок-схема: узел 42"/>
          <p:cNvSpPr>
            <a:spLocks noChangeAspect="1"/>
          </p:cNvSpPr>
          <p:nvPr/>
        </p:nvSpPr>
        <p:spPr>
          <a:xfrm>
            <a:off x="8184232" y="1693198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Блок-схема: узел 44"/>
          <p:cNvSpPr>
            <a:spLocks noChangeAspect="1"/>
          </p:cNvSpPr>
          <p:nvPr/>
        </p:nvSpPr>
        <p:spPr>
          <a:xfrm>
            <a:off x="8185942" y="1844824"/>
            <a:ext cx="274320" cy="2743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Блок-схема: узел 44"/>
          <p:cNvSpPr>
            <a:spLocks noChangeAspect="1"/>
          </p:cNvSpPr>
          <p:nvPr/>
        </p:nvSpPr>
        <p:spPr>
          <a:xfrm>
            <a:off x="7968208" y="1700808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Блок-схема: узел 23"/>
          <p:cNvSpPr>
            <a:spLocks noChangeAspect="1"/>
          </p:cNvSpPr>
          <p:nvPr/>
        </p:nvSpPr>
        <p:spPr>
          <a:xfrm>
            <a:off x="10562206" y="3574726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1" name="Блок-схема: узел 43"/>
          <p:cNvSpPr>
            <a:spLocks noChangeAspect="1"/>
          </p:cNvSpPr>
          <p:nvPr/>
        </p:nvSpPr>
        <p:spPr>
          <a:xfrm>
            <a:off x="8040216" y="3502718"/>
            <a:ext cx="182880" cy="18288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4" name="Прямая соединительная линия 38"/>
          <p:cNvCxnSpPr/>
          <p:nvPr/>
        </p:nvCxnSpPr>
        <p:spPr>
          <a:xfrm flipH="1">
            <a:off x="7343261" y="1349912"/>
            <a:ext cx="2335340" cy="2152806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Object 7"/>
          <p:cNvGraphicFramePr>
            <a:graphicFrameLocks noChangeAspect="1"/>
          </p:cNvGraphicFramePr>
          <p:nvPr/>
        </p:nvGraphicFramePr>
        <p:xfrm>
          <a:off x="447675" y="2973388"/>
          <a:ext cx="331628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400" imgH="228600" progId="Equation.3">
                  <p:embed/>
                </p:oleObj>
              </mc:Choice>
              <mc:Fallback>
                <p:oleObj name="Equation" r:id="rId4" imgW="1409400" imgH="228600" progId="Equation.3">
                  <p:embed/>
                  <p:pic>
                    <p:nvPicPr>
                      <p:cNvPr id="7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2973388"/>
                        <a:ext cx="3316288" cy="563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E2F77ED3-FFC2-47F6-97A1-3188D0DE8326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Adaboost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3FF4B23-DEC6-498F-8D35-67BFB2E51E4F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Example: </a:t>
            </a:r>
            <a:r>
              <a:rPr lang="en-US" sz="3200" dirty="0"/>
              <a:t>step 2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489692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Rectangle 50"/>
          <p:cNvSpPr/>
          <p:nvPr/>
        </p:nvSpPr>
        <p:spPr>
          <a:xfrm rot="8251905">
            <a:off x="7391907" y="2447991"/>
            <a:ext cx="2544538" cy="85663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/>
          <p:cNvSpPr/>
          <p:nvPr/>
        </p:nvSpPr>
        <p:spPr>
          <a:xfrm rot="19054361">
            <a:off x="6848941" y="1977378"/>
            <a:ext cx="2575409" cy="66879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08509" y="2179638"/>
            <a:ext cx="4751387" cy="563562"/>
            <a:chOff x="132954" y="2179638"/>
            <a:chExt cx="4751387" cy="563562"/>
          </a:xfrm>
        </p:grpSpPr>
        <p:graphicFrame>
          <p:nvGraphicFramePr>
            <p:cNvPr id="112" name="Object 7"/>
            <p:cNvGraphicFramePr>
              <a:graphicFrameLocks noChangeAspect="1"/>
            </p:cNvGraphicFramePr>
            <p:nvPr/>
          </p:nvGraphicFramePr>
          <p:xfrm>
            <a:off x="132954" y="2179638"/>
            <a:ext cx="4751387" cy="5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2019240" imgH="228600" progId="Equation.3">
                    <p:embed/>
                  </p:oleObj>
                </mc:Choice>
                <mc:Fallback>
                  <p:oleObj name="Equation" r:id="rId2" imgW="2019240" imgH="228600" progId="Equation.3">
                    <p:embed/>
                    <p:pic>
                      <p:nvPicPr>
                        <p:cNvPr id="11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32954" y="2179638"/>
                          <a:ext cx="4751387" cy="5635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" name="Блок-схема: узел 42"/>
            <p:cNvSpPr/>
            <p:nvPr/>
          </p:nvSpPr>
          <p:spPr>
            <a:xfrm>
              <a:off x="4454003" y="2348880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Блок-схема: узел 46"/>
            <p:cNvSpPr/>
            <p:nvPr/>
          </p:nvSpPr>
          <p:spPr>
            <a:xfrm>
              <a:off x="3877939" y="2348880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49" name="Прямая со стрелкой 13"/>
          <p:cNvCxnSpPr/>
          <p:nvPr/>
        </p:nvCxnSpPr>
        <p:spPr>
          <a:xfrm>
            <a:off x="7821212" y="3768520"/>
            <a:ext cx="371477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"/>
          <p:cNvCxnSpPr/>
          <p:nvPr/>
        </p:nvCxnSpPr>
        <p:spPr>
          <a:xfrm rot="5400000" flipH="1" flipV="1">
            <a:off x="6665840" y="2843794"/>
            <a:ext cx="272416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Блок-схема: узел 23"/>
          <p:cNvSpPr>
            <a:spLocks noChangeAspect="1"/>
          </p:cNvSpPr>
          <p:nvPr/>
        </p:nvSpPr>
        <p:spPr>
          <a:xfrm>
            <a:off x="10562206" y="3358702"/>
            <a:ext cx="210312" cy="21031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7" name="Блок-схема: узел 43"/>
          <p:cNvSpPr>
            <a:spLocks noChangeAspect="1"/>
          </p:cNvSpPr>
          <p:nvPr/>
        </p:nvSpPr>
        <p:spPr>
          <a:xfrm>
            <a:off x="10344472" y="1979520"/>
            <a:ext cx="210312" cy="21031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Блок-схема: узел 44"/>
          <p:cNvSpPr>
            <a:spLocks noChangeAspect="1"/>
          </p:cNvSpPr>
          <p:nvPr/>
        </p:nvSpPr>
        <p:spPr>
          <a:xfrm>
            <a:off x="8040216" y="1837214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Блок-схема: узел 19"/>
          <p:cNvSpPr>
            <a:spLocks noChangeAspect="1"/>
          </p:cNvSpPr>
          <p:nvPr/>
        </p:nvSpPr>
        <p:spPr>
          <a:xfrm>
            <a:off x="10416480" y="3502718"/>
            <a:ext cx="210312" cy="2103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Блок-схема: узел 42"/>
          <p:cNvSpPr>
            <a:spLocks noChangeAspect="1"/>
          </p:cNvSpPr>
          <p:nvPr/>
        </p:nvSpPr>
        <p:spPr>
          <a:xfrm>
            <a:off x="8184232" y="1693198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Блок-схема: узел 44"/>
          <p:cNvSpPr>
            <a:spLocks noChangeAspect="1"/>
          </p:cNvSpPr>
          <p:nvPr/>
        </p:nvSpPr>
        <p:spPr>
          <a:xfrm>
            <a:off x="8185942" y="1844824"/>
            <a:ext cx="365760" cy="36576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Блок-схема: узел 44"/>
          <p:cNvSpPr>
            <a:spLocks noChangeAspect="1"/>
          </p:cNvSpPr>
          <p:nvPr/>
        </p:nvSpPr>
        <p:spPr>
          <a:xfrm>
            <a:off x="7968208" y="1700808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Блок-схема: узел 23"/>
          <p:cNvSpPr>
            <a:spLocks noChangeAspect="1"/>
          </p:cNvSpPr>
          <p:nvPr/>
        </p:nvSpPr>
        <p:spPr>
          <a:xfrm>
            <a:off x="10562206" y="3574726"/>
            <a:ext cx="210312" cy="2103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1" name="Блок-схема: узел 43"/>
          <p:cNvSpPr>
            <a:spLocks noChangeAspect="1"/>
          </p:cNvSpPr>
          <p:nvPr/>
        </p:nvSpPr>
        <p:spPr>
          <a:xfrm>
            <a:off x="8040216" y="3502718"/>
            <a:ext cx="137160" cy="13716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4" name="Прямая соединительная линия 38"/>
          <p:cNvCxnSpPr/>
          <p:nvPr/>
        </p:nvCxnSpPr>
        <p:spPr>
          <a:xfrm flipH="1">
            <a:off x="7343261" y="1349912"/>
            <a:ext cx="2335340" cy="2152806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3" name="Object 7"/>
          <p:cNvGraphicFramePr>
            <a:graphicFrameLocks noChangeAspect="1"/>
          </p:cNvGraphicFramePr>
          <p:nvPr/>
        </p:nvGraphicFramePr>
        <p:xfrm>
          <a:off x="447675" y="2973388"/>
          <a:ext cx="331628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409400" imgH="228600" progId="Equation.3">
                  <p:embed/>
                </p:oleObj>
              </mc:Choice>
              <mc:Fallback>
                <p:oleObj name="Equation" r:id="rId4" imgW="1409400" imgH="228600" progId="Equation.3">
                  <p:embed/>
                  <p:pic>
                    <p:nvPicPr>
                      <p:cNvPr id="7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675" y="2973388"/>
                        <a:ext cx="3316288" cy="563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Object 7"/>
          <p:cNvGraphicFramePr>
            <a:graphicFrameLocks noChangeAspect="1"/>
          </p:cNvGraphicFramePr>
          <p:nvPr/>
        </p:nvGraphicFramePr>
        <p:xfrm>
          <a:off x="498673" y="3917950"/>
          <a:ext cx="50212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33360" imgH="228600" progId="Equation.3">
                  <p:embed/>
                </p:oleObj>
              </mc:Choice>
              <mc:Fallback>
                <p:oleObj name="Equation" r:id="rId6" imgW="2133360" imgH="228600" progId="Equation.3">
                  <p:embed/>
                  <p:pic>
                    <p:nvPicPr>
                      <p:cNvPr id="7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73" y="3917950"/>
                        <a:ext cx="5021263" cy="563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>
            <a:off x="10331658" y="1585702"/>
            <a:ext cx="649088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896200" y="3140968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0.5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488488" y="3010886"/>
            <a:ext cx="649088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990726" y="3094237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918718" y="3356992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327232" y="1700808"/>
            <a:ext cx="649088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75978" y="1130570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0.5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20136" y="1398360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0.5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53487" y="1311521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0.5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ABCF46C-C0E4-4396-8797-8CC2FD48BAC5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Adaboost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8121E84-501F-47AA-A142-817B68E4E125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Example: </a:t>
            </a:r>
            <a:r>
              <a:rPr lang="en-US" sz="3200" dirty="0"/>
              <a:t>step 2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0324598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ectangle 65"/>
          <p:cNvSpPr/>
          <p:nvPr/>
        </p:nvSpPr>
        <p:spPr>
          <a:xfrm>
            <a:off x="8539257" y="2522214"/>
            <a:ext cx="1517183" cy="25871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ectangle 64"/>
          <p:cNvSpPr/>
          <p:nvPr/>
        </p:nvSpPr>
        <p:spPr>
          <a:xfrm rot="10800000">
            <a:off x="8547118" y="2782166"/>
            <a:ext cx="1517183" cy="2825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/>
          <p:cNvSpPr/>
          <p:nvPr/>
        </p:nvSpPr>
        <p:spPr>
          <a:xfrm rot="5400000">
            <a:off x="8808312" y="4714441"/>
            <a:ext cx="1517183" cy="2825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 rot="13549039">
            <a:off x="7750658" y="3549492"/>
            <a:ext cx="1517183" cy="23524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/>
          <p:cNvSpPr/>
          <p:nvPr/>
        </p:nvSpPr>
        <p:spPr>
          <a:xfrm rot="2721510">
            <a:off x="7948874" y="3345830"/>
            <a:ext cx="1517183" cy="26944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Прямая соединительная линия 38"/>
          <p:cNvCxnSpPr/>
          <p:nvPr/>
        </p:nvCxnSpPr>
        <p:spPr>
          <a:xfrm flipH="1" flipV="1">
            <a:off x="7998831" y="2961236"/>
            <a:ext cx="1205706" cy="1219226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/>
          <p:cNvSpPr/>
          <p:nvPr/>
        </p:nvSpPr>
        <p:spPr>
          <a:xfrm rot="16200000">
            <a:off x="8544246" y="4726370"/>
            <a:ext cx="1517183" cy="25871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 rot="18819156">
            <a:off x="9396054" y="3250335"/>
            <a:ext cx="1517183" cy="2825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 rot="18869912">
            <a:off x="7717593" y="1971314"/>
            <a:ext cx="1517183" cy="2825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/>
          <p:cNvSpPr/>
          <p:nvPr/>
        </p:nvSpPr>
        <p:spPr>
          <a:xfrm rot="7992816">
            <a:off x="9657888" y="3415745"/>
            <a:ext cx="1517183" cy="2825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8125153">
            <a:off x="7938282" y="2156090"/>
            <a:ext cx="1517183" cy="2825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/>
          <p:cNvSpPr/>
          <p:nvPr/>
        </p:nvSpPr>
        <p:spPr>
          <a:xfrm rot="13549039">
            <a:off x="9215484" y="2125924"/>
            <a:ext cx="1517183" cy="23524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/>
          <p:cNvSpPr/>
          <p:nvPr/>
        </p:nvSpPr>
        <p:spPr>
          <a:xfrm rot="2721510">
            <a:off x="9373160" y="1894948"/>
            <a:ext cx="1517183" cy="26944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12763" y="2179638"/>
            <a:ext cx="4541837" cy="563562"/>
            <a:chOff x="237208" y="2179638"/>
            <a:chExt cx="4541837" cy="563562"/>
          </a:xfrm>
        </p:grpSpPr>
        <p:graphicFrame>
          <p:nvGraphicFramePr>
            <p:cNvPr id="112" name="Object 7"/>
            <p:cNvGraphicFramePr>
              <a:graphicFrameLocks noChangeAspect="1"/>
            </p:cNvGraphicFramePr>
            <p:nvPr/>
          </p:nvGraphicFramePr>
          <p:xfrm>
            <a:off x="237208" y="2179638"/>
            <a:ext cx="4541837" cy="5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30320" imgH="228600" progId="Equation.3">
                    <p:embed/>
                  </p:oleObj>
                </mc:Choice>
                <mc:Fallback>
                  <p:oleObj name="Equation" r:id="rId2" imgW="1930320" imgH="228600" progId="Equation.3">
                    <p:embed/>
                    <p:pic>
                      <p:nvPicPr>
                        <p:cNvPr id="11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208" y="2179638"/>
                          <a:ext cx="4541837" cy="5635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" name="Блок-схема: узел 42"/>
            <p:cNvSpPr/>
            <p:nvPr/>
          </p:nvSpPr>
          <p:spPr>
            <a:xfrm>
              <a:off x="4381995" y="2348880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Блок-схема: узел 46"/>
            <p:cNvSpPr/>
            <p:nvPr/>
          </p:nvSpPr>
          <p:spPr>
            <a:xfrm>
              <a:off x="3805931" y="2348880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49" name="Прямая со стрелкой 13"/>
          <p:cNvCxnSpPr/>
          <p:nvPr/>
        </p:nvCxnSpPr>
        <p:spPr>
          <a:xfrm>
            <a:off x="7821212" y="3768520"/>
            <a:ext cx="371477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"/>
          <p:cNvCxnSpPr/>
          <p:nvPr/>
        </p:nvCxnSpPr>
        <p:spPr>
          <a:xfrm rot="5400000" flipH="1" flipV="1">
            <a:off x="6665840" y="2843794"/>
            <a:ext cx="272416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Блок-схема: узел 23"/>
          <p:cNvSpPr>
            <a:spLocks noChangeAspect="1"/>
          </p:cNvSpPr>
          <p:nvPr/>
        </p:nvSpPr>
        <p:spPr>
          <a:xfrm>
            <a:off x="10562206" y="3358702"/>
            <a:ext cx="210312" cy="21031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7" name="Блок-схема: узел 43"/>
          <p:cNvSpPr>
            <a:spLocks noChangeAspect="1"/>
          </p:cNvSpPr>
          <p:nvPr/>
        </p:nvSpPr>
        <p:spPr>
          <a:xfrm>
            <a:off x="10344472" y="1979520"/>
            <a:ext cx="210312" cy="21031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Блок-схема: узел 44"/>
          <p:cNvSpPr>
            <a:spLocks noChangeAspect="1"/>
          </p:cNvSpPr>
          <p:nvPr/>
        </p:nvSpPr>
        <p:spPr>
          <a:xfrm>
            <a:off x="8040216" y="1837214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Блок-схема: узел 19"/>
          <p:cNvSpPr>
            <a:spLocks noChangeAspect="1"/>
          </p:cNvSpPr>
          <p:nvPr/>
        </p:nvSpPr>
        <p:spPr>
          <a:xfrm>
            <a:off x="10416480" y="3502718"/>
            <a:ext cx="210312" cy="2103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Блок-схема: узел 42"/>
          <p:cNvSpPr>
            <a:spLocks noChangeAspect="1"/>
          </p:cNvSpPr>
          <p:nvPr/>
        </p:nvSpPr>
        <p:spPr>
          <a:xfrm>
            <a:off x="8184232" y="1693198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Блок-схема: узел 44"/>
          <p:cNvSpPr>
            <a:spLocks noChangeAspect="1"/>
          </p:cNvSpPr>
          <p:nvPr/>
        </p:nvSpPr>
        <p:spPr>
          <a:xfrm>
            <a:off x="8185942" y="1844824"/>
            <a:ext cx="365760" cy="36576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Блок-схема: узел 44"/>
          <p:cNvSpPr>
            <a:spLocks noChangeAspect="1"/>
          </p:cNvSpPr>
          <p:nvPr/>
        </p:nvSpPr>
        <p:spPr>
          <a:xfrm>
            <a:off x="7968208" y="1700808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Блок-схема: узел 23"/>
          <p:cNvSpPr>
            <a:spLocks noChangeAspect="1"/>
          </p:cNvSpPr>
          <p:nvPr/>
        </p:nvSpPr>
        <p:spPr>
          <a:xfrm>
            <a:off x="10562206" y="3574726"/>
            <a:ext cx="210312" cy="2103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1" name="Блок-схема: узел 43"/>
          <p:cNvSpPr>
            <a:spLocks noChangeAspect="1"/>
          </p:cNvSpPr>
          <p:nvPr/>
        </p:nvSpPr>
        <p:spPr>
          <a:xfrm>
            <a:off x="8040216" y="3502718"/>
            <a:ext cx="137160" cy="13716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Rectangle 23"/>
          <p:cNvSpPr/>
          <p:nvPr/>
        </p:nvSpPr>
        <p:spPr>
          <a:xfrm>
            <a:off x="10331658" y="1585702"/>
            <a:ext cx="649088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5" name="Rectangle 24"/>
          <p:cNvSpPr/>
          <p:nvPr/>
        </p:nvSpPr>
        <p:spPr>
          <a:xfrm>
            <a:off x="7896200" y="3140968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0.5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0488488" y="3010886"/>
            <a:ext cx="649088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27" name="Rectangle 26"/>
          <p:cNvSpPr/>
          <p:nvPr/>
        </p:nvSpPr>
        <p:spPr>
          <a:xfrm>
            <a:off x="9990726" y="3094237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8" name="Rectangle 27"/>
          <p:cNvSpPr/>
          <p:nvPr/>
        </p:nvSpPr>
        <p:spPr>
          <a:xfrm>
            <a:off x="9918718" y="3356992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29" name="Rectangle 28"/>
          <p:cNvSpPr/>
          <p:nvPr/>
        </p:nvSpPr>
        <p:spPr>
          <a:xfrm>
            <a:off x="8327232" y="1700808"/>
            <a:ext cx="649088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2</a:t>
            </a:r>
          </a:p>
        </p:txBody>
      </p:sp>
      <p:sp>
        <p:nvSpPr>
          <p:cNvPr id="30" name="Rectangle 29"/>
          <p:cNvSpPr/>
          <p:nvPr/>
        </p:nvSpPr>
        <p:spPr>
          <a:xfrm>
            <a:off x="7575978" y="1130570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0.5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20136" y="1398360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0.5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7953487" y="1311521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0.5</a:t>
            </a:r>
          </a:p>
        </p:txBody>
      </p:sp>
      <p:cxnSp>
        <p:nvCxnSpPr>
          <p:cNvPr id="44" name="Прямая соединительная линия 38"/>
          <p:cNvCxnSpPr/>
          <p:nvPr/>
        </p:nvCxnSpPr>
        <p:spPr>
          <a:xfrm flipH="1" flipV="1">
            <a:off x="9463657" y="1537668"/>
            <a:ext cx="1205706" cy="1219226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единительная линия 38"/>
          <p:cNvCxnSpPr/>
          <p:nvPr/>
        </p:nvCxnSpPr>
        <p:spPr>
          <a:xfrm flipH="1">
            <a:off x="7818373" y="1628552"/>
            <a:ext cx="1322945" cy="1339008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Прямая соединительная линия 38"/>
          <p:cNvCxnSpPr/>
          <p:nvPr/>
        </p:nvCxnSpPr>
        <p:spPr>
          <a:xfrm flipH="1">
            <a:off x="9578574" y="2836793"/>
            <a:ext cx="1319068" cy="1369879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Прямая соединительная линия 38"/>
          <p:cNvCxnSpPr/>
          <p:nvPr/>
        </p:nvCxnSpPr>
        <p:spPr>
          <a:xfrm flipV="1">
            <a:off x="9436089" y="3923118"/>
            <a:ext cx="2695" cy="1702542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38"/>
          <p:cNvCxnSpPr/>
          <p:nvPr/>
        </p:nvCxnSpPr>
        <p:spPr>
          <a:xfrm flipH="1">
            <a:off x="8426431" y="2780928"/>
            <a:ext cx="1656183" cy="0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ectangle 48"/>
          <p:cNvSpPr/>
          <p:nvPr/>
        </p:nvSpPr>
        <p:spPr>
          <a:xfrm>
            <a:off x="8920186" y="2348880"/>
            <a:ext cx="1064246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58" name="Rectangle 57"/>
          <p:cNvSpPr/>
          <p:nvPr/>
        </p:nvSpPr>
        <p:spPr>
          <a:xfrm>
            <a:off x="8468996" y="1227049"/>
            <a:ext cx="795356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59" name="Rectangle 58"/>
          <p:cNvSpPr/>
          <p:nvPr/>
        </p:nvSpPr>
        <p:spPr>
          <a:xfrm>
            <a:off x="9102347" y="1099727"/>
            <a:ext cx="1064246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3.5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0901656" y="2564389"/>
            <a:ext cx="1064246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2.5</a:t>
            </a:r>
          </a:p>
        </p:txBody>
      </p:sp>
      <p:sp>
        <p:nvSpPr>
          <p:cNvPr id="61" name="Rectangle 60"/>
          <p:cNvSpPr/>
          <p:nvPr/>
        </p:nvSpPr>
        <p:spPr>
          <a:xfrm>
            <a:off x="8199429" y="4059240"/>
            <a:ext cx="1064246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3.5</a:t>
            </a:r>
          </a:p>
        </p:txBody>
      </p:sp>
      <p:sp>
        <p:nvSpPr>
          <p:cNvPr id="63" name="Rectangle 62"/>
          <p:cNvSpPr/>
          <p:nvPr/>
        </p:nvSpPr>
        <p:spPr>
          <a:xfrm>
            <a:off x="8952356" y="5640529"/>
            <a:ext cx="1064246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>
                <a:solidFill>
                  <a:schemeClr val="tx1"/>
                </a:solidFill>
              </a:rPr>
              <a:t>3.5</a:t>
            </a:r>
          </a:p>
        </p:txBody>
      </p:sp>
      <p:sp>
        <p:nvSpPr>
          <p:cNvPr id="52" name="Rectangle 51"/>
          <p:cNvSpPr/>
          <p:nvPr/>
        </p:nvSpPr>
        <p:spPr>
          <a:xfrm>
            <a:off x="1792294" y="2004052"/>
            <a:ext cx="3439610" cy="808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B866366-E990-4967-AE19-DCED77BC7209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Adaboost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4965458-CAE1-42C0-95AD-B55024474141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Example: </a:t>
            </a:r>
            <a:r>
              <a:rPr lang="en-US" sz="3200" dirty="0"/>
              <a:t>step 3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4240757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66"/>
          <p:cNvSpPr/>
          <p:nvPr/>
        </p:nvSpPr>
        <p:spPr>
          <a:xfrm rot="8251905">
            <a:off x="8875819" y="3164363"/>
            <a:ext cx="2544538" cy="85663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/>
          <p:cNvSpPr/>
          <p:nvPr/>
        </p:nvSpPr>
        <p:spPr>
          <a:xfrm rot="19054361">
            <a:off x="8332853" y="2693750"/>
            <a:ext cx="2575409" cy="66879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512763" y="2179638"/>
            <a:ext cx="4541837" cy="563562"/>
            <a:chOff x="237208" y="2179638"/>
            <a:chExt cx="4541837" cy="563562"/>
          </a:xfrm>
        </p:grpSpPr>
        <p:graphicFrame>
          <p:nvGraphicFramePr>
            <p:cNvPr id="112" name="Object 7"/>
            <p:cNvGraphicFramePr>
              <a:graphicFrameLocks noChangeAspect="1"/>
            </p:cNvGraphicFramePr>
            <p:nvPr/>
          </p:nvGraphicFramePr>
          <p:xfrm>
            <a:off x="237208" y="2179638"/>
            <a:ext cx="4541837" cy="5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30320" imgH="228600" progId="Equation.3">
                    <p:embed/>
                  </p:oleObj>
                </mc:Choice>
                <mc:Fallback>
                  <p:oleObj name="Equation" r:id="rId2" imgW="1930320" imgH="228600" progId="Equation.3">
                    <p:embed/>
                    <p:pic>
                      <p:nvPicPr>
                        <p:cNvPr id="11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37208" y="2179638"/>
                          <a:ext cx="4541837" cy="5635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" name="Блок-схема: узел 42"/>
            <p:cNvSpPr/>
            <p:nvPr/>
          </p:nvSpPr>
          <p:spPr>
            <a:xfrm>
              <a:off x="4381995" y="2348880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Блок-схема: узел 46"/>
            <p:cNvSpPr/>
            <p:nvPr/>
          </p:nvSpPr>
          <p:spPr>
            <a:xfrm>
              <a:off x="3805931" y="2348880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49" name="Прямая со стрелкой 13"/>
          <p:cNvCxnSpPr/>
          <p:nvPr/>
        </p:nvCxnSpPr>
        <p:spPr>
          <a:xfrm>
            <a:off x="7821212" y="3768520"/>
            <a:ext cx="371477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"/>
          <p:cNvCxnSpPr/>
          <p:nvPr/>
        </p:nvCxnSpPr>
        <p:spPr>
          <a:xfrm rot="5400000" flipH="1" flipV="1">
            <a:off x="6665840" y="2843794"/>
            <a:ext cx="272416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Блок-схема: узел 23"/>
          <p:cNvSpPr>
            <a:spLocks noChangeAspect="1"/>
          </p:cNvSpPr>
          <p:nvPr/>
        </p:nvSpPr>
        <p:spPr>
          <a:xfrm>
            <a:off x="10562206" y="3358702"/>
            <a:ext cx="210312" cy="21031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7" name="Блок-схема: узел 43"/>
          <p:cNvSpPr>
            <a:spLocks noChangeAspect="1"/>
          </p:cNvSpPr>
          <p:nvPr/>
        </p:nvSpPr>
        <p:spPr>
          <a:xfrm>
            <a:off x="10344472" y="1979520"/>
            <a:ext cx="210312" cy="210312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Блок-схема: узел 44"/>
          <p:cNvSpPr>
            <a:spLocks noChangeAspect="1"/>
          </p:cNvSpPr>
          <p:nvPr/>
        </p:nvSpPr>
        <p:spPr>
          <a:xfrm>
            <a:off x="8040216" y="1837214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Блок-схема: узел 19"/>
          <p:cNvSpPr>
            <a:spLocks noChangeAspect="1"/>
          </p:cNvSpPr>
          <p:nvPr/>
        </p:nvSpPr>
        <p:spPr>
          <a:xfrm>
            <a:off x="10416480" y="3502718"/>
            <a:ext cx="210312" cy="2103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Блок-схема: узел 42"/>
          <p:cNvSpPr>
            <a:spLocks noChangeAspect="1"/>
          </p:cNvSpPr>
          <p:nvPr/>
        </p:nvSpPr>
        <p:spPr>
          <a:xfrm>
            <a:off x="8184232" y="1693198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Блок-схема: узел 44"/>
          <p:cNvSpPr>
            <a:spLocks noChangeAspect="1"/>
          </p:cNvSpPr>
          <p:nvPr/>
        </p:nvSpPr>
        <p:spPr>
          <a:xfrm>
            <a:off x="8185942" y="1844824"/>
            <a:ext cx="365760" cy="36576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Блок-схема: узел 44"/>
          <p:cNvSpPr>
            <a:spLocks noChangeAspect="1"/>
          </p:cNvSpPr>
          <p:nvPr/>
        </p:nvSpPr>
        <p:spPr>
          <a:xfrm>
            <a:off x="7968208" y="1700808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Блок-схема: узел 23"/>
          <p:cNvSpPr>
            <a:spLocks noChangeAspect="1"/>
          </p:cNvSpPr>
          <p:nvPr/>
        </p:nvSpPr>
        <p:spPr>
          <a:xfrm>
            <a:off x="10562206" y="3574726"/>
            <a:ext cx="210312" cy="210312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1" name="Блок-схема: узел 43"/>
          <p:cNvSpPr>
            <a:spLocks noChangeAspect="1"/>
          </p:cNvSpPr>
          <p:nvPr/>
        </p:nvSpPr>
        <p:spPr>
          <a:xfrm>
            <a:off x="8040216" y="3502718"/>
            <a:ext cx="137160" cy="13716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9" name="Прямая соединительная линия 38"/>
          <p:cNvCxnSpPr/>
          <p:nvPr/>
        </p:nvCxnSpPr>
        <p:spPr>
          <a:xfrm flipH="1">
            <a:off x="8827173" y="2066284"/>
            <a:ext cx="2335340" cy="2152806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1" name="Object 7"/>
          <p:cNvGraphicFramePr>
            <a:graphicFrameLocks noChangeAspect="1"/>
          </p:cNvGraphicFramePr>
          <p:nvPr/>
        </p:nvGraphicFramePr>
        <p:xfrm>
          <a:off x="461963" y="2973388"/>
          <a:ext cx="328771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0" imgH="228600" progId="Equation.3">
                  <p:embed/>
                </p:oleObj>
              </mc:Choice>
              <mc:Fallback>
                <p:oleObj name="Equation" r:id="rId4" imgW="1396800" imgH="228600" progId="Equation.3">
                  <p:embed/>
                  <p:pic>
                    <p:nvPicPr>
                      <p:cNvPr id="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1963" y="2973388"/>
                        <a:ext cx="3287712" cy="563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6C6485CC-6D9B-49EC-838A-639613F8D84B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Adaboost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5DD5BCF-A4E7-4A3A-88F7-B04632506DDA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Example: </a:t>
            </a:r>
            <a:r>
              <a:rPr lang="en-US" sz="3200" dirty="0"/>
              <a:t>step 3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0318104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Прямая со стрелкой 13"/>
          <p:cNvCxnSpPr/>
          <p:nvPr/>
        </p:nvCxnSpPr>
        <p:spPr>
          <a:xfrm>
            <a:off x="7821212" y="3768520"/>
            <a:ext cx="371477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"/>
          <p:cNvCxnSpPr/>
          <p:nvPr/>
        </p:nvCxnSpPr>
        <p:spPr>
          <a:xfrm rot="5400000" flipH="1" flipV="1">
            <a:off x="6665840" y="2843794"/>
            <a:ext cx="272416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72" name="Object 7"/>
          <p:cNvGraphicFramePr>
            <a:graphicFrameLocks noChangeAspect="1"/>
          </p:cNvGraphicFramePr>
          <p:nvPr/>
        </p:nvGraphicFramePr>
        <p:xfrm>
          <a:off x="561885" y="2038239"/>
          <a:ext cx="3264196" cy="1025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143000" imgH="342720" progId="Equation.3">
                  <p:embed/>
                </p:oleObj>
              </mc:Choice>
              <mc:Fallback>
                <p:oleObj name="Equation" r:id="rId2" imgW="1143000" imgH="342720" progId="Equation.3">
                  <p:embed/>
                  <p:pic>
                    <p:nvPicPr>
                      <p:cNvPr id="7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1885" y="2038239"/>
                        <a:ext cx="3264196" cy="10251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Блок-схема: узел 23"/>
          <p:cNvSpPr/>
          <p:nvPr/>
        </p:nvSpPr>
        <p:spPr>
          <a:xfrm>
            <a:off x="10562206" y="3358702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Блок-схема: узел 43"/>
          <p:cNvSpPr/>
          <p:nvPr/>
        </p:nvSpPr>
        <p:spPr>
          <a:xfrm>
            <a:off x="10344472" y="1979520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Блок-схема: узел 44"/>
          <p:cNvSpPr/>
          <p:nvPr/>
        </p:nvSpPr>
        <p:spPr>
          <a:xfrm>
            <a:off x="8040216" y="183721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узел 19"/>
          <p:cNvSpPr/>
          <p:nvPr/>
        </p:nvSpPr>
        <p:spPr>
          <a:xfrm>
            <a:off x="10416480" y="3502718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узел 42"/>
          <p:cNvSpPr/>
          <p:nvPr/>
        </p:nvSpPr>
        <p:spPr>
          <a:xfrm>
            <a:off x="8184232" y="1693198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узел 44"/>
          <p:cNvSpPr/>
          <p:nvPr/>
        </p:nvSpPr>
        <p:spPr>
          <a:xfrm>
            <a:off x="8185942" y="1844824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Блок-схема: узел 44"/>
          <p:cNvSpPr/>
          <p:nvPr/>
        </p:nvSpPr>
        <p:spPr>
          <a:xfrm>
            <a:off x="7968208" y="1700808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Блок-схема: узел 23"/>
          <p:cNvSpPr/>
          <p:nvPr/>
        </p:nvSpPr>
        <p:spPr>
          <a:xfrm>
            <a:off x="10562206" y="3574726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Блок-схема: узел 43"/>
          <p:cNvSpPr/>
          <p:nvPr/>
        </p:nvSpPr>
        <p:spPr>
          <a:xfrm>
            <a:off x="8040216" y="3502718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Rectangle 43"/>
          <p:cNvSpPr/>
          <p:nvPr/>
        </p:nvSpPr>
        <p:spPr>
          <a:xfrm>
            <a:off x="2113896" y="4289759"/>
            <a:ext cx="6502384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solidFill>
                  <a:schemeClr val="tx1"/>
                </a:solidFill>
              </a:rPr>
              <a:t>(0,0) (1,0) (1,0) (1,0) (0,1) (0,1) (0,1) (0,1) (0,1) (1,1)</a:t>
            </a:r>
          </a:p>
        </p:txBody>
      </p:sp>
      <p:sp>
        <p:nvSpPr>
          <p:cNvPr id="46" name="Rectangle 45"/>
          <p:cNvSpPr/>
          <p:nvPr/>
        </p:nvSpPr>
        <p:spPr>
          <a:xfrm>
            <a:off x="2115500" y="4689736"/>
            <a:ext cx="6644796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</a:rPr>
              <a:t>   1       </a:t>
            </a:r>
            <a:r>
              <a:rPr lang="en-US" sz="2400" b="1" dirty="0">
                <a:solidFill>
                  <a:srgbClr val="0070C0"/>
                </a:solidFill>
              </a:rPr>
              <a:t>-1     -1      -1      -1      -1     -1      -1      -1     -1</a:t>
            </a:r>
          </a:p>
        </p:txBody>
      </p:sp>
      <p:graphicFrame>
        <p:nvGraphicFramePr>
          <p:cNvPr id="40" name="Object 7"/>
          <p:cNvGraphicFramePr>
            <a:graphicFrameLocks noChangeAspect="1"/>
          </p:cNvGraphicFramePr>
          <p:nvPr/>
        </p:nvGraphicFramePr>
        <p:xfrm>
          <a:off x="2644775" y="3192463"/>
          <a:ext cx="56673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1200" imgH="228600" progId="Equation.3">
                  <p:embed/>
                </p:oleObj>
              </mc:Choice>
              <mc:Fallback>
                <p:oleObj name="Equation" r:id="rId4" imgW="241200" imgH="228600" progId="Equation.3">
                  <p:embed/>
                  <p:pic>
                    <p:nvPicPr>
                      <p:cNvPr id="4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44775" y="3192463"/>
                        <a:ext cx="566738" cy="563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7"/>
          <p:cNvGraphicFramePr>
            <a:graphicFrameLocks noChangeAspect="1"/>
          </p:cNvGraphicFramePr>
          <p:nvPr/>
        </p:nvGraphicFramePr>
        <p:xfrm>
          <a:off x="1775520" y="4725144"/>
          <a:ext cx="292430" cy="4353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52280" imgH="215640" progId="Equation.3">
                  <p:embed/>
                </p:oleObj>
              </mc:Choice>
              <mc:Fallback>
                <p:oleObj name="Equation" r:id="rId6" imgW="152280" imgH="215640" progId="Equation.3">
                  <p:embed/>
                  <p:pic>
                    <p:nvPicPr>
                      <p:cNvPr id="4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75520" y="4725144"/>
                        <a:ext cx="292430" cy="435396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2" name="Object 7"/>
          <p:cNvGraphicFramePr>
            <a:graphicFrameLocks noChangeAspect="1"/>
          </p:cNvGraphicFramePr>
          <p:nvPr/>
        </p:nvGraphicFramePr>
        <p:xfrm>
          <a:off x="5561013" y="3124200"/>
          <a:ext cx="5969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53800" imgH="228600" progId="Equation.3">
                  <p:embed/>
                </p:oleObj>
              </mc:Choice>
              <mc:Fallback>
                <p:oleObj name="Equation" r:id="rId8" imgW="253800" imgH="228600" progId="Equation.3">
                  <p:embed/>
                  <p:pic>
                    <p:nvPicPr>
                      <p:cNvPr id="6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1013" y="3124200"/>
                        <a:ext cx="596900" cy="563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3" name="Object 7"/>
          <p:cNvGraphicFramePr>
            <a:graphicFrameLocks noChangeAspect="1"/>
          </p:cNvGraphicFramePr>
          <p:nvPr/>
        </p:nvGraphicFramePr>
        <p:xfrm>
          <a:off x="1815446" y="4433659"/>
          <a:ext cx="298450" cy="344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39680" progId="Equation.3">
                  <p:embed/>
                </p:oleObj>
              </mc:Choice>
              <mc:Fallback>
                <p:oleObj name="Equation" r:id="rId10" imgW="126720" imgH="139680" progId="Equation.3">
                  <p:embed/>
                  <p:pic>
                    <p:nvPicPr>
                      <p:cNvPr id="6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5446" y="4433659"/>
                        <a:ext cx="298450" cy="34448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4" name="Object 7"/>
          <p:cNvGraphicFramePr>
            <a:graphicFrameLocks noChangeAspect="1"/>
          </p:cNvGraphicFramePr>
          <p:nvPr/>
        </p:nvGraphicFramePr>
        <p:xfrm>
          <a:off x="191344" y="4758359"/>
          <a:ext cx="1060079" cy="402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596880" imgH="215640" progId="Equation.3">
                  <p:embed/>
                </p:oleObj>
              </mc:Choice>
              <mc:Fallback>
                <p:oleObj name="Equation" r:id="rId12" imgW="596880" imgH="215640" progId="Equation.3">
                  <p:embed/>
                  <p:pic>
                    <p:nvPicPr>
                      <p:cNvPr id="6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44" y="4758359"/>
                        <a:ext cx="1060079" cy="4021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5" name="Object 7"/>
          <p:cNvGraphicFramePr>
            <a:graphicFrameLocks noChangeAspect="1"/>
          </p:cNvGraphicFramePr>
          <p:nvPr/>
        </p:nvGraphicFramePr>
        <p:xfrm>
          <a:off x="1760538" y="5081588"/>
          <a:ext cx="315912" cy="434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64880" imgH="215640" progId="Equation.3">
                  <p:embed/>
                </p:oleObj>
              </mc:Choice>
              <mc:Fallback>
                <p:oleObj name="Equation" r:id="rId14" imgW="164880" imgH="215640" progId="Equation.3">
                  <p:embed/>
                  <p:pic>
                    <p:nvPicPr>
                      <p:cNvPr id="6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5081588"/>
                        <a:ext cx="315912" cy="4349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6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95372209"/>
              </p:ext>
            </p:extLst>
          </p:nvPr>
        </p:nvGraphicFramePr>
        <p:xfrm>
          <a:off x="165100" y="5114925"/>
          <a:ext cx="11064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Формула" r:id="rId16" imgW="622080" imgH="215640" progId="Equation.3">
                  <p:embed/>
                </p:oleObj>
              </mc:Choice>
              <mc:Fallback>
                <p:oleObj name="Формула" r:id="rId16" imgW="622080" imgH="215640" progId="Equation.3">
                  <p:embed/>
                  <p:pic>
                    <p:nvPicPr>
                      <p:cNvPr id="6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5114925"/>
                        <a:ext cx="1106488" cy="401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7" name="Object 7"/>
          <p:cNvGraphicFramePr>
            <a:graphicFrameLocks noChangeAspect="1"/>
          </p:cNvGraphicFramePr>
          <p:nvPr/>
        </p:nvGraphicFramePr>
        <p:xfrm>
          <a:off x="1760538" y="5429250"/>
          <a:ext cx="315912" cy="460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64880" imgH="228600" progId="Equation.3">
                  <p:embed/>
                </p:oleObj>
              </mc:Choice>
              <mc:Fallback>
                <p:oleObj name="Equation" r:id="rId18" imgW="164880" imgH="228600" progId="Equation.3">
                  <p:embed/>
                  <p:pic>
                    <p:nvPicPr>
                      <p:cNvPr id="6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0538" y="5429250"/>
                        <a:ext cx="315912" cy="46037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8" name="Object 7"/>
          <p:cNvGraphicFramePr>
            <a:graphicFrameLocks noChangeAspect="1"/>
          </p:cNvGraphicFramePr>
          <p:nvPr/>
        </p:nvGraphicFramePr>
        <p:xfrm>
          <a:off x="176213" y="5464175"/>
          <a:ext cx="10826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609480" imgH="228600" progId="Equation.3">
                  <p:embed/>
                </p:oleObj>
              </mc:Choice>
              <mc:Fallback>
                <p:oleObj name="Equation" r:id="rId20" imgW="609480" imgH="228600" progId="Equation.3">
                  <p:embed/>
                  <p:pic>
                    <p:nvPicPr>
                      <p:cNvPr id="6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5464175"/>
                        <a:ext cx="1082675" cy="425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Object 7"/>
          <p:cNvGraphicFramePr>
            <a:graphicFrameLocks noChangeAspect="1"/>
          </p:cNvGraphicFramePr>
          <p:nvPr/>
        </p:nvGraphicFramePr>
        <p:xfrm>
          <a:off x="203116" y="6092590"/>
          <a:ext cx="1860435" cy="58426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143000" imgH="342720" progId="Equation.3">
                  <p:embed/>
                </p:oleObj>
              </mc:Choice>
              <mc:Fallback>
                <p:oleObj name="Equation" r:id="rId22" imgW="1143000" imgH="342720" progId="Equation.3">
                  <p:embed/>
                  <p:pic>
                    <p:nvPicPr>
                      <p:cNvPr id="7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116" y="6092590"/>
                        <a:ext cx="1860435" cy="58426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" name="Rectangle 72"/>
          <p:cNvSpPr/>
          <p:nvPr/>
        </p:nvSpPr>
        <p:spPr>
          <a:xfrm>
            <a:off x="2115500" y="5081847"/>
            <a:ext cx="6644796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</a:rPr>
              <a:t>   1        1       1       1      </a:t>
            </a:r>
            <a:r>
              <a:rPr lang="en-US" sz="2400" b="1" dirty="0">
                <a:solidFill>
                  <a:srgbClr val="0070C0"/>
                </a:solidFill>
              </a:rPr>
              <a:t>-1</a:t>
            </a:r>
            <a:r>
              <a:rPr lang="en-US" sz="2400" b="1" dirty="0">
                <a:solidFill>
                  <a:srgbClr val="FF0000"/>
                </a:solidFill>
              </a:rPr>
              <a:t>      </a:t>
            </a:r>
            <a:r>
              <a:rPr lang="en-US" sz="2400" b="1" dirty="0">
                <a:solidFill>
                  <a:srgbClr val="0070C0"/>
                </a:solidFill>
              </a:rPr>
              <a:t>-1     -1      -1      -1</a:t>
            </a:r>
            <a:r>
              <a:rPr lang="en-US" sz="2400" b="1" dirty="0">
                <a:solidFill>
                  <a:srgbClr val="FF0000"/>
                </a:solidFill>
              </a:rPr>
              <a:t>      1</a:t>
            </a:r>
          </a:p>
        </p:txBody>
      </p:sp>
      <p:sp>
        <p:nvSpPr>
          <p:cNvPr id="74" name="Rectangle 73"/>
          <p:cNvSpPr/>
          <p:nvPr/>
        </p:nvSpPr>
        <p:spPr>
          <a:xfrm>
            <a:off x="2115500" y="5445224"/>
            <a:ext cx="6644796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</a:rPr>
              <a:t>   1       </a:t>
            </a:r>
            <a:r>
              <a:rPr lang="en-US" sz="2400" b="1" dirty="0">
                <a:solidFill>
                  <a:srgbClr val="0070C0"/>
                </a:solidFill>
              </a:rPr>
              <a:t>-1     -1      -1       </a:t>
            </a:r>
            <a:r>
              <a:rPr lang="en-US" sz="2400" b="1" dirty="0">
                <a:solidFill>
                  <a:srgbClr val="FF0000"/>
                </a:solidFill>
              </a:rPr>
              <a:t>1       1       1       1        1      1</a:t>
            </a:r>
          </a:p>
        </p:txBody>
      </p:sp>
      <p:sp>
        <p:nvSpPr>
          <p:cNvPr id="75" name="Rectangle 74"/>
          <p:cNvSpPr/>
          <p:nvPr/>
        </p:nvSpPr>
        <p:spPr>
          <a:xfrm>
            <a:off x="2135560" y="6089959"/>
            <a:ext cx="6644796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</a:rPr>
              <a:t>   1       </a:t>
            </a:r>
            <a:r>
              <a:rPr lang="en-US" sz="2400" b="1" dirty="0">
                <a:solidFill>
                  <a:srgbClr val="0070C0"/>
                </a:solidFill>
              </a:rPr>
              <a:t>-1     -1      -1      -1      -1     -1     -1      -1       </a:t>
            </a:r>
            <a:r>
              <a:rPr lang="en-US" sz="24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76" name="Блок-схема: узел 54"/>
          <p:cNvSpPr>
            <a:spLocks noChangeAspect="1"/>
          </p:cNvSpPr>
          <p:nvPr/>
        </p:nvSpPr>
        <p:spPr>
          <a:xfrm>
            <a:off x="7816762" y="3251740"/>
            <a:ext cx="731520" cy="731520"/>
          </a:xfrm>
          <a:prstGeom prst="flowChartConnector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7" name="Блок-схема: узел 54"/>
          <p:cNvSpPr>
            <a:spLocks noChangeAspect="1"/>
          </p:cNvSpPr>
          <p:nvPr/>
        </p:nvSpPr>
        <p:spPr>
          <a:xfrm>
            <a:off x="10237114" y="3196989"/>
            <a:ext cx="731520" cy="731520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8" name="Блок-схема: узел 54"/>
          <p:cNvSpPr>
            <a:spLocks noChangeAspect="1"/>
          </p:cNvSpPr>
          <p:nvPr/>
        </p:nvSpPr>
        <p:spPr>
          <a:xfrm>
            <a:off x="10085869" y="1742206"/>
            <a:ext cx="731520" cy="731520"/>
          </a:xfrm>
          <a:prstGeom prst="flowChartConnector">
            <a:avLst/>
          </a:prstGeom>
          <a:solidFill>
            <a:srgbClr val="FF0000">
              <a:alpha val="50000"/>
            </a:srgbClr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9" name="Блок-схема: узел 54"/>
          <p:cNvSpPr>
            <a:spLocks noChangeAspect="1"/>
          </p:cNvSpPr>
          <p:nvPr/>
        </p:nvSpPr>
        <p:spPr>
          <a:xfrm>
            <a:off x="7816762" y="1506787"/>
            <a:ext cx="731520" cy="731520"/>
          </a:xfrm>
          <a:prstGeom prst="flowChartConnector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7B2A8AA-3B4B-4535-8DAF-C84240A7FA26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Adaboost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75B1DB-886F-4D45-B1EB-ADB78B75EAA9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Example: </a:t>
            </a:r>
            <a:r>
              <a:rPr lang="en-US" sz="3200" dirty="0"/>
              <a:t>result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6804804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Блок-схема: узел 44"/>
          <p:cNvSpPr/>
          <p:nvPr/>
        </p:nvSpPr>
        <p:spPr>
          <a:xfrm>
            <a:off x="3958705" y="2331672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13"/>
          <p:cNvCxnSpPr/>
          <p:nvPr/>
        </p:nvCxnSpPr>
        <p:spPr>
          <a:xfrm>
            <a:off x="1283368" y="2658454"/>
            <a:ext cx="969109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10749657" y="2773360"/>
          <a:ext cx="2428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39680" progId="Equation.3">
                  <p:embed/>
                </p:oleObj>
              </mc:Choice>
              <mc:Fallback>
                <p:oleObj name="Equation" r:id="rId2" imgW="126720" imgH="139680" progId="Equation.3">
                  <p:embed/>
                  <p:pic>
                    <p:nvPicPr>
                      <p:cNvPr id="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9657" y="2773360"/>
                        <a:ext cx="242887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8"/>
          <p:cNvGraphicFramePr>
            <a:graphicFrameLocks noChangeAspect="1"/>
          </p:cNvGraphicFramePr>
          <p:nvPr/>
        </p:nvGraphicFramePr>
        <p:xfrm>
          <a:off x="3961484" y="2763143"/>
          <a:ext cx="2428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26720" imgH="164880" progId="Equation.3">
                  <p:embed/>
                </p:oleObj>
              </mc:Choice>
              <mc:Fallback>
                <p:oleObj name="Equation" r:id="rId4" imgW="126720" imgH="164880" progId="Equation.3">
                  <p:embed/>
                  <p:pic>
                    <p:nvPicPr>
                      <p:cNvPr id="26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61484" y="2763143"/>
                        <a:ext cx="242887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7" name="Object 10"/>
          <p:cNvGraphicFramePr>
            <a:graphicFrameLocks noChangeAspect="1"/>
          </p:cNvGraphicFramePr>
          <p:nvPr/>
        </p:nvGraphicFramePr>
        <p:xfrm>
          <a:off x="1556436" y="2785368"/>
          <a:ext cx="24288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26720" imgH="177480" progId="Equation.3">
                  <p:embed/>
                </p:oleObj>
              </mc:Choice>
              <mc:Fallback>
                <p:oleObj name="Equation" r:id="rId6" imgW="126720" imgH="177480" progId="Equation.3">
                  <p:embed/>
                  <p:pic>
                    <p:nvPicPr>
                      <p:cNvPr id="27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6436" y="2785368"/>
                        <a:ext cx="242887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8"/>
          <p:cNvGraphicFramePr>
            <a:graphicFrameLocks noChangeAspect="1"/>
          </p:cNvGraphicFramePr>
          <p:nvPr/>
        </p:nvGraphicFramePr>
        <p:xfrm>
          <a:off x="2783566" y="2785368"/>
          <a:ext cx="193675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01520" imgH="164880" progId="Equation.3">
                  <p:embed/>
                </p:oleObj>
              </mc:Choice>
              <mc:Fallback>
                <p:oleObj name="Equation" r:id="rId8" imgW="101520" imgH="164880" progId="Equation.3">
                  <p:embed/>
                  <p:pic>
                    <p:nvPicPr>
                      <p:cNvPr id="2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3566" y="2785368"/>
                        <a:ext cx="193675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2" name="Object 8"/>
          <p:cNvGraphicFramePr>
            <a:graphicFrameLocks noChangeAspect="1"/>
          </p:cNvGraphicFramePr>
          <p:nvPr/>
        </p:nvGraphicFramePr>
        <p:xfrm>
          <a:off x="6339091" y="2763720"/>
          <a:ext cx="242887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26720" imgH="164880" progId="Equation.3">
                  <p:embed/>
                </p:oleObj>
              </mc:Choice>
              <mc:Fallback>
                <p:oleObj name="Equation" r:id="rId10" imgW="126720" imgH="164880" progId="Equation.3">
                  <p:embed/>
                  <p:pic>
                    <p:nvPicPr>
                      <p:cNvPr id="42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9091" y="2763720"/>
                        <a:ext cx="242887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8"/>
          <p:cNvGraphicFramePr>
            <a:graphicFrameLocks noChangeAspect="1"/>
          </p:cNvGraphicFramePr>
          <p:nvPr/>
        </p:nvGraphicFramePr>
        <p:xfrm>
          <a:off x="5149557" y="2772700"/>
          <a:ext cx="217488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4120" imgH="177480" progId="Equation.3">
                  <p:embed/>
                </p:oleObj>
              </mc:Choice>
              <mc:Fallback>
                <p:oleObj name="Equation" r:id="rId12" imgW="114120" imgH="177480" progId="Equation.3">
                  <p:embed/>
                  <p:pic>
                    <p:nvPicPr>
                      <p:cNvPr id="43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49557" y="2772700"/>
                        <a:ext cx="217488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Блок-схема: узел 42"/>
          <p:cNvSpPr/>
          <p:nvPr/>
        </p:nvSpPr>
        <p:spPr>
          <a:xfrm>
            <a:off x="2762927" y="2331672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Блок-схема: узел 42"/>
          <p:cNvSpPr/>
          <p:nvPr/>
        </p:nvSpPr>
        <p:spPr>
          <a:xfrm>
            <a:off x="5136484" y="232597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8" name="Object 8"/>
          <p:cNvGraphicFramePr>
            <a:graphicFrameLocks noChangeAspect="1"/>
          </p:cNvGraphicFramePr>
          <p:nvPr/>
        </p:nvGraphicFramePr>
        <p:xfrm>
          <a:off x="8645232" y="2739362"/>
          <a:ext cx="219075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4120" imgH="177480" progId="Equation.3">
                  <p:embed/>
                </p:oleObj>
              </mc:Choice>
              <mc:Fallback>
                <p:oleObj name="Equation" r:id="rId14" imgW="114120" imgH="177480" progId="Equation.3">
                  <p:embed/>
                  <p:pic>
                    <p:nvPicPr>
                      <p:cNvPr id="48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45232" y="2739362"/>
                        <a:ext cx="219075" cy="355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8"/>
          <p:cNvGraphicFramePr>
            <a:graphicFrameLocks noChangeAspect="1"/>
          </p:cNvGraphicFramePr>
          <p:nvPr/>
        </p:nvGraphicFramePr>
        <p:xfrm>
          <a:off x="7445082" y="2774287"/>
          <a:ext cx="217488" cy="330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4120" imgH="164880" progId="Equation.3">
                  <p:embed/>
                </p:oleObj>
              </mc:Choice>
              <mc:Fallback>
                <p:oleObj name="Equation" r:id="rId16" imgW="114120" imgH="164880" progId="Equation.3">
                  <p:embed/>
                  <p:pic>
                    <p:nvPicPr>
                      <p:cNvPr id="4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45082" y="2774287"/>
                        <a:ext cx="217488" cy="3302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0" name="Блок-схема: узел 42"/>
          <p:cNvSpPr/>
          <p:nvPr/>
        </p:nvSpPr>
        <p:spPr>
          <a:xfrm>
            <a:off x="7436228" y="232597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Блок-схема: узел 42"/>
          <p:cNvSpPr/>
          <p:nvPr/>
        </p:nvSpPr>
        <p:spPr>
          <a:xfrm>
            <a:off x="8667408" y="232597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Блок-схема: узел 44"/>
          <p:cNvSpPr/>
          <p:nvPr/>
        </p:nvSpPr>
        <p:spPr>
          <a:xfrm>
            <a:off x="5245518" y="2350590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Блок-схема: узел 43"/>
          <p:cNvSpPr/>
          <p:nvPr/>
        </p:nvSpPr>
        <p:spPr>
          <a:xfrm>
            <a:off x="1620574" y="2331672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2" name="Блок-схема: узел 42"/>
          <p:cNvSpPr/>
          <p:nvPr/>
        </p:nvSpPr>
        <p:spPr>
          <a:xfrm>
            <a:off x="1487488" y="2276872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6D5A935-7FAB-4324-810D-B37487A22F7E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Adaboost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F6CBA20-7CE6-4263-80A1-3F1FB023C416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Another example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9817801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Блок-схема: узел 44"/>
          <p:cNvSpPr/>
          <p:nvPr/>
        </p:nvSpPr>
        <p:spPr>
          <a:xfrm>
            <a:off x="3958705" y="2331672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13"/>
          <p:cNvCxnSpPr/>
          <p:nvPr/>
        </p:nvCxnSpPr>
        <p:spPr>
          <a:xfrm>
            <a:off x="1283368" y="2658454"/>
            <a:ext cx="969109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10749657" y="2773360"/>
          <a:ext cx="2428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39680" progId="Equation.3">
                  <p:embed/>
                </p:oleObj>
              </mc:Choice>
              <mc:Fallback>
                <p:oleObj name="Equation" r:id="rId2" imgW="126720" imgH="139680" progId="Equation.3">
                  <p:embed/>
                  <p:pic>
                    <p:nvPicPr>
                      <p:cNvPr id="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9657" y="2773360"/>
                        <a:ext cx="242887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Блок-схема: узел 42"/>
          <p:cNvSpPr/>
          <p:nvPr/>
        </p:nvSpPr>
        <p:spPr>
          <a:xfrm>
            <a:off x="2762927" y="2331672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Блок-схема: узел 42"/>
          <p:cNvSpPr/>
          <p:nvPr/>
        </p:nvSpPr>
        <p:spPr>
          <a:xfrm>
            <a:off x="5136484" y="232597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Блок-схема: узел 42"/>
          <p:cNvSpPr/>
          <p:nvPr/>
        </p:nvSpPr>
        <p:spPr>
          <a:xfrm>
            <a:off x="7436228" y="232597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Блок-схема: узел 42"/>
          <p:cNvSpPr/>
          <p:nvPr/>
        </p:nvSpPr>
        <p:spPr>
          <a:xfrm>
            <a:off x="8667408" y="232597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Блок-схема: узел 44"/>
          <p:cNvSpPr/>
          <p:nvPr/>
        </p:nvSpPr>
        <p:spPr>
          <a:xfrm>
            <a:off x="5245518" y="2350590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Rectangle 60"/>
          <p:cNvSpPr/>
          <p:nvPr/>
        </p:nvSpPr>
        <p:spPr>
          <a:xfrm rot="5400000">
            <a:off x="3262811" y="1824718"/>
            <a:ext cx="643605" cy="1966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16200000">
            <a:off x="3060765" y="1827006"/>
            <a:ext cx="644773" cy="1909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Прямая соединительная линия 38"/>
          <p:cNvCxnSpPr/>
          <p:nvPr/>
        </p:nvCxnSpPr>
        <p:spPr>
          <a:xfrm>
            <a:off x="3486276" y="1568676"/>
            <a:ext cx="0" cy="731964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3287688" y="1221253"/>
            <a:ext cx="395264" cy="335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 rot="5400000">
            <a:off x="4451723" y="1824718"/>
            <a:ext cx="643605" cy="1966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rot="16200000">
            <a:off x="4249677" y="1827006"/>
            <a:ext cx="644773" cy="1909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Прямая соединительная линия 38"/>
          <p:cNvCxnSpPr/>
          <p:nvPr/>
        </p:nvCxnSpPr>
        <p:spPr>
          <a:xfrm>
            <a:off x="4675188" y="1568676"/>
            <a:ext cx="0" cy="731964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4476600" y="1221253"/>
            <a:ext cx="395264" cy="335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69" name="Rectangle 68"/>
          <p:cNvSpPr/>
          <p:nvPr/>
        </p:nvSpPr>
        <p:spPr>
          <a:xfrm rot="5400000">
            <a:off x="5675859" y="1824718"/>
            <a:ext cx="643605" cy="1966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Rectangle 69"/>
          <p:cNvSpPr/>
          <p:nvPr/>
        </p:nvSpPr>
        <p:spPr>
          <a:xfrm rot="16200000">
            <a:off x="5473813" y="1827006"/>
            <a:ext cx="644773" cy="1909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Прямая соединительная линия 38"/>
          <p:cNvCxnSpPr/>
          <p:nvPr/>
        </p:nvCxnSpPr>
        <p:spPr>
          <a:xfrm>
            <a:off x="5899324" y="1568676"/>
            <a:ext cx="0" cy="731964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Rectangle 71"/>
          <p:cNvSpPr/>
          <p:nvPr/>
        </p:nvSpPr>
        <p:spPr>
          <a:xfrm>
            <a:off x="5700736" y="1221253"/>
            <a:ext cx="395264" cy="335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77" name="Rectangle 76"/>
          <p:cNvSpPr/>
          <p:nvPr/>
        </p:nvSpPr>
        <p:spPr>
          <a:xfrm rot="5400000">
            <a:off x="7980115" y="1824718"/>
            <a:ext cx="643605" cy="1966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77"/>
          <p:cNvSpPr/>
          <p:nvPr/>
        </p:nvSpPr>
        <p:spPr>
          <a:xfrm rot="16200000">
            <a:off x="7778069" y="1827006"/>
            <a:ext cx="644773" cy="1909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Прямая соединительная линия 38"/>
          <p:cNvCxnSpPr/>
          <p:nvPr/>
        </p:nvCxnSpPr>
        <p:spPr>
          <a:xfrm>
            <a:off x="8203580" y="1568676"/>
            <a:ext cx="0" cy="731964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8004992" y="1221253"/>
            <a:ext cx="395264" cy="335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4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1" name="Rectangle 80"/>
          <p:cNvSpPr/>
          <p:nvPr/>
        </p:nvSpPr>
        <p:spPr>
          <a:xfrm rot="5400000">
            <a:off x="8988227" y="1812834"/>
            <a:ext cx="643605" cy="1966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Rectangle 81"/>
          <p:cNvSpPr/>
          <p:nvPr/>
        </p:nvSpPr>
        <p:spPr>
          <a:xfrm rot="16200000">
            <a:off x="8786181" y="1815122"/>
            <a:ext cx="644773" cy="1909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Прямая соединительная линия 38"/>
          <p:cNvCxnSpPr/>
          <p:nvPr/>
        </p:nvCxnSpPr>
        <p:spPr>
          <a:xfrm>
            <a:off x="9211692" y="1556792"/>
            <a:ext cx="0" cy="731964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Rectangle 83"/>
          <p:cNvSpPr/>
          <p:nvPr/>
        </p:nvSpPr>
        <p:spPr>
          <a:xfrm>
            <a:off x="9013104" y="1209369"/>
            <a:ext cx="395264" cy="335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5" name="Rectangle 84"/>
          <p:cNvSpPr/>
          <p:nvPr/>
        </p:nvSpPr>
        <p:spPr>
          <a:xfrm rot="5400000">
            <a:off x="2038675" y="1812834"/>
            <a:ext cx="643605" cy="1966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Rectangle 85"/>
          <p:cNvSpPr/>
          <p:nvPr/>
        </p:nvSpPr>
        <p:spPr>
          <a:xfrm rot="16200000">
            <a:off x="1836629" y="1815122"/>
            <a:ext cx="644773" cy="1909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7" name="Прямая соединительная линия 38"/>
          <p:cNvCxnSpPr/>
          <p:nvPr/>
        </p:nvCxnSpPr>
        <p:spPr>
          <a:xfrm>
            <a:off x="2262140" y="1556792"/>
            <a:ext cx="0" cy="731964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/>
          <p:cNvSpPr/>
          <p:nvPr/>
        </p:nvSpPr>
        <p:spPr>
          <a:xfrm>
            <a:off x="2063552" y="1209369"/>
            <a:ext cx="395264" cy="335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3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89" name="Rectangle 88"/>
          <p:cNvSpPr/>
          <p:nvPr/>
        </p:nvSpPr>
        <p:spPr>
          <a:xfrm>
            <a:off x="1556436" y="2571654"/>
            <a:ext cx="8936233" cy="335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0                                1                                2                                 3                              4                              5                                 6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0" name="Блок-схема: узел 43"/>
          <p:cNvSpPr/>
          <p:nvPr/>
        </p:nvSpPr>
        <p:spPr>
          <a:xfrm>
            <a:off x="1620574" y="2331672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1" name="Блок-схема: узел 42"/>
          <p:cNvSpPr/>
          <p:nvPr/>
        </p:nvSpPr>
        <p:spPr>
          <a:xfrm>
            <a:off x="1487488" y="2276872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14BD128-2CB2-4B26-81DA-9F0E929AE60F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Adaboost</a:t>
            </a:r>
            <a:endParaRPr lang="ru-RU" sz="3600" b="1" dirty="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7367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Блок-схема: узел 44"/>
          <p:cNvSpPr/>
          <p:nvPr/>
        </p:nvSpPr>
        <p:spPr>
          <a:xfrm>
            <a:off x="3958705" y="2331672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13"/>
          <p:cNvCxnSpPr/>
          <p:nvPr/>
        </p:nvCxnSpPr>
        <p:spPr>
          <a:xfrm>
            <a:off x="1283368" y="2658454"/>
            <a:ext cx="969109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10749657" y="2773360"/>
          <a:ext cx="2428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39680" progId="Equation.3">
                  <p:embed/>
                </p:oleObj>
              </mc:Choice>
              <mc:Fallback>
                <p:oleObj name="Equation" r:id="rId2" imgW="126720" imgH="139680" progId="Equation.3">
                  <p:embed/>
                  <p:pic>
                    <p:nvPicPr>
                      <p:cNvPr id="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9657" y="2773360"/>
                        <a:ext cx="242887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Блок-схема: узел 43"/>
          <p:cNvSpPr/>
          <p:nvPr/>
        </p:nvSpPr>
        <p:spPr>
          <a:xfrm>
            <a:off x="1620574" y="2331672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Блок-схема: узел 42"/>
          <p:cNvSpPr/>
          <p:nvPr/>
        </p:nvSpPr>
        <p:spPr>
          <a:xfrm>
            <a:off x="2762927" y="2331672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Блок-схема: узел 42"/>
          <p:cNvSpPr/>
          <p:nvPr/>
        </p:nvSpPr>
        <p:spPr>
          <a:xfrm>
            <a:off x="5136484" y="232597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Блок-схема: узел 42"/>
          <p:cNvSpPr/>
          <p:nvPr/>
        </p:nvSpPr>
        <p:spPr>
          <a:xfrm>
            <a:off x="7436228" y="232597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Блок-схема: узел 42"/>
          <p:cNvSpPr/>
          <p:nvPr/>
        </p:nvSpPr>
        <p:spPr>
          <a:xfrm>
            <a:off x="8667408" y="232597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Блок-схема: узел 44"/>
          <p:cNvSpPr/>
          <p:nvPr/>
        </p:nvSpPr>
        <p:spPr>
          <a:xfrm>
            <a:off x="5245518" y="2350590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Блок-схема: узел 42"/>
          <p:cNvSpPr/>
          <p:nvPr/>
        </p:nvSpPr>
        <p:spPr>
          <a:xfrm>
            <a:off x="1487488" y="2276872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1556436" y="2571654"/>
            <a:ext cx="8936233" cy="335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0                                1                                2                                 3                              4                              5                                 6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1" name="Object 7"/>
          <p:cNvGraphicFramePr>
            <a:graphicFrameLocks noChangeAspect="1"/>
          </p:cNvGraphicFramePr>
          <p:nvPr/>
        </p:nvGraphicFramePr>
        <p:xfrm>
          <a:off x="5094288" y="1484313"/>
          <a:ext cx="4449762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892160" imgH="228600" progId="Equation.3">
                  <p:embed/>
                </p:oleObj>
              </mc:Choice>
              <mc:Fallback>
                <p:oleObj name="Equation" r:id="rId4" imgW="1892160" imgH="228600" progId="Equation.3">
                  <p:embed/>
                  <p:pic>
                    <p:nvPicPr>
                      <p:cNvPr id="4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94288" y="1484313"/>
                        <a:ext cx="4449762" cy="563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7"/>
          <p:cNvGraphicFramePr>
            <a:graphicFrameLocks noChangeAspect="1"/>
          </p:cNvGraphicFramePr>
          <p:nvPr/>
        </p:nvGraphicFramePr>
        <p:xfrm>
          <a:off x="499770" y="2973362"/>
          <a:ext cx="49006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82600" imgH="368280" progId="Equation.3">
                  <p:embed/>
                </p:oleObj>
              </mc:Choice>
              <mc:Fallback>
                <p:oleObj name="Equation" r:id="rId6" imgW="2082600" imgH="368280" progId="Equation.3">
                  <p:embed/>
                  <p:pic>
                    <p:nvPicPr>
                      <p:cNvPr id="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70" y="2973362"/>
                        <a:ext cx="4900613" cy="908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7"/>
          <p:cNvGraphicFramePr>
            <a:graphicFrameLocks noChangeAspect="1"/>
          </p:cNvGraphicFramePr>
          <p:nvPr/>
        </p:nvGraphicFramePr>
        <p:xfrm>
          <a:off x="589463" y="5052450"/>
          <a:ext cx="502126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133360" imgH="228600" progId="Equation.3">
                  <p:embed/>
                </p:oleObj>
              </mc:Choice>
              <mc:Fallback>
                <p:oleObj name="Equation" r:id="rId8" imgW="2133360" imgH="228600" progId="Equation.3">
                  <p:embed/>
                  <p:pic>
                    <p:nvPicPr>
                      <p:cNvPr id="4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63" y="5052450"/>
                        <a:ext cx="5021263" cy="563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" name="Rectangle 48"/>
          <p:cNvSpPr/>
          <p:nvPr/>
        </p:nvSpPr>
        <p:spPr>
          <a:xfrm rot="5400000">
            <a:off x="4451723" y="1824718"/>
            <a:ext cx="643605" cy="1966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 rot="16200000">
            <a:off x="4249677" y="1827006"/>
            <a:ext cx="644773" cy="1909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5" name="Прямая соединительная линия 38"/>
          <p:cNvCxnSpPr/>
          <p:nvPr/>
        </p:nvCxnSpPr>
        <p:spPr>
          <a:xfrm>
            <a:off x="4675188" y="1568676"/>
            <a:ext cx="0" cy="731964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57" name="Object 7"/>
          <p:cNvGraphicFramePr>
            <a:graphicFrameLocks noChangeAspect="1"/>
          </p:cNvGraphicFramePr>
          <p:nvPr/>
        </p:nvGraphicFramePr>
        <p:xfrm>
          <a:off x="5735960" y="3955487"/>
          <a:ext cx="4300538" cy="275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28800" imgH="1117440" progId="Equation.3">
                  <p:embed/>
                </p:oleObj>
              </mc:Choice>
              <mc:Fallback>
                <p:oleObj name="Equation" r:id="rId10" imgW="1828800" imgH="1117440" progId="Equation.3">
                  <p:embed/>
                  <p:pic>
                    <p:nvPicPr>
                      <p:cNvPr id="5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35960" y="3955487"/>
                        <a:ext cx="4300538" cy="2757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7"/>
          <p:cNvGraphicFramePr>
            <a:graphicFrameLocks noChangeAspect="1"/>
          </p:cNvGraphicFramePr>
          <p:nvPr/>
        </p:nvGraphicFramePr>
        <p:xfrm>
          <a:off x="507656" y="3840754"/>
          <a:ext cx="2388291" cy="109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04840" imgH="482400" progId="Equation.3">
                  <p:embed/>
                </p:oleObj>
              </mc:Choice>
              <mc:Fallback>
                <p:oleObj name="Equation" r:id="rId12" imgW="1104840" imgH="482400" progId="Equation.3">
                  <p:embed/>
                  <p:pic>
                    <p:nvPicPr>
                      <p:cNvPr id="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56" y="3840754"/>
                        <a:ext cx="2388291" cy="10935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DC46D10A-DEFC-48EF-8419-440CCE33ABE5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Adaboost</a:t>
            </a:r>
            <a:endParaRPr lang="ru-RU" sz="3600" b="1" dirty="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81500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Блок-схема: узел 44"/>
          <p:cNvSpPr>
            <a:spLocks noChangeAspect="1"/>
          </p:cNvSpPr>
          <p:nvPr/>
        </p:nvSpPr>
        <p:spPr>
          <a:xfrm>
            <a:off x="5245518" y="2350590"/>
            <a:ext cx="274320" cy="2743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Блок-схема: узел 42"/>
          <p:cNvSpPr>
            <a:spLocks noChangeAspect="1"/>
          </p:cNvSpPr>
          <p:nvPr/>
        </p:nvSpPr>
        <p:spPr>
          <a:xfrm>
            <a:off x="1487488" y="2276872"/>
            <a:ext cx="274320" cy="2743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Блок-схема: узел 44"/>
          <p:cNvSpPr>
            <a:spLocks noChangeAspect="1"/>
          </p:cNvSpPr>
          <p:nvPr/>
        </p:nvSpPr>
        <p:spPr>
          <a:xfrm>
            <a:off x="3958705" y="2409716"/>
            <a:ext cx="196276" cy="196276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13"/>
          <p:cNvCxnSpPr/>
          <p:nvPr/>
        </p:nvCxnSpPr>
        <p:spPr>
          <a:xfrm>
            <a:off x="1283368" y="2658454"/>
            <a:ext cx="969109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10749657" y="2773360"/>
          <a:ext cx="2428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39680" progId="Equation.3">
                  <p:embed/>
                </p:oleObj>
              </mc:Choice>
              <mc:Fallback>
                <p:oleObj name="Equation" r:id="rId2" imgW="126720" imgH="139680" progId="Equation.3">
                  <p:embed/>
                  <p:pic>
                    <p:nvPicPr>
                      <p:cNvPr id="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9657" y="2773360"/>
                        <a:ext cx="242887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Блок-схема: узел 43"/>
          <p:cNvSpPr>
            <a:spLocks noChangeAspect="1"/>
          </p:cNvSpPr>
          <p:nvPr/>
        </p:nvSpPr>
        <p:spPr>
          <a:xfrm>
            <a:off x="1620574" y="2331672"/>
            <a:ext cx="182880" cy="18288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Блок-схема: узел 42"/>
          <p:cNvSpPr>
            <a:spLocks noChangeAspect="1"/>
          </p:cNvSpPr>
          <p:nvPr/>
        </p:nvSpPr>
        <p:spPr>
          <a:xfrm>
            <a:off x="2762927" y="2331672"/>
            <a:ext cx="274320" cy="2743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Блок-схема: узел 42"/>
          <p:cNvSpPr>
            <a:spLocks noChangeAspect="1"/>
          </p:cNvSpPr>
          <p:nvPr/>
        </p:nvSpPr>
        <p:spPr>
          <a:xfrm>
            <a:off x="5136484" y="2325974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Блок-схема: узел 42"/>
          <p:cNvSpPr>
            <a:spLocks noChangeAspect="1"/>
          </p:cNvSpPr>
          <p:nvPr/>
        </p:nvSpPr>
        <p:spPr>
          <a:xfrm>
            <a:off x="7436228" y="2325974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Блок-схема: узел 42"/>
          <p:cNvSpPr>
            <a:spLocks noChangeAspect="1"/>
          </p:cNvSpPr>
          <p:nvPr/>
        </p:nvSpPr>
        <p:spPr>
          <a:xfrm>
            <a:off x="8667408" y="2325974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1556436" y="2571654"/>
            <a:ext cx="8936233" cy="335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0                                1                                2                                 3                              4                              5                                 6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7" name="Object 7"/>
          <p:cNvGraphicFramePr>
            <a:graphicFrameLocks noChangeAspect="1"/>
          </p:cNvGraphicFramePr>
          <p:nvPr/>
        </p:nvGraphicFramePr>
        <p:xfrm>
          <a:off x="499770" y="2973362"/>
          <a:ext cx="4900613" cy="908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082600" imgH="368280" progId="Equation.3">
                  <p:embed/>
                </p:oleObj>
              </mc:Choice>
              <mc:Fallback>
                <p:oleObj name="Equation" r:id="rId4" imgW="2082600" imgH="368280" progId="Equation.3">
                  <p:embed/>
                  <p:pic>
                    <p:nvPicPr>
                      <p:cNvPr id="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9770" y="2973362"/>
                        <a:ext cx="4900613" cy="9080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7"/>
          <p:cNvGraphicFramePr>
            <a:graphicFrameLocks noChangeAspect="1"/>
          </p:cNvGraphicFramePr>
          <p:nvPr/>
        </p:nvGraphicFramePr>
        <p:xfrm>
          <a:off x="589463" y="5052450"/>
          <a:ext cx="502126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33360" imgH="228600" progId="Equation.3">
                  <p:embed/>
                </p:oleObj>
              </mc:Choice>
              <mc:Fallback>
                <p:oleObj name="Equation" r:id="rId6" imgW="2133360" imgH="228600" progId="Equation.3">
                  <p:embed/>
                  <p:pic>
                    <p:nvPicPr>
                      <p:cNvPr id="4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9463" y="5052450"/>
                        <a:ext cx="5021263" cy="563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7"/>
          <p:cNvGraphicFramePr>
            <a:graphicFrameLocks noChangeAspect="1"/>
          </p:cNvGraphicFramePr>
          <p:nvPr/>
        </p:nvGraphicFramePr>
        <p:xfrm>
          <a:off x="5758259" y="4049713"/>
          <a:ext cx="3794125" cy="2570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612800" imgH="1041120" progId="Equation.3">
                  <p:embed/>
                </p:oleObj>
              </mc:Choice>
              <mc:Fallback>
                <p:oleObj name="Equation" r:id="rId8" imgW="1612800" imgH="1041120" progId="Equation.3">
                  <p:embed/>
                  <p:pic>
                    <p:nvPicPr>
                      <p:cNvPr id="5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758259" y="4049713"/>
                        <a:ext cx="3794125" cy="25701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Rectangle 23"/>
          <p:cNvSpPr/>
          <p:nvPr/>
        </p:nvSpPr>
        <p:spPr>
          <a:xfrm rot="5400000">
            <a:off x="4451723" y="1824718"/>
            <a:ext cx="643605" cy="1966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 rot="16200000">
            <a:off x="4249677" y="1827006"/>
            <a:ext cx="644773" cy="1909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Прямая соединительная линия 38"/>
          <p:cNvCxnSpPr/>
          <p:nvPr/>
        </p:nvCxnSpPr>
        <p:spPr>
          <a:xfrm>
            <a:off x="4675188" y="1568676"/>
            <a:ext cx="0" cy="731964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8" name="Object 7"/>
          <p:cNvGraphicFramePr>
            <a:graphicFrameLocks noChangeAspect="1"/>
          </p:cNvGraphicFramePr>
          <p:nvPr/>
        </p:nvGraphicFramePr>
        <p:xfrm>
          <a:off x="507656" y="3840754"/>
          <a:ext cx="2388291" cy="109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04840" imgH="482400" progId="Equation.3">
                  <p:embed/>
                </p:oleObj>
              </mc:Choice>
              <mc:Fallback>
                <p:oleObj name="Equation" r:id="rId10" imgW="1104840" imgH="482400" progId="Equation.3">
                  <p:embed/>
                  <p:pic>
                    <p:nvPicPr>
                      <p:cNvPr id="2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656" y="3840754"/>
                        <a:ext cx="2388291" cy="10935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DEC8662E-4B40-4942-85DF-4029624144A1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Adaboost</a:t>
            </a:r>
            <a:endParaRPr lang="ru-RU" sz="3600" b="1" dirty="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51420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F95BAB3-744A-4553-A5FC-373E2C885B22}"/>
              </a:ext>
            </a:extLst>
          </p:cNvPr>
          <p:cNvSpPr txBox="1"/>
          <p:nvPr/>
        </p:nvSpPr>
        <p:spPr>
          <a:xfrm>
            <a:off x="0" y="2276872"/>
            <a:ext cx="6295864" cy="147732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</a:rPr>
              <a:t>Lesson 16</a:t>
            </a:r>
          </a:p>
          <a:p>
            <a:pPr algn="ctr"/>
            <a:r>
              <a:rPr lang="en-US" sz="4800" b="1" dirty="0" err="1">
                <a:solidFill>
                  <a:schemeClr val="bg1"/>
                </a:solidFill>
              </a:rPr>
              <a:t>Adaboost</a:t>
            </a:r>
            <a:endParaRPr lang="en-US" sz="4800" dirty="0">
              <a:solidFill>
                <a:schemeClr val="bg1"/>
              </a:solidFill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A9404A6-4360-4135-8E22-E2BB73C95E01}"/>
              </a:ext>
            </a:extLst>
          </p:cNvPr>
          <p:cNvGrpSpPr/>
          <p:nvPr/>
        </p:nvGrpSpPr>
        <p:grpSpPr>
          <a:xfrm>
            <a:off x="7824192" y="1340768"/>
            <a:ext cx="2947527" cy="4032448"/>
            <a:chOff x="8387551" y="1640459"/>
            <a:chExt cx="2947527" cy="403244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EF64FC58-CF68-4436-BB59-1F1D775DE407}"/>
                </a:ext>
              </a:extLst>
            </p:cNvPr>
            <p:cNvSpPr/>
            <p:nvPr/>
          </p:nvSpPr>
          <p:spPr>
            <a:xfrm rot="5400000">
              <a:off x="8115604" y="3326705"/>
              <a:ext cx="3615727" cy="642942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98000">
                  <a:schemeClr val="accent2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25ED5DE-85D4-4697-9F44-D89D1B352FCD}"/>
                </a:ext>
              </a:extLst>
            </p:cNvPr>
            <p:cNvSpPr/>
            <p:nvPr/>
          </p:nvSpPr>
          <p:spPr>
            <a:xfrm rot="16200000">
              <a:off x="7383307" y="3259407"/>
              <a:ext cx="3611215" cy="782048"/>
            </a:xfrm>
            <a:prstGeom prst="rect">
              <a:avLst/>
            </a:prstGeom>
            <a:gradFill flip="none" rotWithShape="1">
              <a:gsLst>
                <a:gs pos="0">
                  <a:schemeClr val="bg1"/>
                </a:gs>
                <a:gs pos="98000">
                  <a:schemeClr val="accent1">
                    <a:lumMod val="40000"/>
                    <a:lumOff val="60000"/>
                  </a:schemeClr>
                </a:gs>
              </a:gsLst>
              <a:lin ang="5400000" scaled="1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Блок-схема: узел 21">
              <a:extLst>
                <a:ext uri="{FF2B5EF4-FFF2-40B4-BE49-F238E27FC236}">
                  <a16:creationId xmlns:a16="http://schemas.microsoft.com/office/drawing/2014/main" id="{E71C985C-123F-424C-A6F3-0366305DE26E}"/>
                </a:ext>
              </a:extLst>
            </p:cNvPr>
            <p:cNvSpPr/>
            <p:nvPr/>
          </p:nvSpPr>
          <p:spPr>
            <a:xfrm>
              <a:off x="8530427" y="2346607"/>
              <a:ext cx="214314" cy="214314"/>
            </a:xfrm>
            <a:prstGeom prst="flowChartConnector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" name="Блок-схема: узел 22">
              <a:extLst>
                <a:ext uri="{FF2B5EF4-FFF2-40B4-BE49-F238E27FC236}">
                  <a16:creationId xmlns:a16="http://schemas.microsoft.com/office/drawing/2014/main" id="{80020822-CA1B-4C34-80A5-0F4E2F536EB1}"/>
                </a:ext>
              </a:extLst>
            </p:cNvPr>
            <p:cNvSpPr/>
            <p:nvPr/>
          </p:nvSpPr>
          <p:spPr>
            <a:xfrm>
              <a:off x="9217470" y="2114087"/>
              <a:ext cx="214314" cy="214314"/>
            </a:xfrm>
            <a:prstGeom prst="flowChartConnector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9" name="Блок-схема: узел 24">
              <a:extLst>
                <a:ext uri="{FF2B5EF4-FFF2-40B4-BE49-F238E27FC236}">
                  <a16:creationId xmlns:a16="http://schemas.microsoft.com/office/drawing/2014/main" id="{89203AD9-BB5A-48BA-942A-92DFEF7EFE0E}"/>
                </a:ext>
              </a:extLst>
            </p:cNvPr>
            <p:cNvSpPr/>
            <p:nvPr/>
          </p:nvSpPr>
          <p:spPr>
            <a:xfrm>
              <a:off x="8797889" y="3078500"/>
              <a:ext cx="214314" cy="214314"/>
            </a:xfrm>
            <a:prstGeom prst="flowChartConnector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0" name="Блок-схема: узел 25">
              <a:extLst>
                <a:ext uri="{FF2B5EF4-FFF2-40B4-BE49-F238E27FC236}">
                  <a16:creationId xmlns:a16="http://schemas.microsoft.com/office/drawing/2014/main" id="{E3108D39-4B4A-4AE8-89FE-FE173499B5FC}"/>
                </a:ext>
              </a:extLst>
            </p:cNvPr>
            <p:cNvSpPr/>
            <p:nvPr/>
          </p:nvSpPr>
          <p:spPr>
            <a:xfrm>
              <a:off x="8387551" y="2775235"/>
              <a:ext cx="214314" cy="214314"/>
            </a:xfrm>
            <a:prstGeom prst="flowChartConnector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" name="Блок-схема: узел 26">
              <a:extLst>
                <a:ext uri="{FF2B5EF4-FFF2-40B4-BE49-F238E27FC236}">
                  <a16:creationId xmlns:a16="http://schemas.microsoft.com/office/drawing/2014/main" id="{CBEA6999-89E8-45B1-BEC6-7FB88C79AF65}"/>
                </a:ext>
              </a:extLst>
            </p:cNvPr>
            <p:cNvSpPr/>
            <p:nvPr/>
          </p:nvSpPr>
          <p:spPr>
            <a:xfrm>
              <a:off x="9173369" y="2703797"/>
              <a:ext cx="214314" cy="214314"/>
            </a:xfrm>
            <a:prstGeom prst="flowChartConnector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2" name="Блок-схема: узел 27">
              <a:extLst>
                <a:ext uri="{FF2B5EF4-FFF2-40B4-BE49-F238E27FC236}">
                  <a16:creationId xmlns:a16="http://schemas.microsoft.com/office/drawing/2014/main" id="{B96A5C69-F3A8-4350-9885-DA4461DB8C63}"/>
                </a:ext>
              </a:extLst>
            </p:cNvPr>
            <p:cNvSpPr/>
            <p:nvPr/>
          </p:nvSpPr>
          <p:spPr>
            <a:xfrm>
              <a:off x="10137782" y="3327758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3" name="Блок-схема: узел 28">
              <a:extLst>
                <a:ext uri="{FF2B5EF4-FFF2-40B4-BE49-F238E27FC236}">
                  <a16:creationId xmlns:a16="http://schemas.microsoft.com/office/drawing/2014/main" id="{0C96D716-1997-4B14-BF1B-6C5345B29F55}"/>
                </a:ext>
              </a:extLst>
            </p:cNvPr>
            <p:cNvSpPr/>
            <p:nvPr/>
          </p:nvSpPr>
          <p:spPr>
            <a:xfrm>
              <a:off x="8617625" y="3593927"/>
              <a:ext cx="365760" cy="365760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4" name="Блок-схема: узел 29">
              <a:extLst>
                <a:ext uri="{FF2B5EF4-FFF2-40B4-BE49-F238E27FC236}">
                  <a16:creationId xmlns:a16="http://schemas.microsoft.com/office/drawing/2014/main" id="{8CDB9F33-F858-433A-8E00-E7AF6B0A5BAC}"/>
                </a:ext>
              </a:extLst>
            </p:cNvPr>
            <p:cNvSpPr/>
            <p:nvPr/>
          </p:nvSpPr>
          <p:spPr>
            <a:xfrm>
              <a:off x="9712763" y="3947007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5" name="Блок-схема: узел 30">
              <a:extLst>
                <a:ext uri="{FF2B5EF4-FFF2-40B4-BE49-F238E27FC236}">
                  <a16:creationId xmlns:a16="http://schemas.microsoft.com/office/drawing/2014/main" id="{DD504536-EE58-4A2A-80BF-FB315397364A}"/>
                </a:ext>
              </a:extLst>
            </p:cNvPr>
            <p:cNvSpPr/>
            <p:nvPr/>
          </p:nvSpPr>
          <p:spPr>
            <a:xfrm>
              <a:off x="10602129" y="3060987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6" name="Блок-схема: узел 31">
              <a:extLst>
                <a:ext uri="{FF2B5EF4-FFF2-40B4-BE49-F238E27FC236}">
                  <a16:creationId xmlns:a16="http://schemas.microsoft.com/office/drawing/2014/main" id="{DE408EDC-6D9D-4C70-9FDE-043BC9F1D9CF}"/>
                </a:ext>
              </a:extLst>
            </p:cNvPr>
            <p:cNvSpPr/>
            <p:nvPr/>
          </p:nvSpPr>
          <p:spPr>
            <a:xfrm>
              <a:off x="10530691" y="3918243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7" name="Блок-схема: узел 32">
              <a:extLst>
                <a:ext uri="{FF2B5EF4-FFF2-40B4-BE49-F238E27FC236}">
                  <a16:creationId xmlns:a16="http://schemas.microsoft.com/office/drawing/2014/main" id="{A3F5B7B0-8F5A-4BC0-AFBC-07ED6A1DB7F7}"/>
                </a:ext>
              </a:extLst>
            </p:cNvPr>
            <p:cNvSpPr/>
            <p:nvPr/>
          </p:nvSpPr>
          <p:spPr>
            <a:xfrm>
              <a:off x="11030757" y="3703929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8" name="Блок-схема: узел 33">
              <a:extLst>
                <a:ext uri="{FF2B5EF4-FFF2-40B4-BE49-F238E27FC236}">
                  <a16:creationId xmlns:a16="http://schemas.microsoft.com/office/drawing/2014/main" id="{9D7D719F-B762-4F95-9DBB-29E71601AAE4}"/>
                </a:ext>
              </a:extLst>
            </p:cNvPr>
            <p:cNvSpPr/>
            <p:nvPr/>
          </p:nvSpPr>
          <p:spPr>
            <a:xfrm>
              <a:off x="10030625" y="2703797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 w="19050">
              <a:solidFill>
                <a:srgbClr val="C00000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9" name="Блок-схема: узел 26">
              <a:extLst>
                <a:ext uri="{FF2B5EF4-FFF2-40B4-BE49-F238E27FC236}">
                  <a16:creationId xmlns:a16="http://schemas.microsoft.com/office/drawing/2014/main" id="{34105B16-0859-43BD-87B9-2EA4EDB26FB4}"/>
                </a:ext>
              </a:extLst>
            </p:cNvPr>
            <p:cNvSpPr/>
            <p:nvPr/>
          </p:nvSpPr>
          <p:spPr>
            <a:xfrm>
              <a:off x="9084865" y="3577390"/>
              <a:ext cx="214314" cy="214314"/>
            </a:xfrm>
            <a:prstGeom prst="flowChartConnector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0" name="Блок-схема: узел 26">
              <a:extLst>
                <a:ext uri="{FF2B5EF4-FFF2-40B4-BE49-F238E27FC236}">
                  <a16:creationId xmlns:a16="http://schemas.microsoft.com/office/drawing/2014/main" id="{450826CF-84A6-4464-AC0F-3A2686D5D29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9923467" y="2107124"/>
              <a:ext cx="365760" cy="365760"/>
            </a:xfrm>
            <a:prstGeom prst="flowChartConnector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1" name="Блок-схема: узел 26">
              <a:extLst>
                <a:ext uri="{FF2B5EF4-FFF2-40B4-BE49-F238E27FC236}">
                  <a16:creationId xmlns:a16="http://schemas.microsoft.com/office/drawing/2014/main" id="{955D5B74-CB5E-4A4F-8D3B-0DE572C7AA2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548777" y="2239156"/>
              <a:ext cx="320040" cy="320040"/>
            </a:xfrm>
            <a:prstGeom prst="flowChartConnector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2" name="Блок-схема: узел 26">
              <a:extLst>
                <a:ext uri="{FF2B5EF4-FFF2-40B4-BE49-F238E27FC236}">
                  <a16:creationId xmlns:a16="http://schemas.microsoft.com/office/drawing/2014/main" id="{143D40C3-13FE-45AC-AB52-20B41191BFF3}"/>
                </a:ext>
              </a:extLst>
            </p:cNvPr>
            <p:cNvSpPr/>
            <p:nvPr/>
          </p:nvSpPr>
          <p:spPr>
            <a:xfrm>
              <a:off x="9977047" y="4310377"/>
              <a:ext cx="214314" cy="214314"/>
            </a:xfrm>
            <a:prstGeom prst="flowChartConnector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" name="Блок-схема: узел 26">
              <a:extLst>
                <a:ext uri="{FF2B5EF4-FFF2-40B4-BE49-F238E27FC236}">
                  <a16:creationId xmlns:a16="http://schemas.microsoft.com/office/drawing/2014/main" id="{9F821AD6-ADA8-42F0-A35E-DF37B8EA5E1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923598" y="2584326"/>
              <a:ext cx="411480" cy="411480"/>
            </a:xfrm>
            <a:prstGeom prst="flowChartConnector">
              <a:avLst/>
            </a:prstGeom>
            <a:ln w="19050"/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cxnSp>
          <p:nvCxnSpPr>
            <p:cNvPr id="24" name="Прямая соединительная линия 38">
              <a:extLst>
                <a:ext uri="{FF2B5EF4-FFF2-40B4-BE49-F238E27FC236}">
                  <a16:creationId xmlns:a16="http://schemas.microsoft.com/office/drawing/2014/main" id="{4E6D67A5-72BB-4249-824E-DE15078CAB9D}"/>
                </a:ext>
              </a:extLst>
            </p:cNvPr>
            <p:cNvCxnSpPr/>
            <p:nvPr/>
          </p:nvCxnSpPr>
          <p:spPr>
            <a:xfrm flipV="1">
              <a:off x="9587747" y="1640459"/>
              <a:ext cx="0" cy="4032448"/>
            </a:xfrm>
            <a:prstGeom prst="line">
              <a:avLst/>
            </a:prstGeom>
            <a:ln w="38100">
              <a:solidFill>
                <a:srgbClr val="1C223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5" name="Picture 24">
            <a:hlinkClick r:id="rId3" action="ppaction://hlinkpres?slideindex=1&amp;slidetitle="/>
            <a:extLst>
              <a:ext uri="{FF2B5EF4-FFF2-40B4-BE49-F238E27FC236}">
                <a16:creationId xmlns:a16="http://schemas.microsoft.com/office/drawing/2014/main" id="{C0F18ED9-203E-4ED8-AC38-EEE1FBDAD82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556800" y="295103"/>
            <a:ext cx="311647" cy="2893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688793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Блок-схема: узел 44"/>
          <p:cNvSpPr>
            <a:spLocks noChangeAspect="1"/>
          </p:cNvSpPr>
          <p:nvPr/>
        </p:nvSpPr>
        <p:spPr>
          <a:xfrm>
            <a:off x="5245518" y="2350590"/>
            <a:ext cx="274320" cy="2743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Блок-схема: узел 42"/>
          <p:cNvSpPr>
            <a:spLocks noChangeAspect="1"/>
          </p:cNvSpPr>
          <p:nvPr/>
        </p:nvSpPr>
        <p:spPr>
          <a:xfrm>
            <a:off x="1487488" y="2276872"/>
            <a:ext cx="274320" cy="2743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Блок-схема: узел 44"/>
          <p:cNvSpPr>
            <a:spLocks noChangeAspect="1"/>
          </p:cNvSpPr>
          <p:nvPr/>
        </p:nvSpPr>
        <p:spPr>
          <a:xfrm>
            <a:off x="3958705" y="2367478"/>
            <a:ext cx="238513" cy="238513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13"/>
          <p:cNvCxnSpPr/>
          <p:nvPr/>
        </p:nvCxnSpPr>
        <p:spPr>
          <a:xfrm>
            <a:off x="1283368" y="2658454"/>
            <a:ext cx="969109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10749657" y="2773360"/>
          <a:ext cx="2428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39680" progId="Equation.3">
                  <p:embed/>
                </p:oleObj>
              </mc:Choice>
              <mc:Fallback>
                <p:oleObj name="Equation" r:id="rId2" imgW="126720" imgH="139680" progId="Equation.3">
                  <p:embed/>
                  <p:pic>
                    <p:nvPicPr>
                      <p:cNvPr id="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9657" y="2773360"/>
                        <a:ext cx="242887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Блок-схема: узел 43"/>
          <p:cNvSpPr>
            <a:spLocks noChangeAspect="1"/>
          </p:cNvSpPr>
          <p:nvPr/>
        </p:nvSpPr>
        <p:spPr>
          <a:xfrm>
            <a:off x="1620574" y="2331672"/>
            <a:ext cx="182880" cy="18288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Блок-схема: узел 42"/>
          <p:cNvSpPr>
            <a:spLocks noChangeAspect="1"/>
          </p:cNvSpPr>
          <p:nvPr/>
        </p:nvSpPr>
        <p:spPr>
          <a:xfrm>
            <a:off x="2762927" y="2331672"/>
            <a:ext cx="274320" cy="2743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Блок-схема: узел 42"/>
          <p:cNvSpPr>
            <a:spLocks noChangeAspect="1"/>
          </p:cNvSpPr>
          <p:nvPr/>
        </p:nvSpPr>
        <p:spPr>
          <a:xfrm>
            <a:off x="5136484" y="2325974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Блок-схема: узел 42"/>
          <p:cNvSpPr>
            <a:spLocks noChangeAspect="1"/>
          </p:cNvSpPr>
          <p:nvPr/>
        </p:nvSpPr>
        <p:spPr>
          <a:xfrm>
            <a:off x="7436228" y="2325974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Блок-схема: узел 42"/>
          <p:cNvSpPr>
            <a:spLocks noChangeAspect="1"/>
          </p:cNvSpPr>
          <p:nvPr/>
        </p:nvSpPr>
        <p:spPr>
          <a:xfrm>
            <a:off x="8667408" y="2325974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1556436" y="2571654"/>
            <a:ext cx="8936233" cy="335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0                                1                                2                                 3                              4                              5                                 6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 rot="5400000">
            <a:off x="3262811" y="1824718"/>
            <a:ext cx="643605" cy="1966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 rot="16200000">
            <a:off x="3060765" y="1827006"/>
            <a:ext cx="644773" cy="1909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9" name="Прямая соединительная линия 38"/>
          <p:cNvCxnSpPr/>
          <p:nvPr/>
        </p:nvCxnSpPr>
        <p:spPr>
          <a:xfrm>
            <a:off x="3486276" y="1568676"/>
            <a:ext cx="0" cy="731964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3215680" y="1221253"/>
            <a:ext cx="576064" cy="335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3.2</a:t>
            </a:r>
          </a:p>
        </p:txBody>
      </p:sp>
      <p:sp>
        <p:nvSpPr>
          <p:cNvPr id="31" name="Rectangle 30"/>
          <p:cNvSpPr/>
          <p:nvPr/>
        </p:nvSpPr>
        <p:spPr>
          <a:xfrm rot="5400000">
            <a:off x="4451723" y="1824718"/>
            <a:ext cx="643605" cy="1966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/>
          <p:cNvSpPr/>
          <p:nvPr/>
        </p:nvSpPr>
        <p:spPr>
          <a:xfrm rot="16200000">
            <a:off x="4249677" y="1827006"/>
            <a:ext cx="644773" cy="1909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Прямая соединительная линия 38"/>
          <p:cNvCxnSpPr/>
          <p:nvPr/>
        </p:nvCxnSpPr>
        <p:spPr>
          <a:xfrm>
            <a:off x="4675188" y="1568676"/>
            <a:ext cx="0" cy="731964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/>
          <p:cNvSpPr/>
          <p:nvPr/>
        </p:nvSpPr>
        <p:spPr>
          <a:xfrm>
            <a:off x="4476600" y="1221253"/>
            <a:ext cx="395264" cy="335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35" name="Rectangle 34"/>
          <p:cNvSpPr/>
          <p:nvPr/>
        </p:nvSpPr>
        <p:spPr>
          <a:xfrm rot="5400000">
            <a:off x="5675859" y="1824718"/>
            <a:ext cx="643605" cy="1966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>
            <a:off x="5473813" y="1827006"/>
            <a:ext cx="644773" cy="1909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Прямая соединительная линия 38"/>
          <p:cNvCxnSpPr/>
          <p:nvPr/>
        </p:nvCxnSpPr>
        <p:spPr>
          <a:xfrm>
            <a:off x="5899324" y="1568676"/>
            <a:ext cx="0" cy="731964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5683300" y="1221253"/>
            <a:ext cx="484708" cy="335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3</a:t>
            </a:r>
            <a:r>
              <a:rPr lang="en-US" b="1" dirty="0">
                <a:solidFill>
                  <a:schemeClr val="tx1"/>
                </a:solidFill>
              </a:rPr>
              <a:t>.4</a:t>
            </a:r>
          </a:p>
        </p:txBody>
      </p:sp>
      <p:sp>
        <p:nvSpPr>
          <p:cNvPr id="39" name="Rectangle 38"/>
          <p:cNvSpPr/>
          <p:nvPr/>
        </p:nvSpPr>
        <p:spPr>
          <a:xfrm rot="5400000">
            <a:off x="7980115" y="1824718"/>
            <a:ext cx="643605" cy="1966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16200000">
            <a:off x="7778069" y="1827006"/>
            <a:ext cx="644773" cy="1909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Прямая соединительная линия 38"/>
          <p:cNvCxnSpPr/>
          <p:nvPr/>
        </p:nvCxnSpPr>
        <p:spPr>
          <a:xfrm>
            <a:off x="8203580" y="1568676"/>
            <a:ext cx="0" cy="731964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7932094" y="1221253"/>
            <a:ext cx="540170" cy="335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3.7</a:t>
            </a:r>
          </a:p>
        </p:txBody>
      </p:sp>
      <p:sp>
        <p:nvSpPr>
          <p:cNvPr id="46" name="Rectangle 45"/>
          <p:cNvSpPr/>
          <p:nvPr/>
        </p:nvSpPr>
        <p:spPr>
          <a:xfrm rot="5400000">
            <a:off x="8988227" y="1812834"/>
            <a:ext cx="643605" cy="1966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16200000">
            <a:off x="8786181" y="1815122"/>
            <a:ext cx="644773" cy="1909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Прямая соединительная линия 38"/>
          <p:cNvCxnSpPr/>
          <p:nvPr/>
        </p:nvCxnSpPr>
        <p:spPr>
          <a:xfrm>
            <a:off x="9211692" y="1556792"/>
            <a:ext cx="0" cy="731964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8904312" y="1209369"/>
            <a:ext cx="648072" cy="335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2.9</a:t>
            </a:r>
            <a:endParaRPr lang="en-US" b="1" dirty="0">
              <a:solidFill>
                <a:schemeClr val="tx1"/>
              </a:solidFill>
            </a:endParaRPr>
          </a:p>
        </p:txBody>
      </p:sp>
      <p:sp>
        <p:nvSpPr>
          <p:cNvPr id="56" name="Rectangle 55"/>
          <p:cNvSpPr/>
          <p:nvPr/>
        </p:nvSpPr>
        <p:spPr>
          <a:xfrm rot="5400000">
            <a:off x="2038675" y="1812834"/>
            <a:ext cx="643605" cy="1966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 rot="16200000">
            <a:off x="1836629" y="1815122"/>
            <a:ext cx="644773" cy="1909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Прямая соединительная линия 38"/>
          <p:cNvCxnSpPr/>
          <p:nvPr/>
        </p:nvCxnSpPr>
        <p:spPr>
          <a:xfrm>
            <a:off x="2262140" y="1556792"/>
            <a:ext cx="0" cy="731964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1991544" y="1209369"/>
            <a:ext cx="576064" cy="335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3</a:t>
            </a:r>
            <a:r>
              <a:rPr lang="en-US" b="1" dirty="0">
                <a:solidFill>
                  <a:schemeClr val="tx1"/>
                </a:solidFill>
              </a:rPr>
              <a:t>.5</a:t>
            </a:r>
          </a:p>
        </p:txBody>
      </p:sp>
      <p:sp>
        <p:nvSpPr>
          <p:cNvPr id="61" name="Rectangle 60"/>
          <p:cNvSpPr/>
          <p:nvPr/>
        </p:nvSpPr>
        <p:spPr>
          <a:xfrm>
            <a:off x="5333248" y="2572818"/>
            <a:ext cx="649088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1.</a:t>
            </a:r>
            <a:r>
              <a:rPr lang="ru-RU" sz="2400" dirty="0">
                <a:solidFill>
                  <a:srgbClr val="C00000"/>
                </a:solidFill>
              </a:rPr>
              <a:t>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2" name="Rectangle 61"/>
          <p:cNvSpPr/>
          <p:nvPr/>
        </p:nvSpPr>
        <p:spPr>
          <a:xfrm>
            <a:off x="7146300" y="1954050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0.</a:t>
            </a:r>
            <a:r>
              <a:rPr lang="ru-RU" sz="2400" dirty="0">
                <a:solidFill>
                  <a:schemeClr val="tx2"/>
                </a:solidFill>
              </a:rPr>
              <a:t>8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3" name="Rectangle 62"/>
          <p:cNvSpPr/>
          <p:nvPr/>
        </p:nvSpPr>
        <p:spPr>
          <a:xfrm>
            <a:off x="4090184" y="2642146"/>
            <a:ext cx="649088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1.</a:t>
            </a:r>
            <a:r>
              <a:rPr lang="ru-RU" sz="2400" dirty="0">
                <a:solidFill>
                  <a:srgbClr val="C00000"/>
                </a:solidFill>
              </a:rPr>
              <a:t>3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4" name="Rectangle 63"/>
          <p:cNvSpPr/>
          <p:nvPr/>
        </p:nvSpPr>
        <p:spPr>
          <a:xfrm>
            <a:off x="1761808" y="2613992"/>
            <a:ext cx="649088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rgbClr val="C00000"/>
                </a:solidFill>
              </a:rPr>
              <a:t>0</a:t>
            </a:r>
            <a:r>
              <a:rPr lang="en-US" sz="2400" dirty="0">
                <a:solidFill>
                  <a:srgbClr val="C00000"/>
                </a:solidFill>
              </a:rPr>
              <a:t>.</a:t>
            </a:r>
            <a:r>
              <a:rPr lang="ru-RU" sz="2400" dirty="0">
                <a:solidFill>
                  <a:srgbClr val="C00000"/>
                </a:solidFill>
              </a:rPr>
              <a:t>8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8328248" y="1974424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0.</a:t>
            </a:r>
            <a:r>
              <a:rPr lang="ru-RU" sz="2400" dirty="0">
                <a:solidFill>
                  <a:schemeClr val="tx2"/>
                </a:solidFill>
              </a:rPr>
              <a:t>8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6" name="Rectangle 65"/>
          <p:cNvSpPr/>
          <p:nvPr/>
        </p:nvSpPr>
        <p:spPr>
          <a:xfrm>
            <a:off x="4799856" y="1974424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0.</a:t>
            </a:r>
            <a:r>
              <a:rPr lang="ru-RU" sz="2400" dirty="0">
                <a:solidFill>
                  <a:schemeClr val="tx2"/>
                </a:solidFill>
              </a:rPr>
              <a:t>8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7" name="Rectangle 66"/>
          <p:cNvSpPr/>
          <p:nvPr/>
        </p:nvSpPr>
        <p:spPr>
          <a:xfrm>
            <a:off x="2495600" y="1916832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2"/>
                </a:solidFill>
              </a:rPr>
              <a:t>1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  <a:r>
              <a:rPr lang="ru-RU" sz="2400" dirty="0">
                <a:solidFill>
                  <a:schemeClr val="tx2"/>
                </a:solidFill>
              </a:rPr>
              <a:t>3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68" name="Rectangle 67"/>
          <p:cNvSpPr/>
          <p:nvPr/>
        </p:nvSpPr>
        <p:spPr>
          <a:xfrm>
            <a:off x="1205750" y="1902416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2400" dirty="0">
                <a:solidFill>
                  <a:schemeClr val="tx2"/>
                </a:solidFill>
              </a:rPr>
              <a:t>1</a:t>
            </a:r>
            <a:r>
              <a:rPr lang="en-US" sz="2400" dirty="0">
                <a:solidFill>
                  <a:schemeClr val="tx2"/>
                </a:solidFill>
              </a:rPr>
              <a:t>.</a:t>
            </a:r>
            <a:r>
              <a:rPr lang="ru-RU" sz="2400" dirty="0">
                <a:solidFill>
                  <a:schemeClr val="tx2"/>
                </a:solidFill>
              </a:rPr>
              <a:t>3</a:t>
            </a:r>
            <a:endParaRPr lang="en-US" sz="2400" dirty="0">
              <a:solidFill>
                <a:schemeClr val="tx2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6DA302A-177F-4B8A-B6BB-B3525487FE98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Adaboost</a:t>
            </a:r>
            <a:endParaRPr lang="ru-RU" sz="3600" b="1" dirty="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1745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63" grpId="0"/>
      <p:bldP spid="64" grpId="0"/>
      <p:bldP spid="65" grpId="0"/>
      <p:bldP spid="66" grpId="0"/>
      <p:bldP spid="67" grpId="0"/>
      <p:bldP spid="6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3" name="Прямая со стрелкой 13"/>
          <p:cNvCxnSpPr/>
          <p:nvPr/>
        </p:nvCxnSpPr>
        <p:spPr>
          <a:xfrm>
            <a:off x="1283368" y="2658454"/>
            <a:ext cx="969109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10749657" y="2773360"/>
          <a:ext cx="2428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39680" progId="Equation.3">
                  <p:embed/>
                </p:oleObj>
              </mc:Choice>
              <mc:Fallback>
                <p:oleObj name="Equation" r:id="rId2" imgW="126720" imgH="139680" progId="Equation.3">
                  <p:embed/>
                  <p:pic>
                    <p:nvPicPr>
                      <p:cNvPr id="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9657" y="2773360"/>
                        <a:ext cx="242887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9" name="Rectangle 88"/>
          <p:cNvSpPr/>
          <p:nvPr/>
        </p:nvSpPr>
        <p:spPr>
          <a:xfrm>
            <a:off x="1556436" y="2571654"/>
            <a:ext cx="8936233" cy="335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0                                1                                2                                 3                              4                              5                                 6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1" name="Object 7"/>
          <p:cNvGraphicFramePr>
            <a:graphicFrameLocks noChangeAspect="1"/>
          </p:cNvGraphicFramePr>
          <p:nvPr/>
        </p:nvGraphicFramePr>
        <p:xfrm>
          <a:off x="6257925" y="1484313"/>
          <a:ext cx="2119313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901440" imgH="228600" progId="Equation.3">
                  <p:embed/>
                </p:oleObj>
              </mc:Choice>
              <mc:Fallback>
                <p:oleObj name="Equation" r:id="rId4" imgW="901440" imgH="228600" progId="Equation.3">
                  <p:embed/>
                  <p:pic>
                    <p:nvPicPr>
                      <p:cNvPr id="4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7925" y="1484313"/>
                        <a:ext cx="2119313" cy="563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7"/>
          <p:cNvGraphicFramePr>
            <a:graphicFrameLocks noChangeAspect="1"/>
          </p:cNvGraphicFramePr>
          <p:nvPr/>
        </p:nvGraphicFramePr>
        <p:xfrm>
          <a:off x="6806802" y="3672487"/>
          <a:ext cx="50498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45960" imgH="342720" progId="Equation.3">
                  <p:embed/>
                </p:oleObj>
              </mc:Choice>
              <mc:Fallback>
                <p:oleObj name="Equation" r:id="rId6" imgW="2145960" imgH="342720" progId="Equation.3">
                  <p:embed/>
                  <p:pic>
                    <p:nvPicPr>
                      <p:cNvPr id="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6802" y="3672487"/>
                        <a:ext cx="5049838" cy="844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7"/>
          <p:cNvGraphicFramePr>
            <a:graphicFrameLocks noChangeAspect="1"/>
          </p:cNvGraphicFramePr>
          <p:nvPr/>
        </p:nvGraphicFramePr>
        <p:xfrm>
          <a:off x="265466" y="4356562"/>
          <a:ext cx="12858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545760" imgH="228600" progId="Equation.3">
                  <p:embed/>
                </p:oleObj>
              </mc:Choice>
              <mc:Fallback>
                <p:oleObj name="Equation" r:id="rId8" imgW="545760" imgH="228600" progId="Equation.3">
                  <p:embed/>
                  <p:pic>
                    <p:nvPicPr>
                      <p:cNvPr id="4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66" y="4356562"/>
                        <a:ext cx="1285875" cy="563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7"/>
          <p:cNvGraphicFramePr>
            <a:graphicFrameLocks noChangeAspect="1"/>
          </p:cNvGraphicFramePr>
          <p:nvPr/>
        </p:nvGraphicFramePr>
        <p:xfrm>
          <a:off x="1268413" y="3259138"/>
          <a:ext cx="4359275" cy="275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54000" imgH="1117440" progId="Equation.3">
                  <p:embed/>
                </p:oleObj>
              </mc:Choice>
              <mc:Fallback>
                <p:oleObj name="Equation" r:id="rId10" imgW="1854000" imgH="1117440" progId="Equation.3">
                  <p:embed/>
                  <p:pic>
                    <p:nvPicPr>
                      <p:cNvPr id="5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3259138"/>
                        <a:ext cx="4359275" cy="2757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7"/>
          <p:cNvGraphicFramePr>
            <a:graphicFrameLocks noChangeAspect="1"/>
          </p:cNvGraphicFramePr>
          <p:nvPr/>
        </p:nvGraphicFramePr>
        <p:xfrm>
          <a:off x="6797634" y="4638343"/>
          <a:ext cx="2388291" cy="109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104840" imgH="482400" progId="Equation.3">
                  <p:embed/>
                </p:oleObj>
              </mc:Choice>
              <mc:Fallback>
                <p:oleObj name="Equation" r:id="rId12" imgW="1104840" imgH="482400" progId="Equation.3">
                  <p:embed/>
                  <p:pic>
                    <p:nvPicPr>
                      <p:cNvPr id="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34" y="4638343"/>
                        <a:ext cx="2388291" cy="10935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 rot="5400000">
            <a:off x="8988227" y="1812834"/>
            <a:ext cx="643605" cy="1966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6200000">
            <a:off x="8786181" y="1815122"/>
            <a:ext cx="644773" cy="1909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Прямая соединительная линия 38"/>
          <p:cNvCxnSpPr/>
          <p:nvPr/>
        </p:nvCxnSpPr>
        <p:spPr>
          <a:xfrm>
            <a:off x="9211692" y="1556792"/>
            <a:ext cx="0" cy="731964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Блок-схема: узел 44"/>
          <p:cNvSpPr>
            <a:spLocks noChangeAspect="1"/>
          </p:cNvSpPr>
          <p:nvPr/>
        </p:nvSpPr>
        <p:spPr>
          <a:xfrm>
            <a:off x="5245518" y="2350590"/>
            <a:ext cx="274320" cy="2743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Блок-схема: узел 42"/>
          <p:cNvSpPr>
            <a:spLocks noChangeAspect="1"/>
          </p:cNvSpPr>
          <p:nvPr/>
        </p:nvSpPr>
        <p:spPr>
          <a:xfrm>
            <a:off x="1487488" y="2276872"/>
            <a:ext cx="274320" cy="2743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Блок-схема: узел 44"/>
          <p:cNvSpPr>
            <a:spLocks noChangeAspect="1"/>
          </p:cNvSpPr>
          <p:nvPr/>
        </p:nvSpPr>
        <p:spPr>
          <a:xfrm>
            <a:off x="3958705" y="2331672"/>
            <a:ext cx="274320" cy="2743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Блок-схема: узел 43"/>
          <p:cNvSpPr>
            <a:spLocks noChangeAspect="1"/>
          </p:cNvSpPr>
          <p:nvPr/>
        </p:nvSpPr>
        <p:spPr>
          <a:xfrm>
            <a:off x="1620574" y="2331672"/>
            <a:ext cx="182880" cy="18288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Блок-схема: узел 42"/>
          <p:cNvSpPr>
            <a:spLocks noChangeAspect="1"/>
          </p:cNvSpPr>
          <p:nvPr/>
        </p:nvSpPr>
        <p:spPr>
          <a:xfrm>
            <a:off x="2762927" y="2331672"/>
            <a:ext cx="274320" cy="2743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Блок-схема: узел 42"/>
          <p:cNvSpPr>
            <a:spLocks noChangeAspect="1"/>
          </p:cNvSpPr>
          <p:nvPr/>
        </p:nvSpPr>
        <p:spPr>
          <a:xfrm>
            <a:off x="5136484" y="2325974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узел 42"/>
          <p:cNvSpPr>
            <a:spLocks noChangeAspect="1"/>
          </p:cNvSpPr>
          <p:nvPr/>
        </p:nvSpPr>
        <p:spPr>
          <a:xfrm>
            <a:off x="7436228" y="2325974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узел 42"/>
          <p:cNvSpPr>
            <a:spLocks noChangeAspect="1"/>
          </p:cNvSpPr>
          <p:nvPr/>
        </p:nvSpPr>
        <p:spPr>
          <a:xfrm>
            <a:off x="8667408" y="2325974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1F6985D-F4D4-4D69-B3BC-242B2F787C29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Adaboost</a:t>
            </a:r>
            <a:endParaRPr lang="ru-RU" sz="3600" b="1" dirty="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6226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Блок-схема: узел 44"/>
          <p:cNvSpPr/>
          <p:nvPr/>
        </p:nvSpPr>
        <p:spPr>
          <a:xfrm>
            <a:off x="3958705" y="2331672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13"/>
          <p:cNvCxnSpPr/>
          <p:nvPr/>
        </p:nvCxnSpPr>
        <p:spPr>
          <a:xfrm>
            <a:off x="1283368" y="2658454"/>
            <a:ext cx="969109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10749657" y="2773360"/>
          <a:ext cx="2428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39680" progId="Equation.3">
                  <p:embed/>
                </p:oleObj>
              </mc:Choice>
              <mc:Fallback>
                <p:oleObj name="Equation" r:id="rId2" imgW="126720" imgH="139680" progId="Equation.3">
                  <p:embed/>
                  <p:pic>
                    <p:nvPicPr>
                      <p:cNvPr id="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9657" y="2773360"/>
                        <a:ext cx="242887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Блок-схема: узел 43"/>
          <p:cNvSpPr/>
          <p:nvPr/>
        </p:nvSpPr>
        <p:spPr>
          <a:xfrm>
            <a:off x="1620574" y="2331672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Блок-схема: узел 42"/>
          <p:cNvSpPr/>
          <p:nvPr/>
        </p:nvSpPr>
        <p:spPr>
          <a:xfrm>
            <a:off x="2762927" y="2331672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Блок-схема: узел 42"/>
          <p:cNvSpPr>
            <a:spLocks noChangeAspect="1"/>
          </p:cNvSpPr>
          <p:nvPr/>
        </p:nvSpPr>
        <p:spPr>
          <a:xfrm>
            <a:off x="5136484" y="2325974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Блок-схема: узел 42"/>
          <p:cNvSpPr>
            <a:spLocks noChangeAspect="1"/>
          </p:cNvSpPr>
          <p:nvPr/>
        </p:nvSpPr>
        <p:spPr>
          <a:xfrm>
            <a:off x="7436228" y="2325974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Блок-схема: узел 42"/>
          <p:cNvSpPr>
            <a:spLocks noChangeAspect="1"/>
          </p:cNvSpPr>
          <p:nvPr/>
        </p:nvSpPr>
        <p:spPr>
          <a:xfrm>
            <a:off x="8667408" y="2325974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Блок-схема: узел 44"/>
          <p:cNvSpPr>
            <a:spLocks noChangeAspect="1"/>
          </p:cNvSpPr>
          <p:nvPr/>
        </p:nvSpPr>
        <p:spPr>
          <a:xfrm>
            <a:off x="5245518" y="2350590"/>
            <a:ext cx="320040" cy="32004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Блок-схема: узел 42"/>
          <p:cNvSpPr/>
          <p:nvPr/>
        </p:nvSpPr>
        <p:spPr>
          <a:xfrm>
            <a:off x="1487488" y="2276872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1556436" y="2571654"/>
            <a:ext cx="8936233" cy="335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0                                1                                2                                 3                              4                              5                                 6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aphicFrame>
        <p:nvGraphicFramePr>
          <p:cNvPr id="47" name="Object 7"/>
          <p:cNvGraphicFramePr>
            <a:graphicFrameLocks noChangeAspect="1"/>
          </p:cNvGraphicFramePr>
          <p:nvPr/>
        </p:nvGraphicFramePr>
        <p:xfrm>
          <a:off x="6806802" y="3672487"/>
          <a:ext cx="5049838" cy="844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45960" imgH="342720" progId="Equation.3">
                  <p:embed/>
                </p:oleObj>
              </mc:Choice>
              <mc:Fallback>
                <p:oleObj name="Equation" r:id="rId4" imgW="2145960" imgH="342720" progId="Equation.3">
                  <p:embed/>
                  <p:pic>
                    <p:nvPicPr>
                      <p:cNvPr id="4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06802" y="3672487"/>
                        <a:ext cx="5049838" cy="8445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7"/>
          <p:cNvGraphicFramePr>
            <a:graphicFrameLocks noChangeAspect="1"/>
          </p:cNvGraphicFramePr>
          <p:nvPr/>
        </p:nvGraphicFramePr>
        <p:xfrm>
          <a:off x="265466" y="4356562"/>
          <a:ext cx="12858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45760" imgH="228600" progId="Equation.3">
                  <p:embed/>
                </p:oleObj>
              </mc:Choice>
              <mc:Fallback>
                <p:oleObj name="Equation" r:id="rId6" imgW="545760" imgH="228600" progId="Equation.3">
                  <p:embed/>
                  <p:pic>
                    <p:nvPicPr>
                      <p:cNvPr id="4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466" y="4356562"/>
                        <a:ext cx="1285875" cy="563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9" name="Object 7"/>
          <p:cNvGraphicFramePr>
            <a:graphicFrameLocks noChangeAspect="1"/>
          </p:cNvGraphicFramePr>
          <p:nvPr/>
        </p:nvGraphicFramePr>
        <p:xfrm>
          <a:off x="6797634" y="4638343"/>
          <a:ext cx="2388291" cy="10935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104840" imgH="482400" progId="Equation.3">
                  <p:embed/>
                </p:oleObj>
              </mc:Choice>
              <mc:Fallback>
                <p:oleObj name="Equation" r:id="rId8" imgW="1104840" imgH="482400" progId="Equation.3">
                  <p:embed/>
                  <p:pic>
                    <p:nvPicPr>
                      <p:cNvPr id="5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97634" y="4638343"/>
                        <a:ext cx="2388291" cy="109354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Rectangle 21"/>
          <p:cNvSpPr/>
          <p:nvPr/>
        </p:nvSpPr>
        <p:spPr>
          <a:xfrm rot="5400000">
            <a:off x="8988227" y="1812834"/>
            <a:ext cx="643605" cy="1966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 rot="16200000">
            <a:off x="8786181" y="1815122"/>
            <a:ext cx="644773" cy="1909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Прямая соединительная линия 38"/>
          <p:cNvCxnSpPr/>
          <p:nvPr/>
        </p:nvCxnSpPr>
        <p:spPr>
          <a:xfrm>
            <a:off x="9211692" y="1556792"/>
            <a:ext cx="0" cy="731964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7" name="Object 7"/>
          <p:cNvGraphicFramePr>
            <a:graphicFrameLocks noChangeAspect="1"/>
          </p:cNvGraphicFramePr>
          <p:nvPr/>
        </p:nvGraphicFramePr>
        <p:xfrm>
          <a:off x="1268413" y="3259138"/>
          <a:ext cx="4359275" cy="275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854000" imgH="1117440" progId="Equation.3">
                  <p:embed/>
                </p:oleObj>
              </mc:Choice>
              <mc:Fallback>
                <p:oleObj name="Equation" r:id="rId10" imgW="1854000" imgH="1117440" progId="Equation.3">
                  <p:embed/>
                  <p:pic>
                    <p:nvPicPr>
                      <p:cNvPr id="2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8413" y="3259138"/>
                        <a:ext cx="4359275" cy="2757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Box 20">
            <a:extLst>
              <a:ext uri="{FF2B5EF4-FFF2-40B4-BE49-F238E27FC236}">
                <a16:creationId xmlns:a16="http://schemas.microsoft.com/office/drawing/2014/main" id="{013C93AE-3A1A-44EE-9959-C5FFAB4164CA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Adaboost</a:t>
            </a:r>
            <a:endParaRPr lang="ru-RU" sz="3600" b="1" dirty="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4351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Блок-схема: узел 44"/>
          <p:cNvSpPr/>
          <p:nvPr/>
        </p:nvSpPr>
        <p:spPr>
          <a:xfrm>
            <a:off x="3958705" y="2331672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3" name="Прямая со стрелкой 13"/>
          <p:cNvCxnSpPr/>
          <p:nvPr/>
        </p:nvCxnSpPr>
        <p:spPr>
          <a:xfrm>
            <a:off x="1283368" y="2658454"/>
            <a:ext cx="9691098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25" name="Object 6"/>
          <p:cNvGraphicFramePr>
            <a:graphicFrameLocks noChangeAspect="1"/>
          </p:cNvGraphicFramePr>
          <p:nvPr/>
        </p:nvGraphicFramePr>
        <p:xfrm>
          <a:off x="10749657" y="2773360"/>
          <a:ext cx="242887" cy="279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26720" imgH="139680" progId="Equation.3">
                  <p:embed/>
                </p:oleObj>
              </mc:Choice>
              <mc:Fallback>
                <p:oleObj name="Equation" r:id="rId2" imgW="126720" imgH="139680" progId="Equation.3">
                  <p:embed/>
                  <p:pic>
                    <p:nvPicPr>
                      <p:cNvPr id="2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749657" y="2773360"/>
                        <a:ext cx="242887" cy="279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Блок-схема: узел 43"/>
          <p:cNvSpPr/>
          <p:nvPr/>
        </p:nvSpPr>
        <p:spPr>
          <a:xfrm>
            <a:off x="1620574" y="2331672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4" name="Блок-схема: узел 42"/>
          <p:cNvSpPr/>
          <p:nvPr/>
        </p:nvSpPr>
        <p:spPr>
          <a:xfrm>
            <a:off x="2762927" y="2331672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5" name="Блок-схема: узел 42"/>
          <p:cNvSpPr>
            <a:spLocks noChangeAspect="1"/>
          </p:cNvSpPr>
          <p:nvPr/>
        </p:nvSpPr>
        <p:spPr>
          <a:xfrm>
            <a:off x="5136484" y="2325974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Блок-схема: узел 42"/>
          <p:cNvSpPr>
            <a:spLocks noChangeAspect="1"/>
          </p:cNvSpPr>
          <p:nvPr/>
        </p:nvSpPr>
        <p:spPr>
          <a:xfrm>
            <a:off x="7436228" y="2325974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Блок-схема: узел 42"/>
          <p:cNvSpPr>
            <a:spLocks noChangeAspect="1"/>
          </p:cNvSpPr>
          <p:nvPr/>
        </p:nvSpPr>
        <p:spPr>
          <a:xfrm>
            <a:off x="8667408" y="2325974"/>
            <a:ext cx="137160" cy="1371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2" name="Блок-схема: узел 44"/>
          <p:cNvSpPr>
            <a:spLocks noChangeAspect="1"/>
          </p:cNvSpPr>
          <p:nvPr/>
        </p:nvSpPr>
        <p:spPr>
          <a:xfrm>
            <a:off x="5245518" y="2350590"/>
            <a:ext cx="320040" cy="32004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3" name="Блок-схема: узел 42"/>
          <p:cNvSpPr/>
          <p:nvPr/>
        </p:nvSpPr>
        <p:spPr>
          <a:xfrm>
            <a:off x="1487488" y="2276872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Rectangle 88"/>
          <p:cNvSpPr/>
          <p:nvPr/>
        </p:nvSpPr>
        <p:spPr>
          <a:xfrm>
            <a:off x="1556436" y="2571654"/>
            <a:ext cx="8936233" cy="335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ru-RU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0                                1                                2                                 3                              4                              5                                 6</a:t>
            </a:r>
            <a:endParaRPr lang="en-US" sz="12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5333248" y="2572818"/>
            <a:ext cx="649088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1.7</a:t>
            </a:r>
          </a:p>
        </p:txBody>
      </p:sp>
      <p:sp>
        <p:nvSpPr>
          <p:cNvPr id="28" name="Rectangle 27"/>
          <p:cNvSpPr/>
          <p:nvPr/>
        </p:nvSpPr>
        <p:spPr>
          <a:xfrm>
            <a:off x="7146300" y="1954050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0.6</a:t>
            </a:r>
          </a:p>
        </p:txBody>
      </p:sp>
      <p:sp>
        <p:nvSpPr>
          <p:cNvPr id="29" name="Rectangle 28"/>
          <p:cNvSpPr/>
          <p:nvPr/>
        </p:nvSpPr>
        <p:spPr>
          <a:xfrm>
            <a:off x="4090184" y="2642146"/>
            <a:ext cx="649088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0" name="Rectangle 29"/>
          <p:cNvSpPr/>
          <p:nvPr/>
        </p:nvSpPr>
        <p:spPr>
          <a:xfrm>
            <a:off x="1761808" y="2613992"/>
            <a:ext cx="649088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1</a:t>
            </a:r>
          </a:p>
        </p:txBody>
      </p:sp>
      <p:sp>
        <p:nvSpPr>
          <p:cNvPr id="31" name="Rectangle 30"/>
          <p:cNvSpPr/>
          <p:nvPr/>
        </p:nvSpPr>
        <p:spPr>
          <a:xfrm>
            <a:off x="8328248" y="1974424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0.6</a:t>
            </a:r>
          </a:p>
        </p:txBody>
      </p:sp>
      <p:sp>
        <p:nvSpPr>
          <p:cNvPr id="32" name="Rectangle 31"/>
          <p:cNvSpPr/>
          <p:nvPr/>
        </p:nvSpPr>
        <p:spPr>
          <a:xfrm>
            <a:off x="4799856" y="1974424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0.6</a:t>
            </a:r>
          </a:p>
        </p:txBody>
      </p:sp>
      <p:sp>
        <p:nvSpPr>
          <p:cNvPr id="33" name="Rectangle 32"/>
          <p:cNvSpPr/>
          <p:nvPr/>
        </p:nvSpPr>
        <p:spPr>
          <a:xfrm>
            <a:off x="2495600" y="1916832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4" name="Rectangle 33"/>
          <p:cNvSpPr/>
          <p:nvPr/>
        </p:nvSpPr>
        <p:spPr>
          <a:xfrm>
            <a:off x="1205750" y="1902416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35" name="Rectangle 34"/>
          <p:cNvSpPr/>
          <p:nvPr/>
        </p:nvSpPr>
        <p:spPr>
          <a:xfrm rot="5400000">
            <a:off x="3262811" y="1824718"/>
            <a:ext cx="643605" cy="1966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>
            <a:off x="3060765" y="1827006"/>
            <a:ext cx="644773" cy="1909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Прямая соединительная линия 38"/>
          <p:cNvCxnSpPr/>
          <p:nvPr/>
        </p:nvCxnSpPr>
        <p:spPr>
          <a:xfrm>
            <a:off x="3486276" y="1568676"/>
            <a:ext cx="0" cy="731964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/>
          <p:cNvSpPr/>
          <p:nvPr/>
        </p:nvSpPr>
        <p:spPr>
          <a:xfrm>
            <a:off x="3215680" y="1221253"/>
            <a:ext cx="576064" cy="335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2.8</a:t>
            </a:r>
          </a:p>
        </p:txBody>
      </p:sp>
      <p:sp>
        <p:nvSpPr>
          <p:cNvPr id="39" name="Rectangle 38"/>
          <p:cNvSpPr/>
          <p:nvPr/>
        </p:nvSpPr>
        <p:spPr>
          <a:xfrm rot="5400000">
            <a:off x="4451723" y="1824718"/>
            <a:ext cx="643605" cy="1966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/>
          <p:cNvSpPr/>
          <p:nvPr/>
        </p:nvSpPr>
        <p:spPr>
          <a:xfrm rot="16200000">
            <a:off x="4249677" y="1827006"/>
            <a:ext cx="644773" cy="1909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Прямая соединительная линия 38"/>
          <p:cNvCxnSpPr/>
          <p:nvPr/>
        </p:nvCxnSpPr>
        <p:spPr>
          <a:xfrm>
            <a:off x="4675188" y="1568676"/>
            <a:ext cx="0" cy="731964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/>
          <p:cNvSpPr/>
          <p:nvPr/>
        </p:nvSpPr>
        <p:spPr>
          <a:xfrm>
            <a:off x="4439816" y="1221253"/>
            <a:ext cx="504056" cy="335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3.7</a:t>
            </a:r>
          </a:p>
        </p:txBody>
      </p:sp>
      <p:sp>
        <p:nvSpPr>
          <p:cNvPr id="46" name="Rectangle 45"/>
          <p:cNvSpPr/>
          <p:nvPr/>
        </p:nvSpPr>
        <p:spPr>
          <a:xfrm rot="5400000">
            <a:off x="5675859" y="1824718"/>
            <a:ext cx="643605" cy="1966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 rot="16200000">
            <a:off x="5473813" y="1827006"/>
            <a:ext cx="644773" cy="1909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4" name="Прямая соединительная линия 38"/>
          <p:cNvCxnSpPr/>
          <p:nvPr/>
        </p:nvCxnSpPr>
        <p:spPr>
          <a:xfrm>
            <a:off x="5899324" y="1568676"/>
            <a:ext cx="0" cy="731964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/>
          <p:cNvSpPr/>
          <p:nvPr/>
        </p:nvSpPr>
        <p:spPr>
          <a:xfrm>
            <a:off x="5683300" y="1221253"/>
            <a:ext cx="484708" cy="335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2.6</a:t>
            </a:r>
          </a:p>
        </p:txBody>
      </p:sp>
      <p:sp>
        <p:nvSpPr>
          <p:cNvPr id="56" name="Rectangle 55"/>
          <p:cNvSpPr/>
          <p:nvPr/>
        </p:nvSpPr>
        <p:spPr>
          <a:xfrm rot="5400000">
            <a:off x="7980115" y="1824718"/>
            <a:ext cx="643605" cy="1966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/>
          <p:cNvSpPr/>
          <p:nvPr/>
        </p:nvSpPr>
        <p:spPr>
          <a:xfrm rot="16200000">
            <a:off x="7778069" y="1827006"/>
            <a:ext cx="644773" cy="1909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8" name="Прямая соединительная линия 38"/>
          <p:cNvCxnSpPr/>
          <p:nvPr/>
        </p:nvCxnSpPr>
        <p:spPr>
          <a:xfrm>
            <a:off x="8203580" y="1568676"/>
            <a:ext cx="0" cy="731964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Rectangle 59"/>
          <p:cNvSpPr/>
          <p:nvPr/>
        </p:nvSpPr>
        <p:spPr>
          <a:xfrm>
            <a:off x="7932094" y="1221253"/>
            <a:ext cx="540170" cy="335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3.2</a:t>
            </a:r>
          </a:p>
        </p:txBody>
      </p:sp>
      <p:sp>
        <p:nvSpPr>
          <p:cNvPr id="61" name="Rectangle 60"/>
          <p:cNvSpPr/>
          <p:nvPr/>
        </p:nvSpPr>
        <p:spPr>
          <a:xfrm rot="5400000">
            <a:off x="8988227" y="1812834"/>
            <a:ext cx="643605" cy="1966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ectangle 61"/>
          <p:cNvSpPr/>
          <p:nvPr/>
        </p:nvSpPr>
        <p:spPr>
          <a:xfrm rot="16200000">
            <a:off x="8786181" y="1815122"/>
            <a:ext cx="644773" cy="1909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3" name="Прямая соединительная линия 38"/>
          <p:cNvCxnSpPr/>
          <p:nvPr/>
        </p:nvCxnSpPr>
        <p:spPr>
          <a:xfrm>
            <a:off x="9211692" y="1556792"/>
            <a:ext cx="0" cy="731964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Rectangle 63"/>
          <p:cNvSpPr/>
          <p:nvPr/>
        </p:nvSpPr>
        <p:spPr>
          <a:xfrm>
            <a:off x="8904312" y="1209369"/>
            <a:ext cx="648072" cy="335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3.7</a:t>
            </a:r>
          </a:p>
        </p:txBody>
      </p:sp>
      <p:sp>
        <p:nvSpPr>
          <p:cNvPr id="65" name="Rectangle 64"/>
          <p:cNvSpPr/>
          <p:nvPr/>
        </p:nvSpPr>
        <p:spPr>
          <a:xfrm rot="5400000">
            <a:off x="2038675" y="1812834"/>
            <a:ext cx="643605" cy="1966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/>
          <p:cNvSpPr/>
          <p:nvPr/>
        </p:nvSpPr>
        <p:spPr>
          <a:xfrm rot="16200000">
            <a:off x="1836629" y="1815122"/>
            <a:ext cx="644773" cy="1909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7" name="Прямая соединительная линия 38"/>
          <p:cNvCxnSpPr/>
          <p:nvPr/>
        </p:nvCxnSpPr>
        <p:spPr>
          <a:xfrm>
            <a:off x="2262140" y="1556792"/>
            <a:ext cx="0" cy="731964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1991544" y="1209369"/>
            <a:ext cx="576064" cy="33553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b="1" dirty="0">
                <a:solidFill>
                  <a:schemeClr val="tx1"/>
                </a:solidFill>
              </a:rPr>
              <a:t>3</a:t>
            </a:r>
            <a:r>
              <a:rPr lang="en-US" b="1" dirty="0">
                <a:solidFill>
                  <a:schemeClr val="tx1"/>
                </a:solidFill>
              </a:rPr>
              <a:t>.7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C07A6E9-ED99-47B4-A656-7F0F6810D47A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Adaboost</a:t>
            </a:r>
            <a:endParaRPr lang="ru-RU" sz="3600" b="1" dirty="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1878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8" grpId="0"/>
      <p:bldP spid="29" grpId="0"/>
      <p:bldP spid="30" grpId="0"/>
      <p:bldP spid="31" grpId="0"/>
      <p:bldP spid="32" grpId="0"/>
      <p:bldP spid="33" grpId="0"/>
      <p:bldP spid="34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1283368" y="2571654"/>
            <a:ext cx="9709176" cy="481106"/>
            <a:chOff x="1283368" y="2571654"/>
            <a:chExt cx="9709176" cy="481106"/>
          </a:xfrm>
        </p:grpSpPr>
        <p:cxnSp>
          <p:nvCxnSpPr>
            <p:cNvPr id="23" name="Прямая со стрелкой 13"/>
            <p:cNvCxnSpPr/>
            <p:nvPr/>
          </p:nvCxnSpPr>
          <p:spPr>
            <a:xfrm>
              <a:off x="1283368" y="2658454"/>
              <a:ext cx="9691098" cy="0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25" name="Object 6"/>
            <p:cNvGraphicFramePr>
              <a:graphicFrameLocks noChangeAspect="1"/>
            </p:cNvGraphicFramePr>
            <p:nvPr/>
          </p:nvGraphicFramePr>
          <p:xfrm>
            <a:off x="10749657" y="2773360"/>
            <a:ext cx="242887" cy="2794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6720" imgH="139680" progId="Equation.3">
                    <p:embed/>
                  </p:oleObj>
                </mc:Choice>
                <mc:Fallback>
                  <p:oleObj name="Equation" r:id="rId2" imgW="126720" imgH="139680" progId="Equation.3">
                    <p:embed/>
                    <p:pic>
                      <p:nvPicPr>
                        <p:cNvPr id="25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749657" y="2773360"/>
                          <a:ext cx="242887" cy="27940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9" name="Rectangle 88"/>
            <p:cNvSpPr/>
            <p:nvPr/>
          </p:nvSpPr>
          <p:spPr>
            <a:xfrm>
              <a:off x="1556436" y="2571654"/>
              <a:ext cx="8936233" cy="335539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ru-RU" sz="1200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0                                1                                2                                 3                              4                              5                                 6</a:t>
              </a:r>
              <a:endPara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</p:grpSp>
      <p:sp>
        <p:nvSpPr>
          <p:cNvPr id="27" name="Блок-схема: узел 44"/>
          <p:cNvSpPr>
            <a:spLocks noChangeAspect="1"/>
          </p:cNvSpPr>
          <p:nvPr/>
        </p:nvSpPr>
        <p:spPr>
          <a:xfrm>
            <a:off x="5245518" y="2350590"/>
            <a:ext cx="274320" cy="2743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Блок-схема: узел 42"/>
          <p:cNvSpPr>
            <a:spLocks noChangeAspect="1"/>
          </p:cNvSpPr>
          <p:nvPr/>
        </p:nvSpPr>
        <p:spPr>
          <a:xfrm>
            <a:off x="1487488" y="2276872"/>
            <a:ext cx="274320" cy="2743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Блок-схема: узел 44"/>
          <p:cNvSpPr>
            <a:spLocks noChangeAspect="1"/>
          </p:cNvSpPr>
          <p:nvPr/>
        </p:nvSpPr>
        <p:spPr>
          <a:xfrm>
            <a:off x="3958705" y="2331672"/>
            <a:ext cx="274320" cy="2743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Блок-схема: узел 43"/>
          <p:cNvSpPr>
            <a:spLocks noChangeAspect="1"/>
          </p:cNvSpPr>
          <p:nvPr/>
        </p:nvSpPr>
        <p:spPr>
          <a:xfrm>
            <a:off x="1620574" y="2331672"/>
            <a:ext cx="182880" cy="18288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Блок-схема: узел 42"/>
          <p:cNvSpPr>
            <a:spLocks noChangeAspect="1"/>
          </p:cNvSpPr>
          <p:nvPr/>
        </p:nvSpPr>
        <p:spPr>
          <a:xfrm>
            <a:off x="2762927" y="2331672"/>
            <a:ext cx="274320" cy="27432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Блок-схема: узел 42"/>
          <p:cNvSpPr>
            <a:spLocks noChangeAspect="1"/>
          </p:cNvSpPr>
          <p:nvPr/>
        </p:nvSpPr>
        <p:spPr>
          <a:xfrm>
            <a:off x="5136484" y="2325974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узел 42"/>
          <p:cNvSpPr>
            <a:spLocks noChangeAspect="1"/>
          </p:cNvSpPr>
          <p:nvPr/>
        </p:nvSpPr>
        <p:spPr>
          <a:xfrm>
            <a:off x="7436228" y="2325974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узел 42"/>
          <p:cNvSpPr>
            <a:spLocks noChangeAspect="1"/>
          </p:cNvSpPr>
          <p:nvPr/>
        </p:nvSpPr>
        <p:spPr>
          <a:xfrm>
            <a:off x="8667408" y="2325974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Rectangle 34"/>
          <p:cNvSpPr/>
          <p:nvPr/>
        </p:nvSpPr>
        <p:spPr>
          <a:xfrm rot="5400000">
            <a:off x="5675859" y="1824718"/>
            <a:ext cx="643605" cy="196676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/>
          <p:cNvSpPr/>
          <p:nvPr/>
        </p:nvSpPr>
        <p:spPr>
          <a:xfrm rot="16200000">
            <a:off x="5473813" y="1827006"/>
            <a:ext cx="644773" cy="19092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Прямая соединительная линия 38"/>
          <p:cNvCxnSpPr/>
          <p:nvPr/>
        </p:nvCxnSpPr>
        <p:spPr>
          <a:xfrm>
            <a:off x="5899324" y="1568676"/>
            <a:ext cx="0" cy="731964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Object 7"/>
          <p:cNvGraphicFramePr>
            <a:graphicFrameLocks noChangeAspect="1"/>
          </p:cNvGraphicFramePr>
          <p:nvPr/>
        </p:nvGraphicFramePr>
        <p:xfrm>
          <a:off x="6215063" y="1484313"/>
          <a:ext cx="447992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04760" imgH="228600" progId="Equation.3">
                  <p:embed/>
                </p:oleObj>
              </mc:Choice>
              <mc:Fallback>
                <p:oleObj name="Equation" r:id="rId4" imgW="1904760" imgH="228600" progId="Equation.3">
                  <p:embed/>
                  <p:pic>
                    <p:nvPicPr>
                      <p:cNvPr id="3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15063" y="1484313"/>
                        <a:ext cx="4479925" cy="563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" name="Rectangle 39"/>
          <p:cNvSpPr/>
          <p:nvPr/>
        </p:nvSpPr>
        <p:spPr>
          <a:xfrm>
            <a:off x="1237934" y="2921607"/>
            <a:ext cx="8458466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</a:rPr>
              <a:t>   1                 1                1  </a:t>
            </a:r>
            <a:r>
              <a:rPr lang="en-US" sz="2400" b="1" dirty="0">
                <a:solidFill>
                  <a:srgbClr val="0070C0"/>
                </a:solidFill>
              </a:rPr>
              <a:t>             -1                            -1               -1</a:t>
            </a:r>
          </a:p>
        </p:txBody>
      </p:sp>
      <p:graphicFrame>
        <p:nvGraphicFramePr>
          <p:cNvPr id="44" name="Object 7"/>
          <p:cNvGraphicFramePr>
            <a:graphicFrameLocks noChangeAspect="1"/>
          </p:cNvGraphicFramePr>
          <p:nvPr/>
        </p:nvGraphicFramePr>
        <p:xfrm>
          <a:off x="191344" y="2945806"/>
          <a:ext cx="1060079" cy="4021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596880" imgH="215640" progId="Equation.3">
                  <p:embed/>
                </p:oleObj>
              </mc:Choice>
              <mc:Fallback>
                <p:oleObj name="Equation" r:id="rId6" imgW="596880" imgH="215640" progId="Equation.3">
                  <p:embed/>
                  <p:pic>
                    <p:nvPicPr>
                      <p:cNvPr id="4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1344" y="2945806"/>
                        <a:ext cx="1060079" cy="402181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7"/>
          <p:cNvGraphicFramePr>
            <a:graphicFrameLocks noChangeAspect="1"/>
          </p:cNvGraphicFramePr>
          <p:nvPr/>
        </p:nvGraphicFramePr>
        <p:xfrm>
          <a:off x="165100" y="3302000"/>
          <a:ext cx="1106488" cy="401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22080" imgH="215640" progId="Equation.3">
                  <p:embed/>
                </p:oleObj>
              </mc:Choice>
              <mc:Fallback>
                <p:oleObj name="Equation" r:id="rId8" imgW="622080" imgH="215640" progId="Equation.3">
                  <p:embed/>
                  <p:pic>
                    <p:nvPicPr>
                      <p:cNvPr id="4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5100" y="3302000"/>
                        <a:ext cx="1106488" cy="401638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7"/>
          <p:cNvGraphicFramePr>
            <a:graphicFrameLocks noChangeAspect="1"/>
          </p:cNvGraphicFramePr>
          <p:nvPr/>
        </p:nvGraphicFramePr>
        <p:xfrm>
          <a:off x="176213" y="3651622"/>
          <a:ext cx="108267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09480" imgH="228600" progId="Equation.3">
                  <p:embed/>
                </p:oleObj>
              </mc:Choice>
              <mc:Fallback>
                <p:oleObj name="Equation" r:id="rId10" imgW="609480" imgH="228600" progId="Equation.3">
                  <p:embed/>
                  <p:pic>
                    <p:nvPicPr>
                      <p:cNvPr id="5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213" y="3651622"/>
                        <a:ext cx="1082675" cy="42545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" name="Rectangle 54"/>
          <p:cNvSpPr/>
          <p:nvPr/>
        </p:nvSpPr>
        <p:spPr>
          <a:xfrm>
            <a:off x="1237934" y="3212976"/>
            <a:ext cx="8458466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0070C0"/>
                </a:solidFill>
              </a:rPr>
              <a:t>  -1</a:t>
            </a:r>
            <a:r>
              <a:rPr lang="en-US" sz="2400" b="1" dirty="0">
                <a:solidFill>
                  <a:srgbClr val="FF0000"/>
                </a:solidFill>
              </a:rPr>
              <a:t>               </a:t>
            </a:r>
            <a:r>
              <a:rPr lang="en-US" sz="2400" b="1" dirty="0">
                <a:solidFill>
                  <a:srgbClr val="0070C0"/>
                </a:solidFill>
              </a:rPr>
              <a:t>-1               -1               -1                            -1               -1</a:t>
            </a:r>
          </a:p>
        </p:txBody>
      </p:sp>
      <p:sp>
        <p:nvSpPr>
          <p:cNvPr id="56" name="Rectangle 55"/>
          <p:cNvSpPr/>
          <p:nvPr/>
        </p:nvSpPr>
        <p:spPr>
          <a:xfrm>
            <a:off x="1237934" y="3497671"/>
            <a:ext cx="8458466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</a:rPr>
              <a:t>   1                 1 </a:t>
            </a:r>
            <a:r>
              <a:rPr lang="en-US" sz="2400" b="1" dirty="0">
                <a:solidFill>
                  <a:srgbClr val="0070C0"/>
                </a:solidFill>
              </a:rPr>
              <a:t>              </a:t>
            </a:r>
            <a:r>
              <a:rPr lang="en-US" sz="2400" b="1" dirty="0">
                <a:solidFill>
                  <a:srgbClr val="FF0000"/>
                </a:solidFill>
              </a:rPr>
              <a:t> 1 </a:t>
            </a:r>
            <a:r>
              <a:rPr lang="en-US" sz="2400" b="1" dirty="0">
                <a:solidFill>
                  <a:srgbClr val="0070C0"/>
                </a:solidFill>
              </a:rPr>
              <a:t>               </a:t>
            </a:r>
            <a:r>
              <a:rPr lang="en-US" sz="2400" b="1" dirty="0">
                <a:solidFill>
                  <a:srgbClr val="FF0000"/>
                </a:solidFill>
              </a:rPr>
              <a:t> 1 </a:t>
            </a:r>
            <a:r>
              <a:rPr lang="en-US" sz="2400" b="1" dirty="0">
                <a:solidFill>
                  <a:srgbClr val="0070C0"/>
                </a:solidFill>
              </a:rPr>
              <a:t>                           -1               -1</a:t>
            </a:r>
          </a:p>
        </p:txBody>
      </p:sp>
      <p:sp>
        <p:nvSpPr>
          <p:cNvPr id="60" name="Rectangle 59"/>
          <p:cNvSpPr/>
          <p:nvPr/>
        </p:nvSpPr>
        <p:spPr>
          <a:xfrm>
            <a:off x="1237934" y="4289759"/>
            <a:ext cx="8458466" cy="507393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>
                <a:solidFill>
                  <a:srgbClr val="FF0000"/>
                </a:solidFill>
              </a:rPr>
              <a:t>   1                 1 </a:t>
            </a:r>
            <a:r>
              <a:rPr lang="en-US" sz="2400" b="1" dirty="0">
                <a:solidFill>
                  <a:srgbClr val="0070C0"/>
                </a:solidFill>
              </a:rPr>
              <a:t>               </a:t>
            </a:r>
            <a:r>
              <a:rPr lang="en-US" sz="2400" b="1" dirty="0">
                <a:solidFill>
                  <a:srgbClr val="FF0000"/>
                </a:solidFill>
              </a:rPr>
              <a:t>1</a:t>
            </a:r>
            <a:r>
              <a:rPr lang="en-US" sz="2400" b="1" dirty="0">
                <a:solidFill>
                  <a:srgbClr val="0070C0"/>
                </a:solidFill>
              </a:rPr>
              <a:t>               -1                            -1               -1</a:t>
            </a:r>
          </a:p>
        </p:txBody>
      </p:sp>
      <p:cxnSp>
        <p:nvCxnSpPr>
          <p:cNvPr id="3" name="Straight Connector 2"/>
          <p:cNvCxnSpPr/>
          <p:nvPr/>
        </p:nvCxnSpPr>
        <p:spPr>
          <a:xfrm>
            <a:off x="479376" y="4221088"/>
            <a:ext cx="10270281" cy="0"/>
          </a:xfrm>
          <a:prstGeom prst="lin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5D7E37E-B80E-4A85-BA48-E5704A037ED1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Adaboost</a:t>
            </a:r>
            <a:endParaRPr lang="ru-RU" sz="3600" b="1" dirty="0">
              <a:solidFill>
                <a:srgbClr val="2C2C2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15186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Rectangle 54"/>
          <p:cNvSpPr/>
          <p:nvPr/>
        </p:nvSpPr>
        <p:spPr>
          <a:xfrm rot="5400000">
            <a:off x="8656305" y="3531070"/>
            <a:ext cx="3615727" cy="64294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2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 rot="16200000">
            <a:off x="7924008" y="3463772"/>
            <a:ext cx="3611215" cy="78204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40000"/>
                  <a:lumOff val="6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6" name="Object 7"/>
          <p:cNvGraphicFramePr>
            <a:graphicFrameLocks noChangeAspect="1"/>
          </p:cNvGraphicFramePr>
          <p:nvPr/>
        </p:nvGraphicFramePr>
        <p:xfrm>
          <a:off x="475199" y="1916832"/>
          <a:ext cx="23876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015920" imgH="228600" progId="Equation.3">
                  <p:embed/>
                </p:oleObj>
              </mc:Choice>
              <mc:Fallback>
                <p:oleObj name="Equation" r:id="rId2" imgW="1015920" imgH="228600" progId="Equation.3">
                  <p:embed/>
                  <p:pic>
                    <p:nvPicPr>
                      <p:cNvPr id="1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5199" y="1916832"/>
                        <a:ext cx="2387600" cy="563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1462985" y="3068960"/>
          <a:ext cx="1316554" cy="41457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34680" imgH="190440" progId="Equation.3">
                  <p:embed/>
                </p:oleObj>
              </mc:Choice>
              <mc:Fallback>
                <p:oleObj name="Equation" r:id="rId4" imgW="634680" imgH="190440" progId="Equation.3">
                  <p:embed/>
                  <p:pic>
                    <p:nvPicPr>
                      <p:cNvPr id="1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62985" y="3068960"/>
                        <a:ext cx="1316554" cy="41457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1823864" y="3573016"/>
          <a:ext cx="955675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406080" imgH="228600" progId="Equation.3">
                  <p:embed/>
                </p:oleObj>
              </mc:Choice>
              <mc:Fallback>
                <p:oleObj name="Equation" r:id="rId6" imgW="406080" imgH="228600" progId="Equation.3">
                  <p:embed/>
                  <p:pic>
                    <p:nvPicPr>
                      <p:cNvPr id="19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3864" y="3573016"/>
                        <a:ext cx="955675" cy="563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7"/>
          <p:cNvGraphicFramePr>
            <a:graphicFrameLocks noChangeAspect="1"/>
          </p:cNvGraphicFramePr>
          <p:nvPr/>
        </p:nvGraphicFramePr>
        <p:xfrm>
          <a:off x="505361" y="2480395"/>
          <a:ext cx="23288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90360" imgH="228600" progId="Equation.3">
                  <p:embed/>
                </p:oleObj>
              </mc:Choice>
              <mc:Fallback>
                <p:oleObj name="Equation" r:id="rId8" imgW="990360" imgH="228600" progId="Equation.3">
                  <p:embed/>
                  <p:pic>
                    <p:nvPicPr>
                      <p:cNvPr id="2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5361" y="2480395"/>
                        <a:ext cx="2328863" cy="563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1" name="Object 7"/>
          <p:cNvGraphicFramePr>
            <a:graphicFrameLocks noChangeAspect="1"/>
          </p:cNvGraphicFramePr>
          <p:nvPr/>
        </p:nvGraphicFramePr>
        <p:xfrm>
          <a:off x="1957388" y="4813300"/>
          <a:ext cx="777875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330120" imgH="228600" progId="Equation.3">
                  <p:embed/>
                </p:oleObj>
              </mc:Choice>
              <mc:Fallback>
                <p:oleObj name="Equation" r:id="rId10" imgW="330120" imgH="228600" progId="Equation.3">
                  <p:embed/>
                  <p:pic>
                    <p:nvPicPr>
                      <p:cNvPr id="21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57388" y="4813300"/>
                        <a:ext cx="777875" cy="563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2" name="Object 7"/>
          <p:cNvGraphicFramePr>
            <a:graphicFrameLocks noChangeAspect="1"/>
          </p:cNvGraphicFramePr>
          <p:nvPr/>
        </p:nvGraphicFramePr>
        <p:xfrm>
          <a:off x="2390601" y="4149080"/>
          <a:ext cx="388938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64880" imgH="228600" progId="Equation.3">
                  <p:embed/>
                </p:oleObj>
              </mc:Choice>
              <mc:Fallback>
                <p:oleObj name="Equation" r:id="rId12" imgW="164880" imgH="228600" progId="Equation.3">
                  <p:embed/>
                  <p:pic>
                    <p:nvPicPr>
                      <p:cNvPr id="22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0601" y="4149080"/>
                        <a:ext cx="388938" cy="563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3" name="Object 7"/>
          <p:cNvGraphicFramePr>
            <a:graphicFrameLocks noChangeAspect="1"/>
          </p:cNvGraphicFramePr>
          <p:nvPr/>
        </p:nvGraphicFramePr>
        <p:xfrm>
          <a:off x="1856656" y="5682154"/>
          <a:ext cx="3264196" cy="102511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1143000" imgH="342720" progId="Equation.3">
                  <p:embed/>
                </p:oleObj>
              </mc:Choice>
              <mc:Fallback>
                <p:oleObj name="Equation" r:id="rId14" imgW="1143000" imgH="342720" progId="Equation.3">
                  <p:embed/>
                  <p:pic>
                    <p:nvPicPr>
                      <p:cNvPr id="2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56656" y="5682154"/>
                        <a:ext cx="3264196" cy="1025119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4" name="TextBox 23"/>
          <p:cNvSpPr txBox="1"/>
          <p:nvPr/>
        </p:nvSpPr>
        <p:spPr>
          <a:xfrm>
            <a:off x="3090901" y="2070721"/>
            <a:ext cx="3135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Training features</a:t>
            </a:r>
            <a:endParaRPr lang="ru-RU" sz="2400" dirty="0"/>
          </a:p>
        </p:txBody>
      </p:sp>
      <p:sp>
        <p:nvSpPr>
          <p:cNvPr id="25" name="TextBox 24"/>
          <p:cNvSpPr txBox="1"/>
          <p:nvPr/>
        </p:nvSpPr>
        <p:spPr>
          <a:xfrm>
            <a:off x="3066807" y="3068960"/>
            <a:ext cx="28131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Iteration number</a:t>
            </a:r>
            <a:endParaRPr lang="ru-RU" sz="2400" i="1" dirty="0"/>
          </a:p>
        </p:txBody>
      </p:sp>
      <p:sp>
        <p:nvSpPr>
          <p:cNvPr id="26" name="TextBox 25"/>
          <p:cNvSpPr txBox="1"/>
          <p:nvPr/>
        </p:nvSpPr>
        <p:spPr>
          <a:xfrm>
            <a:off x="3066807" y="3573016"/>
            <a:ext cx="47972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Weight of the element on iteration t</a:t>
            </a:r>
            <a:endParaRPr lang="ru-RU" sz="2400" i="1" dirty="0"/>
          </a:p>
        </p:txBody>
      </p:sp>
      <p:sp>
        <p:nvSpPr>
          <p:cNvPr id="27" name="TextBox 26"/>
          <p:cNvSpPr txBox="1"/>
          <p:nvPr/>
        </p:nvSpPr>
        <p:spPr>
          <a:xfrm>
            <a:off x="3066807" y="4797152"/>
            <a:ext cx="453554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Weak classifier on iteration t</a:t>
            </a:r>
            <a:endParaRPr lang="ru-RU" sz="2400" i="1" dirty="0"/>
          </a:p>
        </p:txBody>
      </p:sp>
      <p:sp>
        <p:nvSpPr>
          <p:cNvPr id="28" name="TextBox 27"/>
          <p:cNvSpPr txBox="1"/>
          <p:nvPr/>
        </p:nvSpPr>
        <p:spPr>
          <a:xfrm>
            <a:off x="3066807" y="4200030"/>
            <a:ext cx="533344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Weight if a weak classifier on iteration t</a:t>
            </a:r>
            <a:endParaRPr lang="ru-RU" sz="2400" i="1" dirty="0"/>
          </a:p>
        </p:txBody>
      </p:sp>
      <p:cxnSp>
        <p:nvCxnSpPr>
          <p:cNvPr id="30" name="Прямая со стрелкой 19"/>
          <p:cNvCxnSpPr/>
          <p:nvPr/>
        </p:nvCxnSpPr>
        <p:spPr>
          <a:xfrm>
            <a:off x="8213872" y="4836988"/>
            <a:ext cx="371477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Прямая со стрелкой 20"/>
          <p:cNvCxnSpPr/>
          <p:nvPr/>
        </p:nvCxnSpPr>
        <p:spPr>
          <a:xfrm rot="5400000" flipH="1" flipV="1">
            <a:off x="7066896" y="3912262"/>
            <a:ext cx="272416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Блок-схема: узел 21"/>
          <p:cNvSpPr/>
          <p:nvPr/>
        </p:nvSpPr>
        <p:spPr>
          <a:xfrm>
            <a:off x="9071128" y="2550972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3" name="Блок-схема: узел 22"/>
          <p:cNvSpPr/>
          <p:nvPr/>
        </p:nvSpPr>
        <p:spPr>
          <a:xfrm>
            <a:off x="9758171" y="2318452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4" name="Блок-схема: узел 24"/>
          <p:cNvSpPr/>
          <p:nvPr/>
        </p:nvSpPr>
        <p:spPr>
          <a:xfrm>
            <a:off x="9338590" y="3282865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5" name="Блок-схема: узел 25"/>
          <p:cNvSpPr/>
          <p:nvPr/>
        </p:nvSpPr>
        <p:spPr>
          <a:xfrm>
            <a:off x="8928252" y="2979600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6" name="Блок-схема: узел 26"/>
          <p:cNvSpPr/>
          <p:nvPr/>
        </p:nvSpPr>
        <p:spPr>
          <a:xfrm>
            <a:off x="9714070" y="2908162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7" name="Блок-схема: узел 27"/>
          <p:cNvSpPr/>
          <p:nvPr/>
        </p:nvSpPr>
        <p:spPr>
          <a:xfrm>
            <a:off x="10678483" y="3532123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8" name="Блок-схема: узел 28"/>
          <p:cNvSpPr/>
          <p:nvPr/>
        </p:nvSpPr>
        <p:spPr>
          <a:xfrm>
            <a:off x="9158326" y="3798292"/>
            <a:ext cx="365760" cy="36576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9" name="Блок-схема: узел 29"/>
          <p:cNvSpPr/>
          <p:nvPr/>
        </p:nvSpPr>
        <p:spPr>
          <a:xfrm>
            <a:off x="10253464" y="4151372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0" name="Блок-схема: узел 30"/>
          <p:cNvSpPr/>
          <p:nvPr/>
        </p:nvSpPr>
        <p:spPr>
          <a:xfrm>
            <a:off x="11142830" y="3265352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1" name="Блок-схема: узел 31"/>
          <p:cNvSpPr/>
          <p:nvPr/>
        </p:nvSpPr>
        <p:spPr>
          <a:xfrm>
            <a:off x="11071392" y="4122608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2" name="Блок-схема: узел 32"/>
          <p:cNvSpPr/>
          <p:nvPr/>
        </p:nvSpPr>
        <p:spPr>
          <a:xfrm>
            <a:off x="11571458" y="3908294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3" name="Блок-схема: узел 33"/>
          <p:cNvSpPr/>
          <p:nvPr/>
        </p:nvSpPr>
        <p:spPr>
          <a:xfrm>
            <a:off x="10571326" y="2908162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6" name="Блок-схема: узел 26"/>
          <p:cNvSpPr/>
          <p:nvPr/>
        </p:nvSpPr>
        <p:spPr>
          <a:xfrm>
            <a:off x="9625566" y="3781755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Блок-схема: узел 26"/>
          <p:cNvSpPr>
            <a:spLocks noChangeAspect="1"/>
          </p:cNvSpPr>
          <p:nvPr/>
        </p:nvSpPr>
        <p:spPr>
          <a:xfrm>
            <a:off x="10464168" y="2311489"/>
            <a:ext cx="365760" cy="36576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Блок-схема: узел 26"/>
          <p:cNvSpPr>
            <a:spLocks noChangeAspect="1"/>
          </p:cNvSpPr>
          <p:nvPr/>
        </p:nvSpPr>
        <p:spPr>
          <a:xfrm>
            <a:off x="11089478" y="2443521"/>
            <a:ext cx="320040" cy="32004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Блок-схема: узел 26"/>
          <p:cNvSpPr/>
          <p:nvPr/>
        </p:nvSpPr>
        <p:spPr>
          <a:xfrm>
            <a:off x="10517748" y="4514742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Блок-схема: узел 26"/>
          <p:cNvSpPr>
            <a:spLocks noChangeAspect="1"/>
          </p:cNvSpPr>
          <p:nvPr/>
        </p:nvSpPr>
        <p:spPr>
          <a:xfrm>
            <a:off x="11464299" y="2788691"/>
            <a:ext cx="411480" cy="4114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1" name="Прямая соединительная линия 38"/>
          <p:cNvCxnSpPr/>
          <p:nvPr/>
        </p:nvCxnSpPr>
        <p:spPr>
          <a:xfrm flipV="1">
            <a:off x="10128448" y="1844824"/>
            <a:ext cx="0" cy="4032448"/>
          </a:xfrm>
          <a:prstGeom prst="line">
            <a:avLst/>
          </a:prstGeom>
          <a:ln w="38100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Connector 59"/>
          <p:cNvCxnSpPr/>
          <p:nvPr/>
        </p:nvCxnSpPr>
        <p:spPr>
          <a:xfrm>
            <a:off x="7528081" y="3806344"/>
            <a:ext cx="1740970" cy="158036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64" name="Object 7"/>
          <p:cNvGraphicFramePr>
            <a:graphicFrameLocks noChangeAspect="1"/>
          </p:cNvGraphicFramePr>
          <p:nvPr/>
        </p:nvGraphicFramePr>
        <p:xfrm>
          <a:off x="9069863" y="5973739"/>
          <a:ext cx="2809875" cy="531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1193760" imgH="215640" progId="Equation.3">
                  <p:embed/>
                </p:oleObj>
              </mc:Choice>
              <mc:Fallback>
                <p:oleObj name="Equation" r:id="rId16" imgW="1193760" imgH="215640" progId="Equation.3">
                  <p:embed/>
                  <p:pic>
                    <p:nvPicPr>
                      <p:cNvPr id="6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69863" y="5973739"/>
                        <a:ext cx="2809875" cy="53181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69" name="Straight Connector 68"/>
          <p:cNvCxnSpPr/>
          <p:nvPr/>
        </p:nvCxnSpPr>
        <p:spPr>
          <a:xfrm>
            <a:off x="7602354" y="5254603"/>
            <a:ext cx="1450485" cy="764414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/>
          <p:cNvSpPr txBox="1"/>
          <p:nvPr/>
        </p:nvSpPr>
        <p:spPr>
          <a:xfrm>
            <a:off x="3060312" y="2539566"/>
            <a:ext cx="3135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/>
              <a:t>=</a:t>
            </a:r>
            <a:r>
              <a:rPr lang="en-US" sz="2400" dirty="0"/>
              <a:t> {</a:t>
            </a:r>
            <a:r>
              <a:rPr lang="ru-RU" sz="2400" dirty="0"/>
              <a:t>-1</a:t>
            </a:r>
            <a:r>
              <a:rPr lang="en-US" sz="2400" dirty="0"/>
              <a:t> ,1}</a:t>
            </a:r>
            <a:endParaRPr lang="ru-RU" sz="2400" dirty="0"/>
          </a:p>
        </p:txBody>
      </p:sp>
      <p:sp>
        <p:nvSpPr>
          <p:cNvPr id="75" name="TextBox 74"/>
          <p:cNvSpPr txBox="1"/>
          <p:nvPr/>
        </p:nvSpPr>
        <p:spPr>
          <a:xfrm>
            <a:off x="4126958" y="2525518"/>
            <a:ext cx="31355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Training targets</a:t>
            </a:r>
            <a:endParaRPr lang="ru-RU" sz="2400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3D89456-DD9F-47D9-80A3-1D58C05A8C29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Adaboost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973C4A8-7181-40A1-9523-73A690AEA4CB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Definitions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14991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4" name="Object 7"/>
          <p:cNvGraphicFramePr>
            <a:graphicFrameLocks noChangeAspect="1"/>
          </p:cNvGraphicFramePr>
          <p:nvPr/>
        </p:nvGraphicFramePr>
        <p:xfrm>
          <a:off x="6528048" y="1967175"/>
          <a:ext cx="5021262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33360" imgH="342720" progId="Equation.3">
                  <p:embed/>
                </p:oleObj>
              </mc:Choice>
              <mc:Fallback>
                <p:oleObj name="Equation" r:id="rId2" imgW="2133360" imgH="342720" progId="Equation.3">
                  <p:embed/>
                  <p:pic>
                    <p:nvPicPr>
                      <p:cNvPr id="44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28048" y="1967175"/>
                        <a:ext cx="5021262" cy="846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7"/>
          <p:cNvGraphicFramePr>
            <a:graphicFrameLocks noChangeAspect="1"/>
          </p:cNvGraphicFramePr>
          <p:nvPr/>
        </p:nvGraphicFramePr>
        <p:xfrm>
          <a:off x="693859" y="3884931"/>
          <a:ext cx="4959350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108160" imgH="228600" progId="Equation.3">
                  <p:embed/>
                </p:oleObj>
              </mc:Choice>
              <mc:Fallback>
                <p:oleObj name="Equation" r:id="rId4" imgW="2108160" imgH="228600" progId="Equation.3">
                  <p:embed/>
                  <p:pic>
                    <p:nvPicPr>
                      <p:cNvPr id="5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3859" y="3884931"/>
                        <a:ext cx="4959350" cy="563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59" name="TextBox 58"/>
          <p:cNvSpPr txBox="1"/>
          <p:nvPr/>
        </p:nvSpPr>
        <p:spPr>
          <a:xfrm>
            <a:off x="636055" y="3331240"/>
            <a:ext cx="5161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Update weights</a:t>
            </a:r>
            <a:endParaRPr lang="ru-RU" sz="2400" i="1" dirty="0"/>
          </a:p>
        </p:txBody>
      </p:sp>
      <p:sp>
        <p:nvSpPr>
          <p:cNvPr id="62" name="TextBox 61"/>
          <p:cNvSpPr txBox="1"/>
          <p:nvPr/>
        </p:nvSpPr>
        <p:spPr>
          <a:xfrm>
            <a:off x="549518" y="2021939"/>
            <a:ext cx="38182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Weak classifier to minimize the weighted error</a:t>
            </a:r>
            <a:endParaRPr lang="ru-RU" sz="2400" dirty="0"/>
          </a:p>
        </p:txBody>
      </p:sp>
      <p:graphicFrame>
        <p:nvGraphicFramePr>
          <p:cNvPr id="45" name="Object 7"/>
          <p:cNvGraphicFramePr>
            <a:graphicFrameLocks noChangeAspect="1"/>
          </p:cNvGraphicFramePr>
          <p:nvPr/>
        </p:nvGraphicFramePr>
        <p:xfrm>
          <a:off x="5699023" y="2758768"/>
          <a:ext cx="4270375" cy="2757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815840" imgH="1117440" progId="Equation.3">
                  <p:embed/>
                </p:oleObj>
              </mc:Choice>
              <mc:Fallback>
                <p:oleObj name="Equation" r:id="rId6" imgW="1815840" imgH="1117440" progId="Equation.3">
                  <p:embed/>
                  <p:pic>
                    <p:nvPicPr>
                      <p:cNvPr id="45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99023" y="2758768"/>
                        <a:ext cx="4270375" cy="275748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7"/>
          <p:cNvGraphicFramePr>
            <a:graphicFrameLocks noChangeAspect="1"/>
          </p:cNvGraphicFramePr>
          <p:nvPr/>
        </p:nvGraphicFramePr>
        <p:xfrm>
          <a:off x="6143529" y="5830015"/>
          <a:ext cx="4452938" cy="8461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892160" imgH="342720" progId="Equation.3">
                  <p:embed/>
                </p:oleObj>
              </mc:Choice>
              <mc:Fallback>
                <p:oleObj name="Equation" r:id="rId8" imgW="1892160" imgH="342720" progId="Equation.3">
                  <p:embed/>
                  <p:pic>
                    <p:nvPicPr>
                      <p:cNvPr id="5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43529" y="5830015"/>
                        <a:ext cx="4452938" cy="846137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7"/>
          <p:cNvGraphicFramePr>
            <a:graphicFrameLocks noChangeAspect="1"/>
          </p:cNvGraphicFramePr>
          <p:nvPr/>
        </p:nvGraphicFramePr>
        <p:xfrm>
          <a:off x="682533" y="5429840"/>
          <a:ext cx="260032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104840" imgH="482400" progId="Equation.3">
                  <p:embed/>
                </p:oleObj>
              </mc:Choice>
              <mc:Fallback>
                <p:oleObj name="Equation" r:id="rId10" imgW="1104840" imgH="482400" progId="Equation.3">
                  <p:embed/>
                  <p:pic>
                    <p:nvPicPr>
                      <p:cNvPr id="5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2533" y="5429840"/>
                        <a:ext cx="2600325" cy="1190625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60" name="TextBox 59"/>
          <p:cNvSpPr txBox="1"/>
          <p:nvPr/>
        </p:nvSpPr>
        <p:spPr>
          <a:xfrm>
            <a:off x="549518" y="5085184"/>
            <a:ext cx="619455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Calculate the weight od classifier</a:t>
            </a:r>
            <a:endParaRPr lang="ru-RU" sz="24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428E4CD-B9E6-49EE-A7C2-D85DCD483595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Adaboost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929ADB5-7AF3-4277-86F1-179BD8B7AEE0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Algorithm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066469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9" name="Прямая со стрелкой 13"/>
          <p:cNvCxnSpPr/>
          <p:nvPr/>
        </p:nvCxnSpPr>
        <p:spPr>
          <a:xfrm>
            <a:off x="7821212" y="3768520"/>
            <a:ext cx="371477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"/>
          <p:cNvCxnSpPr/>
          <p:nvPr/>
        </p:nvCxnSpPr>
        <p:spPr>
          <a:xfrm rot="5400000" flipH="1" flipV="1">
            <a:off x="6665840" y="2843794"/>
            <a:ext cx="272416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Блок-схема: узел 23"/>
          <p:cNvSpPr/>
          <p:nvPr/>
        </p:nvSpPr>
        <p:spPr>
          <a:xfrm>
            <a:off x="10562206" y="3358702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52" name="Object 6"/>
          <p:cNvGraphicFramePr>
            <a:graphicFrameLocks noChangeAspect="1"/>
          </p:cNvGraphicFramePr>
          <p:nvPr/>
        </p:nvGraphicFramePr>
        <p:xfrm>
          <a:off x="11566128" y="3768520"/>
          <a:ext cx="2905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15640" progId="Equation.3">
                  <p:embed/>
                </p:oleObj>
              </mc:Choice>
              <mc:Fallback>
                <p:oleObj name="Equation" r:id="rId2" imgW="152280" imgH="215640" progId="Equation.3">
                  <p:embed/>
                  <p:pic>
                    <p:nvPicPr>
                      <p:cNvPr id="15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6128" y="3768520"/>
                        <a:ext cx="2905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Object 7"/>
          <p:cNvGraphicFramePr>
            <a:graphicFrameLocks noChangeAspect="1"/>
          </p:cNvGraphicFramePr>
          <p:nvPr/>
        </p:nvGraphicFramePr>
        <p:xfrm>
          <a:off x="7606898" y="1196752"/>
          <a:ext cx="314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15640" progId="Equation.3">
                  <p:embed/>
                </p:oleObj>
              </mc:Choice>
              <mc:Fallback>
                <p:oleObj name="Equation" r:id="rId4" imgW="164880" imgH="215640" progId="Equation.3">
                  <p:embed/>
                  <p:pic>
                    <p:nvPicPr>
                      <p:cNvPr id="15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6898" y="1196752"/>
                        <a:ext cx="3143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" name="Блок-схема: узел 43"/>
          <p:cNvSpPr/>
          <p:nvPr/>
        </p:nvSpPr>
        <p:spPr>
          <a:xfrm>
            <a:off x="10344472" y="1979520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Блок-схема: узел 44"/>
          <p:cNvSpPr/>
          <p:nvPr/>
        </p:nvSpPr>
        <p:spPr>
          <a:xfrm>
            <a:off x="8040216" y="183721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Блок-схема: узел 19"/>
          <p:cNvSpPr/>
          <p:nvPr/>
        </p:nvSpPr>
        <p:spPr>
          <a:xfrm>
            <a:off x="10416480" y="3502718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Блок-схема: узел 42"/>
          <p:cNvSpPr/>
          <p:nvPr/>
        </p:nvSpPr>
        <p:spPr>
          <a:xfrm>
            <a:off x="8184232" y="1693198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Блок-схема: узел 44"/>
          <p:cNvSpPr/>
          <p:nvPr/>
        </p:nvSpPr>
        <p:spPr>
          <a:xfrm>
            <a:off x="7968208" y="1700808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Блок-схема: узел 23"/>
          <p:cNvSpPr/>
          <p:nvPr/>
        </p:nvSpPr>
        <p:spPr>
          <a:xfrm>
            <a:off x="10562206" y="3574726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1" name="Блок-схема: узел 43"/>
          <p:cNvSpPr/>
          <p:nvPr/>
        </p:nvSpPr>
        <p:spPr>
          <a:xfrm>
            <a:off x="8040216" y="3502718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230" name="Group 229"/>
          <p:cNvGrpSpPr/>
          <p:nvPr/>
        </p:nvGrpSpPr>
        <p:grpSpPr>
          <a:xfrm>
            <a:off x="432197" y="2179638"/>
            <a:ext cx="4511675" cy="563562"/>
            <a:chOff x="252413" y="2179638"/>
            <a:chExt cx="4511675" cy="563562"/>
          </a:xfrm>
        </p:grpSpPr>
        <p:graphicFrame>
          <p:nvGraphicFramePr>
            <p:cNvPr id="231" name="Object 7"/>
            <p:cNvGraphicFramePr>
              <a:graphicFrameLocks noChangeAspect="1"/>
            </p:cNvGraphicFramePr>
            <p:nvPr/>
          </p:nvGraphicFramePr>
          <p:xfrm>
            <a:off x="252413" y="2179638"/>
            <a:ext cx="4511675" cy="5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17360" imgH="228600" progId="Equation.3">
                    <p:embed/>
                  </p:oleObj>
                </mc:Choice>
                <mc:Fallback>
                  <p:oleObj name="Equation" r:id="rId6" imgW="1917360" imgH="228600" progId="Equation.3">
                    <p:embed/>
                    <p:pic>
                      <p:nvPicPr>
                        <p:cNvPr id="23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413" y="2179638"/>
                          <a:ext cx="4511675" cy="5635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2" name="Блок-схема: узел 42"/>
            <p:cNvSpPr/>
            <p:nvPr/>
          </p:nvSpPr>
          <p:spPr>
            <a:xfrm>
              <a:off x="4332040" y="2348880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3" name="Блок-схема: узел 46"/>
            <p:cNvSpPr/>
            <p:nvPr/>
          </p:nvSpPr>
          <p:spPr>
            <a:xfrm>
              <a:off x="3755976" y="2348880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34" name="Rectangle 233"/>
          <p:cNvSpPr/>
          <p:nvPr/>
        </p:nvSpPr>
        <p:spPr>
          <a:xfrm>
            <a:off x="1661486" y="2004052"/>
            <a:ext cx="3439610" cy="808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AA08C9C-FDBC-4F34-BA7A-F2A04F7B8E38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Adaboost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F21BDE6A-AF6C-4CB4-BDB6-57C2323E7976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Example: </a:t>
            </a:r>
            <a:r>
              <a:rPr lang="en-US" sz="3200" dirty="0"/>
              <a:t>step 1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78662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Rectangle 226"/>
          <p:cNvSpPr/>
          <p:nvPr/>
        </p:nvSpPr>
        <p:spPr>
          <a:xfrm rot="5400000">
            <a:off x="8812408" y="4747153"/>
            <a:ext cx="1517183" cy="25871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6" name="Rectangle 225"/>
          <p:cNvSpPr/>
          <p:nvPr/>
        </p:nvSpPr>
        <p:spPr>
          <a:xfrm rot="16200000">
            <a:off x="8531661" y="4725782"/>
            <a:ext cx="1517183" cy="2825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Rectangle 218"/>
          <p:cNvSpPr/>
          <p:nvPr/>
        </p:nvSpPr>
        <p:spPr>
          <a:xfrm rot="10800000">
            <a:off x="8516896" y="2553674"/>
            <a:ext cx="1517183" cy="25871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8" name="Rectangle 217"/>
          <p:cNvSpPr/>
          <p:nvPr/>
        </p:nvSpPr>
        <p:spPr>
          <a:xfrm>
            <a:off x="8505084" y="2271102"/>
            <a:ext cx="1517183" cy="2825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4" name="Rectangle 183"/>
          <p:cNvSpPr/>
          <p:nvPr/>
        </p:nvSpPr>
        <p:spPr>
          <a:xfrm rot="18819156">
            <a:off x="9396054" y="3250335"/>
            <a:ext cx="1517183" cy="2825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5" name="Rectangle 184"/>
          <p:cNvSpPr/>
          <p:nvPr/>
        </p:nvSpPr>
        <p:spPr>
          <a:xfrm rot="18869912">
            <a:off x="7485806" y="1971314"/>
            <a:ext cx="1517183" cy="2825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3" name="Rectangle 182"/>
          <p:cNvSpPr/>
          <p:nvPr/>
        </p:nvSpPr>
        <p:spPr>
          <a:xfrm rot="7992816">
            <a:off x="9657888" y="3415745"/>
            <a:ext cx="1517183" cy="2825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2" name="Rectangle 181"/>
          <p:cNvSpPr/>
          <p:nvPr/>
        </p:nvSpPr>
        <p:spPr>
          <a:xfrm rot="8125153">
            <a:off x="7706495" y="2156090"/>
            <a:ext cx="1517183" cy="282572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0" name="Rectangle 179"/>
          <p:cNvSpPr/>
          <p:nvPr/>
        </p:nvSpPr>
        <p:spPr>
          <a:xfrm rot="13491317">
            <a:off x="7771379" y="3680973"/>
            <a:ext cx="1517183" cy="258714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9" name="Rectangle 178"/>
          <p:cNvSpPr/>
          <p:nvPr/>
        </p:nvSpPr>
        <p:spPr>
          <a:xfrm rot="13549039">
            <a:off x="9215484" y="2125924"/>
            <a:ext cx="1517183" cy="235247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 rot="2721510">
            <a:off x="7910546" y="3460052"/>
            <a:ext cx="1517183" cy="234628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Rectangle 176"/>
          <p:cNvSpPr/>
          <p:nvPr/>
        </p:nvSpPr>
        <p:spPr>
          <a:xfrm rot="2721510">
            <a:off x="9373160" y="1894948"/>
            <a:ext cx="1517183" cy="26944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9" name="Прямая со стрелкой 13"/>
          <p:cNvCxnSpPr/>
          <p:nvPr/>
        </p:nvCxnSpPr>
        <p:spPr>
          <a:xfrm>
            <a:off x="7821212" y="3768520"/>
            <a:ext cx="371477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"/>
          <p:cNvCxnSpPr/>
          <p:nvPr/>
        </p:nvCxnSpPr>
        <p:spPr>
          <a:xfrm rot="5400000" flipH="1" flipV="1">
            <a:off x="6665840" y="2843794"/>
            <a:ext cx="272416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Блок-схема: узел 23"/>
          <p:cNvSpPr/>
          <p:nvPr/>
        </p:nvSpPr>
        <p:spPr>
          <a:xfrm>
            <a:off x="10562206" y="3358702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52" name="Object 6"/>
          <p:cNvGraphicFramePr>
            <a:graphicFrameLocks noChangeAspect="1"/>
          </p:cNvGraphicFramePr>
          <p:nvPr/>
        </p:nvGraphicFramePr>
        <p:xfrm>
          <a:off x="11566128" y="3768520"/>
          <a:ext cx="2905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15640" progId="Equation.3">
                  <p:embed/>
                </p:oleObj>
              </mc:Choice>
              <mc:Fallback>
                <p:oleObj name="Equation" r:id="rId2" imgW="152280" imgH="215640" progId="Equation.3">
                  <p:embed/>
                  <p:pic>
                    <p:nvPicPr>
                      <p:cNvPr id="15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6128" y="3768520"/>
                        <a:ext cx="2905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Object 7"/>
          <p:cNvGraphicFramePr>
            <a:graphicFrameLocks noChangeAspect="1"/>
          </p:cNvGraphicFramePr>
          <p:nvPr/>
        </p:nvGraphicFramePr>
        <p:xfrm>
          <a:off x="7606898" y="1196752"/>
          <a:ext cx="314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4880" imgH="215640" progId="Equation.3">
                  <p:embed/>
                </p:oleObj>
              </mc:Choice>
              <mc:Fallback>
                <p:oleObj name="Equation" r:id="rId4" imgW="164880" imgH="215640" progId="Equation.3">
                  <p:embed/>
                  <p:pic>
                    <p:nvPicPr>
                      <p:cNvPr id="15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6898" y="1196752"/>
                        <a:ext cx="3143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" name="Блок-схема: узел 43"/>
          <p:cNvSpPr/>
          <p:nvPr/>
        </p:nvSpPr>
        <p:spPr>
          <a:xfrm>
            <a:off x="10344472" y="1979520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Блок-схема: узел 44"/>
          <p:cNvSpPr/>
          <p:nvPr/>
        </p:nvSpPr>
        <p:spPr>
          <a:xfrm>
            <a:off x="8040216" y="183721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Блок-схема: узел 19"/>
          <p:cNvSpPr/>
          <p:nvPr/>
        </p:nvSpPr>
        <p:spPr>
          <a:xfrm>
            <a:off x="10416480" y="3502718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Блок-схема: узел 42"/>
          <p:cNvSpPr/>
          <p:nvPr/>
        </p:nvSpPr>
        <p:spPr>
          <a:xfrm>
            <a:off x="8184232" y="1693198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Блок-схема: узел 44"/>
          <p:cNvSpPr/>
          <p:nvPr/>
        </p:nvSpPr>
        <p:spPr>
          <a:xfrm>
            <a:off x="8185942" y="1844824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Блок-схема: узел 44"/>
          <p:cNvSpPr/>
          <p:nvPr/>
        </p:nvSpPr>
        <p:spPr>
          <a:xfrm>
            <a:off x="7968208" y="1700808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Блок-схема: узел 23"/>
          <p:cNvSpPr/>
          <p:nvPr/>
        </p:nvSpPr>
        <p:spPr>
          <a:xfrm>
            <a:off x="10562206" y="3574726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1" name="Блок-схема: узел 43"/>
          <p:cNvSpPr/>
          <p:nvPr/>
        </p:nvSpPr>
        <p:spPr>
          <a:xfrm>
            <a:off x="8040216" y="3502718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3" name="Прямая соединительная линия 38"/>
          <p:cNvCxnSpPr/>
          <p:nvPr/>
        </p:nvCxnSpPr>
        <p:spPr>
          <a:xfrm flipH="1" flipV="1">
            <a:off x="9463657" y="1537668"/>
            <a:ext cx="1205706" cy="1219226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Прямая соединительная линия 38"/>
          <p:cNvCxnSpPr/>
          <p:nvPr/>
        </p:nvCxnSpPr>
        <p:spPr>
          <a:xfrm flipH="1" flipV="1">
            <a:off x="7901658" y="2977828"/>
            <a:ext cx="1407540" cy="1440160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Прямая соединительная линия 38"/>
          <p:cNvCxnSpPr/>
          <p:nvPr/>
        </p:nvCxnSpPr>
        <p:spPr>
          <a:xfrm flipH="1">
            <a:off x="7586586" y="1628552"/>
            <a:ext cx="1322945" cy="1339008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Прямая соединительная линия 38"/>
          <p:cNvCxnSpPr/>
          <p:nvPr/>
        </p:nvCxnSpPr>
        <p:spPr>
          <a:xfrm flipH="1">
            <a:off x="9578574" y="2836793"/>
            <a:ext cx="1319068" cy="1369879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9192344" y="1196752"/>
            <a:ext cx="420786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1" name="Rectangle 180"/>
          <p:cNvSpPr/>
          <p:nvPr/>
        </p:nvSpPr>
        <p:spPr>
          <a:xfrm>
            <a:off x="7692284" y="2973535"/>
            <a:ext cx="420786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6" name="Rectangle 185"/>
          <p:cNvSpPr/>
          <p:nvPr/>
        </p:nvSpPr>
        <p:spPr>
          <a:xfrm>
            <a:off x="8745198" y="1227049"/>
            <a:ext cx="420786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187" name="Rectangle 186"/>
          <p:cNvSpPr/>
          <p:nvPr/>
        </p:nvSpPr>
        <p:spPr>
          <a:xfrm>
            <a:off x="10783767" y="2707243"/>
            <a:ext cx="420786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3</a:t>
            </a:r>
          </a:p>
        </p:txBody>
      </p:sp>
      <p:cxnSp>
        <p:nvCxnSpPr>
          <p:cNvPr id="217" name="Прямая соединительная линия 38"/>
          <p:cNvCxnSpPr/>
          <p:nvPr/>
        </p:nvCxnSpPr>
        <p:spPr>
          <a:xfrm flipH="1">
            <a:off x="8426431" y="2553674"/>
            <a:ext cx="1656183" cy="0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9344744" y="2132856"/>
            <a:ext cx="420786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cxnSp>
        <p:nvCxnSpPr>
          <p:cNvPr id="221" name="Прямая соединительная линия 38"/>
          <p:cNvCxnSpPr/>
          <p:nvPr/>
        </p:nvCxnSpPr>
        <p:spPr>
          <a:xfrm flipV="1">
            <a:off x="9436089" y="3923118"/>
            <a:ext cx="2695" cy="1702542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ectangle 228"/>
          <p:cNvSpPr/>
          <p:nvPr/>
        </p:nvSpPr>
        <p:spPr>
          <a:xfrm>
            <a:off x="9336360" y="5430808"/>
            <a:ext cx="420786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>
                <a:solidFill>
                  <a:schemeClr val="tx1"/>
                </a:solidFill>
              </a:rPr>
              <a:t>4</a:t>
            </a:r>
          </a:p>
        </p:txBody>
      </p:sp>
      <p:grpSp>
        <p:nvGrpSpPr>
          <p:cNvPr id="230" name="Group 229"/>
          <p:cNvGrpSpPr/>
          <p:nvPr/>
        </p:nvGrpSpPr>
        <p:grpSpPr>
          <a:xfrm>
            <a:off x="432197" y="2179638"/>
            <a:ext cx="4511675" cy="563562"/>
            <a:chOff x="252413" y="2179638"/>
            <a:chExt cx="4511675" cy="563562"/>
          </a:xfrm>
        </p:grpSpPr>
        <p:graphicFrame>
          <p:nvGraphicFramePr>
            <p:cNvPr id="231" name="Object 7"/>
            <p:cNvGraphicFramePr>
              <a:graphicFrameLocks noChangeAspect="1"/>
            </p:cNvGraphicFramePr>
            <p:nvPr/>
          </p:nvGraphicFramePr>
          <p:xfrm>
            <a:off x="252413" y="2179638"/>
            <a:ext cx="4511675" cy="5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917360" imgH="228600" progId="Equation.3">
                    <p:embed/>
                  </p:oleObj>
                </mc:Choice>
                <mc:Fallback>
                  <p:oleObj name="Equation" r:id="rId6" imgW="1917360" imgH="228600" progId="Equation.3">
                    <p:embed/>
                    <p:pic>
                      <p:nvPicPr>
                        <p:cNvPr id="231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413" y="2179638"/>
                          <a:ext cx="4511675" cy="5635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32" name="Блок-схема: узел 42"/>
            <p:cNvSpPr/>
            <p:nvPr/>
          </p:nvSpPr>
          <p:spPr>
            <a:xfrm>
              <a:off x="4332040" y="2348880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233" name="Блок-схема: узел 46"/>
            <p:cNvSpPr/>
            <p:nvPr/>
          </p:nvSpPr>
          <p:spPr>
            <a:xfrm>
              <a:off x="3755976" y="2348880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234" name="Rectangle 233"/>
          <p:cNvSpPr/>
          <p:nvPr/>
        </p:nvSpPr>
        <p:spPr>
          <a:xfrm>
            <a:off x="1661486" y="2004052"/>
            <a:ext cx="3439610" cy="8083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8BE19BB-38B1-45AD-AB7E-C1A64C3C54DC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Adaboost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B32E1F67-33C8-40B9-BAD9-5CD5CF59F234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Example: </a:t>
            </a:r>
            <a:r>
              <a:rPr lang="en-US" sz="3200" dirty="0"/>
              <a:t>step 1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766277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125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" dur="125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" dur="125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125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125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125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1250"/>
                                        <p:tgtEl>
                                          <p:spTgt spid="1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125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1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125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125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" dur="125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1250"/>
                                        <p:tgtEl>
                                          <p:spTgt spid="1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125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125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125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1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1250"/>
                                        <p:tgtEl>
                                          <p:spTgt spid="1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125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125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125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1249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7" grpId="0" animBg="1"/>
      <p:bldP spid="226" grpId="0" animBg="1"/>
      <p:bldP spid="219" grpId="0" animBg="1"/>
      <p:bldP spid="218" grpId="0" animBg="1"/>
      <p:bldP spid="184" grpId="0" animBg="1"/>
      <p:bldP spid="185" grpId="0" animBg="1"/>
      <p:bldP spid="183" grpId="0" animBg="1"/>
      <p:bldP spid="182" grpId="0" animBg="1"/>
      <p:bldP spid="179" grpId="0" animBg="1"/>
      <p:bldP spid="177" grpId="0" animBg="1"/>
      <p:bldP spid="24" grpId="0"/>
      <p:bldP spid="181" grpId="0"/>
      <p:bldP spid="186" grpId="0"/>
      <p:bldP spid="187" grpId="0"/>
      <p:bldP spid="220" grpId="0"/>
      <p:bldP spid="22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Rectangle 179"/>
          <p:cNvSpPr/>
          <p:nvPr/>
        </p:nvSpPr>
        <p:spPr>
          <a:xfrm rot="13491317">
            <a:off x="6615408" y="3519001"/>
            <a:ext cx="3256755" cy="85663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8" name="Rectangle 177"/>
          <p:cNvSpPr/>
          <p:nvPr/>
        </p:nvSpPr>
        <p:spPr>
          <a:xfrm rot="2721510">
            <a:off x="7442052" y="2354045"/>
            <a:ext cx="3320739" cy="150962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32197" y="2179638"/>
            <a:ext cx="4511675" cy="563562"/>
            <a:chOff x="252413" y="2179638"/>
            <a:chExt cx="4511675" cy="563562"/>
          </a:xfrm>
        </p:grpSpPr>
        <p:graphicFrame>
          <p:nvGraphicFramePr>
            <p:cNvPr id="112" name="Object 7"/>
            <p:cNvGraphicFramePr>
              <a:graphicFrameLocks noChangeAspect="1"/>
            </p:cNvGraphicFramePr>
            <p:nvPr/>
          </p:nvGraphicFramePr>
          <p:xfrm>
            <a:off x="252413" y="2179638"/>
            <a:ext cx="4511675" cy="5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17360" imgH="228600" progId="Equation.3">
                    <p:embed/>
                  </p:oleObj>
                </mc:Choice>
                <mc:Fallback>
                  <p:oleObj name="Equation" r:id="rId2" imgW="1917360" imgH="228600" progId="Equation.3">
                    <p:embed/>
                    <p:pic>
                      <p:nvPicPr>
                        <p:cNvPr id="11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413" y="2179638"/>
                          <a:ext cx="4511675" cy="5635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" name="Блок-схема: узел 42"/>
            <p:cNvSpPr/>
            <p:nvPr/>
          </p:nvSpPr>
          <p:spPr>
            <a:xfrm>
              <a:off x="4332040" y="2348880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Блок-схема: узел 46"/>
            <p:cNvSpPr/>
            <p:nvPr/>
          </p:nvSpPr>
          <p:spPr>
            <a:xfrm>
              <a:off x="3755976" y="2348880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49" name="Прямая со стрелкой 13"/>
          <p:cNvCxnSpPr/>
          <p:nvPr/>
        </p:nvCxnSpPr>
        <p:spPr>
          <a:xfrm>
            <a:off x="7821212" y="3768520"/>
            <a:ext cx="371477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"/>
          <p:cNvCxnSpPr/>
          <p:nvPr/>
        </p:nvCxnSpPr>
        <p:spPr>
          <a:xfrm rot="5400000" flipH="1" flipV="1">
            <a:off x="6665840" y="2843794"/>
            <a:ext cx="272416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Блок-схема: узел 23"/>
          <p:cNvSpPr/>
          <p:nvPr/>
        </p:nvSpPr>
        <p:spPr>
          <a:xfrm>
            <a:off x="10562206" y="3358702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152" name="Object 6"/>
          <p:cNvGraphicFramePr>
            <a:graphicFrameLocks noChangeAspect="1"/>
          </p:cNvGraphicFramePr>
          <p:nvPr/>
        </p:nvGraphicFramePr>
        <p:xfrm>
          <a:off x="11566128" y="3768520"/>
          <a:ext cx="2905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2280" imgH="215640" progId="Equation.3">
                  <p:embed/>
                </p:oleObj>
              </mc:Choice>
              <mc:Fallback>
                <p:oleObj name="Equation" r:id="rId4" imgW="152280" imgH="215640" progId="Equation.3">
                  <p:embed/>
                  <p:pic>
                    <p:nvPicPr>
                      <p:cNvPr id="152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6128" y="3768520"/>
                        <a:ext cx="2905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3" name="Object 7"/>
          <p:cNvGraphicFramePr>
            <a:graphicFrameLocks noChangeAspect="1"/>
          </p:cNvGraphicFramePr>
          <p:nvPr/>
        </p:nvGraphicFramePr>
        <p:xfrm>
          <a:off x="7606898" y="1196752"/>
          <a:ext cx="314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4880" imgH="215640" progId="Equation.3">
                  <p:embed/>
                </p:oleObj>
              </mc:Choice>
              <mc:Fallback>
                <p:oleObj name="Equation" r:id="rId6" imgW="164880" imgH="215640" progId="Equation.3">
                  <p:embed/>
                  <p:pic>
                    <p:nvPicPr>
                      <p:cNvPr id="153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6898" y="1196752"/>
                        <a:ext cx="3143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7" name="Блок-схема: узел 43"/>
          <p:cNvSpPr/>
          <p:nvPr/>
        </p:nvSpPr>
        <p:spPr>
          <a:xfrm>
            <a:off x="10344472" y="1979520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Блок-схема: узел 44"/>
          <p:cNvSpPr/>
          <p:nvPr/>
        </p:nvSpPr>
        <p:spPr>
          <a:xfrm>
            <a:off x="8040216" y="1837214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Блок-схема: узел 19"/>
          <p:cNvSpPr/>
          <p:nvPr/>
        </p:nvSpPr>
        <p:spPr>
          <a:xfrm>
            <a:off x="10416480" y="3502718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Блок-схема: узел 42"/>
          <p:cNvSpPr/>
          <p:nvPr/>
        </p:nvSpPr>
        <p:spPr>
          <a:xfrm>
            <a:off x="8184232" y="1693198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Блок-схема: узел 44"/>
          <p:cNvSpPr/>
          <p:nvPr/>
        </p:nvSpPr>
        <p:spPr>
          <a:xfrm>
            <a:off x="8185942" y="1844824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Блок-схема: узел 44"/>
          <p:cNvSpPr/>
          <p:nvPr/>
        </p:nvSpPr>
        <p:spPr>
          <a:xfrm>
            <a:off x="7968208" y="1700808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Блок-схема: узел 23"/>
          <p:cNvSpPr/>
          <p:nvPr/>
        </p:nvSpPr>
        <p:spPr>
          <a:xfrm>
            <a:off x="10562206" y="3574726"/>
            <a:ext cx="214314" cy="214314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1" name="Блок-схема: узел 43"/>
          <p:cNvSpPr/>
          <p:nvPr/>
        </p:nvSpPr>
        <p:spPr>
          <a:xfrm>
            <a:off x="8040216" y="3502718"/>
            <a:ext cx="214314" cy="214314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4" name="Прямая соединительная линия 38"/>
          <p:cNvCxnSpPr/>
          <p:nvPr/>
        </p:nvCxnSpPr>
        <p:spPr>
          <a:xfrm flipH="1" flipV="1">
            <a:off x="7320136" y="2382830"/>
            <a:ext cx="2421977" cy="2478106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Rectangle 219"/>
          <p:cNvSpPr/>
          <p:nvPr/>
        </p:nvSpPr>
        <p:spPr>
          <a:xfrm>
            <a:off x="9344744" y="2132856"/>
            <a:ext cx="420786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 b="1" dirty="0">
              <a:solidFill>
                <a:schemeClr val="tx1"/>
              </a:solidFill>
            </a:endParaRPr>
          </a:p>
        </p:txBody>
      </p:sp>
      <p:graphicFrame>
        <p:nvGraphicFramePr>
          <p:cNvPr id="48" name="Object 7"/>
          <p:cNvGraphicFramePr>
            <a:graphicFrameLocks noChangeAspect="1"/>
          </p:cNvGraphicFramePr>
          <p:nvPr/>
        </p:nvGraphicFramePr>
        <p:xfrm>
          <a:off x="492348" y="2973388"/>
          <a:ext cx="322738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371600" imgH="228600" progId="Equation.3">
                  <p:embed/>
                </p:oleObj>
              </mc:Choice>
              <mc:Fallback>
                <p:oleObj name="Equation" r:id="rId8" imgW="1371600" imgH="228600" progId="Equation.3">
                  <p:embed/>
                  <p:pic>
                    <p:nvPicPr>
                      <p:cNvPr id="4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348" y="2973388"/>
                        <a:ext cx="3227388" cy="563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B23F5F70-A0D3-4296-A282-04C7E09CC668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Adaboost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183A7AE-F3D8-4F88-9059-05C24B45B0A4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Example: </a:t>
            </a:r>
            <a:r>
              <a:rPr lang="en-US" sz="3200" dirty="0"/>
              <a:t>step 1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001079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 rot="13491317">
            <a:off x="6615408" y="3519001"/>
            <a:ext cx="3256755" cy="85663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2721510">
            <a:off x="7442052" y="2354045"/>
            <a:ext cx="3320739" cy="150962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32197" y="2179638"/>
            <a:ext cx="4511675" cy="563562"/>
            <a:chOff x="252413" y="2179638"/>
            <a:chExt cx="4511675" cy="563562"/>
          </a:xfrm>
        </p:grpSpPr>
        <p:graphicFrame>
          <p:nvGraphicFramePr>
            <p:cNvPr id="112" name="Object 7"/>
            <p:cNvGraphicFramePr>
              <a:graphicFrameLocks noChangeAspect="1"/>
            </p:cNvGraphicFramePr>
            <p:nvPr/>
          </p:nvGraphicFramePr>
          <p:xfrm>
            <a:off x="252413" y="2179638"/>
            <a:ext cx="4511675" cy="5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17360" imgH="228600" progId="Equation.3">
                    <p:embed/>
                  </p:oleObj>
                </mc:Choice>
                <mc:Fallback>
                  <p:oleObj name="Equation" r:id="rId2" imgW="1917360" imgH="228600" progId="Equation.3">
                    <p:embed/>
                    <p:pic>
                      <p:nvPicPr>
                        <p:cNvPr id="11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413" y="2179638"/>
                          <a:ext cx="4511675" cy="5635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" name="Блок-схема: узел 42"/>
            <p:cNvSpPr/>
            <p:nvPr/>
          </p:nvSpPr>
          <p:spPr>
            <a:xfrm>
              <a:off x="4332040" y="2348880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Блок-схема: узел 46"/>
            <p:cNvSpPr/>
            <p:nvPr/>
          </p:nvSpPr>
          <p:spPr>
            <a:xfrm>
              <a:off x="3755976" y="2348880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49" name="Прямая со стрелкой 13"/>
          <p:cNvCxnSpPr/>
          <p:nvPr/>
        </p:nvCxnSpPr>
        <p:spPr>
          <a:xfrm>
            <a:off x="7821212" y="3768520"/>
            <a:ext cx="371477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"/>
          <p:cNvCxnSpPr/>
          <p:nvPr/>
        </p:nvCxnSpPr>
        <p:spPr>
          <a:xfrm rot="5400000" flipH="1" flipV="1">
            <a:off x="6665840" y="2843794"/>
            <a:ext cx="272416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Блок-схема: узел 23"/>
          <p:cNvSpPr>
            <a:spLocks noChangeAspect="1"/>
          </p:cNvSpPr>
          <p:nvPr/>
        </p:nvSpPr>
        <p:spPr>
          <a:xfrm>
            <a:off x="10562206" y="3358702"/>
            <a:ext cx="274320" cy="2743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7" name="Блок-схема: узел 43"/>
          <p:cNvSpPr>
            <a:spLocks noChangeAspect="1"/>
          </p:cNvSpPr>
          <p:nvPr/>
        </p:nvSpPr>
        <p:spPr>
          <a:xfrm>
            <a:off x="10344472" y="1979520"/>
            <a:ext cx="274320" cy="2743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Блок-схема: узел 44"/>
          <p:cNvSpPr>
            <a:spLocks noChangeAspect="1"/>
          </p:cNvSpPr>
          <p:nvPr/>
        </p:nvSpPr>
        <p:spPr>
          <a:xfrm>
            <a:off x="8040216" y="1837214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Блок-схема: узел 19"/>
          <p:cNvSpPr>
            <a:spLocks noChangeAspect="1"/>
          </p:cNvSpPr>
          <p:nvPr/>
        </p:nvSpPr>
        <p:spPr>
          <a:xfrm>
            <a:off x="10416480" y="3502718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Блок-схема: узел 42"/>
          <p:cNvSpPr>
            <a:spLocks noChangeAspect="1"/>
          </p:cNvSpPr>
          <p:nvPr/>
        </p:nvSpPr>
        <p:spPr>
          <a:xfrm>
            <a:off x="8184232" y="1693198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Блок-схема: узел 44"/>
          <p:cNvSpPr>
            <a:spLocks noChangeAspect="1"/>
          </p:cNvSpPr>
          <p:nvPr/>
        </p:nvSpPr>
        <p:spPr>
          <a:xfrm>
            <a:off x="8185942" y="1844824"/>
            <a:ext cx="274320" cy="2743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Блок-схема: узел 44"/>
          <p:cNvSpPr>
            <a:spLocks noChangeAspect="1"/>
          </p:cNvSpPr>
          <p:nvPr/>
        </p:nvSpPr>
        <p:spPr>
          <a:xfrm>
            <a:off x="7968208" y="1700808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Блок-схема: узел 23"/>
          <p:cNvSpPr>
            <a:spLocks noChangeAspect="1"/>
          </p:cNvSpPr>
          <p:nvPr/>
        </p:nvSpPr>
        <p:spPr>
          <a:xfrm>
            <a:off x="10562206" y="3574726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1" name="Блок-схема: узел 43"/>
          <p:cNvSpPr>
            <a:spLocks noChangeAspect="1"/>
          </p:cNvSpPr>
          <p:nvPr/>
        </p:nvSpPr>
        <p:spPr>
          <a:xfrm>
            <a:off x="8040216" y="3502718"/>
            <a:ext cx="182880" cy="18288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8" name="Object 7"/>
          <p:cNvGraphicFramePr>
            <a:graphicFrameLocks noChangeAspect="1"/>
          </p:cNvGraphicFramePr>
          <p:nvPr/>
        </p:nvGraphicFramePr>
        <p:xfrm>
          <a:off x="492348" y="2973388"/>
          <a:ext cx="322738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" imgH="228600" progId="Equation.3">
                  <p:embed/>
                </p:oleObj>
              </mc:Choice>
              <mc:Fallback>
                <p:oleObj name="Equation" r:id="rId4" imgW="1371600" imgH="228600" progId="Equation.3">
                  <p:embed/>
                  <p:pic>
                    <p:nvPicPr>
                      <p:cNvPr id="4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348" y="2973388"/>
                        <a:ext cx="3227388" cy="563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/>
        </p:nvGraphicFramePr>
        <p:xfrm>
          <a:off x="498673" y="3917950"/>
          <a:ext cx="50212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33360" imgH="228600" progId="Equation.3">
                  <p:embed/>
                </p:oleObj>
              </mc:Choice>
              <mc:Fallback>
                <p:oleObj name="Equation" r:id="rId6" imgW="2133360" imgH="228600" progId="Equation.3">
                  <p:embed/>
                  <p:pic>
                    <p:nvPicPr>
                      <p:cNvPr id="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73" y="3917950"/>
                        <a:ext cx="5021263" cy="563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Прямая соединительная линия 38"/>
          <p:cNvCxnSpPr/>
          <p:nvPr/>
        </p:nvCxnSpPr>
        <p:spPr>
          <a:xfrm flipH="1" flipV="1">
            <a:off x="7320136" y="2382830"/>
            <a:ext cx="2421977" cy="2478106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6"/>
          <p:cNvGraphicFramePr>
            <a:graphicFrameLocks noChangeAspect="1"/>
          </p:cNvGraphicFramePr>
          <p:nvPr/>
        </p:nvGraphicFramePr>
        <p:xfrm>
          <a:off x="11566128" y="3768520"/>
          <a:ext cx="290512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52280" imgH="215640" progId="Equation.3">
                  <p:embed/>
                </p:oleObj>
              </mc:Choice>
              <mc:Fallback>
                <p:oleObj name="Equation" r:id="rId8" imgW="152280" imgH="215640" progId="Equation.3">
                  <p:embed/>
                  <p:pic>
                    <p:nvPicPr>
                      <p:cNvPr id="39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66128" y="3768520"/>
                        <a:ext cx="290512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7"/>
          <p:cNvGraphicFramePr>
            <a:graphicFrameLocks noChangeAspect="1"/>
          </p:cNvGraphicFramePr>
          <p:nvPr/>
        </p:nvGraphicFramePr>
        <p:xfrm>
          <a:off x="7606898" y="1196752"/>
          <a:ext cx="314325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64880" imgH="215640" progId="Equation.3">
                  <p:embed/>
                </p:oleObj>
              </mc:Choice>
              <mc:Fallback>
                <p:oleObj name="Equation" r:id="rId10" imgW="164880" imgH="215640" progId="Equation.3">
                  <p:embed/>
                  <p:pic>
                    <p:nvPicPr>
                      <p:cNvPr id="4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06898" y="1196752"/>
                        <a:ext cx="314325" cy="431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TextBox 29">
            <a:extLst>
              <a:ext uri="{FF2B5EF4-FFF2-40B4-BE49-F238E27FC236}">
                <a16:creationId xmlns:a16="http://schemas.microsoft.com/office/drawing/2014/main" id="{038C9DEB-D745-45A4-8595-4F8ADFBA3819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Adaboost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F205715-FE1A-44E1-B752-8A89DF07B445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Example: </a:t>
            </a:r>
            <a:r>
              <a:rPr lang="en-US" sz="3200" dirty="0"/>
              <a:t>step 1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41753518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/>
          <p:cNvSpPr/>
          <p:nvPr/>
        </p:nvSpPr>
        <p:spPr>
          <a:xfrm rot="13491317">
            <a:off x="6615408" y="3519001"/>
            <a:ext cx="3256755" cy="85663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rgbClr val="FFD1D1"/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 rot="2721510">
            <a:off x="7442052" y="2354045"/>
            <a:ext cx="3320739" cy="1509621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98000">
                <a:schemeClr val="accent1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/>
          <p:nvPr/>
        </p:nvGrpSpPr>
        <p:grpSpPr>
          <a:xfrm>
            <a:off x="432197" y="2179638"/>
            <a:ext cx="4511675" cy="563562"/>
            <a:chOff x="252413" y="2179638"/>
            <a:chExt cx="4511675" cy="563562"/>
          </a:xfrm>
        </p:grpSpPr>
        <p:graphicFrame>
          <p:nvGraphicFramePr>
            <p:cNvPr id="112" name="Object 7"/>
            <p:cNvGraphicFramePr>
              <a:graphicFrameLocks noChangeAspect="1"/>
            </p:cNvGraphicFramePr>
            <p:nvPr/>
          </p:nvGraphicFramePr>
          <p:xfrm>
            <a:off x="252413" y="2179638"/>
            <a:ext cx="4511675" cy="5635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917360" imgH="228600" progId="Equation.3">
                    <p:embed/>
                  </p:oleObj>
                </mc:Choice>
                <mc:Fallback>
                  <p:oleObj name="Equation" r:id="rId2" imgW="1917360" imgH="228600" progId="Equation.3">
                    <p:embed/>
                    <p:pic>
                      <p:nvPicPr>
                        <p:cNvPr id="112" name="Object 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3"/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2413" y="2179638"/>
                          <a:ext cx="4511675" cy="563562"/>
                        </a:xfrm>
                        <a:prstGeom prst="rect">
                          <a:avLst/>
                        </a:prstGeom>
                        <a:noFill/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16" name="Блок-схема: узел 42"/>
            <p:cNvSpPr/>
            <p:nvPr/>
          </p:nvSpPr>
          <p:spPr>
            <a:xfrm>
              <a:off x="4332040" y="2348880"/>
              <a:ext cx="214314" cy="214314"/>
            </a:xfrm>
            <a:prstGeom prst="flowChartConnector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117" name="Блок-схема: узел 46"/>
            <p:cNvSpPr/>
            <p:nvPr/>
          </p:nvSpPr>
          <p:spPr>
            <a:xfrm>
              <a:off x="3755976" y="2348880"/>
              <a:ext cx="214314" cy="214314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149" name="Прямая со стрелкой 13"/>
          <p:cNvCxnSpPr/>
          <p:nvPr/>
        </p:nvCxnSpPr>
        <p:spPr>
          <a:xfrm>
            <a:off x="7821212" y="3768520"/>
            <a:ext cx="3714776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Прямая со стрелкой 14"/>
          <p:cNvCxnSpPr/>
          <p:nvPr/>
        </p:nvCxnSpPr>
        <p:spPr>
          <a:xfrm rot="5400000" flipH="1" flipV="1">
            <a:off x="6665840" y="2843794"/>
            <a:ext cx="2724168" cy="1588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Блок-схема: узел 23"/>
          <p:cNvSpPr>
            <a:spLocks noChangeAspect="1"/>
          </p:cNvSpPr>
          <p:nvPr/>
        </p:nvSpPr>
        <p:spPr>
          <a:xfrm>
            <a:off x="10562206" y="3358702"/>
            <a:ext cx="274320" cy="2743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7" name="Блок-схема: узел 43"/>
          <p:cNvSpPr>
            <a:spLocks noChangeAspect="1"/>
          </p:cNvSpPr>
          <p:nvPr/>
        </p:nvSpPr>
        <p:spPr>
          <a:xfrm>
            <a:off x="10344472" y="1979520"/>
            <a:ext cx="274320" cy="2743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9" name="Блок-схема: узел 44"/>
          <p:cNvSpPr>
            <a:spLocks noChangeAspect="1"/>
          </p:cNvSpPr>
          <p:nvPr/>
        </p:nvSpPr>
        <p:spPr>
          <a:xfrm>
            <a:off x="8040216" y="1837214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0" name="Блок-схема: узел 19"/>
          <p:cNvSpPr>
            <a:spLocks noChangeAspect="1"/>
          </p:cNvSpPr>
          <p:nvPr/>
        </p:nvSpPr>
        <p:spPr>
          <a:xfrm>
            <a:off x="10416480" y="3502718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1" name="Блок-схема: узел 42"/>
          <p:cNvSpPr>
            <a:spLocks noChangeAspect="1"/>
          </p:cNvSpPr>
          <p:nvPr/>
        </p:nvSpPr>
        <p:spPr>
          <a:xfrm>
            <a:off x="8184232" y="1693198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Блок-схема: узел 44"/>
          <p:cNvSpPr>
            <a:spLocks noChangeAspect="1"/>
          </p:cNvSpPr>
          <p:nvPr/>
        </p:nvSpPr>
        <p:spPr>
          <a:xfrm>
            <a:off x="8185942" y="1844824"/>
            <a:ext cx="274320" cy="27432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Блок-схема: узел 44"/>
          <p:cNvSpPr>
            <a:spLocks noChangeAspect="1"/>
          </p:cNvSpPr>
          <p:nvPr/>
        </p:nvSpPr>
        <p:spPr>
          <a:xfrm>
            <a:off x="7968208" y="1700808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Блок-схема: узел 23"/>
          <p:cNvSpPr>
            <a:spLocks noChangeAspect="1"/>
          </p:cNvSpPr>
          <p:nvPr/>
        </p:nvSpPr>
        <p:spPr>
          <a:xfrm>
            <a:off x="10562206" y="3574726"/>
            <a:ext cx="182880" cy="182880"/>
          </a:xfrm>
          <a:prstGeom prst="flowChartConnec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1" name="Блок-схема: узел 43"/>
          <p:cNvSpPr>
            <a:spLocks noChangeAspect="1"/>
          </p:cNvSpPr>
          <p:nvPr/>
        </p:nvSpPr>
        <p:spPr>
          <a:xfrm>
            <a:off x="8040216" y="3502718"/>
            <a:ext cx="182880" cy="182880"/>
          </a:xfrm>
          <a:prstGeom prst="flowChartConnector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aphicFrame>
        <p:nvGraphicFramePr>
          <p:cNvPr id="48" name="Object 7"/>
          <p:cNvGraphicFramePr>
            <a:graphicFrameLocks noChangeAspect="1"/>
          </p:cNvGraphicFramePr>
          <p:nvPr/>
        </p:nvGraphicFramePr>
        <p:xfrm>
          <a:off x="492348" y="2973388"/>
          <a:ext cx="3227388" cy="563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71600" imgH="228600" progId="Equation.3">
                  <p:embed/>
                </p:oleObj>
              </mc:Choice>
              <mc:Fallback>
                <p:oleObj name="Equation" r:id="rId4" imgW="1371600" imgH="228600" progId="Equation.3">
                  <p:embed/>
                  <p:pic>
                    <p:nvPicPr>
                      <p:cNvPr id="48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2348" y="2973388"/>
                        <a:ext cx="3227388" cy="563562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7"/>
          <p:cNvGraphicFramePr>
            <a:graphicFrameLocks noChangeAspect="1"/>
          </p:cNvGraphicFramePr>
          <p:nvPr/>
        </p:nvGraphicFramePr>
        <p:xfrm>
          <a:off x="498673" y="3917950"/>
          <a:ext cx="5021263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133360" imgH="228600" progId="Equation.3">
                  <p:embed/>
                </p:oleObj>
              </mc:Choice>
              <mc:Fallback>
                <p:oleObj name="Equation" r:id="rId6" imgW="2133360" imgH="228600" progId="Equation.3">
                  <p:embed/>
                  <p:pic>
                    <p:nvPicPr>
                      <p:cNvPr id="26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673" y="3917950"/>
                        <a:ext cx="5021263" cy="563563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9" name="Прямая соединительная линия 38"/>
          <p:cNvCxnSpPr/>
          <p:nvPr/>
        </p:nvCxnSpPr>
        <p:spPr>
          <a:xfrm flipH="1" flipV="1">
            <a:off x="7320136" y="2382830"/>
            <a:ext cx="2421977" cy="2478106"/>
          </a:xfrm>
          <a:prstGeom prst="line">
            <a:avLst/>
          </a:prstGeom>
          <a:ln w="28575">
            <a:solidFill>
              <a:srgbClr val="1C223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10331658" y="1585702"/>
            <a:ext cx="649088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1.5</a:t>
            </a:r>
          </a:p>
        </p:txBody>
      </p:sp>
      <p:sp>
        <p:nvSpPr>
          <p:cNvPr id="31" name="Rectangle 30"/>
          <p:cNvSpPr/>
          <p:nvPr/>
        </p:nvSpPr>
        <p:spPr>
          <a:xfrm>
            <a:off x="7345862" y="3255169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0.75</a:t>
            </a:r>
          </a:p>
        </p:txBody>
      </p:sp>
      <p:sp>
        <p:nvSpPr>
          <p:cNvPr id="32" name="Rectangle 31"/>
          <p:cNvSpPr/>
          <p:nvPr/>
        </p:nvSpPr>
        <p:spPr>
          <a:xfrm>
            <a:off x="10745086" y="3010886"/>
            <a:ext cx="649088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1.5</a:t>
            </a:r>
          </a:p>
        </p:txBody>
      </p:sp>
      <p:sp>
        <p:nvSpPr>
          <p:cNvPr id="33" name="Rectangle 32"/>
          <p:cNvSpPr/>
          <p:nvPr/>
        </p:nvSpPr>
        <p:spPr>
          <a:xfrm>
            <a:off x="9839358" y="3094237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0.75</a:t>
            </a:r>
          </a:p>
        </p:txBody>
      </p:sp>
      <p:sp>
        <p:nvSpPr>
          <p:cNvPr id="34" name="Rectangle 33"/>
          <p:cNvSpPr/>
          <p:nvPr/>
        </p:nvSpPr>
        <p:spPr>
          <a:xfrm>
            <a:off x="9686400" y="3331956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0.75</a:t>
            </a:r>
          </a:p>
        </p:txBody>
      </p:sp>
      <p:sp>
        <p:nvSpPr>
          <p:cNvPr id="35" name="Rectangle 34"/>
          <p:cNvSpPr/>
          <p:nvPr/>
        </p:nvSpPr>
        <p:spPr>
          <a:xfrm>
            <a:off x="8256240" y="1974424"/>
            <a:ext cx="649088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rgbClr val="C00000"/>
                </a:solidFill>
              </a:rPr>
              <a:t>1.5</a:t>
            </a:r>
          </a:p>
        </p:txBody>
      </p:sp>
      <p:sp>
        <p:nvSpPr>
          <p:cNvPr id="36" name="Rectangle 35"/>
          <p:cNvSpPr/>
          <p:nvPr/>
        </p:nvSpPr>
        <p:spPr>
          <a:xfrm>
            <a:off x="7575978" y="1130570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0.75</a:t>
            </a:r>
          </a:p>
        </p:txBody>
      </p:sp>
      <p:sp>
        <p:nvSpPr>
          <p:cNvPr id="37" name="Rectangle 36"/>
          <p:cNvSpPr/>
          <p:nvPr/>
        </p:nvSpPr>
        <p:spPr>
          <a:xfrm>
            <a:off x="7320136" y="1398360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0.75</a:t>
            </a:r>
          </a:p>
        </p:txBody>
      </p:sp>
      <p:sp>
        <p:nvSpPr>
          <p:cNvPr id="38" name="Rectangle 37"/>
          <p:cNvSpPr/>
          <p:nvPr/>
        </p:nvSpPr>
        <p:spPr>
          <a:xfrm>
            <a:off x="7953487" y="1311521"/>
            <a:ext cx="785794" cy="44646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2"/>
                </a:solidFill>
              </a:rPr>
              <a:t>0.75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7D0F25B-D188-4EBA-8E9C-4F31C9F72005}"/>
              </a:ext>
            </a:extLst>
          </p:cNvPr>
          <p:cNvSpPr txBox="1"/>
          <p:nvPr/>
        </p:nvSpPr>
        <p:spPr>
          <a:xfrm>
            <a:off x="479376" y="116632"/>
            <a:ext cx="108732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 err="1">
                <a:solidFill>
                  <a:srgbClr val="2C2C2C"/>
                </a:solidFill>
              </a:rPr>
              <a:t>Adaboost</a:t>
            </a:r>
            <a:endParaRPr lang="ru-RU" sz="3600" b="1" dirty="0">
              <a:solidFill>
                <a:srgbClr val="2C2C2C"/>
              </a:solidFill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EFF7C4E-0767-44C4-9935-A42888B74763}"/>
              </a:ext>
            </a:extLst>
          </p:cNvPr>
          <p:cNvSpPr txBox="1"/>
          <p:nvPr/>
        </p:nvSpPr>
        <p:spPr>
          <a:xfrm>
            <a:off x="496688" y="1135665"/>
            <a:ext cx="77741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Example: </a:t>
            </a:r>
            <a:r>
              <a:rPr lang="en-US" sz="3200" dirty="0"/>
              <a:t>step 1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36034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8" grpId="0"/>
    </p:bldLst>
  </p:timing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61963</TotalTime>
  <Words>430</Words>
  <Application>Microsoft Office PowerPoint</Application>
  <PresentationFormat>Widescreen</PresentationFormat>
  <Paragraphs>156</Paragraphs>
  <Slides>24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Consolas</vt:lpstr>
      <vt:lpstr>Тема Office</vt:lpstr>
      <vt:lpstr>Equation</vt:lpstr>
      <vt:lpstr>Microsoft Equation 3.0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Grizli777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Слайд 1</dc:title>
  <dc:creator>Dm</dc:creator>
  <cp:lastModifiedBy>Dmitry Ryabokon</cp:lastModifiedBy>
  <cp:revision>955</cp:revision>
  <dcterms:created xsi:type="dcterms:W3CDTF">2012-08-21T06:57:10Z</dcterms:created>
  <dcterms:modified xsi:type="dcterms:W3CDTF">2024-03-07T07:58:40Z</dcterms:modified>
</cp:coreProperties>
</file>