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1089" r:id="rId2"/>
    <p:sldId id="277" r:id="rId3"/>
    <p:sldId id="1095" r:id="rId4"/>
    <p:sldId id="616" r:id="rId5"/>
    <p:sldId id="628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1096" r:id="rId15"/>
    <p:sldId id="625" r:id="rId16"/>
    <p:sldId id="626" r:id="rId17"/>
    <p:sldId id="591" r:id="rId18"/>
    <p:sldId id="593" r:id="rId19"/>
    <p:sldId id="627" r:id="rId20"/>
    <p:sldId id="962" r:id="rId21"/>
    <p:sldId id="862" r:id="rId22"/>
    <p:sldId id="863" r:id="rId23"/>
    <p:sldId id="864" r:id="rId24"/>
    <p:sldId id="865" r:id="rId25"/>
    <p:sldId id="866" r:id="rId26"/>
    <p:sldId id="867" r:id="rId27"/>
    <p:sldId id="868" r:id="rId28"/>
    <p:sldId id="869" r:id="rId29"/>
    <p:sldId id="870" r:id="rId30"/>
    <p:sldId id="872" r:id="rId31"/>
    <p:sldId id="871" r:id="rId32"/>
    <p:sldId id="873" r:id="rId33"/>
    <p:sldId id="874" r:id="rId34"/>
    <p:sldId id="875" r:id="rId35"/>
    <p:sldId id="876" r:id="rId36"/>
    <p:sldId id="877" r:id="rId37"/>
    <p:sldId id="878" r:id="rId38"/>
    <p:sldId id="648" r:id="rId39"/>
    <p:sldId id="510" r:id="rId40"/>
    <p:sldId id="522" r:id="rId41"/>
    <p:sldId id="512" r:id="rId42"/>
    <p:sldId id="511" r:id="rId43"/>
    <p:sldId id="513" r:id="rId44"/>
    <p:sldId id="514" r:id="rId45"/>
    <p:sldId id="515" r:id="rId46"/>
    <p:sldId id="517" r:id="rId47"/>
    <p:sldId id="516" r:id="rId48"/>
    <p:sldId id="518" r:id="rId49"/>
    <p:sldId id="519" r:id="rId50"/>
    <p:sldId id="523" r:id="rId51"/>
    <p:sldId id="520" r:id="rId52"/>
    <p:sldId id="521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5001"/>
    <a:srgbClr val="81FFFF"/>
    <a:srgbClr val="D1FFFF"/>
    <a:srgbClr val="C5FFFF"/>
    <a:srgbClr val="B4EEFA"/>
    <a:srgbClr val="FFB3B3"/>
    <a:srgbClr val="FFE7E7"/>
    <a:srgbClr val="03B3C5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77" d="100"/>
          <a:sy n="77" d="100"/>
        </p:scale>
        <p:origin x="98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FABBF-8AB6-4189-BE0A-C21BFD5787DF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0" r:id="rId5"/>
    <p:sldLayoutId id="214748366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hyperlink" Target="ML_v5_01.pptx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yabokon/ML/blob/master/ex_03_03_benchmark_classifiers_multi_class.py" TargetMode="External"/><Relationship Id="rId2" Type="http://schemas.openxmlformats.org/officeDocument/2006/relationships/hyperlink" Target="https://github.com/dryabokon/ML/blob/master/ex_03_03_benchmark_classifiers_k2.py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yabokon/ML/blob/master/ex_03_01_ROC.py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FN: </a:t>
            </a:r>
            <a:r>
              <a:rPr lang="ru-RU" sz="24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/3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</a:t>
            </a:r>
            <a:r>
              <a:rPr lang="ru-RU" sz="2400" b="1" dirty="0">
                <a:solidFill>
                  <a:schemeClr val="tx1"/>
                </a:solidFill>
              </a:rPr>
              <a:t>1</a:t>
            </a:r>
            <a:r>
              <a:rPr lang="en-US" sz="2400" b="1" dirty="0">
                <a:solidFill>
                  <a:schemeClr val="tx1"/>
                </a:solidFill>
              </a:rPr>
              <a:t>/7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8584" y="2439640"/>
            <a:ext cx="4572032" cy="3653656"/>
            <a:chOff x="7068584" y="2439640"/>
            <a:chExt cx="4572032" cy="3653656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Блок-схема: узел 33"/>
            <p:cNvSpPr/>
            <p:nvPr/>
          </p:nvSpPr>
          <p:spPr>
            <a:xfrm>
              <a:off x="8041926" y="3140968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A7EAC0D-4A6C-4F0B-A44C-8E820400B11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0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FN: </a:t>
            </a:r>
            <a:r>
              <a:rPr lang="ru-RU" sz="24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/3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/7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8584" y="2439640"/>
            <a:ext cx="4572032" cy="3653656"/>
            <a:chOff x="7068584" y="2439640"/>
            <a:chExt cx="4572032" cy="3653656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Блок-схема: узел 33"/>
            <p:cNvSpPr/>
            <p:nvPr/>
          </p:nvSpPr>
          <p:spPr>
            <a:xfrm>
              <a:off x="8401966" y="3140968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71C97901-314E-4A74-A6E8-C35C681352C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32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r>
              <a:rPr lang="en-US" sz="2400" b="1" dirty="0">
                <a:solidFill>
                  <a:schemeClr val="tx1"/>
                </a:solidFill>
              </a:rPr>
              <a:t>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FN: </a:t>
            </a:r>
            <a:r>
              <a:rPr lang="ru-RU" sz="2400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/3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</a:t>
            </a:r>
            <a:r>
              <a:rPr lang="ru-RU" sz="2400" b="1" dirty="0">
                <a:solidFill>
                  <a:schemeClr val="tx1"/>
                </a:solidFill>
              </a:rPr>
              <a:t>4</a:t>
            </a:r>
            <a:r>
              <a:rPr lang="en-US" sz="2400" b="1" dirty="0">
                <a:solidFill>
                  <a:schemeClr val="tx1"/>
                </a:solidFill>
              </a:rPr>
              <a:t>/7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8584" y="2439640"/>
            <a:ext cx="4572032" cy="3653656"/>
            <a:chOff x="7068584" y="2439640"/>
            <a:chExt cx="4572032" cy="3653656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Блок-схема: узел 33"/>
            <p:cNvSpPr/>
            <p:nvPr/>
          </p:nvSpPr>
          <p:spPr>
            <a:xfrm>
              <a:off x="9410078" y="3140968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944A756D-0FA9-4BFE-8424-3EDE2DB3270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53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3</a:t>
            </a:r>
            <a:r>
              <a:rPr lang="en-US" sz="2400" b="1" dirty="0">
                <a:solidFill>
                  <a:schemeClr val="tx1"/>
                </a:solidFill>
              </a:rPr>
              <a:t>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FN: </a:t>
            </a:r>
            <a:r>
              <a:rPr lang="ru-RU" sz="24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/3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</a:t>
            </a:r>
            <a:r>
              <a:rPr lang="ru-RU" sz="2400" b="1" dirty="0">
                <a:solidFill>
                  <a:schemeClr val="tx1"/>
                </a:solidFill>
              </a:rPr>
              <a:t>7</a:t>
            </a:r>
            <a:r>
              <a:rPr lang="en-US" sz="2400" b="1" dirty="0">
                <a:solidFill>
                  <a:schemeClr val="tx1"/>
                </a:solidFill>
              </a:rPr>
              <a:t>/7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8584" y="2439640"/>
            <a:ext cx="4572032" cy="3653656"/>
            <a:chOff x="7068584" y="2439640"/>
            <a:chExt cx="4572032" cy="3653656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112" name="Flowchart: Punched Tape 11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115" name="Flowchart: Punched Tape 11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118" name="Flowchart: Punched Tape 117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Блок-схема: узел 33"/>
          <p:cNvSpPr/>
          <p:nvPr/>
        </p:nvSpPr>
        <p:spPr>
          <a:xfrm>
            <a:off x="10778230" y="2636912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8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3</a:t>
            </a:r>
            <a:r>
              <a:rPr lang="en-US" sz="2400" b="1" dirty="0">
                <a:solidFill>
                  <a:schemeClr val="tx1"/>
                </a:solidFill>
              </a:rPr>
              <a:t>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FN: </a:t>
            </a:r>
            <a:r>
              <a:rPr lang="ru-RU" sz="2400" b="1" dirty="0">
                <a:solidFill>
                  <a:schemeClr val="bg1">
                    <a:lumMod val="85000"/>
                  </a:schemeClr>
                </a:solidFill>
              </a:rPr>
              <a:t>0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/3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</a:t>
            </a:r>
            <a:r>
              <a:rPr lang="ru-RU" sz="2400" b="1" dirty="0">
                <a:solidFill>
                  <a:schemeClr val="tx1"/>
                </a:solidFill>
              </a:rPr>
              <a:t>7</a:t>
            </a:r>
            <a:r>
              <a:rPr lang="en-US" sz="2400" b="1" dirty="0">
                <a:solidFill>
                  <a:schemeClr val="tx1"/>
                </a:solidFill>
              </a:rPr>
              <a:t>/7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8584" y="2439640"/>
            <a:ext cx="4572032" cy="3653656"/>
            <a:chOff x="7068584" y="2439640"/>
            <a:chExt cx="4572032" cy="3653656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112" name="Flowchart: Punched Tape 11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115" name="Flowchart: Punched Tape 11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118" name="Flowchart: Punched Tape 117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21" name="Блок-схема: узел 33"/>
          <p:cNvSpPr/>
          <p:nvPr/>
        </p:nvSpPr>
        <p:spPr>
          <a:xfrm>
            <a:off x="10778230" y="2636912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36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7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158" name="Flowchart: Punched Tape 157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9" name="Straight Connector 158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161" name="Flowchart: Punched Tape 16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2" name="Straight Connector 16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167" name="Flowchart: Punched Tape 16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8" name="Straight Connector 16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170" name="Flowchart: Punched Tape 16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1" name="Straight Connector 17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173" name="Flowchart: Punched Tape 17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4" name="Straight Connector 17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176" name="Flowchart: Punched Tape 17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77" name="Straight Connector 17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7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179" name="Flowchart: Punched Tape 17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accent2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0" name="Straight Connector 17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8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189" name="Flowchart: Punched Tape 1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0" name="Straight Connector 1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1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192" name="Flowchart: Punched Tape 1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3" name="Straight Connector 1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94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195" name="Flowchart: Punched Tape 1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96" name="Straight Connector 1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87" name="Rectangle 186"/>
          <p:cNvSpPr/>
          <p:nvPr/>
        </p:nvSpPr>
        <p:spPr>
          <a:xfrm>
            <a:off x="1226534" y="2573740"/>
            <a:ext cx="4714876" cy="571504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068584" y="2439640"/>
            <a:ext cx="4612102" cy="3653656"/>
            <a:chOff x="7068584" y="2439640"/>
            <a:chExt cx="4612102" cy="3653656"/>
          </a:xfrm>
        </p:grpSpPr>
        <p:sp>
          <p:nvSpPr>
            <p:cNvPr id="201" name="Rectangle 200"/>
            <p:cNvSpPr/>
            <p:nvPr/>
          </p:nvSpPr>
          <p:spPr>
            <a:xfrm rot="16200000">
              <a:off x="7683251" y="4972997"/>
              <a:ext cx="809743" cy="5667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 rot="16768651">
              <a:off x="7334037" y="3933010"/>
              <a:ext cx="1712037" cy="5667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 rot="16200000">
              <a:off x="8662262" y="2754898"/>
              <a:ext cx="628120" cy="1728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 rot="20046294">
              <a:off x="9679066" y="2992806"/>
              <a:ext cx="1262243" cy="4880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Блок-схема: узел 33"/>
            <p:cNvSpPr/>
            <p:nvPr/>
          </p:nvSpPr>
          <p:spPr>
            <a:xfrm>
              <a:off x="8349338" y="3208416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Блок-схема: узел 33"/>
            <p:cNvSpPr/>
            <p:nvPr/>
          </p:nvSpPr>
          <p:spPr>
            <a:xfrm>
              <a:off x="9563784" y="3208416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Блок-схема: узел 33"/>
            <p:cNvSpPr/>
            <p:nvPr/>
          </p:nvSpPr>
          <p:spPr>
            <a:xfrm>
              <a:off x="7673768" y="4851490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Блок-схема: узел 33"/>
            <p:cNvSpPr/>
            <p:nvPr/>
          </p:nvSpPr>
          <p:spPr>
            <a:xfrm>
              <a:off x="7992148" y="3208416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7527802" y="5315836"/>
              <a:ext cx="500066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4" idx="0"/>
              <a:endCxn id="115" idx="3"/>
            </p:cNvCxnSpPr>
            <p:nvPr/>
          </p:nvCxnSpPr>
          <p:spPr>
            <a:xfrm rot="5400000" flipH="1" flipV="1">
              <a:off x="7172156" y="4000113"/>
              <a:ext cx="1460146" cy="242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563652" y="3279854"/>
              <a:ext cx="100013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113" idx="7"/>
              <a:endCxn id="112" idx="2"/>
            </p:cNvCxnSpPr>
            <p:nvPr/>
          </p:nvCxnSpPr>
          <p:spPr>
            <a:xfrm rot="5400000" flipH="1" flipV="1">
              <a:off x="10014605" y="2476177"/>
              <a:ext cx="495733" cy="10315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endCxn id="112" idx="3"/>
            </p:cNvCxnSpPr>
            <p:nvPr/>
          </p:nvCxnSpPr>
          <p:spPr>
            <a:xfrm flipV="1">
              <a:off x="7777834" y="2819840"/>
              <a:ext cx="3031782" cy="2813135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8212870" y="3321818"/>
              <a:ext cx="14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/>
            <p:cNvSpPr/>
            <p:nvPr/>
          </p:nvSpPr>
          <p:spPr>
            <a:xfrm rot="19024023">
              <a:off x="7360634" y="4151542"/>
              <a:ext cx="4320052" cy="566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Блок-схема: узел 33"/>
            <p:cNvSpPr/>
            <p:nvPr/>
          </p:nvSpPr>
          <p:spPr>
            <a:xfrm>
              <a:off x="10778230" y="2636912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Блок-схема: узел 33"/>
            <p:cNvSpPr/>
            <p:nvPr/>
          </p:nvSpPr>
          <p:spPr>
            <a:xfrm>
              <a:off x="7680176" y="5590950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Rectangle 202"/>
            <p:cNvSpPr/>
            <p:nvPr/>
          </p:nvSpPr>
          <p:spPr>
            <a:xfrm rot="19024023">
              <a:off x="7924970" y="3862851"/>
              <a:ext cx="1681274" cy="7090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61B-54D8-4829-B729-6B18F851C5CE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BE930D-2763-456E-A96B-ED1E2ED28BDB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AUC: </a:t>
            </a:r>
            <a:r>
              <a:rPr lang="en-US" sz="3200" dirty="0"/>
              <a:t>area under ROC curve</a:t>
            </a:r>
            <a:endParaRPr lang="ru-RU" sz="3200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7394424" y="2923234"/>
            <a:ext cx="3022056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487389" y="2780358"/>
            <a:ext cx="92869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target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348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 стрелкой 13"/>
          <p:cNvCxnSpPr/>
          <p:nvPr/>
        </p:nvCxnSpPr>
        <p:spPr>
          <a:xfrm>
            <a:off x="8326538" y="384355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14"/>
          <p:cNvCxnSpPr/>
          <p:nvPr/>
        </p:nvCxnSpPr>
        <p:spPr>
          <a:xfrm rot="5400000" flipH="1" flipV="1">
            <a:off x="7171166" y="291882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Блок-схема: узел 19"/>
          <p:cNvSpPr/>
          <p:nvPr/>
        </p:nvSpPr>
        <p:spPr>
          <a:xfrm>
            <a:off x="8540852" y="362923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23"/>
          <p:cNvSpPr/>
          <p:nvPr/>
        </p:nvSpPr>
        <p:spPr>
          <a:xfrm>
            <a:off x="9654825" y="2635849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11751150" y="3345074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1150" y="3345074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8866611" y="1340768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611" y="1340768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Блок-схема: узел 41"/>
          <p:cNvSpPr/>
          <p:nvPr/>
        </p:nvSpPr>
        <p:spPr>
          <a:xfrm>
            <a:off x="8568509" y="1736129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узел 42"/>
          <p:cNvSpPr/>
          <p:nvPr/>
        </p:nvSpPr>
        <p:spPr>
          <a:xfrm>
            <a:off x="8540852" y="184328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4"/>
          <p:cNvSpPr/>
          <p:nvPr/>
        </p:nvSpPr>
        <p:spPr>
          <a:xfrm>
            <a:off x="9825166" y="1746763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/>
          <p:cNvSpPr/>
          <p:nvPr/>
        </p:nvSpPr>
        <p:spPr>
          <a:xfrm>
            <a:off x="9666193" y="27854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/>
          <p:cNvSpPr/>
          <p:nvPr/>
        </p:nvSpPr>
        <p:spPr>
          <a:xfrm>
            <a:off x="11184058" y="362923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8469414" y="27815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42"/>
          <p:cNvSpPr/>
          <p:nvPr/>
        </p:nvSpPr>
        <p:spPr>
          <a:xfrm>
            <a:off x="9804509" y="262173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11041182" y="27815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42"/>
          <p:cNvSpPr/>
          <p:nvPr/>
        </p:nvSpPr>
        <p:spPr>
          <a:xfrm>
            <a:off x="9755298" y="3710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Блок-схема: узел 46"/>
          <p:cNvSpPr/>
          <p:nvPr/>
        </p:nvSpPr>
        <p:spPr>
          <a:xfrm>
            <a:off x="9773350" y="279270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46"/>
          <p:cNvSpPr/>
          <p:nvPr/>
        </p:nvSpPr>
        <p:spPr>
          <a:xfrm>
            <a:off x="8547536" y="2744603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59"/>
          <p:cNvCxnSpPr/>
          <p:nvPr/>
        </p:nvCxnSpPr>
        <p:spPr>
          <a:xfrm>
            <a:off x="8617647" y="450912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59"/>
          <p:cNvCxnSpPr/>
          <p:nvPr/>
        </p:nvCxnSpPr>
        <p:spPr>
          <a:xfrm>
            <a:off x="7174410" y="2351902"/>
            <a:ext cx="118899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59"/>
          <p:cNvCxnSpPr/>
          <p:nvPr/>
        </p:nvCxnSpPr>
        <p:spPr>
          <a:xfrm flipV="1">
            <a:off x="7824192" y="1707774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73702" y="401914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869846" y="4008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73702" y="444817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869846" y="443711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82794" y="170049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52184" y="1689431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25430" y="257898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773502" y="256792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277558" y="4008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277558" y="443711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Прямая соединительная линия 59"/>
          <p:cNvCxnSpPr/>
          <p:nvPr/>
        </p:nvCxnSpPr>
        <p:spPr>
          <a:xfrm flipV="1">
            <a:off x="9264352" y="4296118"/>
            <a:ext cx="0" cy="5722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59"/>
          <p:cNvCxnSpPr/>
          <p:nvPr/>
        </p:nvCxnSpPr>
        <p:spPr>
          <a:xfrm flipV="1">
            <a:off x="10632504" y="4296118"/>
            <a:ext cx="0" cy="5722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25430" y="344308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73502" y="343202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Прямая соединительная линия 59"/>
          <p:cNvCxnSpPr/>
          <p:nvPr/>
        </p:nvCxnSpPr>
        <p:spPr>
          <a:xfrm>
            <a:off x="7248128" y="3215998"/>
            <a:ext cx="115212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Блок-схема: узел 42"/>
          <p:cNvSpPr/>
          <p:nvPr/>
        </p:nvSpPr>
        <p:spPr>
          <a:xfrm>
            <a:off x="11050808" y="3541857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Блок-схема: узел 42"/>
          <p:cNvSpPr/>
          <p:nvPr/>
        </p:nvSpPr>
        <p:spPr>
          <a:xfrm>
            <a:off x="11018940" y="179644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D076CB-DE2A-4EF6-967A-EC751DCB5CBF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09789E-30B2-4B4D-9C76-2B5F653AC173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Naive</a:t>
            </a:r>
            <a:r>
              <a:rPr lang="en-US" sz="3200" b="1" dirty="0"/>
              <a:t> </a:t>
            </a:r>
            <a:r>
              <a:rPr lang="en-US" sz="3200" dirty="0"/>
              <a:t>Bayesian classifier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6024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 стрелкой 13"/>
          <p:cNvCxnSpPr/>
          <p:nvPr/>
        </p:nvCxnSpPr>
        <p:spPr>
          <a:xfrm>
            <a:off x="8326538" y="384355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14"/>
          <p:cNvCxnSpPr/>
          <p:nvPr/>
        </p:nvCxnSpPr>
        <p:spPr>
          <a:xfrm rot="5400000" flipH="1" flipV="1">
            <a:off x="7171166" y="291882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Блок-схема: узел 19"/>
          <p:cNvSpPr/>
          <p:nvPr/>
        </p:nvSpPr>
        <p:spPr>
          <a:xfrm>
            <a:off x="8540852" y="362923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23"/>
          <p:cNvSpPr/>
          <p:nvPr/>
        </p:nvSpPr>
        <p:spPr>
          <a:xfrm>
            <a:off x="9654825" y="2635849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11751150" y="3345074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3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1150" y="3345074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8866611" y="1340768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611" y="1340768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Блок-схема: узел 41"/>
          <p:cNvSpPr/>
          <p:nvPr/>
        </p:nvSpPr>
        <p:spPr>
          <a:xfrm>
            <a:off x="8568509" y="1736129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узел 42"/>
          <p:cNvSpPr/>
          <p:nvPr/>
        </p:nvSpPr>
        <p:spPr>
          <a:xfrm>
            <a:off x="8540852" y="184328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4"/>
          <p:cNvSpPr/>
          <p:nvPr/>
        </p:nvSpPr>
        <p:spPr>
          <a:xfrm>
            <a:off x="9825166" y="1746763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45"/>
          <p:cNvSpPr/>
          <p:nvPr/>
        </p:nvSpPr>
        <p:spPr>
          <a:xfrm>
            <a:off x="9666193" y="27854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46"/>
          <p:cNvSpPr/>
          <p:nvPr/>
        </p:nvSpPr>
        <p:spPr>
          <a:xfrm>
            <a:off x="11184058" y="3629236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8469414" y="27815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42"/>
          <p:cNvSpPr/>
          <p:nvPr/>
        </p:nvSpPr>
        <p:spPr>
          <a:xfrm>
            <a:off x="9804509" y="262173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11041182" y="278150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Блок-схема: узел 42"/>
          <p:cNvSpPr/>
          <p:nvPr/>
        </p:nvSpPr>
        <p:spPr>
          <a:xfrm>
            <a:off x="9755298" y="3710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Блок-схема: узел 46"/>
          <p:cNvSpPr/>
          <p:nvPr/>
        </p:nvSpPr>
        <p:spPr>
          <a:xfrm>
            <a:off x="9773350" y="279270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46"/>
          <p:cNvSpPr/>
          <p:nvPr/>
        </p:nvSpPr>
        <p:spPr>
          <a:xfrm>
            <a:off x="8547536" y="2744603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единительная линия 59"/>
          <p:cNvCxnSpPr/>
          <p:nvPr/>
        </p:nvCxnSpPr>
        <p:spPr>
          <a:xfrm>
            <a:off x="8617647" y="4509120"/>
            <a:ext cx="28789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59"/>
          <p:cNvCxnSpPr/>
          <p:nvPr/>
        </p:nvCxnSpPr>
        <p:spPr>
          <a:xfrm>
            <a:off x="7174410" y="2351902"/>
            <a:ext cx="118899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59"/>
          <p:cNvCxnSpPr/>
          <p:nvPr/>
        </p:nvCxnSpPr>
        <p:spPr>
          <a:xfrm flipV="1">
            <a:off x="7824192" y="1707774"/>
            <a:ext cx="0" cy="228797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573702" y="401914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869846" y="4008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573702" y="444817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0869846" y="443711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7082794" y="1700493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7752184" y="1689431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7125430" y="2578988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773502" y="256792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8277558" y="4008086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277558" y="443711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6" name="Прямая соединительная линия 59"/>
          <p:cNvCxnSpPr/>
          <p:nvPr/>
        </p:nvCxnSpPr>
        <p:spPr>
          <a:xfrm flipV="1">
            <a:off x="9264352" y="4296118"/>
            <a:ext cx="0" cy="5722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59"/>
          <p:cNvCxnSpPr/>
          <p:nvPr/>
        </p:nvCxnSpPr>
        <p:spPr>
          <a:xfrm flipV="1">
            <a:off x="10632504" y="4296118"/>
            <a:ext cx="0" cy="57226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125430" y="3443084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1/6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773502" y="3432022"/>
            <a:ext cx="770770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3/9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Прямая соединительная линия 59"/>
          <p:cNvCxnSpPr/>
          <p:nvPr/>
        </p:nvCxnSpPr>
        <p:spPr>
          <a:xfrm>
            <a:off x="7248128" y="3215998"/>
            <a:ext cx="1152128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Блок-схема: узел 42"/>
          <p:cNvSpPr/>
          <p:nvPr/>
        </p:nvSpPr>
        <p:spPr>
          <a:xfrm>
            <a:off x="11050808" y="3541857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Блок-схема: узел 42"/>
          <p:cNvSpPr/>
          <p:nvPr/>
        </p:nvSpPr>
        <p:spPr>
          <a:xfrm>
            <a:off x="11018940" y="1796443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" name="Group 2"/>
          <p:cNvGrpSpPr/>
          <p:nvPr/>
        </p:nvGrpSpPr>
        <p:grpSpPr>
          <a:xfrm>
            <a:off x="191345" y="4802785"/>
            <a:ext cx="11614951" cy="1949283"/>
            <a:chOff x="191345" y="4802785"/>
            <a:chExt cx="11614951" cy="1949283"/>
          </a:xfrm>
        </p:grpSpPr>
        <p:graphicFrame>
          <p:nvGraphicFramePr>
            <p:cNvPr id="61" name="Object 7"/>
            <p:cNvGraphicFramePr>
              <a:graphicFrameLocks noChangeAspect="1"/>
            </p:cNvGraphicFramePr>
            <p:nvPr/>
          </p:nvGraphicFramePr>
          <p:xfrm>
            <a:off x="551384" y="5237832"/>
            <a:ext cx="2540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39680" progId="Equation.3">
                    <p:embed/>
                  </p:oleObj>
                </mc:Choice>
                <mc:Fallback>
                  <p:oleObj name="Equation" r:id="rId6" imgW="126720" imgH="139680" progId="Equation.3">
                    <p:embed/>
                    <p:pic>
                      <p:nvPicPr>
                        <p:cNvPr id="6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384" y="5237832"/>
                          <a:ext cx="2540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" name="Object 7"/>
            <p:cNvGraphicFramePr>
              <a:graphicFrameLocks noChangeAspect="1"/>
            </p:cNvGraphicFramePr>
            <p:nvPr/>
          </p:nvGraphicFramePr>
          <p:xfrm>
            <a:off x="547082" y="5521672"/>
            <a:ext cx="254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77480" progId="Equation.3">
                    <p:embed/>
                  </p:oleObj>
                </mc:Choice>
                <mc:Fallback>
                  <p:oleObj name="Equation" r:id="rId8" imgW="126720" imgH="177480" progId="Equation.3">
                    <p:embed/>
                    <p:pic>
                      <p:nvPicPr>
                        <p:cNvPr id="6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082" y="5521672"/>
                          <a:ext cx="2540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7"/>
            <p:cNvGraphicFramePr>
              <a:graphicFrameLocks noChangeAspect="1"/>
            </p:cNvGraphicFramePr>
            <p:nvPr/>
          </p:nvGraphicFramePr>
          <p:xfrm>
            <a:off x="191345" y="5903778"/>
            <a:ext cx="883636" cy="848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160" imgH="304560" progId="Equation.3">
                    <p:embed/>
                  </p:oleObj>
                </mc:Choice>
                <mc:Fallback>
                  <p:oleObj name="Equation" r:id="rId10" imgW="317160" imgH="304560" progId="Equation.3">
                    <p:embed/>
                    <p:pic>
                      <p:nvPicPr>
                        <p:cNvPr id="8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45" y="5903778"/>
                          <a:ext cx="883636" cy="8482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3" name="Прямая соединительная линия 59"/>
            <p:cNvCxnSpPr/>
            <p:nvPr/>
          </p:nvCxnSpPr>
          <p:spPr>
            <a:xfrm flipV="1">
              <a:off x="1199456" y="4802785"/>
              <a:ext cx="0" cy="1877938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1487488" y="5297871"/>
              <a:ext cx="10318808" cy="507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(0,0)  (1,0) (2,0) (2,0) (0,1)  (0,1) (1,1) (1,1) (1,1) (1,1)  (2,1), (0,2) (0,2) (1,2) (2,2) 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777230" y="5949280"/>
              <a:ext cx="9359330" cy="214314"/>
              <a:chOff x="1777230" y="5949280"/>
              <a:chExt cx="9359330" cy="214314"/>
            </a:xfrm>
          </p:grpSpPr>
          <p:sp>
            <p:nvSpPr>
              <p:cNvPr id="99" name="Блок-схема: узел 42"/>
              <p:cNvSpPr/>
              <p:nvPr/>
            </p:nvSpPr>
            <p:spPr>
              <a:xfrm>
                <a:off x="2495600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0" name="Блок-схема: узел 42"/>
              <p:cNvSpPr/>
              <p:nvPr/>
            </p:nvSpPr>
            <p:spPr>
              <a:xfrm>
                <a:off x="3073374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1" name="Блок-схема: узел 42"/>
              <p:cNvSpPr/>
              <p:nvPr/>
            </p:nvSpPr>
            <p:spPr>
              <a:xfrm>
                <a:off x="3719736" y="5949280"/>
                <a:ext cx="214314" cy="214314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2" name="Блок-схема: узел 42"/>
              <p:cNvSpPr/>
              <p:nvPr/>
            </p:nvSpPr>
            <p:spPr>
              <a:xfrm>
                <a:off x="4367808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3" name="Блок-схема: узел 42"/>
              <p:cNvSpPr/>
              <p:nvPr/>
            </p:nvSpPr>
            <p:spPr>
              <a:xfrm>
                <a:off x="5017590" y="5949280"/>
                <a:ext cx="214314" cy="214314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4" name="Блок-схема: узел 42"/>
              <p:cNvSpPr/>
              <p:nvPr/>
            </p:nvSpPr>
            <p:spPr>
              <a:xfrm>
                <a:off x="5737670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Блок-схема: узел 42"/>
              <p:cNvSpPr/>
              <p:nvPr/>
            </p:nvSpPr>
            <p:spPr>
              <a:xfrm>
                <a:off x="6313734" y="5949280"/>
                <a:ext cx="214314" cy="214314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6" name="Блок-схема: узел 42"/>
              <p:cNvSpPr/>
              <p:nvPr/>
            </p:nvSpPr>
            <p:spPr>
              <a:xfrm>
                <a:off x="1777230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7" name="Блок-схема: узел 42"/>
              <p:cNvSpPr/>
              <p:nvPr/>
            </p:nvSpPr>
            <p:spPr>
              <a:xfrm>
                <a:off x="6960096" y="5949280"/>
                <a:ext cx="214314" cy="214314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Блок-схема: узел 42"/>
              <p:cNvSpPr/>
              <p:nvPr/>
            </p:nvSpPr>
            <p:spPr>
              <a:xfrm>
                <a:off x="7609878" y="5949280"/>
                <a:ext cx="214314" cy="214314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0" name="Блок-схема: узел 42"/>
              <p:cNvSpPr/>
              <p:nvPr/>
            </p:nvSpPr>
            <p:spPr>
              <a:xfrm>
                <a:off x="8257950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Блок-схема: узел 42"/>
              <p:cNvSpPr/>
              <p:nvPr/>
            </p:nvSpPr>
            <p:spPr>
              <a:xfrm>
                <a:off x="8976320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2" name="Блок-схема: узел 42"/>
              <p:cNvSpPr/>
              <p:nvPr/>
            </p:nvSpPr>
            <p:spPr>
              <a:xfrm>
                <a:off x="9624392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3" name="Блок-схема: узел 42"/>
              <p:cNvSpPr/>
              <p:nvPr/>
            </p:nvSpPr>
            <p:spPr>
              <a:xfrm>
                <a:off x="10272464" y="5949280"/>
                <a:ext cx="214314" cy="214314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Блок-схема: узел 42"/>
              <p:cNvSpPr/>
              <p:nvPr/>
            </p:nvSpPr>
            <p:spPr>
              <a:xfrm>
                <a:off x="10922246" y="5949280"/>
                <a:ext cx="214314" cy="21431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1508186" y="6213098"/>
              <a:ext cx="10132430" cy="507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0.19  1.50  0.25 0.25  0.75  0.75 6.00  6.00  6.0</a:t>
              </a:r>
              <a:r>
                <a:rPr lang="ru-RU" sz="2400" dirty="0">
                  <a:solidFill>
                    <a:schemeClr val="tx1"/>
                  </a:solidFill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</a:rPr>
                <a:t> 6.00  1.00  0.19 0.19  1.50  0.25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B9F7433-7101-4708-A7D7-5F8E4DCAFD0F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811D28-9DC0-43FC-9065-84618E96A0E3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Naive</a:t>
            </a:r>
            <a:r>
              <a:rPr lang="en-US" sz="3200" b="1" dirty="0"/>
              <a:t> </a:t>
            </a:r>
            <a:r>
              <a:rPr lang="en-US" sz="3200" dirty="0"/>
              <a:t>Bayesian classifier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0371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87488" y="5949280"/>
            <a:ext cx="10298110" cy="758801"/>
            <a:chOff x="1508186" y="4222798"/>
            <a:chExt cx="10298110" cy="758801"/>
          </a:xfrm>
        </p:grpSpPr>
        <p:sp>
          <p:nvSpPr>
            <p:cNvPr id="99" name="Блок-схема: узел 42"/>
            <p:cNvSpPr/>
            <p:nvPr/>
          </p:nvSpPr>
          <p:spPr>
            <a:xfrm>
              <a:off x="2495600" y="422279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Блок-схема: узел 42"/>
            <p:cNvSpPr/>
            <p:nvPr/>
          </p:nvSpPr>
          <p:spPr>
            <a:xfrm>
              <a:off x="3073374" y="422279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Блок-схема: узел 42"/>
            <p:cNvSpPr/>
            <p:nvPr/>
          </p:nvSpPr>
          <p:spPr>
            <a:xfrm>
              <a:off x="3719736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Блок-схема: узел 42"/>
            <p:cNvSpPr/>
            <p:nvPr/>
          </p:nvSpPr>
          <p:spPr>
            <a:xfrm>
              <a:off x="4367808" y="422279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Блок-схема: узел 42"/>
            <p:cNvSpPr/>
            <p:nvPr/>
          </p:nvSpPr>
          <p:spPr>
            <a:xfrm>
              <a:off x="5017590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Блок-схема: узел 42"/>
            <p:cNvSpPr/>
            <p:nvPr/>
          </p:nvSpPr>
          <p:spPr>
            <a:xfrm>
              <a:off x="5737670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Блок-схема: узел 42"/>
            <p:cNvSpPr/>
            <p:nvPr/>
          </p:nvSpPr>
          <p:spPr>
            <a:xfrm>
              <a:off x="6313734" y="422279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Блок-схема: узел 42"/>
            <p:cNvSpPr/>
            <p:nvPr/>
          </p:nvSpPr>
          <p:spPr>
            <a:xfrm>
              <a:off x="1777230" y="422279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Блок-схема: узел 42"/>
            <p:cNvSpPr/>
            <p:nvPr/>
          </p:nvSpPr>
          <p:spPr>
            <a:xfrm>
              <a:off x="6960096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Блок-схема: узел 42"/>
            <p:cNvSpPr/>
            <p:nvPr/>
          </p:nvSpPr>
          <p:spPr>
            <a:xfrm>
              <a:off x="7609878" y="422279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Блок-схема: узел 42"/>
            <p:cNvSpPr/>
            <p:nvPr/>
          </p:nvSpPr>
          <p:spPr>
            <a:xfrm>
              <a:off x="8257950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Блок-схема: узел 42"/>
            <p:cNvSpPr/>
            <p:nvPr/>
          </p:nvSpPr>
          <p:spPr>
            <a:xfrm>
              <a:off x="8976320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Блок-схема: узел 42"/>
            <p:cNvSpPr/>
            <p:nvPr/>
          </p:nvSpPr>
          <p:spPr>
            <a:xfrm>
              <a:off x="9624392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Блок-схема: узел 42"/>
            <p:cNvSpPr/>
            <p:nvPr/>
          </p:nvSpPr>
          <p:spPr>
            <a:xfrm>
              <a:off x="10272464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Блок-схема: узел 42"/>
            <p:cNvSpPr/>
            <p:nvPr/>
          </p:nvSpPr>
          <p:spPr>
            <a:xfrm>
              <a:off x="10922246" y="422279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508186" y="4474206"/>
              <a:ext cx="10298110" cy="507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6.00  6.00  6.0</a:t>
              </a:r>
              <a:r>
                <a:rPr lang="ru-RU" sz="2400" dirty="0">
                  <a:solidFill>
                    <a:schemeClr val="tx1"/>
                  </a:solidFill>
                </a:rPr>
                <a:t>0</a:t>
              </a:r>
              <a:r>
                <a:rPr lang="en-US" sz="2400" dirty="0">
                  <a:solidFill>
                    <a:schemeClr val="tx1"/>
                  </a:solidFill>
                </a:rPr>
                <a:t> 6.00  1.50  1.50 1.00  0.75  0.75 0.25  0.25  0.25 0.19  0.19  0.19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068584" y="1935584"/>
            <a:ext cx="4612102" cy="3653656"/>
            <a:chOff x="7068584" y="1935584"/>
            <a:chExt cx="4612102" cy="3653656"/>
          </a:xfrm>
        </p:grpSpPr>
        <p:sp>
          <p:nvSpPr>
            <p:cNvPr id="128" name="Rectangle 127"/>
            <p:cNvSpPr/>
            <p:nvPr/>
          </p:nvSpPr>
          <p:spPr>
            <a:xfrm>
              <a:off x="10253501" y="2225160"/>
              <a:ext cx="596037" cy="2648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 rot="20571787">
              <a:off x="9242324" y="2384146"/>
              <a:ext cx="1142356" cy="5667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 rot="20430234">
              <a:off x="8551687" y="2667030"/>
              <a:ext cx="787817" cy="5667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975643">
              <a:off x="8039666" y="2983125"/>
              <a:ext cx="787817" cy="7375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7068584" y="1935584"/>
              <a:ext cx="4612102" cy="3653656"/>
              <a:chOff x="7068584" y="2439640"/>
              <a:chExt cx="4612102" cy="3653656"/>
            </a:xfrm>
          </p:grpSpPr>
          <p:sp>
            <p:nvSpPr>
              <p:cNvPr id="80" name="Rectangle 79"/>
              <p:cNvSpPr/>
              <p:nvPr/>
            </p:nvSpPr>
            <p:spPr>
              <a:xfrm rot="16601838">
                <a:off x="7391852" y="4645379"/>
                <a:ext cx="1469482" cy="5667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20046294">
                <a:off x="9679066" y="2992806"/>
                <a:ext cx="1262243" cy="48802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Прямая со стрелкой 20"/>
              <p:cNvCxnSpPr/>
              <p:nvPr/>
            </p:nvCxnSpPr>
            <p:spPr>
              <a:xfrm rot="5400000" flipH="1" flipV="1">
                <a:off x="5955739" y="4266071"/>
                <a:ext cx="3653656" cy="79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ectangle 84"/>
              <p:cNvSpPr/>
              <p:nvPr/>
            </p:nvSpPr>
            <p:spPr>
              <a:xfrm>
                <a:off x="10711922" y="5725788"/>
                <a:ext cx="928694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FP</a:t>
                </a:r>
                <a:endParaRPr lang="ru-R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68584" y="2439640"/>
                <a:ext cx="928694" cy="28575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TP</a:t>
                </a:r>
                <a:endParaRPr lang="ru-RU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87" name="Straight Connector 86"/>
              <p:cNvCxnSpPr/>
              <p:nvPr/>
            </p:nvCxnSpPr>
            <p:spPr>
              <a:xfrm rot="10800000" flipV="1">
                <a:off x="7854402" y="2725391"/>
                <a:ext cx="3071834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Блок-схема: узел 33"/>
              <p:cNvSpPr/>
              <p:nvPr/>
            </p:nvSpPr>
            <p:spPr>
              <a:xfrm>
                <a:off x="8349338" y="3284984"/>
                <a:ext cx="214314" cy="214314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0" name="Блок-схема: узел 33"/>
              <p:cNvSpPr/>
              <p:nvPr/>
            </p:nvSpPr>
            <p:spPr>
              <a:xfrm>
                <a:off x="9120336" y="2996952"/>
                <a:ext cx="214314" cy="214314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1" name="Блок-схема: узел 33"/>
              <p:cNvSpPr/>
              <p:nvPr/>
            </p:nvSpPr>
            <p:spPr>
              <a:xfrm>
                <a:off x="7897910" y="4077072"/>
                <a:ext cx="214314" cy="214314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2" name="Блок-схема: узел 33"/>
              <p:cNvSpPr/>
              <p:nvPr/>
            </p:nvSpPr>
            <p:spPr>
              <a:xfrm>
                <a:off x="8113934" y="3284984"/>
                <a:ext cx="214314" cy="214314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4" name="Straight Connector 93"/>
              <p:cNvCxnSpPr>
                <a:endCxn id="91" idx="3"/>
              </p:cNvCxnSpPr>
              <p:nvPr/>
            </p:nvCxnSpPr>
            <p:spPr>
              <a:xfrm flipV="1">
                <a:off x="7777834" y="4260000"/>
                <a:ext cx="151462" cy="13058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>
                <a:stCxn id="91" idx="0"/>
                <a:endCxn id="92" idx="3"/>
              </p:cNvCxnSpPr>
              <p:nvPr/>
            </p:nvCxnSpPr>
            <p:spPr>
              <a:xfrm flipV="1">
                <a:off x="8005067" y="3467912"/>
                <a:ext cx="140253" cy="609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90" idx="7"/>
                <a:endCxn id="124" idx="2"/>
              </p:cNvCxnSpPr>
              <p:nvPr/>
            </p:nvCxnSpPr>
            <p:spPr>
              <a:xfrm flipV="1">
                <a:off x="9303264" y="2744069"/>
                <a:ext cx="898902" cy="28426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>
                <a:stCxn id="124" idx="6"/>
                <a:endCxn id="117" idx="2"/>
              </p:cNvCxnSpPr>
              <p:nvPr/>
            </p:nvCxnSpPr>
            <p:spPr>
              <a:xfrm>
                <a:off x="10416480" y="2744069"/>
                <a:ext cx="36175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>
                <a:endCxn id="117" idx="3"/>
              </p:cNvCxnSpPr>
              <p:nvPr/>
            </p:nvCxnSpPr>
            <p:spPr>
              <a:xfrm flipV="1">
                <a:off x="7777834" y="2819840"/>
                <a:ext cx="3031782" cy="2813135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>
                <a:stCxn id="89" idx="7"/>
                <a:endCxn id="90" idx="2"/>
              </p:cNvCxnSpPr>
              <p:nvPr/>
            </p:nvCxnSpPr>
            <p:spPr>
              <a:xfrm flipV="1">
                <a:off x="8532266" y="3104109"/>
                <a:ext cx="588070" cy="21226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 115"/>
              <p:cNvSpPr/>
              <p:nvPr/>
            </p:nvSpPr>
            <p:spPr>
              <a:xfrm rot="19024023">
                <a:off x="7360634" y="4151542"/>
                <a:ext cx="4320052" cy="5667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Блок-схема: узел 33"/>
              <p:cNvSpPr/>
              <p:nvPr/>
            </p:nvSpPr>
            <p:spPr>
              <a:xfrm>
                <a:off x="10778230" y="2636912"/>
                <a:ext cx="214314" cy="214314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rot="5400000" flipH="1" flipV="1">
                <a:off x="9282368" y="4082714"/>
                <a:ext cx="3144066" cy="79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 стрелкой 19"/>
              <p:cNvCxnSpPr/>
              <p:nvPr/>
            </p:nvCxnSpPr>
            <p:spPr>
              <a:xfrm>
                <a:off x="7568650" y="5654350"/>
                <a:ext cx="3714776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Блок-схема: узел 33"/>
              <p:cNvSpPr/>
              <p:nvPr/>
            </p:nvSpPr>
            <p:spPr>
              <a:xfrm>
                <a:off x="7680176" y="5590950"/>
                <a:ext cx="214314" cy="214314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1" name="Rectangle 120"/>
              <p:cNvSpPr/>
              <p:nvPr/>
            </p:nvSpPr>
            <p:spPr>
              <a:xfrm rot="19024023">
                <a:off x="7883495" y="3757382"/>
                <a:ext cx="2191449" cy="6302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2" name="Straight Connector 121"/>
              <p:cNvCxnSpPr/>
              <p:nvPr/>
            </p:nvCxnSpPr>
            <p:spPr>
              <a:xfrm rot="16200000" flipV="1">
                <a:off x="7819034" y="4118082"/>
                <a:ext cx="3071834" cy="70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rot="10800000" flipV="1">
                <a:off x="7782964" y="4154151"/>
                <a:ext cx="3214710" cy="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Блок-схема: узел 33"/>
            <p:cNvSpPr/>
            <p:nvPr/>
          </p:nvSpPr>
          <p:spPr>
            <a:xfrm>
              <a:off x="10202166" y="2132856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29" name="Object 7"/>
          <p:cNvGraphicFramePr>
            <a:graphicFrameLocks noChangeAspect="1"/>
          </p:cNvGraphicFramePr>
          <p:nvPr/>
        </p:nvGraphicFramePr>
        <p:xfrm>
          <a:off x="547082" y="5521672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77480" progId="Equation.3">
                  <p:embed/>
                </p:oleObj>
              </mc:Choice>
              <mc:Fallback>
                <p:oleObj name="Equation" r:id="rId2" imgW="126720" imgH="177480" progId="Equation.3">
                  <p:embed/>
                  <p:pic>
                    <p:nvPicPr>
                      <p:cNvPr id="12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82" y="5521672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7"/>
          <p:cNvGraphicFramePr>
            <a:graphicFrameLocks noChangeAspect="1"/>
          </p:cNvGraphicFramePr>
          <p:nvPr/>
        </p:nvGraphicFramePr>
        <p:xfrm>
          <a:off x="191345" y="5903778"/>
          <a:ext cx="883636" cy="84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304560" progId="Equation.3">
                  <p:embed/>
                </p:oleObj>
              </mc:Choice>
              <mc:Fallback>
                <p:oleObj name="Equation" r:id="rId4" imgW="317160" imgH="304560" progId="Equation.3">
                  <p:embed/>
                  <p:pic>
                    <p:nvPicPr>
                      <p:cNvPr id="1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45" y="5903778"/>
                        <a:ext cx="883636" cy="8482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E502FB14-5239-44D9-8E17-FFA56BA4878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8E71F6-DDFD-4DBB-8F82-267883012917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Naive</a:t>
            </a:r>
            <a:r>
              <a:rPr lang="en-US" sz="3200" b="1" dirty="0"/>
              <a:t> </a:t>
            </a:r>
            <a:r>
              <a:rPr lang="en-US" sz="3200" dirty="0"/>
              <a:t>Bayesian classifier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80118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3287688" y="3841496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63     81    23     54      10     17     29       5     34     21</a:t>
            </a:r>
          </a:p>
        </p:txBody>
      </p:sp>
      <p:sp>
        <p:nvSpPr>
          <p:cNvPr id="73" name="Блок-схема: узел 33"/>
          <p:cNvSpPr/>
          <p:nvPr/>
        </p:nvSpPr>
        <p:spPr>
          <a:xfrm>
            <a:off x="3287688" y="2924944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Блок-схема: узел 33"/>
          <p:cNvSpPr/>
          <p:nvPr/>
        </p:nvSpPr>
        <p:spPr>
          <a:xfrm>
            <a:off x="3930630" y="2924944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узел 33"/>
          <p:cNvSpPr/>
          <p:nvPr/>
        </p:nvSpPr>
        <p:spPr>
          <a:xfrm>
            <a:off x="4573572" y="2924944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Блок-схема: узел 33"/>
          <p:cNvSpPr/>
          <p:nvPr/>
        </p:nvSpPr>
        <p:spPr>
          <a:xfrm>
            <a:off x="5216514" y="2924944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Блок-схема: узел 33"/>
          <p:cNvSpPr/>
          <p:nvPr/>
        </p:nvSpPr>
        <p:spPr>
          <a:xfrm>
            <a:off x="5930894" y="2924944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узел 33"/>
          <p:cNvSpPr/>
          <p:nvPr/>
        </p:nvSpPr>
        <p:spPr>
          <a:xfrm>
            <a:off x="6573836" y="2924944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узел 33"/>
          <p:cNvSpPr/>
          <p:nvPr/>
        </p:nvSpPr>
        <p:spPr>
          <a:xfrm>
            <a:off x="7216778" y="2924944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Блок-схема: узел 33"/>
          <p:cNvSpPr/>
          <p:nvPr/>
        </p:nvSpPr>
        <p:spPr>
          <a:xfrm>
            <a:off x="7859720" y="2924944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Блок-схема: узел 33"/>
          <p:cNvSpPr/>
          <p:nvPr/>
        </p:nvSpPr>
        <p:spPr>
          <a:xfrm>
            <a:off x="8502662" y="2924944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2859060" y="3710762"/>
            <a:ext cx="707236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Блок-схема: узел 33"/>
          <p:cNvSpPr/>
          <p:nvPr/>
        </p:nvSpPr>
        <p:spPr>
          <a:xfrm>
            <a:off x="9145604" y="292176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TextBox 83"/>
          <p:cNvSpPr txBox="1"/>
          <p:nvPr/>
        </p:nvSpPr>
        <p:spPr>
          <a:xfrm>
            <a:off x="3287688" y="441300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86     98    18     42      21     23     37      18    74     27</a:t>
            </a: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2859060" y="4282266"/>
            <a:ext cx="707236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2930498" y="4923620"/>
            <a:ext cx="707236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1358862" y="3782200"/>
            <a:ext cx="178595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Strategy</a:t>
            </a:r>
            <a:r>
              <a:rPr lang="ru-RU" sz="2400" b="1" dirty="0">
                <a:solidFill>
                  <a:schemeClr val="tx1"/>
                </a:solidFill>
              </a:rPr>
              <a:t> 1: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358862" y="4425142"/>
            <a:ext cx="1785950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Strategy</a:t>
            </a:r>
            <a:r>
              <a:rPr lang="ru-RU" sz="2400" b="1" dirty="0">
                <a:solidFill>
                  <a:schemeClr val="tx1"/>
                </a:solidFill>
              </a:rPr>
              <a:t> 2:</a:t>
            </a:r>
          </a:p>
        </p:txBody>
      </p:sp>
      <p:cxnSp>
        <p:nvCxnSpPr>
          <p:cNvPr id="89" name="Straight Connector 88"/>
          <p:cNvCxnSpPr/>
          <p:nvPr/>
        </p:nvCxnSpPr>
        <p:spPr>
          <a:xfrm rot="16200000" flipV="1">
            <a:off x="2145031" y="4281915"/>
            <a:ext cx="200026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223D72-8ED5-4269-AC00-50C3A815AF3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85023F-3F21-4C36-9E4B-8DC54A167063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task: </a:t>
            </a:r>
            <a:r>
              <a:rPr lang="en-US" sz="3200" dirty="0"/>
              <a:t>compare accuracy of two strategies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8383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17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Benchmarking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CC029-776F-40D5-BA0E-4B04CA11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1988840"/>
            <a:ext cx="2762250" cy="2647950"/>
          </a:xfrm>
          <a:prstGeom prst="rect">
            <a:avLst/>
          </a:prstGeom>
        </p:spPr>
      </p:pic>
      <p:pic>
        <p:nvPicPr>
          <p:cNvPr id="5" name="Picture 4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145EC027-970B-4FAB-9EF4-F145ED6BD7D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4CE775-BA22-4FF4-A5D0-5D107559347C}"/>
              </a:ext>
            </a:extLst>
          </p:cNvPr>
          <p:cNvSpPr txBox="1"/>
          <p:nvPr/>
        </p:nvSpPr>
        <p:spPr>
          <a:xfrm>
            <a:off x="839416" y="2636912"/>
            <a:ext cx="44644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Precision-Recall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97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B223D72-8ED5-4269-AC00-50C3A815AF3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85023F-3F21-4C36-9E4B-8DC54A167063}"/>
              </a:ext>
            </a:extLst>
          </p:cNvPr>
          <p:cNvSpPr txBox="1"/>
          <p:nvPr/>
        </p:nvSpPr>
        <p:spPr>
          <a:xfrm>
            <a:off x="496688" y="1135665"/>
            <a:ext cx="96317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Precision: 	#</a:t>
            </a:r>
            <a:r>
              <a:rPr lang="en-US" sz="3200" dirty="0"/>
              <a:t>TP / (#TP + #FP)</a:t>
            </a:r>
          </a:p>
          <a:p>
            <a:r>
              <a:rPr lang="en-US" sz="3200" b="1" dirty="0"/>
              <a:t>Recall</a:t>
            </a:r>
            <a:r>
              <a:rPr lang="en-US" sz="3200" dirty="0"/>
              <a:t>: 	#TP / (#TP + #FN)</a:t>
            </a:r>
          </a:p>
          <a:p>
            <a:endParaRPr lang="en-US" sz="3200" dirty="0"/>
          </a:p>
          <a:p>
            <a:r>
              <a:rPr lang="en-US" sz="3200" b="1" dirty="0"/>
              <a:t>Accuracy:</a:t>
            </a:r>
            <a:r>
              <a:rPr lang="en-US" sz="3200" dirty="0"/>
              <a:t>  (#TP + #TN) /Total</a:t>
            </a:r>
          </a:p>
          <a:p>
            <a:r>
              <a:rPr lang="en-US" sz="3200" b="1" dirty="0"/>
              <a:t>F1-score: 	</a:t>
            </a:r>
            <a:r>
              <a:rPr lang="en-US" sz="3200" dirty="0"/>
              <a:t>2 x Precision x Recall / (Precision+ Recall)</a:t>
            </a:r>
          </a:p>
          <a:p>
            <a:endParaRPr lang="en-US" sz="3200" dirty="0"/>
          </a:p>
          <a:p>
            <a:r>
              <a:rPr lang="en-US" sz="3200" dirty="0"/>
              <a:t>mean harmonic (!)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05398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0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876237A-B2E1-4BE7-8E68-333C3055529D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113" name="Straight Connector 112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0/0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0/3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985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#TP: </a:t>
            </a:r>
            <a:r>
              <a:rPr lang="ru-RU" sz="2400" b="1" dirty="0">
                <a:solidFill>
                  <a:schemeClr val="tx1"/>
                </a:solidFill>
              </a:rPr>
              <a:t>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#FN: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#FP: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F8AE51-BFD1-4C8E-90C8-42E26D46FAE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1</a:t>
            </a:r>
            <a:r>
              <a:rPr lang="ru-RU" sz="2400" b="1" dirty="0">
                <a:solidFill>
                  <a:schemeClr val="tx1"/>
                </a:solidFill>
              </a:rPr>
              <a:t>/1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1/3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18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2" name="Straight Connector 121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Блок-схема: узел 33"/>
            <p:cNvSpPr/>
            <p:nvPr/>
          </p:nvSpPr>
          <p:spPr>
            <a:xfrm>
              <a:off x="8401966" y="2636912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4BFF99-41CE-590E-8CA4-85C0D0DCC100}"/>
              </a:ext>
            </a:extLst>
          </p:cNvPr>
          <p:cNvSpPr txBox="1"/>
          <p:nvPr/>
        </p:nvSpPr>
        <p:spPr>
          <a:xfrm>
            <a:off x="7248128" y="1026407"/>
            <a:ext cx="4103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Precision: 	</a:t>
            </a:r>
            <a:r>
              <a:rPr lang="en-US" sz="1800" dirty="0"/>
              <a:t>TP / (TP+FP)</a:t>
            </a:r>
            <a:r>
              <a:rPr lang="ru-RU" sz="1800" dirty="0"/>
              <a:t> = 1</a:t>
            </a:r>
            <a:endParaRPr lang="en-US" sz="1800" dirty="0"/>
          </a:p>
          <a:p>
            <a:r>
              <a:rPr lang="en-US" sz="1800" b="1" dirty="0"/>
              <a:t>Recall</a:t>
            </a:r>
            <a:r>
              <a:rPr lang="en-US" sz="1800" dirty="0"/>
              <a:t>: 	</a:t>
            </a:r>
            <a:r>
              <a:rPr lang="ru-RU" sz="1800" dirty="0"/>
              <a:t>	</a:t>
            </a:r>
            <a:r>
              <a:rPr lang="en-US" sz="1800" dirty="0"/>
              <a:t>TP / (TP+FN)</a:t>
            </a:r>
          </a:p>
        </p:txBody>
      </p:sp>
    </p:spTree>
    <p:extLst>
      <p:ext uri="{BB962C8B-B14F-4D97-AF65-F5344CB8AC3E}">
        <p14:creationId xmlns:p14="http://schemas.microsoft.com/office/powerpoint/2010/main" val="4004412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#TP: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</a:t>
            </a:r>
            <a:r>
              <a:rPr lang="ru-RU" sz="2400" b="1" dirty="0">
                <a:solidFill>
                  <a:schemeClr val="tx1"/>
                </a:solidFill>
              </a:rPr>
              <a:t>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#FP: </a:t>
            </a:r>
            <a:r>
              <a:rPr lang="ru-RU" sz="2400" b="1" dirty="0">
                <a:solidFill>
                  <a:schemeClr val="tx1"/>
                </a:solidFill>
              </a:rPr>
              <a:t>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A7EAC0D-4A6C-4F0B-A44C-8E820400B11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2/3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2/3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17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Блок-схема: узел 33"/>
            <p:cNvSpPr/>
            <p:nvPr/>
          </p:nvSpPr>
          <p:spPr>
            <a:xfrm>
              <a:off x="9914134" y="3214686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D5CAA6-F921-E07E-DCA3-4FD7F1132484}"/>
              </a:ext>
            </a:extLst>
          </p:cNvPr>
          <p:cNvSpPr txBox="1"/>
          <p:nvPr/>
        </p:nvSpPr>
        <p:spPr>
          <a:xfrm>
            <a:off x="5231904" y="1026407"/>
            <a:ext cx="6119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Precision: 	#</a:t>
            </a:r>
            <a:r>
              <a:rPr lang="en-US" sz="1800" dirty="0"/>
              <a:t>TP / (#TP+#FP)</a:t>
            </a:r>
            <a:r>
              <a:rPr lang="ru-RU" sz="1800" dirty="0"/>
              <a:t> = 2 / (2 + 1) =</a:t>
            </a:r>
            <a:r>
              <a:rPr lang="en-US" sz="1800" dirty="0"/>
              <a:t>2/3</a:t>
            </a:r>
          </a:p>
          <a:p>
            <a:r>
              <a:rPr lang="en-US" sz="1800" b="1" dirty="0"/>
              <a:t>Recall</a:t>
            </a:r>
            <a:r>
              <a:rPr lang="en-US" sz="1800" dirty="0"/>
              <a:t>: 	</a:t>
            </a:r>
            <a:r>
              <a:rPr lang="ru-RU" sz="1800" dirty="0"/>
              <a:t>	</a:t>
            </a:r>
            <a:r>
              <a:rPr lang="en-US" sz="1800" dirty="0"/>
              <a:t>#TP / (#TP+#FN)</a:t>
            </a:r>
          </a:p>
        </p:txBody>
      </p:sp>
    </p:spTree>
    <p:extLst>
      <p:ext uri="{BB962C8B-B14F-4D97-AF65-F5344CB8AC3E}">
        <p14:creationId xmlns:p14="http://schemas.microsoft.com/office/powerpoint/2010/main" val="216145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1C97901-314E-4A74-A6E8-C35C681352C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1/2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2/3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17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Блок-схема: узел 33"/>
          <p:cNvSpPr/>
          <p:nvPr/>
        </p:nvSpPr>
        <p:spPr>
          <a:xfrm>
            <a:off x="9914134" y="400677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80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</a:t>
            </a:r>
            <a:r>
              <a:rPr lang="ru-RU" sz="2400" b="1" dirty="0">
                <a:solidFill>
                  <a:schemeClr val="tx1"/>
                </a:solidFill>
              </a:rPr>
              <a:t>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</a:t>
            </a:r>
            <a:r>
              <a:rPr lang="ru-RU" sz="2400" b="1" dirty="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4A756D-0FA9-4BFE-8424-3EDE2DB32702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2/6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2/3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17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Блок-схема: узел 33"/>
          <p:cNvSpPr/>
          <p:nvPr/>
        </p:nvSpPr>
        <p:spPr>
          <a:xfrm>
            <a:off x="9914134" y="4654846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48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5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1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112" name="Flowchart: Punched Tape 11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115" name="Flowchart: Punched Tape 11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118" name="Flowchart: Punched Tape 117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2/7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2/3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6" name="Блок-схема: узел 33"/>
          <p:cNvSpPr/>
          <p:nvPr/>
        </p:nvSpPr>
        <p:spPr>
          <a:xfrm>
            <a:off x="9914134" y="4942878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405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1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112" name="Flowchart: Punched Tape 11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3" name="Straight Connector 11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115" name="Flowchart: Punched Tape 11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6" name="Straight Connector 11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7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118" name="Flowchart: Punched Tape 117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9" name="Straight Connector 118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3/10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6" name="Блок-схема: узел 33"/>
          <p:cNvSpPr/>
          <p:nvPr/>
        </p:nvSpPr>
        <p:spPr>
          <a:xfrm>
            <a:off x="10704512" y="4942878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21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 rot="16200000">
            <a:off x="8059169" y="3720751"/>
            <a:ext cx="2367301" cy="14998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 rot="16200000">
            <a:off x="9372799" y="4173107"/>
            <a:ext cx="601313" cy="23611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 rot="11917449">
            <a:off x="8371749" y="3011319"/>
            <a:ext cx="1607362" cy="4880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0711922" y="5725788"/>
            <a:ext cx="928694" cy="285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312024" y="2429982"/>
            <a:ext cx="1685254" cy="29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 rot="10800000" flipV="1">
            <a:off x="7854402" y="2725391"/>
            <a:ext cx="3071834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79" idx="1"/>
          </p:cNvCxnSpPr>
          <p:nvPr/>
        </p:nvCxnSpPr>
        <p:spPr>
          <a:xfrm>
            <a:off x="8528587" y="2761035"/>
            <a:ext cx="1416933" cy="48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5400000" flipH="1" flipV="1">
            <a:off x="9282368" y="4082714"/>
            <a:ext cx="3144066" cy="7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9"/>
          <p:cNvCxnSpPr/>
          <p:nvPr/>
        </p:nvCxnSpPr>
        <p:spPr>
          <a:xfrm>
            <a:off x="7568650" y="565435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16200000" flipV="1">
            <a:off x="7819034" y="4118082"/>
            <a:ext cx="307183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0800000" flipV="1">
            <a:off x="7782964" y="4154151"/>
            <a:ext cx="321471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CD0F61B-54D8-4829-B729-6B18F851C5CE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75" name="Блок-схема: узел 33"/>
          <p:cNvSpPr/>
          <p:nvPr/>
        </p:nvSpPr>
        <p:spPr>
          <a:xfrm>
            <a:off x="10704512" y="4942878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Straight Connector 80"/>
          <p:cNvCxnSpPr>
            <a:endCxn id="76" idx="0"/>
          </p:cNvCxnSpPr>
          <p:nvPr/>
        </p:nvCxnSpPr>
        <p:spPr>
          <a:xfrm>
            <a:off x="10014953" y="3241491"/>
            <a:ext cx="6338" cy="1701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Блок-схема: узел 33"/>
          <p:cNvSpPr/>
          <p:nvPr/>
        </p:nvSpPr>
        <p:spPr>
          <a:xfrm>
            <a:off x="9914134" y="400677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Блок-схема: узел 33"/>
          <p:cNvSpPr/>
          <p:nvPr/>
        </p:nvSpPr>
        <p:spPr>
          <a:xfrm>
            <a:off x="9914134" y="4654846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Блок-схема: узел 33"/>
          <p:cNvSpPr/>
          <p:nvPr/>
        </p:nvSpPr>
        <p:spPr>
          <a:xfrm>
            <a:off x="9914134" y="4942878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узел 33"/>
          <p:cNvSpPr/>
          <p:nvPr/>
        </p:nvSpPr>
        <p:spPr>
          <a:xfrm>
            <a:off x="9914134" y="3214686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Straight Connector 84"/>
          <p:cNvCxnSpPr>
            <a:stCxn id="76" idx="6"/>
            <a:endCxn id="75" idx="2"/>
          </p:cNvCxnSpPr>
          <p:nvPr/>
        </p:nvCxnSpPr>
        <p:spPr>
          <a:xfrm>
            <a:off x="10128448" y="5050035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Блок-схема: узел 33"/>
          <p:cNvSpPr/>
          <p:nvPr/>
        </p:nvSpPr>
        <p:spPr>
          <a:xfrm>
            <a:off x="8401966" y="2636912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3" name="Прямая со стрелкой 20"/>
          <p:cNvCxnSpPr/>
          <p:nvPr/>
        </p:nvCxnSpPr>
        <p:spPr>
          <a:xfrm rot="5400000" flipH="1" flipV="1">
            <a:off x="5955739" y="4266071"/>
            <a:ext cx="3653656" cy="79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0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91" name="Flowchart: Punched Tape 9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2" name="Straight Connector 9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3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123" name="Flowchart: Punched Tape 12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4" name="Straight Connector 12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5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126" name="Flowchart: Punched Tape 12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7" name="Straight Connector 12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129" name="Flowchart: Punched Tape 12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0" name="Straight Connector 12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1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132" name="Flowchart: Punched Tape 13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3" name="Straight Connector 13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135" name="Flowchart: Punched Tape 13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6" name="Straight Connector 13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7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138" name="Flowchart: Punched Tape 137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40" name="Straight Connector 139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145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146" name="Flowchart: Punched Tape 14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8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149" name="Flowchart: Punched Tape 14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0" name="Straight Connector 14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1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152" name="Flowchart: Punched Tape 15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3" name="Straight Connector 15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54" name="Straight Connector 15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 rot="16200000">
            <a:off x="921015" y="1349789"/>
            <a:ext cx="4733641" cy="59055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2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Benchmarking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5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27BA-264C-4020-AE00-88427091B45D}"/>
              </a:ext>
            </a:extLst>
          </p:cNvPr>
          <p:cNvSpPr txBox="1"/>
          <p:nvPr/>
        </p:nvSpPr>
        <p:spPr>
          <a:xfrm>
            <a:off x="479376" y="2090172"/>
            <a:ext cx="8208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400" dirty="0"/>
              <a:t>ROC Curve</a:t>
            </a:r>
            <a:endParaRPr lang="ru-RU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PR-Curve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Benchmarking the classifiers</a:t>
            </a:r>
          </a:p>
        </p:txBody>
      </p:sp>
    </p:spTree>
    <p:extLst>
      <p:ext uri="{BB962C8B-B14F-4D97-AF65-F5344CB8AC3E}">
        <p14:creationId xmlns:p14="http://schemas.microsoft.com/office/powerpoint/2010/main" val="3589969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0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67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1/3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248191" y="148560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Блок-схема: узел 33"/>
          <p:cNvSpPr/>
          <p:nvPr/>
        </p:nvSpPr>
        <p:spPr>
          <a:xfrm>
            <a:off x="8545982" y="2636912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49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2/3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248191" y="148560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04985" y="123877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Блок-схема: узел 33"/>
          <p:cNvSpPr/>
          <p:nvPr/>
        </p:nvSpPr>
        <p:spPr>
          <a:xfrm>
            <a:off x="9914134" y="2636912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868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2/3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2/3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248191" y="148560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04985" y="123877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9868" y="2263224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Блок-схема: узел 33"/>
          <p:cNvSpPr/>
          <p:nvPr/>
        </p:nvSpPr>
        <p:spPr>
          <a:xfrm>
            <a:off x="9914134" y="328669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195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2/4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2/3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248191" y="148560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04985" y="123877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9868" y="2263224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0490" y="2765674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Блок-схема: узел 33"/>
          <p:cNvSpPr/>
          <p:nvPr/>
        </p:nvSpPr>
        <p:spPr>
          <a:xfrm>
            <a:off x="9914134" y="400506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36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2/5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1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248191" y="148560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04985" y="123877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9868" y="2263224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0490" y="2765674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79576" y="1988840"/>
            <a:ext cx="504807" cy="69410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Блок-схема: узел 33"/>
          <p:cNvSpPr/>
          <p:nvPr/>
        </p:nvSpPr>
        <p:spPr>
          <a:xfrm>
            <a:off x="10706222" y="436681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93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3/7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1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248191" y="148560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04985" y="123877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9868" y="2263224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0490" y="2765674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79576" y="1988840"/>
            <a:ext cx="504807" cy="69410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1424" y="2492896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55869" y="2759728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Блок-схема: узел 33"/>
          <p:cNvSpPr/>
          <p:nvPr/>
        </p:nvSpPr>
        <p:spPr>
          <a:xfrm>
            <a:off x="10706222" y="4654846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53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51B64D-B8B9-4312-89CE-5F5E42923124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Precision - Recall</a:t>
            </a:r>
            <a:endParaRPr lang="ru-RU" sz="3600" b="1" dirty="0">
              <a:solidFill>
                <a:srgbClr val="2C2C2C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>
            <a:off x="1487488" y="5947692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546622" y="5258298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307239" y="2427196"/>
            <a:ext cx="5333377" cy="3666100"/>
            <a:chOff x="6307239" y="2427196"/>
            <a:chExt cx="5333377" cy="3666100"/>
          </a:xfrm>
        </p:grpSpPr>
        <p:cxnSp>
          <p:nvCxnSpPr>
            <p:cNvPr id="135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Recall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07239" y="2427196"/>
              <a:ext cx="1690039" cy="2981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Precision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39" name="Straight Connector 138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Rectangle 143"/>
          <p:cNvSpPr/>
          <p:nvPr/>
        </p:nvSpPr>
        <p:spPr>
          <a:xfrm>
            <a:off x="4367808" y="4365104"/>
            <a:ext cx="2341653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Precision: 3/7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39416" y="5954980"/>
            <a:ext cx="1872208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Recall: 1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21" y="1322293"/>
            <a:ext cx="444285" cy="5032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671746">
            <a:off x="2267718" y="2110730"/>
            <a:ext cx="468472" cy="4677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3514713" y="1475717"/>
            <a:ext cx="532224" cy="705817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4025351" y="2244214"/>
            <a:ext cx="532224" cy="70581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114527">
            <a:off x="941144" y="2492309"/>
            <a:ext cx="532224" cy="705817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66511">
            <a:off x="2229909" y="2840811"/>
            <a:ext cx="532224" cy="705817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121257">
            <a:off x="3514712" y="3054447"/>
            <a:ext cx="532224" cy="705817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376214">
            <a:off x="1341099" y="1607110"/>
            <a:ext cx="468472" cy="467780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1248191" y="148560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04985" y="1238778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9868" y="2263224"/>
            <a:ext cx="504056" cy="658602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0490" y="2765674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79576" y="1988840"/>
            <a:ext cx="504807" cy="694103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11424" y="2492896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55869" y="2759728"/>
            <a:ext cx="581133" cy="784380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Блок-схема: узел 33"/>
          <p:cNvSpPr/>
          <p:nvPr/>
        </p:nvSpPr>
        <p:spPr>
          <a:xfrm>
            <a:off x="8545982" y="2636912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узел 33"/>
          <p:cNvSpPr/>
          <p:nvPr/>
        </p:nvSpPr>
        <p:spPr>
          <a:xfrm>
            <a:off x="9914134" y="328669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Блок-схема: узел 33"/>
          <p:cNvSpPr/>
          <p:nvPr/>
        </p:nvSpPr>
        <p:spPr>
          <a:xfrm>
            <a:off x="9914134" y="2636912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Straight Connector 42"/>
          <p:cNvCxnSpPr>
            <a:stCxn id="39" idx="6"/>
            <a:endCxn id="42" idx="2"/>
          </p:cNvCxnSpPr>
          <p:nvPr/>
        </p:nvCxnSpPr>
        <p:spPr>
          <a:xfrm>
            <a:off x="8760296" y="2744069"/>
            <a:ext cx="11538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0"/>
            <a:endCxn id="42" idx="4"/>
          </p:cNvCxnSpPr>
          <p:nvPr/>
        </p:nvCxnSpPr>
        <p:spPr>
          <a:xfrm flipV="1">
            <a:off x="10021291" y="2851226"/>
            <a:ext cx="0" cy="4354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1"/>
            <a:endCxn id="45" idx="5"/>
          </p:cNvCxnSpPr>
          <p:nvPr/>
        </p:nvCxnSpPr>
        <p:spPr>
          <a:xfrm flipH="1" flipV="1">
            <a:off x="10097062" y="4187992"/>
            <a:ext cx="640546" cy="210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9" idx="2"/>
          </p:cNvCxnSpPr>
          <p:nvPr/>
        </p:nvCxnSpPr>
        <p:spPr>
          <a:xfrm>
            <a:off x="7782170" y="2740277"/>
            <a:ext cx="763812" cy="37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Блок-схема: узел 33"/>
          <p:cNvSpPr/>
          <p:nvPr/>
        </p:nvSpPr>
        <p:spPr>
          <a:xfrm>
            <a:off x="10706222" y="436681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33"/>
          <p:cNvSpPr/>
          <p:nvPr/>
        </p:nvSpPr>
        <p:spPr>
          <a:xfrm>
            <a:off x="9914134" y="4005064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Straight Connector 47"/>
          <p:cNvCxnSpPr>
            <a:stCxn id="45" idx="0"/>
          </p:cNvCxnSpPr>
          <p:nvPr/>
        </p:nvCxnSpPr>
        <p:spPr>
          <a:xfrm flipV="1">
            <a:off x="10021291" y="3501008"/>
            <a:ext cx="0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Блок-схема: узел 33"/>
          <p:cNvSpPr/>
          <p:nvPr/>
        </p:nvSpPr>
        <p:spPr>
          <a:xfrm>
            <a:off x="10706222" y="4654846"/>
            <a:ext cx="214314" cy="214314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279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4CE775-BA22-4FF4-A5D0-5D107559347C}"/>
              </a:ext>
            </a:extLst>
          </p:cNvPr>
          <p:cNvSpPr txBox="1"/>
          <p:nvPr/>
        </p:nvSpPr>
        <p:spPr>
          <a:xfrm>
            <a:off x="695400" y="2276872"/>
            <a:ext cx="4968552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Benchmarking the classifiers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20008" y="6165304"/>
            <a:ext cx="5951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github.com/dryabokon/ML/blob/master/ex_03_03_benchmark_classifiers_k2.py</a:t>
            </a:r>
            <a:endParaRPr lang="en-US" sz="1200" dirty="0"/>
          </a:p>
          <a:p>
            <a:r>
              <a:rPr lang="en-US" sz="1200" dirty="0">
                <a:hlinkClick r:id="rId3"/>
              </a:rPr>
              <a:t>github.com/dryabokon/ML/blob/master/ex_03_03_benchmark_classifiers_multi_class.py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97666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8DEFB-81A7-4DE6-A623-A13C6F13CD1E}"/>
              </a:ext>
            </a:extLst>
          </p:cNvPr>
          <p:cNvSpPr/>
          <p:nvPr/>
        </p:nvSpPr>
        <p:spPr>
          <a:xfrm>
            <a:off x="767408" y="1558444"/>
            <a:ext cx="3888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/>
              <a:t>Regression			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Naive Bayes</a:t>
            </a:r>
            <a:endParaRPr lang="en-US" altLang="en-US" sz="5400" dirty="0">
              <a:latin typeface="+mj-lt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Gaussian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SVM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Nearest Neighbors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Decision Tree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Random Forest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/>
              <a:t>AdaBoost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 err="1"/>
              <a:t>xgboost</a:t>
            </a:r>
            <a:endParaRPr lang="en-US" altLang="en-US" sz="2400" dirty="0"/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j-lt"/>
              </a:rPr>
              <a:t>Neural Net</a:t>
            </a:r>
          </a:p>
        </p:txBody>
      </p:sp>
    </p:spTree>
    <p:extLst>
      <p:ext uri="{BB962C8B-B14F-4D97-AF65-F5344CB8AC3E}">
        <p14:creationId xmlns:p14="http://schemas.microsoft.com/office/powerpoint/2010/main" val="54335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4CE775-BA22-4FF4-A5D0-5D107559347C}"/>
              </a:ext>
            </a:extLst>
          </p:cNvPr>
          <p:cNvSpPr txBox="1"/>
          <p:nvPr/>
        </p:nvSpPr>
        <p:spPr>
          <a:xfrm>
            <a:off x="839416" y="2636912"/>
            <a:ext cx="44644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ROC curve</a:t>
            </a:r>
            <a:endParaRPr lang="ru-RU" sz="48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9BC46-B00C-4529-A17D-9CA6C6ACC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2204864"/>
            <a:ext cx="1872208" cy="187763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456040" y="6309320"/>
            <a:ext cx="46085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https://github.com/dryabokon/ML/blob/master/ex_03_01_ROC.py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10338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99192-9C8D-4C98-94E2-1C09FB1D8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1916832"/>
            <a:ext cx="6440016" cy="4693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85BFFE-8819-4540-85ED-5D793D9F327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Gaussian distribution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24324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AD4F10-7780-4CA7-980B-AA1F71E93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4" y="1038109"/>
            <a:ext cx="9373051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90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86F720-FA7E-4D0A-ABD9-53E214C3E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4" y="1038109"/>
            <a:ext cx="9373051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51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851FC-4F82-4A6C-A250-EC47324D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4" y="1038109"/>
            <a:ext cx="9373051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91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F18F6-5CB0-4591-B8AE-FE43A562E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4" y="1038109"/>
            <a:ext cx="9373051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63C89-856C-46DE-8BFB-F533E4F7B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4" y="1038109"/>
            <a:ext cx="9373051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6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A35B6-025C-4ABD-B997-DEA6B197C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4" y="1038109"/>
            <a:ext cx="9373051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92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F2AE1-4D9A-42F3-BFED-C47A8EEF3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474" y="1038109"/>
            <a:ext cx="9373051" cy="478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25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B156A-C924-4649-B957-8886080D2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53" y="1340768"/>
            <a:ext cx="5932777" cy="50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4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B357C-5882-4664-A48A-B29E9FE28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3" y="1124744"/>
            <a:ext cx="11644418" cy="549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0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7EC2D82-DE51-4ACE-9E5D-326CEE785A6C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7027A33D-1506-4464-BB3C-0015D4956230}"/>
              </a:ext>
            </a:extLst>
          </p:cNvPr>
          <p:cNvSpPr/>
          <p:nvPr/>
        </p:nvSpPr>
        <p:spPr>
          <a:xfrm>
            <a:off x="3503712" y="2132856"/>
            <a:ext cx="4045064" cy="2279521"/>
          </a:xfrm>
          <a:custGeom>
            <a:avLst/>
            <a:gdLst>
              <a:gd name="connsiteX0" fmla="*/ 0 w 3108960"/>
              <a:gd name="connsiteY0" fmla="*/ 1509188 h 1631108"/>
              <a:gd name="connsiteX1" fmla="*/ 1386840 w 3108960"/>
              <a:gd name="connsiteY1" fmla="*/ 428 h 1631108"/>
              <a:gd name="connsiteX2" fmla="*/ 2514600 w 3108960"/>
              <a:gd name="connsiteY2" fmla="*/ 1356788 h 1631108"/>
              <a:gd name="connsiteX3" fmla="*/ 3108960 w 3108960"/>
              <a:gd name="connsiteY3" fmla="*/ 1631108 h 163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960" h="1631108">
                <a:moveTo>
                  <a:pt x="0" y="1509188"/>
                </a:moveTo>
                <a:cubicBezTo>
                  <a:pt x="483870" y="767508"/>
                  <a:pt x="967740" y="25828"/>
                  <a:pt x="1386840" y="428"/>
                </a:cubicBezTo>
                <a:cubicBezTo>
                  <a:pt x="1805940" y="-24972"/>
                  <a:pt x="2227580" y="1085008"/>
                  <a:pt x="2514600" y="1356788"/>
                </a:cubicBezTo>
                <a:cubicBezTo>
                  <a:pt x="2801620" y="1628568"/>
                  <a:pt x="2955290" y="1629838"/>
                  <a:pt x="3108960" y="1631108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3">
            <a:extLst>
              <a:ext uri="{FF2B5EF4-FFF2-40B4-BE49-F238E27FC236}">
                <a16:creationId xmlns:a16="http://schemas.microsoft.com/office/drawing/2014/main" id="{235723E9-5582-4B36-A6A2-1E6B210169CD}"/>
              </a:ext>
            </a:extLst>
          </p:cNvPr>
          <p:cNvSpPr/>
          <p:nvPr/>
        </p:nvSpPr>
        <p:spPr>
          <a:xfrm flipH="1">
            <a:off x="6419047" y="2181227"/>
            <a:ext cx="2259457" cy="2279521"/>
          </a:xfrm>
          <a:custGeom>
            <a:avLst/>
            <a:gdLst>
              <a:gd name="connsiteX0" fmla="*/ 0 w 3108960"/>
              <a:gd name="connsiteY0" fmla="*/ 1509188 h 1631108"/>
              <a:gd name="connsiteX1" fmla="*/ 1386840 w 3108960"/>
              <a:gd name="connsiteY1" fmla="*/ 428 h 1631108"/>
              <a:gd name="connsiteX2" fmla="*/ 2514600 w 3108960"/>
              <a:gd name="connsiteY2" fmla="*/ 1356788 h 1631108"/>
              <a:gd name="connsiteX3" fmla="*/ 3108960 w 3108960"/>
              <a:gd name="connsiteY3" fmla="*/ 1631108 h 1631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8960" h="1631108">
                <a:moveTo>
                  <a:pt x="0" y="1509188"/>
                </a:moveTo>
                <a:cubicBezTo>
                  <a:pt x="483870" y="767508"/>
                  <a:pt x="967740" y="25828"/>
                  <a:pt x="1386840" y="428"/>
                </a:cubicBezTo>
                <a:cubicBezTo>
                  <a:pt x="1805940" y="-24972"/>
                  <a:pt x="2227580" y="1085008"/>
                  <a:pt x="2514600" y="1356788"/>
                </a:cubicBezTo>
                <a:cubicBezTo>
                  <a:pt x="2801620" y="1628568"/>
                  <a:pt x="2955290" y="1629838"/>
                  <a:pt x="3108960" y="1631108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AE2449-8C8C-491D-B671-7A4614583312}"/>
              </a:ext>
            </a:extLst>
          </p:cNvPr>
          <p:cNvCxnSpPr/>
          <p:nvPr/>
        </p:nvCxnSpPr>
        <p:spPr>
          <a:xfrm>
            <a:off x="6824464" y="1952646"/>
            <a:ext cx="0" cy="263956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71FFB8B-7FCE-4DB8-A343-5F4FD3F63AA1}"/>
              </a:ext>
            </a:extLst>
          </p:cNvPr>
          <p:cNvSpPr/>
          <p:nvPr/>
        </p:nvSpPr>
        <p:spPr>
          <a:xfrm>
            <a:off x="6464424" y="4144893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ED4817-3BF5-407F-B7E6-A8E4BEE78ECC}"/>
              </a:ext>
            </a:extLst>
          </p:cNvPr>
          <p:cNvSpPr/>
          <p:nvPr/>
        </p:nvSpPr>
        <p:spPr>
          <a:xfrm>
            <a:off x="7031694" y="3044604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B46861-319C-4F44-99F1-83ECF6DF5BAA}"/>
              </a:ext>
            </a:extLst>
          </p:cNvPr>
          <p:cNvSpPr/>
          <p:nvPr/>
        </p:nvSpPr>
        <p:spPr>
          <a:xfrm>
            <a:off x="6032376" y="3848889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14A703-6FEC-4976-9550-2D0B141B9337}"/>
              </a:ext>
            </a:extLst>
          </p:cNvPr>
          <p:cNvSpPr/>
          <p:nvPr/>
        </p:nvSpPr>
        <p:spPr>
          <a:xfrm>
            <a:off x="4088160" y="3056801"/>
            <a:ext cx="79208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EE9906-C5DA-4689-B431-8A7601B146BA}"/>
              </a:ext>
            </a:extLst>
          </p:cNvPr>
          <p:cNvCxnSpPr/>
          <p:nvPr/>
        </p:nvCxnSpPr>
        <p:spPr>
          <a:xfrm flipV="1">
            <a:off x="2711624" y="4640578"/>
            <a:ext cx="707236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28689C0-9867-49D4-97FF-9B4617315E31}"/>
              </a:ext>
            </a:extLst>
          </p:cNvPr>
          <p:cNvSpPr/>
          <p:nvPr/>
        </p:nvSpPr>
        <p:spPr>
          <a:xfrm>
            <a:off x="7548776" y="4592207"/>
            <a:ext cx="301595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score (confidence level)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36E9F76-6B3A-4A90-BAB9-F234D8A0AF7C}"/>
              </a:ext>
            </a:extLst>
          </p:cNvPr>
          <p:cNvCxnSpPr>
            <a:cxnSpLocks/>
          </p:cNvCxnSpPr>
          <p:nvPr/>
        </p:nvCxnSpPr>
        <p:spPr>
          <a:xfrm flipV="1">
            <a:off x="2999656" y="1085142"/>
            <a:ext cx="0" cy="39189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6AA3435-47B9-481F-86FB-21B0D342C9B4}"/>
              </a:ext>
            </a:extLst>
          </p:cNvPr>
          <p:cNvSpPr/>
          <p:nvPr/>
        </p:nvSpPr>
        <p:spPr>
          <a:xfrm>
            <a:off x="2570750" y="1118220"/>
            <a:ext cx="432048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i="1" dirty="0">
                <a:solidFill>
                  <a:schemeClr val="tx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608331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36F90D-D769-41C2-8BBB-0168A2D6A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054" y="1819101"/>
            <a:ext cx="6740744" cy="4922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7A954-5E61-4C93-8DDB-BAD7822ABC66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/>
              <a:t>Non-gaussian distribution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738969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0712AC-2A7A-4EEE-A6F6-8DF377381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4" y="1066588"/>
            <a:ext cx="11905856" cy="561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2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9D5BF-F42E-42C9-9C70-C48B7C27B497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Benchmarking the Classifiers</a:t>
            </a:r>
            <a:endParaRPr lang="ru-RU" sz="3600" b="1" dirty="0">
              <a:solidFill>
                <a:srgbClr val="2C2C2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5A605-8958-446F-AC71-7B3346ADB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053" y="1340768"/>
            <a:ext cx="5932777" cy="50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6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узел 33"/>
          <p:cNvSpPr/>
          <p:nvPr/>
        </p:nvSpPr>
        <p:spPr>
          <a:xfrm>
            <a:off x="3412706" y="3355038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33"/>
          <p:cNvSpPr/>
          <p:nvPr/>
        </p:nvSpPr>
        <p:spPr>
          <a:xfrm>
            <a:off x="4055648" y="3355038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33"/>
          <p:cNvSpPr/>
          <p:nvPr/>
        </p:nvSpPr>
        <p:spPr>
          <a:xfrm>
            <a:off x="4698590" y="3355038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33"/>
          <p:cNvSpPr/>
          <p:nvPr/>
        </p:nvSpPr>
        <p:spPr>
          <a:xfrm>
            <a:off x="5555846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33"/>
          <p:cNvSpPr/>
          <p:nvPr/>
        </p:nvSpPr>
        <p:spPr>
          <a:xfrm>
            <a:off x="6198788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33"/>
          <p:cNvSpPr/>
          <p:nvPr/>
        </p:nvSpPr>
        <p:spPr>
          <a:xfrm>
            <a:off x="6841730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33"/>
          <p:cNvSpPr/>
          <p:nvPr/>
        </p:nvSpPr>
        <p:spPr>
          <a:xfrm>
            <a:off x="7484672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33"/>
          <p:cNvSpPr/>
          <p:nvPr/>
        </p:nvSpPr>
        <p:spPr>
          <a:xfrm>
            <a:off x="8127614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33"/>
          <p:cNvSpPr/>
          <p:nvPr/>
        </p:nvSpPr>
        <p:spPr>
          <a:xfrm>
            <a:off x="8770556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84078" y="4207530"/>
            <a:ext cx="707236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26822" y="3351862"/>
            <a:ext cx="121444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Actual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V="1">
            <a:off x="4591783" y="4244486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узел 33"/>
          <p:cNvSpPr/>
          <p:nvPr/>
        </p:nvSpPr>
        <p:spPr>
          <a:xfrm>
            <a:off x="9413498" y="3351862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3769896" y="2708920"/>
            <a:ext cx="121444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Positive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98920" y="2708920"/>
            <a:ext cx="121444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C2D82-DE51-4ACE-9E5D-326CEE785A6C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A18D9-630E-497C-B6E5-03B3E7D5D604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Error types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95109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узел 33"/>
          <p:cNvSpPr/>
          <p:nvPr/>
        </p:nvSpPr>
        <p:spPr>
          <a:xfrm>
            <a:off x="3412706" y="3355038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узел 33"/>
          <p:cNvSpPr/>
          <p:nvPr/>
        </p:nvSpPr>
        <p:spPr>
          <a:xfrm>
            <a:off x="4055648" y="3355038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узел 33"/>
          <p:cNvSpPr/>
          <p:nvPr/>
        </p:nvSpPr>
        <p:spPr>
          <a:xfrm>
            <a:off x="4698590" y="3355038"/>
            <a:ext cx="571504" cy="57150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узел 33"/>
          <p:cNvSpPr/>
          <p:nvPr/>
        </p:nvSpPr>
        <p:spPr>
          <a:xfrm>
            <a:off x="5555846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узел 33"/>
          <p:cNvSpPr/>
          <p:nvPr/>
        </p:nvSpPr>
        <p:spPr>
          <a:xfrm>
            <a:off x="6198788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узел 33"/>
          <p:cNvSpPr/>
          <p:nvPr/>
        </p:nvSpPr>
        <p:spPr>
          <a:xfrm>
            <a:off x="6841730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узел 33"/>
          <p:cNvSpPr/>
          <p:nvPr/>
        </p:nvSpPr>
        <p:spPr>
          <a:xfrm>
            <a:off x="7484672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узел 33"/>
          <p:cNvSpPr/>
          <p:nvPr/>
        </p:nvSpPr>
        <p:spPr>
          <a:xfrm>
            <a:off x="8127614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узел 33"/>
          <p:cNvSpPr/>
          <p:nvPr/>
        </p:nvSpPr>
        <p:spPr>
          <a:xfrm>
            <a:off x="8770556" y="3355038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984078" y="4207530"/>
            <a:ext cx="707236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126822" y="3351862"/>
            <a:ext cx="1214446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Actual</a:t>
            </a:r>
            <a:endParaRPr lang="ru-RU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V="1">
            <a:off x="4591783" y="4244486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Блок-схема: узел 33"/>
          <p:cNvSpPr/>
          <p:nvPr/>
        </p:nvSpPr>
        <p:spPr>
          <a:xfrm>
            <a:off x="9413498" y="3351862"/>
            <a:ext cx="571504" cy="571504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Group 74"/>
          <p:cNvGrpSpPr/>
          <p:nvPr/>
        </p:nvGrpSpPr>
        <p:grpSpPr>
          <a:xfrm>
            <a:off x="3575720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1" name="Flowchart: Punched Tape 2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Group 75"/>
          <p:cNvGrpSpPr/>
          <p:nvPr/>
        </p:nvGrpSpPr>
        <p:grpSpPr>
          <a:xfrm>
            <a:off x="4290100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Flowchart: Punched Tape 2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78"/>
          <p:cNvGrpSpPr/>
          <p:nvPr/>
        </p:nvGrpSpPr>
        <p:grpSpPr>
          <a:xfrm>
            <a:off x="5718860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" name="Flowchart: Punched Tape 2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9" name="Group 81"/>
          <p:cNvGrpSpPr/>
          <p:nvPr/>
        </p:nvGrpSpPr>
        <p:grpSpPr>
          <a:xfrm>
            <a:off x="6361802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Flowchart: Punched Tape 2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Straight Connector 3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2" name="Group 84"/>
          <p:cNvGrpSpPr/>
          <p:nvPr/>
        </p:nvGrpSpPr>
        <p:grpSpPr>
          <a:xfrm>
            <a:off x="4933042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Punched Tape 3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Straight Connector 3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5" name="Group 87"/>
          <p:cNvGrpSpPr/>
          <p:nvPr/>
        </p:nvGrpSpPr>
        <p:grpSpPr>
          <a:xfrm>
            <a:off x="7004744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6" name="Flowchart: Punched Tape 3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8" name="Group 90"/>
          <p:cNvGrpSpPr/>
          <p:nvPr/>
        </p:nvGrpSpPr>
        <p:grpSpPr>
          <a:xfrm>
            <a:off x="7647686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Flowchart: Punched Tape 3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 93"/>
          <p:cNvGrpSpPr/>
          <p:nvPr/>
        </p:nvGrpSpPr>
        <p:grpSpPr>
          <a:xfrm>
            <a:off x="8362066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Flowchart: Punched Tape 4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3" name="Straight Connector 4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" name="Group 96"/>
          <p:cNvGrpSpPr/>
          <p:nvPr/>
        </p:nvGrpSpPr>
        <p:grpSpPr>
          <a:xfrm>
            <a:off x="9005008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5" name="Flowchart: Punched Tape 4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7" name="Group 96"/>
          <p:cNvGrpSpPr/>
          <p:nvPr/>
        </p:nvGrpSpPr>
        <p:grpSpPr>
          <a:xfrm>
            <a:off x="9647950" y="2641472"/>
            <a:ext cx="357190" cy="571504"/>
            <a:chOff x="1643042" y="4000504"/>
            <a:chExt cx="357190" cy="57150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Flowchart: Punched Tape 47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9" name="Straight Connector 48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673274" y="435199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true pos</a:t>
            </a:r>
            <a:endParaRPr lang="ru-RU" sz="2400" dirty="0"/>
          </a:p>
        </p:txBody>
      </p:sp>
      <p:sp>
        <p:nvSpPr>
          <p:cNvPr id="51" name="Rectangle 50"/>
          <p:cNvSpPr/>
          <p:nvPr/>
        </p:nvSpPr>
        <p:spPr>
          <a:xfrm>
            <a:off x="3780344" y="4230208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2/3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80344" y="465883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FN: 1/3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09343" y="4772710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false </a:t>
            </a:r>
            <a:r>
              <a:rPr lang="en-US" sz="2400" dirty="0" err="1"/>
              <a:t>neg</a:t>
            </a:r>
            <a:endParaRPr lang="ru-RU" sz="2400" dirty="0"/>
          </a:p>
        </p:txBody>
      </p:sp>
      <p:sp>
        <p:nvSpPr>
          <p:cNvPr id="54" name="Rectangle 53"/>
          <p:cNvSpPr/>
          <p:nvPr/>
        </p:nvSpPr>
        <p:spPr>
          <a:xfrm>
            <a:off x="5566294" y="4230208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2/7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80740" y="4351994"/>
            <a:ext cx="198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false pos</a:t>
            </a:r>
            <a:endParaRPr lang="ru-RU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6C13A2-5D3F-4098-AF10-FF32DA839691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2E7C8E-E850-47BA-9D51-1DDF8DEF9E84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Error types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06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0/3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FN: 3/3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0/7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8584" y="2439640"/>
            <a:ext cx="4572032" cy="3653656"/>
            <a:chOff x="7068584" y="2439640"/>
            <a:chExt cx="4572032" cy="3653656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Блок-схема: узел 33"/>
            <p:cNvSpPr/>
            <p:nvPr/>
          </p:nvSpPr>
          <p:spPr>
            <a:xfrm>
              <a:off x="7678898" y="5511474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876237A-B2E1-4BE7-8E68-333C3055529D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Блок-схема: узел 33"/>
          <p:cNvSpPr/>
          <p:nvPr/>
        </p:nvSpPr>
        <p:spPr>
          <a:xfrm>
            <a:off x="1450250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8" name="Group 74"/>
          <p:cNvGrpSpPr/>
          <p:nvPr/>
        </p:nvGrpSpPr>
        <p:grpSpPr>
          <a:xfrm>
            <a:off x="1593126" y="2708920"/>
            <a:ext cx="285752" cy="428628"/>
            <a:chOff x="1643042" y="4000504"/>
            <a:chExt cx="357190" cy="571504"/>
          </a:xfrm>
        </p:grpSpPr>
        <p:sp>
          <p:nvSpPr>
            <p:cNvPr id="59" name="Flowchart: Punched Tape 5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0" name="Straight Connector 5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1" name="Блок-схема: узел 33"/>
          <p:cNvSpPr/>
          <p:nvPr/>
        </p:nvSpPr>
        <p:spPr>
          <a:xfrm>
            <a:off x="1878878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Блок-схема: узел 33"/>
          <p:cNvSpPr/>
          <p:nvPr/>
        </p:nvSpPr>
        <p:spPr>
          <a:xfrm>
            <a:off x="2307506" y="3208986"/>
            <a:ext cx="357190" cy="36036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Блок-схема: узел 33"/>
          <p:cNvSpPr/>
          <p:nvPr/>
        </p:nvSpPr>
        <p:spPr>
          <a:xfrm>
            <a:off x="280757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Блок-схема: узел 33"/>
          <p:cNvSpPr/>
          <p:nvPr/>
        </p:nvSpPr>
        <p:spPr>
          <a:xfrm>
            <a:off x="323620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Блок-схема: узел 33"/>
          <p:cNvSpPr/>
          <p:nvPr/>
        </p:nvSpPr>
        <p:spPr>
          <a:xfrm>
            <a:off x="3664828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Блок-схема: узел 33"/>
          <p:cNvSpPr/>
          <p:nvPr/>
        </p:nvSpPr>
        <p:spPr>
          <a:xfrm>
            <a:off x="4093456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Блок-схема: узел 33"/>
          <p:cNvSpPr/>
          <p:nvPr/>
        </p:nvSpPr>
        <p:spPr>
          <a:xfrm>
            <a:off x="4522084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Блок-схема: узел 33"/>
          <p:cNvSpPr/>
          <p:nvPr/>
        </p:nvSpPr>
        <p:spPr>
          <a:xfrm>
            <a:off x="4950712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Блок-схема: узел 33"/>
          <p:cNvSpPr/>
          <p:nvPr/>
        </p:nvSpPr>
        <p:spPr>
          <a:xfrm>
            <a:off x="5379340" y="3208986"/>
            <a:ext cx="357190" cy="360366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0" name="Group 74"/>
          <p:cNvGrpSpPr/>
          <p:nvPr/>
        </p:nvGrpSpPr>
        <p:grpSpPr>
          <a:xfrm>
            <a:off x="2021754" y="2708920"/>
            <a:ext cx="285752" cy="428628"/>
            <a:chOff x="1643042" y="4000504"/>
            <a:chExt cx="357190" cy="571504"/>
          </a:xfrm>
        </p:grpSpPr>
        <p:sp>
          <p:nvSpPr>
            <p:cNvPr id="71" name="Flowchart: Punched Tape 70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2" name="Straight Connector 71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 74"/>
          <p:cNvGrpSpPr/>
          <p:nvPr/>
        </p:nvGrpSpPr>
        <p:grpSpPr>
          <a:xfrm>
            <a:off x="2450382" y="2708920"/>
            <a:ext cx="285752" cy="428628"/>
            <a:chOff x="1643042" y="4000504"/>
            <a:chExt cx="357190" cy="571504"/>
          </a:xfrm>
        </p:grpSpPr>
        <p:sp>
          <p:nvSpPr>
            <p:cNvPr id="74" name="Flowchart: Punched Tape 73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5" name="Straight Connector 74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6" name="Group 74"/>
          <p:cNvGrpSpPr/>
          <p:nvPr/>
        </p:nvGrpSpPr>
        <p:grpSpPr>
          <a:xfrm>
            <a:off x="2950448" y="2708920"/>
            <a:ext cx="285752" cy="428628"/>
            <a:chOff x="1643042" y="4000504"/>
            <a:chExt cx="357190" cy="571504"/>
          </a:xfrm>
        </p:grpSpPr>
        <p:sp>
          <p:nvSpPr>
            <p:cNvPr id="77" name="Flowchart: Punched Tape 76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8" name="Straight Connector 77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 74"/>
          <p:cNvGrpSpPr/>
          <p:nvPr/>
        </p:nvGrpSpPr>
        <p:grpSpPr>
          <a:xfrm>
            <a:off x="3379076" y="2708920"/>
            <a:ext cx="285752" cy="428628"/>
            <a:chOff x="1643042" y="4000504"/>
            <a:chExt cx="357190" cy="571504"/>
          </a:xfrm>
        </p:grpSpPr>
        <p:sp>
          <p:nvSpPr>
            <p:cNvPr id="80" name="Flowchart: Punched Tape 79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1" name="Straight Connector 80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2" name="Group 74"/>
          <p:cNvGrpSpPr/>
          <p:nvPr/>
        </p:nvGrpSpPr>
        <p:grpSpPr>
          <a:xfrm>
            <a:off x="3807704" y="2708920"/>
            <a:ext cx="285752" cy="428628"/>
            <a:chOff x="1643042" y="4000504"/>
            <a:chExt cx="357190" cy="571504"/>
          </a:xfrm>
        </p:grpSpPr>
        <p:sp>
          <p:nvSpPr>
            <p:cNvPr id="83" name="Flowchart: Punched Tape 82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4" name="Straight Connector 83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5" name="Group 74"/>
          <p:cNvGrpSpPr/>
          <p:nvPr/>
        </p:nvGrpSpPr>
        <p:grpSpPr>
          <a:xfrm>
            <a:off x="4236332" y="2708920"/>
            <a:ext cx="285752" cy="428628"/>
            <a:chOff x="1643042" y="4000504"/>
            <a:chExt cx="357190" cy="571504"/>
          </a:xfrm>
        </p:grpSpPr>
        <p:sp>
          <p:nvSpPr>
            <p:cNvPr id="86" name="Flowchart: Punched Tape 85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87" name="Straight Connector 86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 74"/>
          <p:cNvGrpSpPr/>
          <p:nvPr/>
        </p:nvGrpSpPr>
        <p:grpSpPr>
          <a:xfrm>
            <a:off x="4664960" y="2708920"/>
            <a:ext cx="285752" cy="428628"/>
            <a:chOff x="1643042" y="4000504"/>
            <a:chExt cx="357190" cy="571504"/>
          </a:xfrm>
        </p:grpSpPr>
        <p:sp>
          <p:nvSpPr>
            <p:cNvPr id="89" name="Flowchart: Punched Tape 88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0" name="Straight Connector 89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1" name="Group 74"/>
          <p:cNvGrpSpPr/>
          <p:nvPr/>
        </p:nvGrpSpPr>
        <p:grpSpPr>
          <a:xfrm>
            <a:off x="5093588" y="2708920"/>
            <a:ext cx="285752" cy="428628"/>
            <a:chOff x="1643042" y="4000504"/>
            <a:chExt cx="357190" cy="571504"/>
          </a:xfrm>
        </p:grpSpPr>
        <p:sp>
          <p:nvSpPr>
            <p:cNvPr id="92" name="Flowchart: Punched Tape 91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3" name="Straight Connector 92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4" name="Group 74"/>
          <p:cNvGrpSpPr/>
          <p:nvPr/>
        </p:nvGrpSpPr>
        <p:grpSpPr>
          <a:xfrm>
            <a:off x="5522216" y="2708920"/>
            <a:ext cx="285752" cy="428628"/>
            <a:chOff x="1643042" y="4000504"/>
            <a:chExt cx="357190" cy="571504"/>
          </a:xfrm>
        </p:grpSpPr>
        <p:sp>
          <p:nvSpPr>
            <p:cNvPr id="95" name="Flowchart: Punched Tape 94"/>
            <p:cNvSpPr/>
            <p:nvPr/>
          </p:nvSpPr>
          <p:spPr>
            <a:xfrm>
              <a:off x="1643042" y="4000504"/>
              <a:ext cx="357190" cy="285752"/>
            </a:xfrm>
            <a:prstGeom prst="flowChartPunchedTap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6" name="Straight Connector 95"/>
            <p:cNvCxnSpPr/>
            <p:nvPr/>
          </p:nvCxnSpPr>
          <p:spPr>
            <a:xfrm rot="5400000">
              <a:off x="1393803" y="4321181"/>
              <a:ext cx="500066" cy="1588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97" name="Straight Connector 96"/>
          <p:cNvCxnSpPr/>
          <p:nvPr/>
        </p:nvCxnSpPr>
        <p:spPr>
          <a:xfrm rot="16200000" flipV="1">
            <a:off x="1985684" y="5247794"/>
            <a:ext cx="1643074" cy="70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521688" y="5140988"/>
            <a:ext cx="2928958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1378812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TP: </a:t>
            </a:r>
            <a:r>
              <a:rPr lang="ru-RU" sz="2400" b="1" dirty="0">
                <a:solidFill>
                  <a:schemeClr val="tx1"/>
                </a:solidFill>
              </a:rPr>
              <a:t>1</a:t>
            </a:r>
            <a:r>
              <a:rPr lang="en-US" sz="2400" b="1" dirty="0">
                <a:solidFill>
                  <a:schemeClr val="tx1"/>
                </a:solidFill>
              </a:rPr>
              <a:t>/3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1378812" y="5212426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FN: </a:t>
            </a:r>
            <a:r>
              <a:rPr lang="ru-RU" sz="2400" b="1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/3</a:t>
            </a:r>
            <a:endParaRPr lang="ru-RU"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3021886" y="4355170"/>
            <a:ext cx="1285884" cy="71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FP: 0/7</a:t>
            </a:r>
            <a:endParaRPr lang="ru-RU" sz="2400" dirty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68584" y="2439640"/>
            <a:ext cx="4572032" cy="3653656"/>
            <a:chOff x="7068584" y="2439640"/>
            <a:chExt cx="4572032" cy="3653656"/>
          </a:xfrm>
        </p:grpSpPr>
        <p:cxnSp>
          <p:nvCxnSpPr>
            <p:cNvPr id="102" name="Прямая со стрелкой 19"/>
            <p:cNvCxnSpPr/>
            <p:nvPr/>
          </p:nvCxnSpPr>
          <p:spPr>
            <a:xfrm>
              <a:off x="7568650" y="5654350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20"/>
            <p:cNvCxnSpPr/>
            <p:nvPr/>
          </p:nvCxnSpPr>
          <p:spPr>
            <a:xfrm rot="5400000" flipH="1" flipV="1">
              <a:off x="5955739" y="4266071"/>
              <a:ext cx="3653656" cy="79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/>
            <p:cNvSpPr/>
            <p:nvPr/>
          </p:nvSpPr>
          <p:spPr>
            <a:xfrm>
              <a:off x="10711922" y="5725788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068584" y="2439640"/>
              <a:ext cx="928694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TP</a:t>
              </a:r>
              <a:endParaRPr lang="ru-RU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06" name="Straight Connector 105"/>
            <p:cNvCxnSpPr/>
            <p:nvPr/>
          </p:nvCxnSpPr>
          <p:spPr>
            <a:xfrm rot="16200000" flipV="1">
              <a:off x="7819034" y="4118082"/>
              <a:ext cx="3071834" cy="70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9282368" y="4082714"/>
              <a:ext cx="3144066" cy="79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0800000" flipV="1">
              <a:off x="7854402" y="2725391"/>
              <a:ext cx="3071834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0800000" flipV="1">
              <a:off x="7782964" y="4154151"/>
              <a:ext cx="3214710" cy="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Блок-схема: узел 33"/>
            <p:cNvSpPr/>
            <p:nvPr/>
          </p:nvSpPr>
          <p:spPr>
            <a:xfrm>
              <a:off x="7678898" y="5014886"/>
              <a:ext cx="214314" cy="214314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DF8AE51-BFD1-4C8E-90C8-42E26D46FAE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ROC curve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891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61914</TotalTime>
  <Words>915</Words>
  <Application>Microsoft Office PowerPoint</Application>
  <PresentationFormat>Widescreen</PresentationFormat>
  <Paragraphs>290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Тема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952</cp:revision>
  <dcterms:created xsi:type="dcterms:W3CDTF">2012-08-21T06:57:10Z</dcterms:created>
  <dcterms:modified xsi:type="dcterms:W3CDTF">2023-03-15T08:14:30Z</dcterms:modified>
</cp:coreProperties>
</file>