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1089" r:id="rId2"/>
    <p:sldId id="277" r:id="rId3"/>
    <p:sldId id="1095" r:id="rId4"/>
    <p:sldId id="616" r:id="rId5"/>
    <p:sldId id="1102" r:id="rId6"/>
    <p:sldId id="1103" r:id="rId7"/>
    <p:sldId id="1105" r:id="rId8"/>
    <p:sldId id="1096" r:id="rId9"/>
    <p:sldId id="1097" r:id="rId10"/>
    <p:sldId id="1104" r:id="rId11"/>
    <p:sldId id="1098" r:id="rId12"/>
    <p:sldId id="1100" r:id="rId13"/>
    <p:sldId id="1106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1066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achinelearningmastery.com/time-series-forecasting-methods-in-python-cheat-sheet/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h.github.io/posts/2015-08-Understanding-LSTMs/" TargetMode="External"/><Relationship Id="rId2" Type="http://schemas.openxmlformats.org/officeDocument/2006/relationships/hyperlink" Target="https://towardsdatascience.com/illustrated-guide-to-lstms-and-gru-s-a-step-by-step-explanation-44e9eb85bf2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edium.com/analytics-vidhya/text-lstm-f1aaceeb572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L_v5_0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prashant111/complete-guide-on-time-series-analysis-in-python" TargetMode="External"/><Relationship Id="rId2" Type="http://schemas.openxmlformats.org/officeDocument/2006/relationships/hyperlink" Target="https://www.kaggle.com/kashnitsky/topic-9-part-1-time-series-analysis-in-pytho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achinelearningplus.com/time-series/arima-model-time-series-forecasting-python/" TargetMode="External"/><Relationship Id="rId4" Type="http://schemas.openxmlformats.org/officeDocument/2006/relationships/hyperlink" Target="https://github.com/jbrownlee/Dataset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Cross Validation for Time Series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F7DB0E-A3CD-4315-B9E1-EC7377ED3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2348880"/>
            <a:ext cx="7545310" cy="3539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32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839416" y="2636912"/>
            <a:ext cx="446449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Forecasting approaches 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22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Forecasting Approaches 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Classic approaches 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C57A5A5C-DF84-468A-B207-8373CC1A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505489"/>
              </p:ext>
            </p:extLst>
          </p:nvPr>
        </p:nvGraphicFramePr>
        <p:xfrm>
          <a:off x="551384" y="1916832"/>
          <a:ext cx="11287943" cy="439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048672">
                  <a:extLst>
                    <a:ext uri="{9D8B030D-6E8A-4147-A177-3AD203B41FA5}">
                      <a16:colId xmlns:a16="http://schemas.microsoft.com/office/drawing/2014/main" val="38328754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42989054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155186224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20887866"/>
                    </a:ext>
                  </a:extLst>
                </a:gridCol>
                <a:gridCol w="1638871">
                  <a:extLst>
                    <a:ext uri="{9D8B030D-6E8A-4147-A177-3AD203B41FA5}">
                      <a16:colId xmlns:a16="http://schemas.microsoft.com/office/drawing/2014/main" val="2244635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Multivariate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Trend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Seasonality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Exogenous vars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0751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Autoregression (AR)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157486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Moving Average (MA)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46125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Autoregressive Moving Average (ARMA)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167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Autoregressive Integrated Moving Average (ARIMA)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9833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Seasonal Autoregressive Integrated Moving-Average (SARIMA)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325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SARIMA with Exogenous Regressors (SARIMAX)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79315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Vector Autoregression (VAR)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54862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Vector Autoregression Moving-Average (VARMA)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79664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Vector Autoregression Moving-Average with Exogenous Regressors (VARMAX)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9744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400" dirty="0"/>
                        <a:t>Simple Exponential Smoothing (SES)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9327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Holt Winter’s Exponential Smoothing (HWES)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+mn-lt"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4423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B65890C-14D8-4D34-BEA4-12111878941C}"/>
              </a:ext>
            </a:extLst>
          </p:cNvPr>
          <p:cNvSpPr txBox="1"/>
          <p:nvPr/>
        </p:nvSpPr>
        <p:spPr>
          <a:xfrm>
            <a:off x="496688" y="6416416"/>
            <a:ext cx="61026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https://machinelearningmastery.com/time-series-forecasting-methods-in-python-cheat-sheet/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0020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Forecasting Approaches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Links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CCCA8-2089-4EBA-A062-C79C18CA594B}"/>
              </a:ext>
            </a:extLst>
          </p:cNvPr>
          <p:cNvSpPr txBox="1"/>
          <p:nvPr/>
        </p:nvSpPr>
        <p:spPr>
          <a:xfrm>
            <a:off x="623392" y="2148011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https://people.duke.edu/~rnau/411arim.htm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18835-FA80-4786-8CC9-2006191E71F0}"/>
              </a:ext>
            </a:extLst>
          </p:cNvPr>
          <p:cNvSpPr txBox="1"/>
          <p:nvPr/>
        </p:nvSpPr>
        <p:spPr>
          <a:xfrm>
            <a:off x="623392" y="2708483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https://people.duke.edu/~rnau/411arim3.htm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0CCE8E-0F0F-4DA4-AEEE-A0FB382B9303}"/>
              </a:ext>
            </a:extLst>
          </p:cNvPr>
          <p:cNvSpPr txBox="1"/>
          <p:nvPr/>
        </p:nvSpPr>
        <p:spPr>
          <a:xfrm>
            <a:off x="623392" y="3322510"/>
            <a:ext cx="61026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https://www.digitalocean.com/community/tutorials/a-guide-to-time-series-forecasting-with-arima-in-python-3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19BEB-B0AC-42D2-B38E-0034755B2469}"/>
              </a:ext>
            </a:extLst>
          </p:cNvPr>
          <p:cNvSpPr txBox="1"/>
          <p:nvPr/>
        </p:nvSpPr>
        <p:spPr>
          <a:xfrm>
            <a:off x="625900" y="4198621"/>
            <a:ext cx="6100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https://towardsdatascience.com/illustrated-guide-to-lstms-and-gru-s-a-step-by-step-explanation-44e9eb85bf21</a:t>
            </a:r>
            <a:endParaRPr lang="ru-RU" dirty="0"/>
          </a:p>
          <a:p>
            <a:endParaRPr lang="ru-RU" dirty="0"/>
          </a:p>
          <a:p>
            <a:r>
              <a:rPr lang="en-US" dirty="0">
                <a:hlinkClick r:id="rId3"/>
              </a:rPr>
              <a:t>https://colah.github.io/posts/2015-08-Understanding-LSTMs/</a:t>
            </a:r>
            <a:endParaRPr lang="ru-RU" dirty="0"/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D411A-F865-4B8F-9150-9F51AF7F2186}"/>
              </a:ext>
            </a:extLst>
          </p:cNvPr>
          <p:cNvSpPr txBox="1"/>
          <p:nvPr/>
        </p:nvSpPr>
        <p:spPr>
          <a:xfrm>
            <a:off x="625900" y="5675949"/>
            <a:ext cx="6100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https://github.com/PsiPhiTheta/LSTM-Attention/blob/master/report/main.pdf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6F0AB-0C05-4148-AA23-A5064845D64A}"/>
              </a:ext>
            </a:extLst>
          </p:cNvPr>
          <p:cNvSpPr txBox="1"/>
          <p:nvPr/>
        </p:nvSpPr>
        <p:spPr>
          <a:xfrm>
            <a:off x="4367808" y="1534946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https://medium.com/analytics-vidhya/text-lstm-f1aaceeb5727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64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18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Time Series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45EC027-970B-4FAB-9EF4-F145ED6BD7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C2AA5A-10E0-4289-9818-ECB5D51C18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192" y="2420888"/>
            <a:ext cx="3240360" cy="144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Benchmarking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2574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Summary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327BA-264C-4020-AE00-88427091B45D}"/>
              </a:ext>
            </a:extLst>
          </p:cNvPr>
          <p:cNvSpPr txBox="1"/>
          <p:nvPr/>
        </p:nvSpPr>
        <p:spPr>
          <a:xfrm>
            <a:off x="479376" y="2090172"/>
            <a:ext cx="8208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Key definitions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Stationarity</a:t>
            </a:r>
            <a:r>
              <a:rPr lang="ru-RU" sz="2400" dirty="0"/>
              <a:t>, </a:t>
            </a:r>
            <a:r>
              <a:rPr lang="en-US" sz="2400" dirty="0"/>
              <a:t>Trends,</a:t>
            </a:r>
            <a:r>
              <a:rPr lang="ru-RU" sz="2400" dirty="0"/>
              <a:t> </a:t>
            </a:r>
            <a:r>
              <a:rPr lang="en-US" sz="2400" dirty="0"/>
              <a:t>Seasonality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Univariate vs Multivariate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Exogeneous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Approaches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Gated Recurrent Units (GRU)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92F9F-CCA2-4D57-8D19-F5C6FFE93B55}"/>
              </a:ext>
            </a:extLst>
          </p:cNvPr>
          <p:cNvSpPr txBox="1"/>
          <p:nvPr/>
        </p:nvSpPr>
        <p:spPr>
          <a:xfrm>
            <a:off x="477010" y="6309320"/>
            <a:ext cx="10135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2"/>
              </a:rPr>
              <a:t>https://www.kaggle.com/kashnitsky/topic-9-part-1-time-series-analysis-in-python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AF3688-4E25-4192-ADFC-9ABADD7F91E1}"/>
              </a:ext>
            </a:extLst>
          </p:cNvPr>
          <p:cNvSpPr txBox="1"/>
          <p:nvPr/>
        </p:nvSpPr>
        <p:spPr>
          <a:xfrm>
            <a:off x="521502" y="5399169"/>
            <a:ext cx="1147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https://www.kaggle.com/prashant111/complete-guide-on-time-series-analysis-in-python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E39AA1-0853-407D-852A-8BE688B573BD}"/>
              </a:ext>
            </a:extLst>
          </p:cNvPr>
          <p:cNvSpPr txBox="1"/>
          <p:nvPr/>
        </p:nvSpPr>
        <p:spPr>
          <a:xfrm>
            <a:off x="484585" y="502407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https://github.com/jbrownlee/Datasets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60936-E968-4451-B2D1-3C03248FA369}"/>
              </a:ext>
            </a:extLst>
          </p:cNvPr>
          <p:cNvSpPr txBox="1"/>
          <p:nvPr/>
        </p:nvSpPr>
        <p:spPr>
          <a:xfrm>
            <a:off x="503447" y="4583562"/>
            <a:ext cx="9985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https://www.machinelearningplus.com/time-series/arima-model-time-series-forecasting-python/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969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14CE775-BA22-4FF4-A5D0-5D107559347C}"/>
              </a:ext>
            </a:extLst>
          </p:cNvPr>
          <p:cNvSpPr txBox="1"/>
          <p:nvPr/>
        </p:nvSpPr>
        <p:spPr>
          <a:xfrm>
            <a:off x="839416" y="2636912"/>
            <a:ext cx="44644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Key definitions</a:t>
            </a:r>
            <a:endParaRPr lang="ru-RU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338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Univariate vs Multivariate time series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B4E2-B470-4F5C-B79A-1D6D347A78BB}"/>
              </a:ext>
            </a:extLst>
          </p:cNvPr>
          <p:cNvSpPr txBox="1"/>
          <p:nvPr/>
        </p:nvSpPr>
        <p:spPr>
          <a:xfrm>
            <a:off x="479376" y="2090172"/>
            <a:ext cx="110172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Univariate time series</a:t>
            </a:r>
            <a:r>
              <a:rPr lang="en-US" sz="24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Only one variable is varying over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example, data collected from a sensor measuring the temperature of a room every second. Therefore, each second, we have a one-dimensional value, which is the temperature.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r>
              <a:rPr lang="en-US" sz="2400" b="1" dirty="0"/>
              <a:t>Multivariate time series</a:t>
            </a:r>
            <a:r>
              <a:rPr lang="en-US" sz="2400" dirty="0"/>
              <a:t>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Multiple variables are varying over time.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For example, a tri-axial accelerometer. There are three accelerations, one for each axis (</a:t>
            </a:r>
            <a:r>
              <a:rPr lang="en-US" sz="2400" dirty="0" err="1"/>
              <a:t>x,y,z</a:t>
            </a:r>
            <a:r>
              <a:rPr lang="en-US" sz="2400" dirty="0"/>
              <a:t>) and they vary simultaneously over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42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Endogenous vs Exogenous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82360-2B38-47B2-AF3D-EA16CD6EDB7E}"/>
              </a:ext>
            </a:extLst>
          </p:cNvPr>
          <p:cNvSpPr txBox="1"/>
          <p:nvPr/>
        </p:nvSpPr>
        <p:spPr>
          <a:xfrm>
            <a:off x="479376" y="2090172"/>
            <a:ext cx="110172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input variable is </a:t>
            </a:r>
            <a:r>
              <a:rPr lang="en-US" sz="2400" b="1" dirty="0"/>
              <a:t>endogenous </a:t>
            </a:r>
            <a:r>
              <a:rPr lang="en-US" sz="2400" dirty="0"/>
              <a:t>if it is affected by other variables in the system and the output variable depends on it.</a:t>
            </a:r>
          </a:p>
          <a:p>
            <a:endParaRPr lang="en-US" sz="2400" dirty="0"/>
          </a:p>
          <a:p>
            <a:r>
              <a:rPr lang="en-US" sz="2400" dirty="0"/>
              <a:t>An input variable is an </a:t>
            </a:r>
            <a:r>
              <a:rPr lang="en-US" sz="2400" b="1" dirty="0"/>
              <a:t>exogenous</a:t>
            </a:r>
            <a:r>
              <a:rPr lang="en-US" sz="2400" dirty="0"/>
              <a:t> if it is independent of other variables in the system and the output variable depends upon it.</a:t>
            </a:r>
          </a:p>
          <a:p>
            <a:endParaRPr lang="en-US" sz="2400" dirty="0"/>
          </a:p>
          <a:p>
            <a:r>
              <a:rPr lang="en-US" sz="2400" dirty="0"/>
              <a:t>Typically, a time series forecasting problem has endogenous variables and may or may not have exogenous variables.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935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Stationarity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FE744BC-991A-4BF6-8FD8-47007F2E8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848" y="2671564"/>
            <a:ext cx="5486400" cy="240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B1D196-12B9-4090-B9DF-3E1E6DB93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796" y="2671564"/>
            <a:ext cx="5486400" cy="238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AA9B73B-7AD8-460B-A919-24D88C551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2671564"/>
            <a:ext cx="5486400" cy="2413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1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Stationarity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0038C-0D93-4E39-A158-C9CDCBA6AAB0}"/>
              </a:ext>
            </a:extLst>
          </p:cNvPr>
          <p:cNvSpPr txBox="1"/>
          <p:nvPr/>
        </p:nvSpPr>
        <p:spPr>
          <a:xfrm>
            <a:off x="479376" y="2090172"/>
            <a:ext cx="110172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effectLst/>
                <a:latin typeface="Inter"/>
              </a:rPr>
              <a:t>Reasons to convert a non-stationary series into a stationary one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Forecasting a stationary series is relatively easy and the forecasts are more reliable.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An important reason is, autoregressive forecasting models are essentially linear regression models that utilize the lag(s) of the series itself as predictors.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Inter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We know that linear regression works best if the predictors (X variables) are not correlated against each other. So, </a:t>
            </a:r>
            <a:r>
              <a:rPr lang="en-US" sz="2400" b="0" i="0" dirty="0" err="1">
                <a:effectLst/>
                <a:latin typeface="Inter"/>
              </a:rPr>
              <a:t>stationarizing</a:t>
            </a:r>
            <a:r>
              <a:rPr lang="en-US" sz="2400" b="0" i="0" dirty="0">
                <a:effectLst/>
                <a:latin typeface="Inter"/>
              </a:rPr>
              <a:t> the series solves this problem since it removes any persistent autocorrelation, thereby making the predictors(lags of the series) in the forecasting models nearly independent.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3066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definitions</a:t>
            </a:r>
            <a:endParaRPr lang="ru-RU" sz="3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C6A83D-3E50-47FD-9C5A-64CB6B6F01EE}"/>
              </a:ext>
            </a:extLst>
          </p:cNvPr>
          <p:cNvSpPr txBox="1"/>
          <p:nvPr/>
        </p:nvSpPr>
        <p:spPr>
          <a:xfrm>
            <a:off x="496688" y="1135665"/>
            <a:ext cx="7327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Seasonality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2AC73-5FFE-427F-B906-0173903FD524}"/>
              </a:ext>
            </a:extLst>
          </p:cNvPr>
          <p:cNvSpPr txBox="1"/>
          <p:nvPr/>
        </p:nvSpPr>
        <p:spPr>
          <a:xfrm>
            <a:off x="479376" y="2090172"/>
            <a:ext cx="8208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Additive time series: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Value = Base Level + Trend + Seasonality + Error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2400" b="1" i="0" dirty="0">
                <a:solidFill>
                  <a:srgbClr val="000000"/>
                </a:solidFill>
                <a:effectLst/>
                <a:latin typeface="+mj-lt"/>
              </a:rPr>
              <a:t>Multiplicative Time Series: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Value = Base Level x Trend x Seasonality x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436511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64089</TotalTime>
  <Words>614</Words>
  <Application>Microsoft Office PowerPoint</Application>
  <PresentationFormat>Widescreen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Inter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972</cp:revision>
  <dcterms:created xsi:type="dcterms:W3CDTF">2012-08-21T06:57:10Z</dcterms:created>
  <dcterms:modified xsi:type="dcterms:W3CDTF">2021-09-17T06:43:12Z</dcterms:modified>
</cp:coreProperties>
</file>