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089" r:id="rId2"/>
    <p:sldId id="277" r:id="rId3"/>
    <p:sldId id="1132" r:id="rId4"/>
    <p:sldId id="1127" r:id="rId5"/>
    <p:sldId id="1149" r:id="rId6"/>
    <p:sldId id="1150" r:id="rId7"/>
    <p:sldId id="1154" r:id="rId8"/>
    <p:sldId id="1151" r:id="rId9"/>
    <p:sldId id="1155" r:id="rId10"/>
    <p:sldId id="1153" r:id="rId11"/>
    <p:sldId id="1158" r:id="rId12"/>
    <p:sldId id="1156" r:id="rId13"/>
    <p:sldId id="1159" r:id="rId14"/>
    <p:sldId id="1160" r:id="rId15"/>
    <p:sldId id="115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333F"/>
    <a:srgbClr val="0C0C0C"/>
    <a:srgbClr val="03B3C5"/>
    <a:srgbClr val="202020"/>
    <a:srgbClr val="FF5001"/>
    <a:srgbClr val="81FFFF"/>
    <a:srgbClr val="D1FFFF"/>
    <a:srgbClr val="C5FFFF"/>
    <a:srgbClr val="B4EEFA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>
      <p:cViewPr varScale="1">
        <p:scale>
          <a:sx n="77" d="100"/>
          <a:sy n="77" d="100"/>
        </p:scale>
        <p:origin x="90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5F5DB8-576C-47AA-8D22-2A1BB72AC41F}"/>
              </a:ext>
            </a:extLst>
          </p:cNvPr>
          <p:cNvSpPr/>
          <p:nvPr userDrawn="1"/>
        </p:nvSpPr>
        <p:spPr>
          <a:xfrm>
            <a:off x="11324" y="0"/>
            <a:ext cx="12180676" cy="6858000"/>
          </a:xfrm>
          <a:prstGeom prst="rect">
            <a:avLst/>
          </a:prstGeom>
          <a:blipFill dpi="0" rotWithShape="1">
            <a:blip r:embed="rId2">
              <a:alphaModFix amt="25000"/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3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117912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117912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4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hoenixnap.com/kb/introduction-to-python-panda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L_v5_01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hoenixnap.com/kb/install-spark-on-ubunt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apache-spark-rdd-vs-dataframe-vs-dataset/" TargetMode="External"/><Relationship Id="rId2" Type="http://schemas.openxmlformats.org/officeDocument/2006/relationships/hyperlink" Target="https://www.analyticsvidhya.com/blog/2020/11/what-is-the-difference-between-rdds-dataframes-and-datasets/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775AE6-12FC-4E6C-99F8-18AA394B7D5A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7B8C-14B3-49D7-AF22-DD9A07E818B7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388E43-9300-45C3-9922-F1EDB227C375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A7CF9C-5945-4E6C-AB30-6CB418CAB20A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C02A7C-DC83-40A1-BEF0-BE874CB5981E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10499B-B068-41BA-984E-E9AFA3A07055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2ABDCD-9CC0-4CD6-920C-67E790849942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04476D-9D21-481A-A55B-D06AF9C42A5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080106-6D3A-4285-972F-EE6054114C2C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E142F7-3D21-4623-B1E2-841899FAF57C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2942A-1B6D-4893-9B80-636DB6DFC30F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1EE130D-717B-47E1-987F-2CD6DDD6D8EB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64DBD-D314-4AA9-BFEE-44CD78E5D51F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C841A0-6143-4EDB-BBD1-C7A30ED9C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A7A93-B001-4161-AB35-0B0265B2BC7C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</a:t>
            </a:r>
            <a:r>
              <a:rPr lang="en-US" u="sng" dirty="0" err="1">
                <a:solidFill>
                  <a:schemeClr val="bg1"/>
                </a:solidFill>
              </a:rPr>
              <a:t>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7E83A5-2319-4171-940F-3D382AF441F2}"/>
              </a:ext>
            </a:extLst>
          </p:cNvPr>
          <p:cNvSpPr txBox="1"/>
          <p:nvPr/>
        </p:nvSpPr>
        <p:spPr>
          <a:xfrm>
            <a:off x="551385" y="1772090"/>
            <a:ext cx="62646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+mj-lt"/>
              </a:rPr>
              <a:t>RDDs or Resilient Distributed Datasets is the collection of objects which is capable of fault-tolerant storing the data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partitioned across the multiple nodes of the cluster and also allows them to do processing in parallel.</a:t>
            </a:r>
          </a:p>
          <a:p>
            <a:pPr algn="l"/>
            <a:endParaRPr lang="en-US" dirty="0">
              <a:solidFill>
                <a:srgbClr val="222222"/>
              </a:solidFill>
              <a:latin typeface="+mj-lt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+mj-lt"/>
              </a:rPr>
              <a:t>There are 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4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 ways of creating an RDD: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Parallelizing an existing collection of data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222222"/>
                </a:solidFill>
                <a:latin typeface="+mj-lt"/>
              </a:rPr>
              <a:t>Referencing to the external data file stored</a:t>
            </a:r>
          </a:p>
          <a:p>
            <a:pPr algn="l">
              <a:buFont typeface="+mj-lt"/>
              <a:buAutoNum type="arabicPeriod"/>
            </a:pPr>
            <a:r>
              <a:rPr lang="ru-RU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dirty="0">
                <a:solidFill>
                  <a:srgbClr val="222222"/>
                </a:solidFill>
                <a:latin typeface="+mj-lt"/>
              </a:rPr>
              <a:t>From an existing RDD</a:t>
            </a:r>
            <a:r>
              <a:rPr lang="ru-RU" dirty="0">
                <a:solidFill>
                  <a:srgbClr val="222222"/>
                </a:solidFill>
                <a:latin typeface="+mj-lt"/>
              </a:rPr>
              <a:t> </a:t>
            </a:r>
          </a:p>
          <a:p>
            <a:pPr>
              <a:buFont typeface="+mj-lt"/>
              <a:buAutoNum type="arabicPeriod"/>
            </a:pPr>
            <a:r>
              <a:rPr lang="ru-RU" altLang="en-US" dirty="0">
                <a:solidFill>
                  <a:srgbClr val="222222"/>
                </a:solidFill>
                <a:latin typeface="+mj-lt"/>
              </a:rPr>
              <a:t> </a:t>
            </a:r>
            <a:r>
              <a:rPr lang="en-US" altLang="en-US" dirty="0">
                <a:solidFill>
                  <a:srgbClr val="222222"/>
                </a:solidFill>
                <a:latin typeface="+mj-lt"/>
              </a:rPr>
              <a:t>from existing </a:t>
            </a:r>
            <a:r>
              <a:rPr lang="en-US" altLang="en-US" dirty="0" err="1">
                <a:solidFill>
                  <a:srgbClr val="222222"/>
                </a:solidFill>
                <a:latin typeface="+mj-lt"/>
              </a:rPr>
              <a:t>DataFrames</a:t>
            </a:r>
            <a:r>
              <a:rPr lang="en-US" altLang="en-US" dirty="0">
                <a:solidFill>
                  <a:srgbClr val="222222"/>
                </a:solidFill>
                <a:latin typeface="+mj-lt"/>
              </a:rPr>
              <a:t> and </a:t>
            </a:r>
            <a:r>
              <a:rPr lang="en-US" altLang="en-US" dirty="0" err="1">
                <a:solidFill>
                  <a:srgbClr val="222222"/>
                </a:solidFill>
                <a:latin typeface="+mj-lt"/>
              </a:rPr>
              <a:t>DataSets</a:t>
            </a:r>
            <a:endParaRPr lang="en-US" altLang="en-US" dirty="0">
              <a:solidFill>
                <a:srgbClr val="222222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ru-RU" dirty="0">
              <a:solidFill>
                <a:srgbClr val="222222"/>
              </a:solidFill>
              <a:latin typeface="+mj-lt"/>
            </a:endParaRP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222222"/>
              </a:solidFill>
              <a:effectLst/>
              <a:latin typeface="+mj-lt"/>
            </a:endParaRPr>
          </a:p>
        </p:txBody>
      </p:sp>
      <p:pic>
        <p:nvPicPr>
          <p:cNvPr id="1028" name="Picture 4" descr="RDDs">
            <a:extLst>
              <a:ext uri="{FF2B5EF4-FFF2-40B4-BE49-F238E27FC236}">
                <a16:creationId xmlns:a16="http://schemas.microsoft.com/office/drawing/2014/main" id="{2CDDC83E-14E4-459B-BEFF-3FBCA101A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2986825"/>
            <a:ext cx="5033917" cy="3376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C0F7A6-E820-4618-B018-C9402DF1EA16}"/>
              </a:ext>
            </a:extLst>
          </p:cNvPr>
          <p:cNvSpPr/>
          <p:nvPr/>
        </p:nvSpPr>
        <p:spPr>
          <a:xfrm>
            <a:off x="551384" y="0"/>
            <a:ext cx="1008112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 vs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vs Dataset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95019-D63C-445E-8955-6BB0B08C6F66}"/>
              </a:ext>
            </a:extLst>
          </p:cNvPr>
          <p:cNvSpPr/>
          <p:nvPr/>
        </p:nvSpPr>
        <p:spPr>
          <a:xfrm>
            <a:off x="551384" y="836104"/>
            <a:ext cx="1015312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11" name="Picture 10" descr="RDDs Dataframes datasets">
            <a:extLst>
              <a:ext uri="{FF2B5EF4-FFF2-40B4-BE49-F238E27FC236}">
                <a16:creationId xmlns:a16="http://schemas.microsoft.com/office/drawing/2014/main" id="{A47482FA-A4E0-4CF2-B242-792E702FC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1423513"/>
            <a:ext cx="4577021" cy="976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1ED10C-CEB4-4CC3-AC9B-E44213055B3E}"/>
              </a:ext>
            </a:extLst>
          </p:cNvPr>
          <p:cNvSpPr txBox="1"/>
          <p:nvPr/>
        </p:nvSpPr>
        <p:spPr>
          <a:xfrm>
            <a:off x="551384" y="5287684"/>
            <a:ext cx="62297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RDDs usage: </a:t>
            </a:r>
          </a:p>
          <a:p>
            <a:pPr algn="l"/>
            <a:r>
              <a:rPr lang="en-US" dirty="0">
                <a:solidFill>
                  <a:srgbClr val="222222"/>
                </a:solidFill>
              </a:rPr>
              <a:t>Low-level transformations</a:t>
            </a:r>
          </a:p>
          <a:p>
            <a:pPr algn="l"/>
            <a:r>
              <a:rPr lang="en-US" dirty="0">
                <a:solidFill>
                  <a:srgbClr val="222222"/>
                </a:solidFill>
              </a:rPr>
              <a:t>Handling unstructured data (media / text streams )</a:t>
            </a:r>
          </a:p>
        </p:txBody>
      </p:sp>
    </p:spTree>
    <p:extLst>
      <p:ext uri="{BB962C8B-B14F-4D97-AF65-F5344CB8AC3E}">
        <p14:creationId xmlns:p14="http://schemas.microsoft.com/office/powerpoint/2010/main" val="1849447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0F7A6-E820-4618-B018-C9402DF1EA16}"/>
              </a:ext>
            </a:extLst>
          </p:cNvPr>
          <p:cNvSpPr/>
          <p:nvPr/>
        </p:nvSpPr>
        <p:spPr>
          <a:xfrm>
            <a:off x="551384" y="0"/>
            <a:ext cx="1008112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 vs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vs Dataset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95019-D63C-445E-8955-6BB0B08C6F66}"/>
              </a:ext>
            </a:extLst>
          </p:cNvPr>
          <p:cNvSpPr/>
          <p:nvPr/>
        </p:nvSpPr>
        <p:spPr>
          <a:xfrm>
            <a:off x="551384" y="836104"/>
            <a:ext cx="1015312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RDD: split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51BCEE-2E67-4709-97E1-26B7E4ABA230}"/>
              </a:ext>
            </a:extLst>
          </p:cNvPr>
          <p:cNvSpPr txBox="1"/>
          <p:nvPr/>
        </p:nvSpPr>
        <p:spPr>
          <a:xfrm>
            <a:off x="551384" y="1916832"/>
            <a:ext cx="11352584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</a:rPr>
              <a:t>RDD_text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sc.textFile</a:t>
            </a:r>
            <a:r>
              <a:rPr lang="en-US" sz="1200" dirty="0">
                <a:latin typeface="Consolas" panose="020B0609020204030204" pitchFamily="49" charset="0"/>
              </a:rPr>
              <a:t>(name="file:///C://Users//Anna//source//digits//ML//data//ex_datasets//dataset_wine.csv")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</a:rPr>
              <a:t>RDD_text.take</a:t>
            </a:r>
            <a:r>
              <a:rPr lang="en-US" sz="1200" dirty="0">
                <a:latin typeface="Consolas" panose="020B0609020204030204" pitchFamily="49" charset="0"/>
              </a:rPr>
              <a:t>(3)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['target\</a:t>
            </a:r>
            <a:r>
              <a:rPr lang="en-US" sz="1200" dirty="0" err="1">
                <a:latin typeface="Consolas" panose="020B0609020204030204" pitchFamily="49" charset="0"/>
              </a:rPr>
              <a:t>talcohol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tmalic_acid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tash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talcalinity_of_ash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tmagnesium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ttotal_phenols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tflavanoids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tnonflavanoid_phenols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tproanthocyanins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tcolor_intensity</a:t>
            </a:r>
            <a:r>
              <a:rPr lang="en-US" sz="1200" dirty="0">
                <a:latin typeface="Consolas" panose="020B0609020204030204" pitchFamily="49" charset="0"/>
              </a:rPr>
              <a:t>\</a:t>
            </a:r>
            <a:r>
              <a:rPr lang="en-US" sz="1200" dirty="0" err="1">
                <a:latin typeface="Consolas" panose="020B0609020204030204" pitchFamily="49" charset="0"/>
              </a:rPr>
              <a:t>thue</a:t>
            </a:r>
            <a:r>
              <a:rPr lang="en-US" sz="1200" dirty="0">
                <a:latin typeface="Consolas" panose="020B0609020204030204" pitchFamily="49" charset="0"/>
              </a:rPr>
              <a:t>\tod280/od315_of_diluted_wines\</a:t>
            </a:r>
            <a:r>
              <a:rPr lang="en-US" sz="1200" dirty="0" err="1">
                <a:latin typeface="Consolas" panose="020B0609020204030204" pitchFamily="49" charset="0"/>
              </a:rPr>
              <a:t>tproline</a:t>
            </a:r>
            <a:r>
              <a:rPr lang="en-US" sz="1200" dirty="0">
                <a:latin typeface="Consolas" panose="020B0609020204030204" pitchFamily="49" charset="0"/>
              </a:rPr>
              <a:t>', '0.0\t14.23\t1.71\t2.43\t15.6\t127.0\t2.8\t3.06\t0.28\t2.29\t5.64\t1.04\t3.92\t1065.0', '0.0\t13.2\t1.78\t2.14\t11.2\t100.0\t2.65\t2.76\t0.26\t1.28\t4.38\t1.05\t3.4\t1050.0’]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&gt;&gt;&gt; </a:t>
            </a:r>
            <a:r>
              <a:rPr lang="en-US" sz="1200" b="1" dirty="0" err="1">
                <a:latin typeface="Consolas" panose="020B0609020204030204" pitchFamily="49" charset="0"/>
              </a:rPr>
              <a:t>RDD_text_split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</a:rPr>
              <a:t>RDD_text.map</a:t>
            </a:r>
            <a:r>
              <a:rPr lang="en-US" sz="1200" b="1" dirty="0">
                <a:latin typeface="Consolas" panose="020B0609020204030204" pitchFamily="49" charset="0"/>
              </a:rPr>
              <a:t>(lambda line: </a:t>
            </a:r>
            <a:r>
              <a:rPr lang="en-US" sz="1200" b="1" dirty="0" err="1">
                <a:latin typeface="Consolas" panose="020B0609020204030204" pitchFamily="49" charset="0"/>
              </a:rPr>
              <a:t>line.split</a:t>
            </a:r>
            <a:r>
              <a:rPr lang="en-US" sz="1200" b="1" dirty="0">
                <a:latin typeface="Consolas" panose="020B0609020204030204" pitchFamily="49" charset="0"/>
              </a:rPr>
              <a:t>('\t'))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</a:rPr>
              <a:t>RDD_text_split.take</a:t>
            </a:r>
            <a:r>
              <a:rPr lang="en-US" sz="1200" dirty="0">
                <a:latin typeface="Consolas" panose="020B0609020204030204" pitchFamily="49" charset="0"/>
              </a:rPr>
              <a:t>(3)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[['target', 'alcohol', '</a:t>
            </a:r>
            <a:r>
              <a:rPr lang="en-US" sz="1200" dirty="0" err="1">
                <a:latin typeface="Consolas" panose="020B0609020204030204" pitchFamily="49" charset="0"/>
              </a:rPr>
              <a:t>malic_acid</a:t>
            </a:r>
            <a:r>
              <a:rPr lang="en-US" sz="1200" dirty="0">
                <a:latin typeface="Consolas" panose="020B0609020204030204" pitchFamily="49" charset="0"/>
              </a:rPr>
              <a:t>', 'ash', '</a:t>
            </a:r>
            <a:r>
              <a:rPr lang="en-US" sz="1200" dirty="0" err="1">
                <a:latin typeface="Consolas" panose="020B0609020204030204" pitchFamily="49" charset="0"/>
              </a:rPr>
              <a:t>alcalinity_of_ash</a:t>
            </a:r>
            <a:r>
              <a:rPr lang="en-US" sz="1200" dirty="0">
                <a:latin typeface="Consolas" panose="020B0609020204030204" pitchFamily="49" charset="0"/>
              </a:rPr>
              <a:t>', 'magnesium', '</a:t>
            </a:r>
            <a:r>
              <a:rPr lang="en-US" sz="1200" dirty="0" err="1">
                <a:latin typeface="Consolas" panose="020B0609020204030204" pitchFamily="49" charset="0"/>
              </a:rPr>
              <a:t>total_phenols</a:t>
            </a:r>
            <a:r>
              <a:rPr lang="en-US" sz="1200" dirty="0"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latin typeface="Consolas" panose="020B0609020204030204" pitchFamily="49" charset="0"/>
              </a:rPr>
              <a:t>flavanoids</a:t>
            </a:r>
            <a:r>
              <a:rPr lang="en-US" sz="1200" dirty="0"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latin typeface="Consolas" panose="020B0609020204030204" pitchFamily="49" charset="0"/>
              </a:rPr>
              <a:t>nonflavanoid_phenols</a:t>
            </a:r>
            <a:r>
              <a:rPr lang="en-US" sz="1200" dirty="0">
                <a:latin typeface="Consolas" panose="020B0609020204030204" pitchFamily="49" charset="0"/>
              </a:rPr>
              <a:t>', 'proanthocyanins', '</a:t>
            </a:r>
            <a:r>
              <a:rPr lang="en-US" sz="1200" dirty="0" err="1">
                <a:latin typeface="Consolas" panose="020B0609020204030204" pitchFamily="49" charset="0"/>
              </a:rPr>
              <a:t>color_intensity</a:t>
            </a:r>
            <a:r>
              <a:rPr lang="en-US" sz="1200" dirty="0">
                <a:latin typeface="Consolas" panose="020B0609020204030204" pitchFamily="49" charset="0"/>
              </a:rPr>
              <a:t>', 'hue', 'od280/od315_of_diluted_wines', 'proline'], ['0.0', '14.23', '1.71', '2.43', '15.6', '127.0', '2.8', '3.06', '0.28', '2.29', '5.64', '1.04', '3.92', '1065.0'], ['0.0', '13.2', '1.78', '2.14', '11.2', '100.0', '2.65', '2.76', '0.26', '1.28', '4.38', '1.05', '3.4', '1050.0']]</a:t>
            </a:r>
          </a:p>
        </p:txBody>
      </p:sp>
    </p:spTree>
    <p:extLst>
      <p:ext uri="{BB962C8B-B14F-4D97-AF65-F5344CB8AC3E}">
        <p14:creationId xmlns:p14="http://schemas.microsoft.com/office/powerpoint/2010/main" val="140480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7E83A5-2319-4171-940F-3D382AF441F2}"/>
              </a:ext>
            </a:extLst>
          </p:cNvPr>
          <p:cNvSpPr txBox="1"/>
          <p:nvPr/>
        </p:nvSpPr>
        <p:spPr>
          <a:xfrm>
            <a:off x="551384" y="1772090"/>
            <a:ext cx="72728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</a:rPr>
              <a:t>DF is an immutable distributed collection of data. </a:t>
            </a:r>
          </a:p>
          <a:p>
            <a:r>
              <a:rPr lang="en-US" dirty="0">
                <a:solidFill>
                  <a:srgbClr val="222222"/>
                </a:solidFill>
              </a:rPr>
              <a:t>Unlike an RDD, data is organized into named columns, similar to a table in a relational database </a:t>
            </a:r>
            <a:r>
              <a:rPr lang="en-US" b="0" i="0" dirty="0">
                <a:solidFill>
                  <a:srgbClr val="404040"/>
                </a:solidFill>
                <a:effectLst/>
              </a:rPr>
              <a:t>or </a:t>
            </a:r>
            <a:r>
              <a:rPr lang="en-US" b="0" i="0" u="none" strike="noStrike" dirty="0">
                <a:solidFill>
                  <a:srgbClr val="0074DB"/>
                </a:solidFill>
                <a:effectLst/>
                <a:hlinkClick r:id="rId2"/>
              </a:rPr>
              <a:t>Python Pandas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DataFrames</a:t>
            </a:r>
            <a:endParaRPr lang="en-US" dirty="0">
              <a:solidFill>
                <a:srgbClr val="222222"/>
              </a:solidFill>
            </a:endParaRPr>
          </a:p>
          <a:p>
            <a:pPr algn="l"/>
            <a:endParaRPr lang="en-US" dirty="0">
              <a:solidFill>
                <a:srgbClr val="222222"/>
              </a:solidFill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</a:rPr>
              <a:t>Usage: </a:t>
            </a:r>
          </a:p>
          <a:p>
            <a:pPr algn="l"/>
            <a:r>
              <a:rPr lang="en-US" dirty="0">
                <a:solidFill>
                  <a:srgbClr val="222222"/>
                </a:solidFill>
              </a:rPr>
              <a:t>- Rich semantics, high-level abstractions, and domain specific APIs</a:t>
            </a:r>
          </a:p>
          <a:p>
            <a:pPr algn="l"/>
            <a:r>
              <a:rPr lang="en-US" dirty="0">
                <a:solidFill>
                  <a:srgbClr val="222222"/>
                </a:solidFill>
              </a:rPr>
              <a:t>- High-level expressions, filters, maps, aggregation, averages, sum, SQL queries, columnar access and use of lambda functions on semi-structured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0F7A6-E820-4618-B018-C9402DF1EA16}"/>
              </a:ext>
            </a:extLst>
          </p:cNvPr>
          <p:cNvSpPr/>
          <p:nvPr/>
        </p:nvSpPr>
        <p:spPr>
          <a:xfrm>
            <a:off x="551384" y="0"/>
            <a:ext cx="1008112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 vs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vs Dataset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95019-D63C-445E-8955-6BB0B08C6F66}"/>
              </a:ext>
            </a:extLst>
          </p:cNvPr>
          <p:cNvSpPr/>
          <p:nvPr/>
        </p:nvSpPr>
        <p:spPr>
          <a:xfrm>
            <a:off x="551384" y="836104"/>
            <a:ext cx="1015312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>
                <a:solidFill>
                  <a:schemeClr val="tx1"/>
                </a:solidFill>
              </a:rPr>
              <a:t>Dataframes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70391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0F7A6-E820-4618-B018-C9402DF1EA16}"/>
              </a:ext>
            </a:extLst>
          </p:cNvPr>
          <p:cNvSpPr/>
          <p:nvPr/>
        </p:nvSpPr>
        <p:spPr>
          <a:xfrm>
            <a:off x="551384" y="0"/>
            <a:ext cx="1008112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 vs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vs Dataset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95019-D63C-445E-8955-6BB0B08C6F66}"/>
              </a:ext>
            </a:extLst>
          </p:cNvPr>
          <p:cNvSpPr/>
          <p:nvPr/>
        </p:nvSpPr>
        <p:spPr>
          <a:xfrm>
            <a:off x="551384" y="836104"/>
            <a:ext cx="1015312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>
                <a:solidFill>
                  <a:schemeClr val="tx1"/>
                </a:solidFill>
              </a:rPr>
              <a:t>Dataframes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1995E-89C4-4C9B-9141-46712D3AF029}"/>
              </a:ext>
            </a:extLst>
          </p:cNvPr>
          <p:cNvSpPr txBox="1"/>
          <p:nvPr/>
        </p:nvSpPr>
        <p:spPr>
          <a:xfrm>
            <a:off x="551384" y="1916832"/>
            <a:ext cx="11352584" cy="43242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&gt;&gt;&gt; </a:t>
            </a:r>
            <a:r>
              <a:rPr lang="en-US" sz="1100" dirty="0" err="1">
                <a:latin typeface="Consolas" panose="020B0609020204030204" pitchFamily="49" charset="0"/>
              </a:rPr>
              <a:t>DF_titanic</a:t>
            </a:r>
            <a:r>
              <a:rPr lang="en-US" sz="1100" dirty="0">
                <a:latin typeface="Consolas" panose="020B0609020204030204" pitchFamily="49" charset="0"/>
              </a:rPr>
              <a:t> = sqlContext.read.csv("file:///C://Users//Anna//source//digits//ML//data//ex_datasets//dataset_titanic.csv", header=True, </a:t>
            </a:r>
            <a:r>
              <a:rPr lang="en-US" sz="1100" dirty="0" err="1">
                <a:latin typeface="Consolas" panose="020B0609020204030204" pitchFamily="49" charset="0"/>
              </a:rPr>
              <a:t>sep</a:t>
            </a:r>
            <a:r>
              <a:rPr lang="en-US" sz="1100" dirty="0">
                <a:latin typeface="Consolas" panose="020B0609020204030204" pitchFamily="49" charset="0"/>
              </a:rPr>
              <a:t>='\t')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&gt;&gt;&gt; </a:t>
            </a:r>
            <a:r>
              <a:rPr lang="en-US" sz="1100" dirty="0" err="1">
                <a:latin typeface="Consolas" panose="020B0609020204030204" pitchFamily="49" charset="0"/>
              </a:rPr>
              <a:t>DF_titanic.printSchema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root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survived: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</a:t>
            </a:r>
            <a:r>
              <a:rPr lang="en-US" sz="1100" dirty="0" err="1">
                <a:latin typeface="Consolas" panose="020B0609020204030204" pitchFamily="49" charset="0"/>
              </a:rPr>
              <a:t>pclass</a:t>
            </a:r>
            <a:r>
              <a:rPr lang="en-US" sz="1100" dirty="0">
                <a:latin typeface="Consolas" panose="020B0609020204030204" pitchFamily="49" charset="0"/>
              </a:rPr>
              <a:t>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sex: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age: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</a:t>
            </a:r>
            <a:r>
              <a:rPr lang="en-US" sz="1100" dirty="0" err="1">
                <a:latin typeface="Consolas" panose="020B0609020204030204" pitchFamily="49" charset="0"/>
              </a:rPr>
              <a:t>sibsp</a:t>
            </a:r>
            <a:r>
              <a:rPr lang="en-US" sz="1100" dirty="0">
                <a:latin typeface="Consolas" panose="020B0609020204030204" pitchFamily="49" charset="0"/>
              </a:rPr>
              <a:t>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parch: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fare: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embarked: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class: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who: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</a:t>
            </a:r>
            <a:r>
              <a:rPr lang="en-US" sz="1100" dirty="0" err="1">
                <a:latin typeface="Consolas" panose="020B0609020204030204" pitchFamily="49" charset="0"/>
              </a:rPr>
              <a:t>adult_male</a:t>
            </a:r>
            <a:r>
              <a:rPr lang="en-US" sz="1100" dirty="0">
                <a:latin typeface="Consolas" panose="020B0609020204030204" pitchFamily="49" charset="0"/>
              </a:rPr>
              <a:t>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deck: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</a:t>
            </a:r>
            <a:r>
              <a:rPr lang="en-US" sz="1100" dirty="0" err="1">
                <a:latin typeface="Consolas" panose="020B0609020204030204" pitchFamily="49" charset="0"/>
              </a:rPr>
              <a:t>embark_town</a:t>
            </a:r>
            <a:r>
              <a:rPr lang="en-US" sz="1100" dirty="0">
                <a:latin typeface="Consolas" panose="020B0609020204030204" pitchFamily="49" charset="0"/>
              </a:rPr>
              <a:t>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alive: string (nullable = true)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 |-- alone: string (nullable = true)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&gt;&gt;&gt; </a:t>
            </a:r>
            <a:r>
              <a:rPr lang="en-US" sz="1100" dirty="0" err="1">
                <a:latin typeface="Consolas" panose="020B0609020204030204" pitchFamily="49" charset="0"/>
              </a:rPr>
              <a:t>DF_titanic.take</a:t>
            </a:r>
            <a:r>
              <a:rPr lang="en-US" sz="1100" dirty="0">
                <a:latin typeface="Consolas" panose="020B0609020204030204" pitchFamily="49" charset="0"/>
              </a:rPr>
              <a:t>(3)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[Row(survived='0', </a:t>
            </a:r>
            <a:r>
              <a:rPr lang="en-US" sz="1100" dirty="0" err="1">
                <a:latin typeface="Consolas" panose="020B0609020204030204" pitchFamily="49" charset="0"/>
              </a:rPr>
              <a:t>pclass</a:t>
            </a:r>
            <a:r>
              <a:rPr lang="en-US" sz="1100" dirty="0">
                <a:latin typeface="Consolas" panose="020B0609020204030204" pitchFamily="49" charset="0"/>
              </a:rPr>
              <a:t>='3', sex='male', age='22.0', </a:t>
            </a:r>
            <a:r>
              <a:rPr lang="en-US" sz="1100" dirty="0" err="1">
                <a:latin typeface="Consolas" panose="020B0609020204030204" pitchFamily="49" charset="0"/>
              </a:rPr>
              <a:t>sibsp</a:t>
            </a:r>
            <a:r>
              <a:rPr lang="en-US" sz="1100" dirty="0">
                <a:latin typeface="Consolas" panose="020B0609020204030204" pitchFamily="49" charset="0"/>
              </a:rPr>
              <a:t>='1', parch='0', fare='7.25', embarked='S', class='Third', who='man', </a:t>
            </a:r>
            <a:r>
              <a:rPr lang="en-US" sz="1100" dirty="0" err="1">
                <a:latin typeface="Consolas" panose="020B0609020204030204" pitchFamily="49" charset="0"/>
              </a:rPr>
              <a:t>adult_male</a:t>
            </a:r>
            <a:r>
              <a:rPr lang="en-US" sz="1100" dirty="0">
                <a:latin typeface="Consolas" panose="020B0609020204030204" pitchFamily="49" charset="0"/>
              </a:rPr>
              <a:t>='True', deck=None, </a:t>
            </a:r>
            <a:r>
              <a:rPr lang="en-US" sz="1100" dirty="0" err="1">
                <a:latin typeface="Consolas" panose="020B0609020204030204" pitchFamily="49" charset="0"/>
              </a:rPr>
              <a:t>embark_town</a:t>
            </a:r>
            <a:r>
              <a:rPr lang="en-US" sz="1100" dirty="0">
                <a:latin typeface="Consolas" panose="020B0609020204030204" pitchFamily="49" charset="0"/>
              </a:rPr>
              <a:t>='Southampton', alive='no', alone='False'), Row(survived='1', </a:t>
            </a:r>
            <a:r>
              <a:rPr lang="en-US" sz="1100" dirty="0" err="1">
                <a:latin typeface="Consolas" panose="020B0609020204030204" pitchFamily="49" charset="0"/>
              </a:rPr>
              <a:t>pclass</a:t>
            </a:r>
            <a:r>
              <a:rPr lang="en-US" sz="1100" dirty="0">
                <a:latin typeface="Consolas" panose="020B0609020204030204" pitchFamily="49" charset="0"/>
              </a:rPr>
              <a:t>='1', sex='female', age='38.0', </a:t>
            </a:r>
            <a:r>
              <a:rPr lang="en-US" sz="1100" dirty="0" err="1">
                <a:latin typeface="Consolas" panose="020B0609020204030204" pitchFamily="49" charset="0"/>
              </a:rPr>
              <a:t>sibsp</a:t>
            </a:r>
            <a:r>
              <a:rPr lang="en-US" sz="1100" dirty="0">
                <a:latin typeface="Consolas" panose="020B0609020204030204" pitchFamily="49" charset="0"/>
              </a:rPr>
              <a:t>='1', parch='0', fare='71.2833', embarked='C', class='First', who='woman', </a:t>
            </a:r>
            <a:r>
              <a:rPr lang="en-US" sz="1100" dirty="0" err="1">
                <a:latin typeface="Consolas" panose="020B0609020204030204" pitchFamily="49" charset="0"/>
              </a:rPr>
              <a:t>adult_male</a:t>
            </a:r>
            <a:r>
              <a:rPr lang="en-US" sz="1100" dirty="0">
                <a:latin typeface="Consolas" panose="020B0609020204030204" pitchFamily="49" charset="0"/>
              </a:rPr>
              <a:t>='False', deck='C', </a:t>
            </a:r>
            <a:r>
              <a:rPr lang="en-US" sz="1100" dirty="0" err="1">
                <a:latin typeface="Consolas" panose="020B0609020204030204" pitchFamily="49" charset="0"/>
              </a:rPr>
              <a:t>embark_town</a:t>
            </a:r>
            <a:r>
              <a:rPr lang="en-US" sz="1100" dirty="0">
                <a:latin typeface="Consolas" panose="020B0609020204030204" pitchFamily="49" charset="0"/>
              </a:rPr>
              <a:t>='Cherbourg', alive='yes', alone='False'), Row(survived='1', </a:t>
            </a:r>
            <a:r>
              <a:rPr lang="en-US" sz="1100" dirty="0" err="1">
                <a:latin typeface="Consolas" panose="020B0609020204030204" pitchFamily="49" charset="0"/>
              </a:rPr>
              <a:t>pclass</a:t>
            </a:r>
            <a:r>
              <a:rPr lang="en-US" sz="1100" dirty="0">
                <a:latin typeface="Consolas" panose="020B0609020204030204" pitchFamily="49" charset="0"/>
              </a:rPr>
              <a:t>='3', sex='female', age='26.0', </a:t>
            </a:r>
            <a:r>
              <a:rPr lang="en-US" sz="1100" dirty="0" err="1">
                <a:latin typeface="Consolas" panose="020B0609020204030204" pitchFamily="49" charset="0"/>
              </a:rPr>
              <a:t>sibsp</a:t>
            </a:r>
            <a:r>
              <a:rPr lang="en-US" sz="1100" dirty="0">
                <a:latin typeface="Consolas" panose="020B0609020204030204" pitchFamily="49" charset="0"/>
              </a:rPr>
              <a:t>='0', parch='0', fare='7.925', embarked='S', class='Third', who='woman', </a:t>
            </a:r>
            <a:r>
              <a:rPr lang="en-US" sz="1100" dirty="0" err="1">
                <a:latin typeface="Consolas" panose="020B0609020204030204" pitchFamily="49" charset="0"/>
              </a:rPr>
              <a:t>adult_male</a:t>
            </a:r>
            <a:r>
              <a:rPr lang="en-US" sz="1100" dirty="0">
                <a:latin typeface="Consolas" panose="020B0609020204030204" pitchFamily="49" charset="0"/>
              </a:rPr>
              <a:t>='False', deck=None, </a:t>
            </a:r>
            <a:r>
              <a:rPr lang="en-US" sz="1100" dirty="0" err="1">
                <a:latin typeface="Consolas" panose="020B0609020204030204" pitchFamily="49" charset="0"/>
              </a:rPr>
              <a:t>embark_town</a:t>
            </a:r>
            <a:r>
              <a:rPr lang="en-US" sz="1100" dirty="0">
                <a:latin typeface="Consolas" panose="020B0609020204030204" pitchFamily="49" charset="0"/>
              </a:rPr>
              <a:t>='Southampton', alive='yes', alone='True')]</a:t>
            </a:r>
          </a:p>
        </p:txBody>
      </p:sp>
    </p:spTree>
    <p:extLst>
      <p:ext uri="{BB962C8B-B14F-4D97-AF65-F5344CB8AC3E}">
        <p14:creationId xmlns:p14="http://schemas.microsoft.com/office/powerpoint/2010/main" val="395471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0F7A6-E820-4618-B018-C9402DF1EA16}"/>
              </a:ext>
            </a:extLst>
          </p:cNvPr>
          <p:cNvSpPr/>
          <p:nvPr/>
        </p:nvSpPr>
        <p:spPr>
          <a:xfrm>
            <a:off x="551384" y="0"/>
            <a:ext cx="1008112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 vs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vs Dataset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95019-D63C-445E-8955-6BB0B08C6F66}"/>
              </a:ext>
            </a:extLst>
          </p:cNvPr>
          <p:cNvSpPr/>
          <p:nvPr/>
        </p:nvSpPr>
        <p:spPr>
          <a:xfrm>
            <a:off x="551384" y="836104"/>
            <a:ext cx="1015312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 err="1">
                <a:solidFill>
                  <a:schemeClr val="tx1"/>
                </a:solidFill>
              </a:rPr>
              <a:t>Dataframes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F1995E-89C4-4C9B-9141-46712D3AF029}"/>
              </a:ext>
            </a:extLst>
          </p:cNvPr>
          <p:cNvSpPr txBox="1"/>
          <p:nvPr/>
        </p:nvSpPr>
        <p:spPr>
          <a:xfrm>
            <a:off x="551384" y="1916832"/>
            <a:ext cx="11352584" cy="46628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</a:rPr>
              <a:t>&gt;&gt;&gt; </a:t>
            </a:r>
            <a:r>
              <a:rPr lang="en-US" sz="1100" dirty="0" err="1">
                <a:latin typeface="Consolas" panose="020B0609020204030204" pitchFamily="49" charset="0"/>
              </a:rPr>
              <a:t>DF_titanic</a:t>
            </a:r>
            <a:r>
              <a:rPr lang="en-US" sz="1100" dirty="0">
                <a:latin typeface="Consolas" panose="020B0609020204030204" pitchFamily="49" charset="0"/>
              </a:rPr>
              <a:t> = sqlContext.read.csv("file:///C://Users//Anna//source//digits//ML//data//ex_datasets//dataset_titanic.csv", header=True, </a:t>
            </a:r>
            <a:r>
              <a:rPr lang="en-US" sz="1100" dirty="0" err="1">
                <a:latin typeface="Consolas" panose="020B0609020204030204" pitchFamily="49" charset="0"/>
              </a:rPr>
              <a:t>sep</a:t>
            </a:r>
            <a:r>
              <a:rPr lang="en-US" sz="1100" dirty="0">
                <a:latin typeface="Consolas" panose="020B0609020204030204" pitchFamily="49" charset="0"/>
              </a:rPr>
              <a:t>='\t’)</a:t>
            </a:r>
          </a:p>
          <a:p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&gt;&gt;&gt; </a:t>
            </a:r>
            <a:r>
              <a:rPr lang="en-US" sz="1100" dirty="0" err="1">
                <a:latin typeface="Consolas" panose="020B0609020204030204" pitchFamily="49" charset="0"/>
              </a:rPr>
              <a:t>DF_titanic.show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+--------+------+------+----+-----+-----+-------+--------+------+-----+----------+----+-----------+-----+-----+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  <a:r>
              <a:rPr lang="en-US" sz="1100" dirty="0" err="1">
                <a:latin typeface="Consolas" panose="020B0609020204030204" pitchFamily="49" charset="0"/>
              </a:rPr>
              <a:t>survived|pclass</a:t>
            </a:r>
            <a:r>
              <a:rPr lang="en-US" sz="1100" dirty="0">
                <a:latin typeface="Consolas" panose="020B0609020204030204" pitchFamily="49" charset="0"/>
              </a:rPr>
              <a:t>|   sex| </a:t>
            </a:r>
            <a:r>
              <a:rPr lang="en-US" sz="1100" dirty="0" err="1">
                <a:latin typeface="Consolas" panose="020B0609020204030204" pitchFamily="49" charset="0"/>
              </a:rPr>
              <a:t>age|sibsp|parch</a:t>
            </a:r>
            <a:r>
              <a:rPr lang="en-US" sz="1100" dirty="0">
                <a:latin typeface="Consolas" panose="020B0609020204030204" pitchFamily="49" charset="0"/>
              </a:rPr>
              <a:t>|   </a:t>
            </a:r>
            <a:r>
              <a:rPr lang="en-US" sz="1100" dirty="0" err="1">
                <a:latin typeface="Consolas" panose="020B0609020204030204" pitchFamily="49" charset="0"/>
              </a:rPr>
              <a:t>fare|embarked</a:t>
            </a:r>
            <a:r>
              <a:rPr lang="en-US" sz="1100" dirty="0">
                <a:latin typeface="Consolas" panose="020B0609020204030204" pitchFamily="49" charset="0"/>
              </a:rPr>
              <a:t>| class|  </a:t>
            </a:r>
            <a:r>
              <a:rPr lang="en-US" sz="1100" dirty="0" err="1">
                <a:latin typeface="Consolas" panose="020B0609020204030204" pitchFamily="49" charset="0"/>
              </a:rPr>
              <a:t>who|adult_male|deck|embark_town|alive|alone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+--------+------+------+----+-----+-----+-------+--------+------+-----+----------+----+-----------+-----+-----+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  male|22.0|    1|    0|   7.25|       S| Third|  man|      </a:t>
            </a:r>
            <a:r>
              <a:rPr lang="en-US" sz="1100" dirty="0" err="1">
                <a:latin typeface="Consolas" panose="020B0609020204030204" pitchFamily="49" charset="0"/>
              </a:rPr>
              <a:t>True|null|Southampton</a:t>
            </a:r>
            <a:r>
              <a:rPr lang="en-US" sz="1100" dirty="0">
                <a:latin typeface="Consolas" panose="020B0609020204030204" pitchFamily="49" charset="0"/>
              </a:rPr>
              <a:t>|   </a:t>
            </a:r>
            <a:r>
              <a:rPr lang="en-US" sz="1100" dirty="0" err="1">
                <a:latin typeface="Consolas" panose="020B0609020204030204" pitchFamily="49" charset="0"/>
              </a:rPr>
              <a:t>no|False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1|female|38.0|    1|    0|71.2833|       C| </a:t>
            </a:r>
            <a:r>
              <a:rPr lang="en-US" sz="1100" dirty="0" err="1">
                <a:latin typeface="Consolas" panose="020B0609020204030204" pitchFamily="49" charset="0"/>
              </a:rPr>
              <a:t>First|woman</a:t>
            </a:r>
            <a:r>
              <a:rPr lang="en-US" sz="1100" dirty="0">
                <a:latin typeface="Consolas" panose="020B0609020204030204" pitchFamily="49" charset="0"/>
              </a:rPr>
              <a:t>|     False|   C|  Cherbourg|  </a:t>
            </a:r>
            <a:r>
              <a:rPr lang="en-US" sz="1100" dirty="0" err="1">
                <a:latin typeface="Consolas" panose="020B0609020204030204" pitchFamily="49" charset="0"/>
              </a:rPr>
              <a:t>yes|False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3|female|26.0|    0|    0|  7.925|       S| </a:t>
            </a:r>
            <a:r>
              <a:rPr lang="en-US" sz="1100" dirty="0" err="1">
                <a:latin typeface="Consolas" panose="020B0609020204030204" pitchFamily="49" charset="0"/>
              </a:rPr>
              <a:t>Third|woman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False|null|Southampton</a:t>
            </a:r>
            <a:r>
              <a:rPr lang="en-US" sz="1100" dirty="0">
                <a:latin typeface="Consolas" panose="020B0609020204030204" pitchFamily="49" charset="0"/>
              </a:rPr>
              <a:t>|  yes|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1|female|35.0|    1|    0|   53.1|       S| </a:t>
            </a:r>
            <a:r>
              <a:rPr lang="en-US" sz="1100" dirty="0" err="1">
                <a:latin typeface="Consolas" panose="020B0609020204030204" pitchFamily="49" charset="0"/>
              </a:rPr>
              <a:t>First|woman</a:t>
            </a:r>
            <a:r>
              <a:rPr lang="en-US" sz="1100" dirty="0">
                <a:latin typeface="Consolas" panose="020B0609020204030204" pitchFamily="49" charset="0"/>
              </a:rPr>
              <a:t>|     False|   </a:t>
            </a:r>
            <a:r>
              <a:rPr lang="en-US" sz="1100" dirty="0" err="1">
                <a:latin typeface="Consolas" panose="020B0609020204030204" pitchFamily="49" charset="0"/>
              </a:rPr>
              <a:t>C|Southampton</a:t>
            </a:r>
            <a:r>
              <a:rPr lang="en-US" sz="1100" dirty="0">
                <a:latin typeface="Consolas" panose="020B0609020204030204" pitchFamily="49" charset="0"/>
              </a:rPr>
              <a:t>|  </a:t>
            </a:r>
            <a:r>
              <a:rPr lang="en-US" sz="1100" dirty="0" err="1">
                <a:latin typeface="Consolas" panose="020B0609020204030204" pitchFamily="49" charset="0"/>
              </a:rPr>
              <a:t>yes|False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  male|35.0|    0|    0|   8.05|       S| Third|  man|      </a:t>
            </a:r>
            <a:r>
              <a:rPr lang="en-US" sz="1100" dirty="0" err="1">
                <a:latin typeface="Consolas" panose="020B0609020204030204" pitchFamily="49" charset="0"/>
              </a:rPr>
              <a:t>True|null|Southampton</a:t>
            </a:r>
            <a:r>
              <a:rPr lang="en-US" sz="1100" dirty="0">
                <a:latin typeface="Consolas" panose="020B0609020204030204" pitchFamily="49" charset="0"/>
              </a:rPr>
              <a:t>|   no|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  </a:t>
            </a:r>
            <a:r>
              <a:rPr lang="en-US" sz="1100" dirty="0" err="1">
                <a:latin typeface="Consolas" panose="020B0609020204030204" pitchFamily="49" charset="0"/>
              </a:rPr>
              <a:t>male|null</a:t>
            </a:r>
            <a:r>
              <a:rPr lang="en-US" sz="1100" dirty="0">
                <a:latin typeface="Consolas" panose="020B0609020204030204" pitchFamily="49" charset="0"/>
              </a:rPr>
              <a:t>|    0|    0| 8.4583|       Q| Third|  man|      </a:t>
            </a:r>
            <a:r>
              <a:rPr lang="en-US" sz="1100" dirty="0" err="1">
                <a:latin typeface="Consolas" panose="020B0609020204030204" pitchFamily="49" charset="0"/>
              </a:rPr>
              <a:t>True|null</a:t>
            </a:r>
            <a:r>
              <a:rPr lang="en-US" sz="1100" dirty="0">
                <a:latin typeface="Consolas" panose="020B0609020204030204" pitchFamily="49" charset="0"/>
              </a:rPr>
              <a:t>| Queenstown|   no|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1|  male|54.0|    0|    0|51.8625|       S| First|  man|      True|   </a:t>
            </a:r>
            <a:r>
              <a:rPr lang="en-US" sz="1100" dirty="0" err="1">
                <a:latin typeface="Consolas" panose="020B0609020204030204" pitchFamily="49" charset="0"/>
              </a:rPr>
              <a:t>E|Southampton</a:t>
            </a:r>
            <a:r>
              <a:rPr lang="en-US" sz="1100" dirty="0">
                <a:latin typeface="Consolas" panose="020B0609020204030204" pitchFamily="49" charset="0"/>
              </a:rPr>
              <a:t>|   no|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  male| 2.0|    3|    1| 21.075|       S| </a:t>
            </a:r>
            <a:r>
              <a:rPr lang="en-US" sz="1100" dirty="0" err="1">
                <a:latin typeface="Consolas" panose="020B0609020204030204" pitchFamily="49" charset="0"/>
              </a:rPr>
              <a:t>Third|child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False|null|Southampton</a:t>
            </a:r>
            <a:r>
              <a:rPr lang="en-US" sz="1100" dirty="0">
                <a:latin typeface="Consolas" panose="020B0609020204030204" pitchFamily="49" charset="0"/>
              </a:rPr>
              <a:t>|   </a:t>
            </a:r>
            <a:r>
              <a:rPr lang="en-US" sz="1100" dirty="0" err="1">
                <a:latin typeface="Consolas" panose="020B0609020204030204" pitchFamily="49" charset="0"/>
              </a:rPr>
              <a:t>no|False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3|female|27.0|    0|    2|11.1333|       S| </a:t>
            </a:r>
            <a:r>
              <a:rPr lang="en-US" sz="1100" dirty="0" err="1">
                <a:latin typeface="Consolas" panose="020B0609020204030204" pitchFamily="49" charset="0"/>
              </a:rPr>
              <a:t>Third|woman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False|null|Southampton</a:t>
            </a:r>
            <a:r>
              <a:rPr lang="en-US" sz="1100" dirty="0">
                <a:latin typeface="Consolas" panose="020B0609020204030204" pitchFamily="49" charset="0"/>
              </a:rPr>
              <a:t>|  </a:t>
            </a:r>
            <a:r>
              <a:rPr lang="en-US" sz="1100" dirty="0" err="1">
                <a:latin typeface="Consolas" panose="020B0609020204030204" pitchFamily="49" charset="0"/>
              </a:rPr>
              <a:t>yes|False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2|female|14.0|    1|    0|30.0708|       </a:t>
            </a:r>
            <a:r>
              <a:rPr lang="en-US" sz="1100" dirty="0" err="1">
                <a:latin typeface="Consolas" panose="020B0609020204030204" pitchFamily="49" charset="0"/>
              </a:rPr>
              <a:t>C|Second|child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</a:t>
            </a:r>
            <a:r>
              <a:rPr lang="en-US" sz="1100" dirty="0">
                <a:latin typeface="Consolas" panose="020B0609020204030204" pitchFamily="49" charset="0"/>
              </a:rPr>
              <a:t>|  Cherbourg|  </a:t>
            </a:r>
            <a:r>
              <a:rPr lang="en-US" sz="1100" dirty="0" err="1">
                <a:latin typeface="Consolas" panose="020B0609020204030204" pitchFamily="49" charset="0"/>
              </a:rPr>
              <a:t>yes|False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3|female| 4.0|    1|    1|   16.7|       S| </a:t>
            </a:r>
            <a:r>
              <a:rPr lang="en-US" sz="1100" dirty="0" err="1">
                <a:latin typeface="Consolas" panose="020B0609020204030204" pitchFamily="49" charset="0"/>
              </a:rPr>
              <a:t>Third|child</a:t>
            </a:r>
            <a:r>
              <a:rPr lang="en-US" sz="1100" dirty="0">
                <a:latin typeface="Consolas" panose="020B0609020204030204" pitchFamily="49" charset="0"/>
              </a:rPr>
              <a:t>|     False|   </a:t>
            </a:r>
            <a:r>
              <a:rPr lang="en-US" sz="1100" dirty="0" err="1">
                <a:latin typeface="Consolas" panose="020B0609020204030204" pitchFamily="49" charset="0"/>
              </a:rPr>
              <a:t>G|Southampton</a:t>
            </a:r>
            <a:r>
              <a:rPr lang="en-US" sz="1100" dirty="0">
                <a:latin typeface="Consolas" panose="020B0609020204030204" pitchFamily="49" charset="0"/>
              </a:rPr>
              <a:t>|  </a:t>
            </a:r>
            <a:r>
              <a:rPr lang="en-US" sz="1100" dirty="0" err="1">
                <a:latin typeface="Consolas" panose="020B0609020204030204" pitchFamily="49" charset="0"/>
              </a:rPr>
              <a:t>yes|False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1|female|58.0|    0|    0|  26.55|       S| </a:t>
            </a:r>
            <a:r>
              <a:rPr lang="en-US" sz="1100" dirty="0" err="1">
                <a:latin typeface="Consolas" panose="020B0609020204030204" pitchFamily="49" charset="0"/>
              </a:rPr>
              <a:t>First|woman</a:t>
            </a:r>
            <a:r>
              <a:rPr lang="en-US" sz="1100" dirty="0">
                <a:latin typeface="Consolas" panose="020B0609020204030204" pitchFamily="49" charset="0"/>
              </a:rPr>
              <a:t>|     False|   </a:t>
            </a:r>
            <a:r>
              <a:rPr lang="en-US" sz="1100" dirty="0" err="1">
                <a:latin typeface="Consolas" panose="020B0609020204030204" pitchFamily="49" charset="0"/>
              </a:rPr>
              <a:t>C|Southampton</a:t>
            </a:r>
            <a:r>
              <a:rPr lang="en-US" sz="1100" dirty="0">
                <a:latin typeface="Consolas" panose="020B0609020204030204" pitchFamily="49" charset="0"/>
              </a:rPr>
              <a:t>|  yes|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  male|20.0|    0|    0|   8.05|       S| Third|  man|      </a:t>
            </a:r>
            <a:r>
              <a:rPr lang="en-US" sz="1100" dirty="0" err="1">
                <a:latin typeface="Consolas" panose="020B0609020204030204" pitchFamily="49" charset="0"/>
              </a:rPr>
              <a:t>True|null|Southampton</a:t>
            </a:r>
            <a:r>
              <a:rPr lang="en-US" sz="1100" dirty="0">
                <a:latin typeface="Consolas" panose="020B0609020204030204" pitchFamily="49" charset="0"/>
              </a:rPr>
              <a:t>|   no|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  male|39.0|    1|    5| 31.275|       S| Third|  man|      </a:t>
            </a:r>
            <a:r>
              <a:rPr lang="en-US" sz="1100" dirty="0" err="1">
                <a:latin typeface="Consolas" panose="020B0609020204030204" pitchFamily="49" charset="0"/>
              </a:rPr>
              <a:t>True|null|Southampton</a:t>
            </a:r>
            <a:r>
              <a:rPr lang="en-US" sz="1100" dirty="0">
                <a:latin typeface="Consolas" panose="020B0609020204030204" pitchFamily="49" charset="0"/>
              </a:rPr>
              <a:t>|   </a:t>
            </a:r>
            <a:r>
              <a:rPr lang="en-US" sz="1100" dirty="0" err="1">
                <a:latin typeface="Consolas" panose="020B0609020204030204" pitchFamily="49" charset="0"/>
              </a:rPr>
              <a:t>no|False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3|female|14.0|    0|    0| 7.8542|       S| </a:t>
            </a:r>
            <a:r>
              <a:rPr lang="en-US" sz="1100" dirty="0" err="1">
                <a:latin typeface="Consolas" panose="020B0609020204030204" pitchFamily="49" charset="0"/>
              </a:rPr>
              <a:t>Third|child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False|null|Southampton</a:t>
            </a:r>
            <a:r>
              <a:rPr lang="en-US" sz="1100" dirty="0">
                <a:latin typeface="Consolas" panose="020B0609020204030204" pitchFamily="49" charset="0"/>
              </a:rPr>
              <a:t>|   no|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2|female|55.0|    0|    0|   16.0|       </a:t>
            </a:r>
            <a:r>
              <a:rPr lang="en-US" sz="1100" dirty="0" err="1">
                <a:latin typeface="Consolas" panose="020B0609020204030204" pitchFamily="49" charset="0"/>
              </a:rPr>
              <a:t>S|Second|woman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False|null|Southampton</a:t>
            </a:r>
            <a:r>
              <a:rPr lang="en-US" sz="1100" dirty="0">
                <a:latin typeface="Consolas" panose="020B0609020204030204" pitchFamily="49" charset="0"/>
              </a:rPr>
              <a:t>|  yes|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  male| 2.0|    4|    1| 29.125|       Q| </a:t>
            </a:r>
            <a:r>
              <a:rPr lang="en-US" sz="1100" dirty="0" err="1">
                <a:latin typeface="Consolas" panose="020B0609020204030204" pitchFamily="49" charset="0"/>
              </a:rPr>
              <a:t>Third|child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</a:t>
            </a:r>
            <a:r>
              <a:rPr lang="en-US" sz="1100" dirty="0">
                <a:latin typeface="Consolas" panose="020B0609020204030204" pitchFamily="49" charset="0"/>
              </a:rPr>
              <a:t>| Queenstown|   </a:t>
            </a:r>
            <a:r>
              <a:rPr lang="en-US" sz="1100" dirty="0" err="1">
                <a:latin typeface="Consolas" panose="020B0609020204030204" pitchFamily="49" charset="0"/>
              </a:rPr>
              <a:t>no|False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2|  </a:t>
            </a:r>
            <a:r>
              <a:rPr lang="en-US" sz="1100" dirty="0" err="1">
                <a:latin typeface="Consolas" panose="020B0609020204030204" pitchFamily="49" charset="0"/>
              </a:rPr>
              <a:t>male|null</a:t>
            </a:r>
            <a:r>
              <a:rPr lang="en-US" sz="1100" dirty="0">
                <a:latin typeface="Consolas" panose="020B0609020204030204" pitchFamily="49" charset="0"/>
              </a:rPr>
              <a:t>|    0|    0|   13.0|       </a:t>
            </a:r>
            <a:r>
              <a:rPr lang="en-US" sz="1100" dirty="0" err="1">
                <a:latin typeface="Consolas" panose="020B0609020204030204" pitchFamily="49" charset="0"/>
              </a:rPr>
              <a:t>S|Second</a:t>
            </a:r>
            <a:r>
              <a:rPr lang="en-US" sz="1100" dirty="0">
                <a:latin typeface="Consolas" panose="020B0609020204030204" pitchFamily="49" charset="0"/>
              </a:rPr>
              <a:t>|  man|      </a:t>
            </a:r>
            <a:r>
              <a:rPr lang="en-US" sz="1100" dirty="0" err="1">
                <a:latin typeface="Consolas" panose="020B0609020204030204" pitchFamily="49" charset="0"/>
              </a:rPr>
              <a:t>True|null|Southampton</a:t>
            </a:r>
            <a:r>
              <a:rPr lang="en-US" sz="1100" dirty="0">
                <a:latin typeface="Consolas" panose="020B0609020204030204" pitchFamily="49" charset="0"/>
              </a:rPr>
              <a:t>|  yes|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0|     3|female|31.0|    1|    0|   18.0|       S| </a:t>
            </a:r>
            <a:r>
              <a:rPr lang="en-US" sz="1100" dirty="0" err="1">
                <a:latin typeface="Consolas" panose="020B0609020204030204" pitchFamily="49" charset="0"/>
              </a:rPr>
              <a:t>Third|woman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False|null|Southampton</a:t>
            </a:r>
            <a:r>
              <a:rPr lang="en-US" sz="1100" dirty="0">
                <a:latin typeface="Consolas" panose="020B0609020204030204" pitchFamily="49" charset="0"/>
              </a:rPr>
              <a:t>|   </a:t>
            </a:r>
            <a:r>
              <a:rPr lang="en-US" sz="1100" dirty="0" err="1">
                <a:latin typeface="Consolas" panose="020B0609020204030204" pitchFamily="49" charset="0"/>
              </a:rPr>
              <a:t>no|False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    1|     3|female|null|    0|    0|  7.225|       C| </a:t>
            </a:r>
            <a:r>
              <a:rPr lang="en-US" sz="1100" dirty="0" err="1">
                <a:latin typeface="Consolas" panose="020B0609020204030204" pitchFamily="49" charset="0"/>
              </a:rPr>
              <a:t>Third|woman</a:t>
            </a:r>
            <a:r>
              <a:rPr lang="en-US" sz="1100" dirty="0">
                <a:latin typeface="Consolas" panose="020B0609020204030204" pitchFamily="49" charset="0"/>
              </a:rPr>
              <a:t>|     </a:t>
            </a:r>
            <a:r>
              <a:rPr lang="en-US" sz="1100" dirty="0" err="1">
                <a:latin typeface="Consolas" panose="020B0609020204030204" pitchFamily="49" charset="0"/>
              </a:rPr>
              <a:t>False|null</a:t>
            </a:r>
            <a:r>
              <a:rPr lang="en-US" sz="1100" dirty="0">
                <a:latin typeface="Consolas" panose="020B0609020204030204" pitchFamily="49" charset="0"/>
              </a:rPr>
              <a:t>|  Cherbourg|  yes| True|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+--------+------+------+----+-----+-----+-------+--------+------+-----+----------+----+-----------+-----+-----+</a:t>
            </a:r>
          </a:p>
        </p:txBody>
      </p:sp>
    </p:spTree>
    <p:extLst>
      <p:ext uri="{BB962C8B-B14F-4D97-AF65-F5344CB8AC3E}">
        <p14:creationId xmlns:p14="http://schemas.microsoft.com/office/powerpoint/2010/main" val="164663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67E83A5-2319-4171-940F-3D382AF441F2}"/>
              </a:ext>
            </a:extLst>
          </p:cNvPr>
          <p:cNvSpPr txBox="1"/>
          <p:nvPr/>
        </p:nvSpPr>
        <p:spPr>
          <a:xfrm>
            <a:off x="551384" y="1772090"/>
            <a:ext cx="55446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404040"/>
                </a:solidFill>
                <a:effectLst/>
                <a:latin typeface="+mj-lt"/>
              </a:rPr>
              <a:t>In Spark 2.0, Dataset and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+mj-lt"/>
              </a:rPr>
              <a:t>DataFrame</a:t>
            </a:r>
            <a:r>
              <a:rPr lang="en-US" b="0" i="0" dirty="0">
                <a:solidFill>
                  <a:srgbClr val="404040"/>
                </a:solidFill>
                <a:effectLst/>
                <a:latin typeface="+mj-lt"/>
              </a:rPr>
              <a:t> merge into one unit to reduce the complexity while learning Spark.  </a:t>
            </a:r>
            <a:endParaRPr lang="en-US" b="1" i="0" dirty="0">
              <a:solidFill>
                <a:srgbClr val="333333"/>
              </a:solidFill>
              <a:effectLst/>
              <a:latin typeface="+mj-lt"/>
            </a:endParaRPr>
          </a:p>
          <a:p>
            <a:pPr algn="l"/>
            <a:endParaRPr lang="en-US" b="1" dirty="0">
              <a:solidFill>
                <a:srgbClr val="333333"/>
              </a:solidFill>
              <a:latin typeface="+mj-lt"/>
            </a:endParaRPr>
          </a:p>
          <a:p>
            <a:pPr algn="l"/>
            <a:r>
              <a:rPr lang="en-US" b="1" i="0" dirty="0" err="1">
                <a:solidFill>
                  <a:srgbClr val="333333"/>
                </a:solidFill>
                <a:effectLst/>
                <a:latin typeface="+mj-lt"/>
              </a:rPr>
              <a:t>DataFrame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 – is an </a:t>
            </a:r>
            <a:r>
              <a:rPr lang="en-US" b="0" i="1" dirty="0">
                <a:solidFill>
                  <a:srgbClr val="333333"/>
                </a:solidFill>
                <a:effectLst/>
                <a:latin typeface="+mj-lt"/>
              </a:rPr>
              <a:t>alias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for a collection of generic objects </a:t>
            </a:r>
            <a:r>
              <a:rPr lang="en-US" b="0" i="1" dirty="0">
                <a:solidFill>
                  <a:srgbClr val="333333"/>
                </a:solidFill>
                <a:effectLst/>
                <a:latin typeface="+mj-lt"/>
              </a:rPr>
              <a:t>Dataset[Row]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where a </a:t>
            </a:r>
            <a:r>
              <a:rPr lang="en-US" b="0" i="1" dirty="0">
                <a:solidFill>
                  <a:srgbClr val="333333"/>
                </a:solidFill>
                <a:effectLst/>
                <a:latin typeface="+mj-lt"/>
              </a:rPr>
              <a:t>Row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is a generic </a:t>
            </a:r>
            <a:r>
              <a:rPr lang="en-US" b="1" i="1" dirty="0">
                <a:solidFill>
                  <a:srgbClr val="333333"/>
                </a:solidFill>
                <a:effectLst/>
                <a:latin typeface="+mj-lt"/>
              </a:rPr>
              <a:t>untyped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JVM object. </a:t>
            </a:r>
          </a:p>
          <a:p>
            <a:pPr algn="l"/>
            <a:endParaRPr lang="en-US" dirty="0">
              <a:solidFill>
                <a:srgbClr val="333333"/>
              </a:solidFill>
              <a:latin typeface="+mj-lt"/>
            </a:endParaRPr>
          </a:p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+mj-lt"/>
              </a:rPr>
              <a:t>Dataset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, by contrast, is a collection of </a:t>
            </a:r>
            <a:r>
              <a:rPr lang="en-US" b="1" i="1" dirty="0">
                <a:solidFill>
                  <a:srgbClr val="333333"/>
                </a:solidFill>
                <a:effectLst/>
                <a:latin typeface="+mj-lt"/>
              </a:rPr>
              <a:t>strongly-typed</a:t>
            </a:r>
            <a:r>
              <a:rPr lang="en-US" b="0" i="0" dirty="0">
                <a:solidFill>
                  <a:srgbClr val="333333"/>
                </a:solidFill>
                <a:effectLst/>
                <a:latin typeface="+mj-lt"/>
              </a:rPr>
              <a:t> JVM objects, dictated by a case class you define in Scala or a class in Java</a:t>
            </a:r>
            <a:endParaRPr lang="en-US" dirty="0">
              <a:solidFill>
                <a:srgbClr val="222222"/>
              </a:solidFill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0F7A6-E820-4618-B018-C9402DF1EA16}"/>
              </a:ext>
            </a:extLst>
          </p:cNvPr>
          <p:cNvSpPr/>
          <p:nvPr/>
        </p:nvSpPr>
        <p:spPr>
          <a:xfrm>
            <a:off x="551384" y="0"/>
            <a:ext cx="1008112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 vs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vs Dataset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95019-D63C-445E-8955-6BB0B08C6F66}"/>
              </a:ext>
            </a:extLst>
          </p:cNvPr>
          <p:cNvSpPr/>
          <p:nvPr/>
        </p:nvSpPr>
        <p:spPr>
          <a:xfrm>
            <a:off x="551384" y="836104"/>
            <a:ext cx="1015312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Datasets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6B8A0-8B88-4A6A-A7BB-EF56462A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485" y="1772090"/>
            <a:ext cx="437197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16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1;p29">
            <a:extLst>
              <a:ext uri="{FF2B5EF4-FFF2-40B4-BE49-F238E27FC236}">
                <a16:creationId xmlns:a16="http://schemas.microsoft.com/office/drawing/2014/main" id="{86488302-3946-4AEB-AD62-6A215F597270}"/>
              </a:ext>
            </a:extLst>
          </p:cNvPr>
          <p:cNvSpPr/>
          <p:nvPr/>
        </p:nvSpPr>
        <p:spPr>
          <a:xfrm>
            <a:off x="-1" y="0"/>
            <a:ext cx="629586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5BAB3-744A-4553-A5FC-373E2C885B22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Lesson 22</a:t>
            </a:r>
          </a:p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PySpark</a:t>
            </a:r>
            <a:endParaRPr lang="en-US" sz="48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AD08360-9928-4DB2-8A97-323A714811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  <p:pic>
        <p:nvPicPr>
          <p:cNvPr id="1028" name="Picture 4" descr="Apache Spark-icon | Brands AP - AZ">
            <a:extLst>
              <a:ext uri="{FF2B5EF4-FFF2-40B4-BE49-F238E27FC236}">
                <a16:creationId xmlns:a16="http://schemas.microsoft.com/office/drawing/2014/main" id="{9947250A-BCF5-4D30-AEDB-D14BE911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40" y="16110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038E3-DF27-426A-93AF-1DBF4887F96C}"/>
              </a:ext>
            </a:extLst>
          </p:cNvPr>
          <p:cNvSpPr txBox="1"/>
          <p:nvPr/>
        </p:nvSpPr>
        <p:spPr>
          <a:xfrm>
            <a:off x="0" y="2276872"/>
            <a:ext cx="62958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Installation</a:t>
            </a:r>
          </a:p>
        </p:txBody>
      </p:sp>
    </p:spTree>
    <p:extLst>
      <p:ext uri="{BB962C8B-B14F-4D97-AF65-F5344CB8AC3E}">
        <p14:creationId xmlns:p14="http://schemas.microsoft.com/office/powerpoint/2010/main" val="299467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Install </a:t>
            </a:r>
            <a:r>
              <a:rPr lang="en-US" sz="3600" b="1" dirty="0" err="1"/>
              <a:t>Pyspark</a:t>
            </a:r>
            <a:r>
              <a:rPr lang="en-US" sz="3600" b="1" dirty="0"/>
              <a:t> @ </a:t>
            </a:r>
            <a:r>
              <a:rPr lang="en-US" sz="3600" b="1" dirty="0" err="1"/>
              <a:t>Conda</a:t>
            </a:r>
            <a:endParaRPr lang="en-US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1E9E4-5BFB-447A-9A56-F15F61652BB9}"/>
              </a:ext>
            </a:extLst>
          </p:cNvPr>
          <p:cNvSpPr txBox="1"/>
          <p:nvPr/>
        </p:nvSpPr>
        <p:spPr>
          <a:xfrm>
            <a:off x="479376" y="1196752"/>
            <a:ext cx="104238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00000"/>
                </a:solidFill>
                <a:effectLst/>
                <a:latin typeface="Inter var"/>
              </a:rPr>
              <a:t>&gt; </a:t>
            </a:r>
            <a:r>
              <a:rPr lang="en-US" sz="1200" b="0" i="0" dirty="0" err="1">
                <a:solidFill>
                  <a:srgbClr val="000000"/>
                </a:solidFill>
                <a:effectLst/>
                <a:latin typeface="Inter var"/>
              </a:rPr>
              <a:t>wget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Inter var"/>
              </a:rPr>
              <a:t> https://repo.anaconda.com/miniconda/Miniconda3-latest-Linux-x86_64.sh</a:t>
            </a:r>
          </a:p>
          <a:p>
            <a:pPr algn="l"/>
            <a:r>
              <a:rPr lang="en-US" sz="1200" i="0" dirty="0">
                <a:solidFill>
                  <a:srgbClr val="000000"/>
                </a:solidFill>
                <a:effectLst/>
                <a:latin typeface="Inter var"/>
              </a:rPr>
              <a:t>&gt;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Inter var"/>
              </a:rPr>
              <a:t>chmod</a:t>
            </a:r>
            <a:r>
              <a:rPr lang="en-US" sz="1200" i="0" dirty="0">
                <a:solidFill>
                  <a:srgbClr val="000000"/>
                </a:solidFill>
                <a:effectLst/>
                <a:latin typeface="Inter var"/>
              </a:rPr>
              <a:t> 777 Miniconda3-latest-Linux-x86_64.sh</a:t>
            </a:r>
          </a:p>
          <a:p>
            <a:pPr algn="l"/>
            <a:r>
              <a:rPr lang="en-US" sz="1200" i="0" dirty="0">
                <a:solidFill>
                  <a:srgbClr val="000000"/>
                </a:solidFill>
                <a:effectLst/>
                <a:latin typeface="Inter var"/>
              </a:rPr>
              <a:t>&gt; </a:t>
            </a:r>
            <a:r>
              <a:rPr lang="en-US" sz="1200" i="0" dirty="0" err="1">
                <a:solidFill>
                  <a:srgbClr val="000000"/>
                </a:solidFill>
                <a:effectLst/>
                <a:latin typeface="Inter var"/>
              </a:rPr>
              <a:t>sudo</a:t>
            </a:r>
            <a:r>
              <a:rPr lang="en-US" sz="1200" i="0" dirty="0">
                <a:solidFill>
                  <a:srgbClr val="000000"/>
                </a:solidFill>
                <a:effectLst/>
                <a:latin typeface="Inter var"/>
              </a:rPr>
              <a:t> ./Miniconda3-latest-Linux-x86_64.sh</a:t>
            </a:r>
          </a:p>
          <a:p>
            <a:r>
              <a:rPr lang="en-US" sz="1200" dirty="0">
                <a:solidFill>
                  <a:srgbClr val="000000"/>
                </a:solidFill>
                <a:latin typeface="Inter var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Inter var"/>
              </a:rPr>
              <a:t>sudo</a:t>
            </a:r>
            <a:r>
              <a:rPr lang="en-US" sz="1200" dirty="0">
                <a:solidFill>
                  <a:srgbClr val="000000"/>
                </a:solidFill>
                <a:latin typeface="Inter var"/>
              </a:rPr>
              <a:t> bash</a:t>
            </a:r>
          </a:p>
          <a:p>
            <a:endParaRPr lang="en-US" sz="1200" dirty="0">
              <a:solidFill>
                <a:srgbClr val="000000"/>
              </a:solidFill>
              <a:latin typeface="Inter var"/>
            </a:endParaRPr>
          </a:p>
          <a:p>
            <a:pPr algn="l"/>
            <a:r>
              <a:rPr lang="fr-FR" sz="1200" dirty="0" err="1"/>
              <a:t>conda</a:t>
            </a:r>
            <a:r>
              <a:rPr lang="fr-FR" sz="1200" dirty="0"/>
              <a:t> </a:t>
            </a:r>
            <a:r>
              <a:rPr lang="fr-FR" sz="1200" dirty="0" err="1"/>
              <a:t>create</a:t>
            </a:r>
            <a:r>
              <a:rPr lang="fr-FR" sz="1200" dirty="0"/>
              <a:t> -n p37 python=3.7</a:t>
            </a:r>
          </a:p>
          <a:p>
            <a:pPr algn="l"/>
            <a:r>
              <a:rPr lang="fr-FR" sz="1200" dirty="0" err="1"/>
              <a:t>conda</a:t>
            </a:r>
            <a:r>
              <a:rPr lang="fr-FR" sz="1200" dirty="0"/>
              <a:t> </a:t>
            </a:r>
            <a:r>
              <a:rPr lang="fr-FR" sz="1200" dirty="0" err="1"/>
              <a:t>activate</a:t>
            </a:r>
            <a:r>
              <a:rPr lang="fr-FR" sz="1200" dirty="0"/>
              <a:t> p37</a:t>
            </a:r>
          </a:p>
          <a:p>
            <a:pPr algn="l"/>
            <a:r>
              <a:rPr lang="fr-FR" sz="1200" dirty="0" err="1"/>
              <a:t>conda</a:t>
            </a:r>
            <a:r>
              <a:rPr lang="fr-FR" sz="1200" dirty="0"/>
              <a:t> </a:t>
            </a:r>
            <a:r>
              <a:rPr lang="fr-FR" sz="1200" dirty="0" err="1"/>
              <a:t>install</a:t>
            </a:r>
            <a:r>
              <a:rPr lang="fr-FR" sz="1200" dirty="0"/>
              <a:t> -c </a:t>
            </a:r>
            <a:r>
              <a:rPr lang="fr-FR" sz="1200" dirty="0" err="1"/>
              <a:t>conda</a:t>
            </a:r>
            <a:r>
              <a:rPr lang="fr-FR" sz="1200" dirty="0"/>
              <a:t>-forge </a:t>
            </a:r>
            <a:r>
              <a:rPr lang="fr-FR" sz="1200" dirty="0" err="1"/>
              <a:t>pyspark</a:t>
            </a:r>
            <a:endParaRPr lang="fr-FR" sz="1200" dirty="0"/>
          </a:p>
          <a:p>
            <a:pPr algn="l"/>
            <a:endParaRPr lang="fr-FR" sz="1200" dirty="0"/>
          </a:p>
          <a:p>
            <a:pPr algn="l"/>
            <a:endParaRPr lang="fr-FR" sz="1200" dirty="0"/>
          </a:p>
          <a:p>
            <a:pPr algn="l"/>
            <a:r>
              <a:rPr lang="fr-FR" sz="1200" dirty="0"/>
              <a:t>(p37) </a:t>
            </a:r>
            <a:r>
              <a:rPr lang="fr-FR" sz="1200" dirty="0" err="1"/>
              <a:t>root@instance-test-dr</a:t>
            </a:r>
            <a:r>
              <a:rPr lang="fr-FR" sz="1200" dirty="0"/>
              <a:t>:/</a:t>
            </a:r>
            <a:r>
              <a:rPr lang="fr-FR" sz="1200" dirty="0" err="1"/>
              <a:t>opt</a:t>
            </a:r>
            <a:r>
              <a:rPr lang="fr-FR" sz="1200" dirty="0"/>
              <a:t>/</a:t>
            </a:r>
            <a:r>
              <a:rPr lang="fr-FR" sz="1200" dirty="0" err="1"/>
              <a:t>spark</a:t>
            </a:r>
            <a:r>
              <a:rPr lang="fr-FR" sz="1200" dirty="0"/>
              <a:t>/spark-3.2.0-bin-hadoop2.7/bin# ./</a:t>
            </a:r>
            <a:r>
              <a:rPr lang="fr-FR" sz="1200" dirty="0" err="1"/>
              <a:t>pyspark</a:t>
            </a:r>
            <a:endParaRPr lang="fr-FR" sz="1200" dirty="0"/>
          </a:p>
          <a:p>
            <a:pPr algn="l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31862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85396-8500-48DD-81D1-C0FAF7FE37E1}"/>
              </a:ext>
            </a:extLst>
          </p:cNvPr>
          <p:cNvSpPr/>
          <p:nvPr/>
        </p:nvSpPr>
        <p:spPr>
          <a:xfrm>
            <a:off x="0" y="834970"/>
            <a:ext cx="12192000" cy="6023029"/>
          </a:xfrm>
          <a:prstGeom prst="rect">
            <a:avLst/>
          </a:prstGeom>
          <a:solidFill>
            <a:srgbClr val="4D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Install </a:t>
            </a:r>
            <a:r>
              <a:rPr lang="en-US" sz="3600" b="1" dirty="0" err="1"/>
              <a:t>Pyspark</a:t>
            </a:r>
            <a:r>
              <a:rPr lang="en-US" sz="3600" b="1" dirty="0"/>
              <a:t> @ </a:t>
            </a:r>
            <a:r>
              <a:rPr lang="en-US" sz="3600" b="1" dirty="0" err="1"/>
              <a:t>Conda</a:t>
            </a:r>
            <a:endParaRPr lang="en-US" sz="3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AA8934-B906-48C3-BEF2-3455207A3DE0}"/>
              </a:ext>
            </a:extLst>
          </p:cNvPr>
          <p:cNvSpPr txBox="1"/>
          <p:nvPr/>
        </p:nvSpPr>
        <p:spPr>
          <a:xfrm>
            <a:off x="496688" y="908720"/>
            <a:ext cx="5671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Spark Ubuntu</a:t>
            </a:r>
            <a:endParaRPr lang="en-US" sz="3200" i="0" dirty="0">
              <a:solidFill>
                <a:schemeClr val="bg1"/>
              </a:solidFill>
              <a:effectLst/>
              <a:latin typeface="Google San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176FEE-D2B5-4041-8AFC-5FF2D924D659}"/>
              </a:ext>
            </a:extLst>
          </p:cNvPr>
          <p:cNvSpPr/>
          <p:nvPr/>
        </p:nvSpPr>
        <p:spPr>
          <a:xfrm>
            <a:off x="623392" y="1844824"/>
            <a:ext cx="450026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>
                <a:hlinkClick r:id="rId2"/>
              </a:rPr>
              <a:t>https://phoenixnap.com/kb/install-spark-on-ubuntu</a:t>
            </a:r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8DB01-4AF0-4C9D-AF5C-C685F1AC6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1594055"/>
            <a:ext cx="9696400" cy="49441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EC60E-6722-4C64-B3DD-1ACAAE997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2636912"/>
            <a:ext cx="9289032" cy="365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7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Spark Windows PC</a:t>
            </a:r>
            <a:endParaRPr lang="en-US" sz="360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27DD72-7EDA-4F4A-9B2E-7717AAC1F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23" y="1196752"/>
            <a:ext cx="9973213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41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7C63870-EA12-4E61-866C-C01AB383D6A3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Spark Windows PC</a:t>
            </a:r>
            <a:endParaRPr lang="en-US" sz="3600" i="0" dirty="0">
              <a:solidFill>
                <a:srgbClr val="202124"/>
              </a:solidFill>
              <a:effectLst/>
              <a:latin typeface="Google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B51F60-FC37-4599-B388-B053FFC5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308695"/>
            <a:ext cx="83248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28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5038E3-DF27-426A-93AF-1DBF4887F96C}"/>
              </a:ext>
            </a:extLst>
          </p:cNvPr>
          <p:cNvSpPr txBox="1"/>
          <p:nvPr/>
        </p:nvSpPr>
        <p:spPr>
          <a:xfrm>
            <a:off x="0" y="2276872"/>
            <a:ext cx="832824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RDD vs </a:t>
            </a:r>
            <a:r>
              <a:rPr lang="en-US" sz="4800" b="1" dirty="0" err="1">
                <a:solidFill>
                  <a:schemeClr val="bg1"/>
                </a:solidFill>
              </a:rPr>
              <a:t>Dataframe</a:t>
            </a:r>
            <a:r>
              <a:rPr lang="en-US" sz="4800" b="1" dirty="0">
                <a:solidFill>
                  <a:schemeClr val="bg1"/>
                </a:solidFill>
              </a:rPr>
              <a:t> vs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20301-A208-4AF8-B652-6169B7773A47}"/>
              </a:ext>
            </a:extLst>
          </p:cNvPr>
          <p:cNvSpPr txBox="1"/>
          <p:nvPr/>
        </p:nvSpPr>
        <p:spPr>
          <a:xfrm>
            <a:off x="402251" y="6237312"/>
            <a:ext cx="79208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https://www.analyticsvidhya.com/blog/2020/11/what-is-the-difference-between-rdds-dataframes-and-datasets/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69E8D-C9E3-4235-99E2-D7F44F40E715}"/>
              </a:ext>
            </a:extLst>
          </p:cNvPr>
          <p:cNvSpPr txBox="1"/>
          <p:nvPr/>
        </p:nvSpPr>
        <p:spPr>
          <a:xfrm>
            <a:off x="402251" y="5960313"/>
            <a:ext cx="107291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https://data-flair.training/blogs/apache-spark-rdd-vs-dataframe-vs-dataset/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28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1C0F7A6-E820-4618-B018-C9402DF1EA16}"/>
              </a:ext>
            </a:extLst>
          </p:cNvPr>
          <p:cNvSpPr/>
          <p:nvPr/>
        </p:nvSpPr>
        <p:spPr>
          <a:xfrm>
            <a:off x="551384" y="0"/>
            <a:ext cx="10081120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 vs </a:t>
            </a:r>
            <a:r>
              <a:rPr lang="en-US" sz="3600" b="1" dirty="0" err="1">
                <a:solidFill>
                  <a:schemeClr val="tx1"/>
                </a:solidFill>
              </a:rPr>
              <a:t>Dataframe</a:t>
            </a:r>
            <a:r>
              <a:rPr lang="en-US" sz="3600" b="1" dirty="0">
                <a:solidFill>
                  <a:schemeClr val="tx1"/>
                </a:solidFill>
              </a:rPr>
              <a:t> vs Dataset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895019-D63C-445E-8955-6BB0B08C6F66}"/>
              </a:ext>
            </a:extLst>
          </p:cNvPr>
          <p:cNvSpPr/>
          <p:nvPr/>
        </p:nvSpPr>
        <p:spPr>
          <a:xfrm>
            <a:off x="551384" y="836104"/>
            <a:ext cx="10153128" cy="8367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b="1" dirty="0">
                <a:solidFill>
                  <a:schemeClr val="tx1"/>
                </a:solidFill>
              </a:rPr>
              <a:t>RDD</a:t>
            </a:r>
            <a:endParaRPr lang="en-US" sz="3600" i="0" dirty="0">
              <a:solidFill>
                <a:schemeClr val="tx1"/>
              </a:solidFill>
              <a:effectLst/>
              <a:latin typeface="Google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9BEC4A-3857-4A76-95D7-CB6D74986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879486"/>
              </p:ext>
            </p:extLst>
          </p:nvPr>
        </p:nvGraphicFramePr>
        <p:xfrm>
          <a:off x="587388" y="1772816"/>
          <a:ext cx="11017224" cy="4609394"/>
        </p:xfrm>
        <a:graphic>
          <a:graphicData uri="http://schemas.openxmlformats.org/drawingml/2006/table">
            <a:tbl>
              <a:tblPr/>
              <a:tblGrid>
                <a:gridCol w="2160240">
                  <a:extLst>
                    <a:ext uri="{9D8B030D-6E8A-4147-A177-3AD203B41FA5}">
                      <a16:colId xmlns:a16="http://schemas.microsoft.com/office/drawing/2014/main" val="3664062511"/>
                    </a:ext>
                  </a:extLst>
                </a:gridCol>
                <a:gridCol w="3348372">
                  <a:extLst>
                    <a:ext uri="{9D8B030D-6E8A-4147-A177-3AD203B41FA5}">
                      <a16:colId xmlns:a16="http://schemas.microsoft.com/office/drawing/2014/main" val="342719296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770913024"/>
                    </a:ext>
                  </a:extLst>
                </a:gridCol>
                <a:gridCol w="2754306">
                  <a:extLst>
                    <a:ext uri="{9D8B030D-6E8A-4147-A177-3AD203B41FA5}">
                      <a16:colId xmlns:a16="http://schemas.microsoft.com/office/drawing/2014/main" val="1291746265"/>
                    </a:ext>
                  </a:extLst>
                </a:gridCol>
              </a:tblGrid>
              <a:tr h="267775">
                <a:tc>
                  <a:txBody>
                    <a:bodyPr/>
                    <a:lstStyle/>
                    <a:p>
                      <a:endParaRPr lang="en-US" sz="1600" dirty="0">
                        <a:effectLst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RDDs</a:t>
                      </a:r>
                      <a:endParaRPr lang="en-US" sz="1600" dirty="0">
                        <a:effectLst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Dataframes</a:t>
                      </a:r>
                      <a:endParaRPr lang="en-US" sz="1600" dirty="0">
                        <a:effectLst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Datasets</a:t>
                      </a:r>
                      <a:endParaRPr lang="en-US" sz="1600" dirty="0">
                        <a:effectLst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29719"/>
                  </a:ext>
                </a:extLst>
              </a:tr>
              <a:tr h="1071099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Data Representation</a:t>
                      </a:r>
                      <a:endParaRPr lang="en-US" sz="1600" dirty="0">
                        <a:effectLst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Distributed collection of data elements without any schema.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Distributed collection organized into the </a:t>
                      </a:r>
                      <a:r>
                        <a:rPr lang="en-US" sz="1600" b="1" dirty="0">
                          <a:effectLst/>
                        </a:rPr>
                        <a:t>named</a:t>
                      </a:r>
                      <a:r>
                        <a:rPr lang="en-US" sz="1600" dirty="0">
                          <a:effectLst/>
                        </a:rPr>
                        <a:t> columns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is an extension of </a:t>
                      </a:r>
                      <a:r>
                        <a:rPr lang="en-US" sz="1600" dirty="0" err="1">
                          <a:effectLst/>
                        </a:rPr>
                        <a:t>Dataframes</a:t>
                      </a:r>
                      <a:r>
                        <a:rPr lang="en-US" sz="1600" dirty="0">
                          <a:effectLst/>
                        </a:rPr>
                        <a:t> with more features like type-safety and object-oriented interface.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516751"/>
                  </a:ext>
                </a:extLst>
              </a:tr>
              <a:tr h="1071099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Optimization</a:t>
                      </a:r>
                      <a:endParaRPr lang="en-US" sz="1600" dirty="0">
                        <a:effectLst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No in-built optimization engine for RDDs. Developers need to write the optimized code themselves.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uses a catalyst optimizer for optimization.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also uses a catalyst optimizer for optimization purposes.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7655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Projection of Schema</a:t>
                      </a:r>
                      <a:endParaRPr lang="en-US" sz="1600" dirty="0">
                        <a:effectLst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Here, we need to define the schema manually.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It will automatically find out the schema of the dataset.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will also automatically find out the schema of the dataset by using the SQL Engine.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115667"/>
                  </a:ext>
                </a:extLst>
              </a:tr>
              <a:tr h="1071099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Aggregation Operation</a:t>
                      </a:r>
                      <a:endParaRPr lang="en-US" sz="1600" dirty="0">
                        <a:effectLst/>
                      </a:endParaRP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RDD is slower than both Dataframes and Datasets to perform simple operations like grouping the data.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It provides an easy API to perform aggregation operations. It performs aggregation faster than both RDDs and Datasets.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Dataset is faster than RDDs but a bit slower than </a:t>
                      </a:r>
                      <a:r>
                        <a:rPr lang="en-US" sz="1600" dirty="0" err="1">
                          <a:effectLst/>
                        </a:rPr>
                        <a:t>Dataframes</a:t>
                      </a:r>
                      <a:r>
                        <a:rPr lang="en-US" sz="1600" dirty="0">
                          <a:effectLst/>
                        </a:rPr>
                        <a:t>.</a:t>
                      </a:r>
                    </a:p>
                  </a:txBody>
                  <a:tcPr marL="66944" marR="66944" marT="33472" marB="334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245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6842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76145</TotalTime>
  <Words>1975</Words>
  <Application>Microsoft Office PowerPoint</Application>
  <PresentationFormat>Widescreen</PresentationFormat>
  <Paragraphs>136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Consolas</vt:lpstr>
      <vt:lpstr>Google Sans</vt:lpstr>
      <vt:lpstr>Inter var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1011</cp:revision>
  <dcterms:created xsi:type="dcterms:W3CDTF">2012-08-21T06:57:10Z</dcterms:created>
  <dcterms:modified xsi:type="dcterms:W3CDTF">2021-11-02T19:46:19Z</dcterms:modified>
</cp:coreProperties>
</file>