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80" r:id="rId4"/>
    <p:sldId id="281" r:id="rId5"/>
    <p:sldId id="274" r:id="rId6"/>
    <p:sldId id="293" r:id="rId7"/>
    <p:sldId id="294" r:id="rId8"/>
    <p:sldId id="295" r:id="rId9"/>
    <p:sldId id="286" r:id="rId10"/>
    <p:sldId id="285" r:id="rId11"/>
    <p:sldId id="275" r:id="rId12"/>
    <p:sldId id="289" r:id="rId13"/>
    <p:sldId id="276" r:id="rId14"/>
    <p:sldId id="257" r:id="rId15"/>
    <p:sldId id="259" r:id="rId16"/>
    <p:sldId id="278"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D"/>
    <a:srgbClr val="373737"/>
    <a:srgbClr val="C0222F"/>
    <a:srgbClr val="7DBB42"/>
    <a:srgbClr val="0F9246"/>
    <a:srgbClr val="DE7B41"/>
    <a:srgbClr val="F2D214"/>
    <a:srgbClr val="99B410"/>
    <a:srgbClr val="F2BB13"/>
    <a:srgbClr val="F279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8" d="100"/>
          <a:sy n="58" d="100"/>
        </p:scale>
        <p:origin x="9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063822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
        <p:nvSpPr>
          <p:cNvPr id="5" name="TextBox 4">
            <a:extLst>
              <a:ext uri="{FF2B5EF4-FFF2-40B4-BE49-F238E27FC236}">
                <a16:creationId xmlns:a16="http://schemas.microsoft.com/office/drawing/2014/main" id="{51AE374D-F8BA-414F-BC4B-330B223AB5CA}"/>
              </a:ext>
            </a:extLst>
          </p:cNvPr>
          <p:cNvSpPr txBox="1"/>
          <p:nvPr userDrawn="1"/>
        </p:nvSpPr>
        <p:spPr>
          <a:xfrm>
            <a:off x="479375" y="95188"/>
            <a:ext cx="11214300" cy="646331"/>
          </a:xfrm>
          <a:prstGeom prst="rect">
            <a:avLst/>
          </a:prstGeom>
          <a:noFill/>
        </p:spPr>
        <p:txBody>
          <a:bodyPr wrap="square" rtlCol="0">
            <a:spAutoFit/>
          </a:bodyPr>
          <a:lstStyle/>
          <a:p>
            <a:pPr algn="l"/>
            <a:r>
              <a:rPr lang="en-US" sz="3600" b="1" dirty="0"/>
              <a:t>Assignments</a:t>
            </a:r>
          </a:p>
        </p:txBody>
      </p:sp>
    </p:spTree>
    <p:extLst>
      <p:ext uri="{BB962C8B-B14F-4D97-AF65-F5344CB8AC3E}">
        <p14:creationId xmlns:p14="http://schemas.microsoft.com/office/powerpoint/2010/main" val="211817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
        <p:nvSpPr>
          <p:cNvPr id="8" name="TextBox 7">
            <a:extLst>
              <a:ext uri="{FF2B5EF4-FFF2-40B4-BE49-F238E27FC236}">
                <a16:creationId xmlns:a16="http://schemas.microsoft.com/office/drawing/2014/main" id="{831076D2-5437-44FB-BD65-AF27C05B7546}"/>
              </a:ext>
            </a:extLst>
          </p:cNvPr>
          <p:cNvSpPr txBox="1"/>
          <p:nvPr userDrawn="1"/>
        </p:nvSpPr>
        <p:spPr>
          <a:xfrm>
            <a:off x="479375" y="116632"/>
            <a:ext cx="11991485" cy="646331"/>
          </a:xfrm>
          <a:prstGeom prst="rect">
            <a:avLst/>
          </a:prstGeom>
          <a:noFill/>
        </p:spPr>
        <p:txBody>
          <a:bodyPr wrap="square" rtlCol="0">
            <a:spAutoFit/>
          </a:bodyPr>
          <a:lstStyle/>
          <a:p>
            <a:r>
              <a:rPr lang="en-US" sz="3600" b="1" dirty="0"/>
              <a:t>Classic Machine Learning</a:t>
            </a:r>
            <a:endParaRPr lang="ru-RU" sz="3600" b="1" dirty="0">
              <a:solidFill>
                <a:srgbClr val="2C2C2C"/>
              </a:solidFill>
            </a:endParaRPr>
          </a:p>
        </p:txBody>
      </p:sp>
    </p:spTree>
    <p:extLst>
      <p:ext uri="{BB962C8B-B14F-4D97-AF65-F5344CB8AC3E}">
        <p14:creationId xmlns:p14="http://schemas.microsoft.com/office/powerpoint/2010/main" val="2118981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
        <p:nvSpPr>
          <p:cNvPr id="6" name="TextBox 5">
            <a:extLst>
              <a:ext uri="{FF2B5EF4-FFF2-40B4-BE49-F238E27FC236}">
                <a16:creationId xmlns:a16="http://schemas.microsoft.com/office/drawing/2014/main" id="{51AE374D-F8BA-414F-BC4B-330B223AB5CA}"/>
              </a:ext>
            </a:extLst>
          </p:cNvPr>
          <p:cNvSpPr txBox="1"/>
          <p:nvPr userDrawn="1"/>
        </p:nvSpPr>
        <p:spPr>
          <a:xfrm>
            <a:off x="481781" y="95188"/>
            <a:ext cx="11377264" cy="646331"/>
          </a:xfrm>
          <a:prstGeom prst="rect">
            <a:avLst/>
          </a:prstGeom>
          <a:noFill/>
        </p:spPr>
        <p:txBody>
          <a:bodyPr wrap="square" rtlCol="0">
            <a:spAutoFit/>
          </a:bodyPr>
          <a:lstStyle/>
          <a:p>
            <a:pPr algn="l"/>
            <a:r>
              <a:rPr lang="en-US" sz="3600" b="1" dirty="0"/>
              <a:t>Deep Learning and Computer Vision</a:t>
            </a:r>
          </a:p>
        </p:txBody>
      </p:sp>
    </p:spTree>
    <p:extLst>
      <p:ext uri="{BB962C8B-B14F-4D97-AF65-F5344CB8AC3E}">
        <p14:creationId xmlns:p14="http://schemas.microsoft.com/office/powerpoint/2010/main" val="411703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4513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364173"/>
      </p:ext>
    </p:extLst>
  </p:cSld>
  <p:clrMap bg1="lt1" tx1="dk1" bg2="lt2" tx2="dk2" accent1="accent1" accent2="accent2" accent3="accent3" accent4="accent4" accent5="accent5" accent6="accent6" hlink="hlink" folHlink="folHlink"/>
  <p:sldLayoutIdLst>
    <p:sldLayoutId id="2147483655" r:id="rId1"/>
    <p:sldLayoutId id="2147483652" r:id="rId2"/>
    <p:sldLayoutId id="2147483653" r:id="rId3"/>
    <p:sldLayoutId id="2147483654" r:id="rId4"/>
    <p:sldLayoutId id="214748365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www.investing.com/currencies/gbp-usd-historical-data" TargetMode="External"/><Relationship Id="rId1" Type="http://schemas.openxmlformats.org/officeDocument/2006/relationships/slideLayout" Target="../slideLayouts/slideLayout1.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www.investing.com/currencies/gbp-usd-historical-data"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investing.com/currencies/gbp-usd-historical-dat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F590AE-5318-4FFE-AE69-C8F7154A20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5460" y="1561863"/>
            <a:ext cx="3070352" cy="3248681"/>
          </a:xfrm>
          <a:prstGeom prst="rect">
            <a:avLst/>
          </a:prstGeom>
        </p:spPr>
      </p:pic>
      <p:sp>
        <p:nvSpPr>
          <p:cNvPr id="6" name="Rectangle 5">
            <a:extLst>
              <a:ext uri="{FF2B5EF4-FFF2-40B4-BE49-F238E27FC236}">
                <a16:creationId xmlns:a16="http://schemas.microsoft.com/office/drawing/2014/main" id="{E1F8F09C-9960-404B-957A-AB8AA5C2BD41}"/>
              </a:ext>
            </a:extLst>
          </p:cNvPr>
          <p:cNvSpPr/>
          <p:nvPr/>
        </p:nvSpPr>
        <p:spPr>
          <a:xfrm>
            <a:off x="6983850" y="6309320"/>
            <a:ext cx="4728774" cy="369332"/>
          </a:xfrm>
          <a:prstGeom prst="rect">
            <a:avLst/>
          </a:prstGeom>
        </p:spPr>
        <p:txBody>
          <a:bodyPr wrap="square">
            <a:spAutoFit/>
          </a:bodyPr>
          <a:lstStyle/>
          <a:p>
            <a:pPr algn="ctr"/>
            <a:r>
              <a:rPr lang="en-US" dirty="0"/>
              <a:t>Dmitry Ryabokon, </a:t>
            </a:r>
            <a:r>
              <a:rPr lang="en-US" u="sng" dirty="0"/>
              <a:t>github.com/dryabokon</a:t>
            </a:r>
            <a:endParaRPr lang="ru-RU" i="1" u="sng" dirty="0"/>
          </a:p>
        </p:txBody>
      </p:sp>
      <p:sp>
        <p:nvSpPr>
          <p:cNvPr id="7" name="TextBox 6">
            <a:extLst>
              <a:ext uri="{FF2B5EF4-FFF2-40B4-BE49-F238E27FC236}">
                <a16:creationId xmlns:a16="http://schemas.microsoft.com/office/drawing/2014/main" id="{0EA27B8C-14B3-49D7-AF22-DD9A07E818B7}"/>
              </a:ext>
            </a:extLst>
          </p:cNvPr>
          <p:cNvSpPr txBox="1"/>
          <p:nvPr/>
        </p:nvSpPr>
        <p:spPr>
          <a:xfrm>
            <a:off x="6044177" y="1457055"/>
            <a:ext cx="5879976" cy="2954655"/>
          </a:xfrm>
          <a:prstGeom prst="rect">
            <a:avLst/>
          </a:prstGeom>
          <a:noFill/>
        </p:spPr>
        <p:txBody>
          <a:bodyPr wrap="square" lIns="0" tIns="0" rIns="0" bIns="0" rtlCol="0">
            <a:spAutoFit/>
          </a:bodyPr>
          <a:lstStyle/>
          <a:p>
            <a:pPr algn="ctr"/>
            <a:r>
              <a:rPr lang="en-US" sz="4800" b="1" dirty="0"/>
              <a:t>Basics of </a:t>
            </a:r>
          </a:p>
          <a:p>
            <a:pPr algn="ctr"/>
            <a:r>
              <a:rPr lang="en-US" sz="4800" b="1" dirty="0"/>
              <a:t>Machine Learning</a:t>
            </a:r>
          </a:p>
          <a:p>
            <a:pPr algn="ctr"/>
            <a:endParaRPr lang="en-US" sz="4800" b="1" dirty="0"/>
          </a:p>
          <a:p>
            <a:pPr algn="ctr"/>
            <a:r>
              <a:rPr lang="en-US" sz="4800" dirty="0"/>
              <a:t>Assignments </a:t>
            </a:r>
          </a:p>
        </p:txBody>
      </p:sp>
    </p:spTree>
    <p:extLst>
      <p:ext uri="{BB962C8B-B14F-4D97-AF65-F5344CB8AC3E}">
        <p14:creationId xmlns:p14="http://schemas.microsoft.com/office/powerpoint/2010/main" val="297621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ikit-learn.org/stable/_images/sphx_glr_plot_classifier_comparison_001_carousel.png">
            <a:extLst>
              <a:ext uri="{FF2B5EF4-FFF2-40B4-BE49-F238E27FC236}">
                <a16:creationId xmlns:a16="http://schemas.microsoft.com/office/drawing/2014/main" id="{181603D4-BB5B-45A4-A9F0-E4F9392A28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72" y="4953811"/>
            <a:ext cx="5657850" cy="17916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1076D2-5437-44FB-BD65-AF27C05B7546}"/>
              </a:ext>
            </a:extLst>
          </p:cNvPr>
          <p:cNvSpPr txBox="1"/>
          <p:nvPr/>
        </p:nvSpPr>
        <p:spPr>
          <a:xfrm>
            <a:off x="479375" y="116632"/>
            <a:ext cx="11008991" cy="646331"/>
          </a:xfrm>
          <a:prstGeom prst="rect">
            <a:avLst/>
          </a:prstGeom>
          <a:noFill/>
        </p:spPr>
        <p:txBody>
          <a:bodyPr wrap="square" rtlCol="0">
            <a:spAutoFit/>
          </a:bodyPr>
          <a:lstStyle/>
          <a:p>
            <a:r>
              <a:rPr lang="en-US" sz="3600" b="1" dirty="0">
                <a:solidFill>
                  <a:srgbClr val="2C2C2C"/>
                </a:solidFill>
              </a:rPr>
              <a:t>Benchmarking the Supervised Learning Algorithms</a:t>
            </a:r>
            <a:endParaRPr lang="ru-RU" sz="3600" b="1" dirty="0">
              <a:solidFill>
                <a:srgbClr val="2C2C2C"/>
              </a:solidFill>
            </a:endParaRPr>
          </a:p>
        </p:txBody>
      </p:sp>
      <p:sp>
        <p:nvSpPr>
          <p:cNvPr id="6" name="TextBox 5">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7" name="TextBox 6">
            <a:extLst>
              <a:ext uri="{FF2B5EF4-FFF2-40B4-BE49-F238E27FC236}">
                <a16:creationId xmlns:a16="http://schemas.microsoft.com/office/drawing/2014/main" id="{42A56D20-CA96-471E-A64F-C574F2FD67DA}"/>
              </a:ext>
            </a:extLst>
          </p:cNvPr>
          <p:cNvSpPr txBox="1"/>
          <p:nvPr/>
        </p:nvSpPr>
        <p:spPr>
          <a:xfrm>
            <a:off x="6960096" y="1124744"/>
            <a:ext cx="475252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8" name="Straight Connector 7">
            <a:extLst>
              <a:ext uri="{FF2B5EF4-FFF2-40B4-BE49-F238E27FC236}">
                <a16:creationId xmlns:a16="http://schemas.microsoft.com/office/drawing/2014/main" id="{C17485E6-32F8-408B-B5CE-1510A6047CAA}"/>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CD9141-FF13-42B6-95DB-B48C1ACCD5E5}"/>
              </a:ext>
            </a:extLst>
          </p:cNvPr>
          <p:cNvSpPr txBox="1"/>
          <p:nvPr/>
        </p:nvSpPr>
        <p:spPr>
          <a:xfrm>
            <a:off x="479374" y="2131806"/>
            <a:ext cx="5600413" cy="3785652"/>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solidFill>
                  <a:srgbClr val="2C2C2C"/>
                </a:solidFill>
              </a:rPr>
              <a:t>Get data from open </a:t>
            </a:r>
            <a:r>
              <a:rPr lang="en-US" sz="2400" dirty="0"/>
              <a:t>sources</a:t>
            </a:r>
            <a:r>
              <a:rPr lang="ru-RU" sz="2400" dirty="0"/>
              <a:t> </a:t>
            </a:r>
            <a:endParaRPr lang="en-US" sz="2400" dirty="0"/>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accuracy of different classifiers</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 ROC curves and calculate AUC</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Engineer the predictive features and estimate their predictive power</a:t>
            </a:r>
            <a:endParaRPr lang="ru-RU" sz="2400" dirty="0">
              <a:solidFill>
                <a:srgbClr val="2C2C2C"/>
              </a:solidFill>
            </a:endParaRPr>
          </a:p>
        </p:txBody>
      </p:sp>
      <p:sp>
        <p:nvSpPr>
          <p:cNvPr id="11" name="TextBox 10">
            <a:extLst>
              <a:ext uri="{FF2B5EF4-FFF2-40B4-BE49-F238E27FC236}">
                <a16:creationId xmlns:a16="http://schemas.microsoft.com/office/drawing/2014/main" id="{7C8A482B-4B13-4F2B-AB33-A2B6DCF80452}"/>
              </a:ext>
            </a:extLst>
          </p:cNvPr>
          <p:cNvSpPr txBox="1"/>
          <p:nvPr/>
        </p:nvSpPr>
        <p:spPr>
          <a:xfrm>
            <a:off x="6528048" y="2131806"/>
            <a:ext cx="5328588" cy="2677656"/>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Linear discriminant:		20%</a:t>
            </a:r>
          </a:p>
          <a:p>
            <a:pPr marL="344488" indent="-344488">
              <a:buFont typeface="Courier New" panose="02070309020205020404" pitchFamily="49" charset="0"/>
              <a:buChar char="o"/>
            </a:pPr>
            <a:r>
              <a:rPr lang="en-US" sz="2400" dirty="0">
                <a:solidFill>
                  <a:srgbClr val="2C2C2C"/>
                </a:solidFill>
              </a:rPr>
              <a:t>Gaussian model:			20%</a:t>
            </a:r>
          </a:p>
          <a:p>
            <a:pPr marL="344488" indent="-344488">
              <a:buFont typeface="Courier New" panose="02070309020205020404" pitchFamily="49" charset="0"/>
              <a:buChar char="o"/>
            </a:pPr>
            <a:r>
              <a:rPr lang="en-US" sz="2400" dirty="0">
                <a:solidFill>
                  <a:srgbClr val="2C2C2C"/>
                </a:solidFill>
              </a:rPr>
              <a:t>Other models:			20%</a:t>
            </a:r>
          </a:p>
          <a:p>
            <a:pPr marL="344488" indent="-344488">
              <a:buFont typeface="Courier New" panose="02070309020205020404" pitchFamily="49" charset="0"/>
              <a:buChar char="o"/>
            </a:pPr>
            <a:r>
              <a:rPr lang="en-US" sz="2400" dirty="0">
                <a:solidFill>
                  <a:srgbClr val="2C2C2C"/>
                </a:solidFill>
              </a:rPr>
              <a:t>Data visualization charts: 		20%</a:t>
            </a:r>
          </a:p>
          <a:p>
            <a:pPr marL="344488" indent="-344488">
              <a:buFont typeface="Courier New" panose="02070309020205020404" pitchFamily="49" charset="0"/>
              <a:buChar char="o"/>
            </a:pPr>
            <a:r>
              <a:rPr lang="en-US" sz="2400" dirty="0">
                <a:solidFill>
                  <a:srgbClr val="2C2C2C"/>
                </a:solidFill>
              </a:rPr>
              <a:t>ROC curve charts: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Extra: multi class championship	30% </a:t>
            </a:r>
            <a:endParaRPr lang="ru-RU" sz="2400" dirty="0">
              <a:solidFill>
                <a:srgbClr val="2C2C2C"/>
              </a:solidFill>
            </a:endParaRPr>
          </a:p>
        </p:txBody>
      </p:sp>
    </p:spTree>
    <p:extLst>
      <p:ext uri="{BB962C8B-B14F-4D97-AF65-F5344CB8AC3E}">
        <p14:creationId xmlns:p14="http://schemas.microsoft.com/office/powerpoint/2010/main" val="331607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33D78-15D4-4582-A662-1B575CF9DE05}"/>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6" name="TextBox 5">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7" name="Straight Connector 6">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B996078-94EB-4BA8-B088-ED2F15F93028}"/>
              </a:ext>
            </a:extLst>
          </p:cNvPr>
          <p:cNvSpPr txBox="1"/>
          <p:nvPr/>
        </p:nvSpPr>
        <p:spPr>
          <a:xfrm>
            <a:off x="479375" y="2131806"/>
            <a:ext cx="5832646" cy="415498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Get train/test data sample from open sources or generate it by yourself. Focus on low-dimension data, preferably 2  dimensions, 3-5 classes</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iteration of EM/K-Means algorithms</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the accuracy of classification</a:t>
            </a:r>
            <a:endParaRPr lang="ru-RU" sz="2400" dirty="0">
              <a:solidFill>
                <a:srgbClr val="2C2C2C"/>
              </a:solidFill>
            </a:endParaRPr>
          </a:p>
        </p:txBody>
      </p:sp>
      <p:sp>
        <p:nvSpPr>
          <p:cNvPr id="10" name="TextBox 9">
            <a:extLst>
              <a:ext uri="{FF2B5EF4-FFF2-40B4-BE49-F238E27FC236}">
                <a16:creationId xmlns:a16="http://schemas.microsoft.com/office/drawing/2014/main" id="{C7B11A60-98B5-474E-BC26-76AC6413AAD6}"/>
              </a:ext>
            </a:extLst>
          </p:cNvPr>
          <p:cNvSpPr txBox="1"/>
          <p:nvPr/>
        </p:nvSpPr>
        <p:spPr>
          <a:xfrm>
            <a:off x="6528048" y="2131806"/>
            <a:ext cx="5328588" cy="2677656"/>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In-house unsupervised classifier: 	40%</a:t>
            </a:r>
          </a:p>
          <a:p>
            <a:pPr marL="344488" indent="-344488">
              <a:buFont typeface="Courier New" panose="02070309020205020404" pitchFamily="49" charset="0"/>
              <a:buChar char="o"/>
            </a:pPr>
            <a:r>
              <a:rPr lang="en-US" sz="2400" dirty="0">
                <a:solidFill>
                  <a:srgbClr val="2C2C2C"/>
                </a:solidFill>
              </a:rPr>
              <a:t>Out-of-box classifier: 		20%</a:t>
            </a:r>
          </a:p>
          <a:p>
            <a:pPr marL="344488" indent="-344488">
              <a:buFont typeface="Courier New" panose="02070309020205020404" pitchFamily="49" charset="0"/>
              <a:buChar char="o"/>
            </a:pPr>
            <a:r>
              <a:rPr lang="en-US" sz="2400" dirty="0">
                <a:solidFill>
                  <a:srgbClr val="2C2C2C"/>
                </a:solidFill>
              </a:rPr>
              <a:t>Data visualization charts: 		20%</a:t>
            </a:r>
          </a:p>
          <a:p>
            <a:pPr marL="344488" indent="-344488">
              <a:buFont typeface="Courier New" panose="02070309020205020404" pitchFamily="49" charset="0"/>
              <a:buChar char="o"/>
            </a:pPr>
            <a:r>
              <a:rPr lang="en-US" sz="2400" dirty="0">
                <a:solidFill>
                  <a:srgbClr val="2C2C2C"/>
                </a:solidFill>
              </a:rPr>
              <a:t>Visualize the learning iterations: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Benchmark results with some clustering algorithms			30% </a:t>
            </a:r>
            <a:endParaRPr lang="ru-RU" sz="2400" dirty="0">
              <a:solidFill>
                <a:srgbClr val="2C2C2C"/>
              </a:solidFill>
            </a:endParaRPr>
          </a:p>
        </p:txBody>
      </p:sp>
      <p:sp>
        <p:nvSpPr>
          <p:cNvPr id="14" name="TextBox 13">
            <a:extLst>
              <a:ext uri="{FF2B5EF4-FFF2-40B4-BE49-F238E27FC236}">
                <a16:creationId xmlns:a16="http://schemas.microsoft.com/office/drawing/2014/main" id="{831076D2-5437-44FB-BD65-AF27C05B7546}"/>
              </a:ext>
            </a:extLst>
          </p:cNvPr>
          <p:cNvSpPr txBox="1"/>
          <p:nvPr/>
        </p:nvSpPr>
        <p:spPr>
          <a:xfrm>
            <a:off x="479375" y="116632"/>
            <a:ext cx="11991485" cy="646331"/>
          </a:xfrm>
          <a:prstGeom prst="rect">
            <a:avLst/>
          </a:prstGeom>
          <a:noFill/>
        </p:spPr>
        <p:txBody>
          <a:bodyPr wrap="square" rtlCol="0">
            <a:spAutoFit/>
          </a:bodyPr>
          <a:lstStyle/>
          <a:p>
            <a:r>
              <a:rPr lang="en-US" sz="3600" b="1" dirty="0">
                <a:solidFill>
                  <a:srgbClr val="2C2C2C"/>
                </a:solidFill>
              </a:rPr>
              <a:t>Unsupervised learning</a:t>
            </a:r>
            <a:endParaRPr lang="ru-RU" sz="3600" b="1" dirty="0">
              <a:solidFill>
                <a:srgbClr val="2C2C2C"/>
              </a:solidFill>
            </a:endParaRPr>
          </a:p>
        </p:txBody>
      </p:sp>
      <p:pic>
        <p:nvPicPr>
          <p:cNvPr id="13" name="Picture 12">
            <a:extLst>
              <a:ext uri="{FF2B5EF4-FFF2-40B4-BE49-F238E27FC236}">
                <a16:creationId xmlns:a16="http://schemas.microsoft.com/office/drawing/2014/main" id="{A9EA6D09-E239-40B5-B228-DFAF972DFEB5}"/>
              </a:ext>
            </a:extLst>
          </p:cNvPr>
          <p:cNvPicPr>
            <a:picLocks noChangeAspect="1"/>
          </p:cNvPicPr>
          <p:nvPr/>
        </p:nvPicPr>
        <p:blipFill>
          <a:blip r:embed="rId2"/>
          <a:stretch>
            <a:fillRect/>
          </a:stretch>
        </p:blipFill>
        <p:spPr>
          <a:xfrm>
            <a:off x="7485272" y="5029200"/>
            <a:ext cx="3281431" cy="1518780"/>
          </a:xfrm>
          <a:prstGeom prst="rect">
            <a:avLst/>
          </a:prstGeom>
        </p:spPr>
      </p:pic>
    </p:spTree>
    <p:extLst>
      <p:ext uri="{BB962C8B-B14F-4D97-AF65-F5344CB8AC3E}">
        <p14:creationId xmlns:p14="http://schemas.microsoft.com/office/powerpoint/2010/main" val="392997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09CD9141-FF13-42B6-95DB-B48C1ACCD5E5}"/>
              </a:ext>
            </a:extLst>
          </p:cNvPr>
          <p:cNvSpPr txBox="1"/>
          <p:nvPr/>
        </p:nvSpPr>
        <p:spPr>
          <a:xfrm>
            <a:off x="479376" y="1596784"/>
            <a:ext cx="10503153" cy="2677656"/>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chemeClr val="bg1"/>
                </a:solidFill>
              </a:rPr>
              <a:t>Object Detection and tracking</a:t>
            </a:r>
          </a:p>
          <a:p>
            <a:pPr marL="344488" indent="-344488">
              <a:buFont typeface="Courier New" panose="02070309020205020404" pitchFamily="49" charset="0"/>
              <a:buChar char="o"/>
            </a:pPr>
            <a:r>
              <a:rPr lang="en-US" sz="2400" dirty="0">
                <a:solidFill>
                  <a:schemeClr val="bg1"/>
                </a:solidFill>
              </a:rPr>
              <a:t>Semantic Segmentation</a:t>
            </a:r>
          </a:p>
          <a:p>
            <a:pPr marL="344488" indent="-344488">
              <a:buFont typeface="Courier New" panose="02070309020205020404" pitchFamily="49" charset="0"/>
              <a:buChar char="o"/>
            </a:pPr>
            <a:r>
              <a:rPr lang="en-US" sz="2400" dirty="0">
                <a:solidFill>
                  <a:schemeClr val="bg1"/>
                </a:solidFill>
              </a:rPr>
              <a:t>Stereo Vision</a:t>
            </a:r>
          </a:p>
          <a:p>
            <a:pPr marL="344488" indent="-344488">
              <a:buFont typeface="Courier New" panose="02070309020205020404" pitchFamily="49" charset="0"/>
              <a:buChar char="o"/>
            </a:pPr>
            <a:r>
              <a:rPr lang="en-US" sz="2400" dirty="0">
                <a:solidFill>
                  <a:schemeClr val="bg1"/>
                </a:solidFill>
              </a:rPr>
              <a:t>OCR</a:t>
            </a:r>
            <a:endParaRPr lang="ru-RU" sz="2400" dirty="0">
              <a:solidFill>
                <a:schemeClr val="bg1"/>
              </a:solidFill>
            </a:endParaRPr>
          </a:p>
          <a:p>
            <a:pPr marL="344488" indent="-344488">
              <a:buFont typeface="Courier New" panose="02070309020205020404" pitchFamily="49" charset="0"/>
              <a:buChar char="o"/>
            </a:pPr>
            <a:endParaRPr lang="en-US" sz="2400" dirty="0">
              <a:solidFill>
                <a:schemeClr val="bg1"/>
              </a:solidFill>
            </a:endParaRPr>
          </a:p>
          <a:p>
            <a:pPr marL="344488" indent="-344488">
              <a:buFont typeface="Courier New" panose="02070309020205020404" pitchFamily="49" charset="0"/>
              <a:buChar char="o"/>
            </a:pPr>
            <a:r>
              <a:rPr lang="en-US" sz="2400" dirty="0">
                <a:solidFill>
                  <a:schemeClr val="bg1"/>
                </a:solidFill>
              </a:rPr>
              <a:t>Use CLIP model for semantic search of images</a:t>
            </a:r>
          </a:p>
          <a:p>
            <a:pPr marL="344488" indent="-344488">
              <a:buFont typeface="Courier New" panose="02070309020205020404" pitchFamily="49" charset="0"/>
              <a:buChar char="o"/>
            </a:pPr>
            <a:r>
              <a:rPr lang="en-US" sz="2400" dirty="0">
                <a:solidFill>
                  <a:schemeClr val="bg1"/>
                </a:solidFill>
              </a:rPr>
              <a:t>Benchmark GPT-3 vs </a:t>
            </a:r>
            <a:r>
              <a:rPr lang="en-US" sz="2400" dirty="0" err="1">
                <a:solidFill>
                  <a:schemeClr val="bg1"/>
                </a:solidFill>
              </a:rPr>
              <a:t>ChatGPT</a:t>
            </a:r>
            <a:r>
              <a:rPr lang="en-US" sz="2400" dirty="0">
                <a:solidFill>
                  <a:schemeClr val="bg1"/>
                </a:solidFill>
              </a:rPr>
              <a:t> vs BLOOM</a:t>
            </a:r>
            <a:endParaRPr lang="ru-RU" sz="2400" dirty="0">
              <a:solidFill>
                <a:schemeClr val="bg1"/>
              </a:solidFill>
            </a:endParaRPr>
          </a:p>
        </p:txBody>
      </p:sp>
      <p:sp>
        <p:nvSpPr>
          <p:cNvPr id="35" name="TextBox 34">
            <a:extLst>
              <a:ext uri="{FF2B5EF4-FFF2-40B4-BE49-F238E27FC236}">
                <a16:creationId xmlns:a16="http://schemas.microsoft.com/office/drawing/2014/main" id="{37A0ECEC-27A2-43FC-886A-B3F154BDBAAA}"/>
              </a:ext>
            </a:extLst>
          </p:cNvPr>
          <p:cNvSpPr txBox="1"/>
          <p:nvPr/>
        </p:nvSpPr>
        <p:spPr>
          <a:xfrm>
            <a:off x="479376" y="716182"/>
            <a:ext cx="8674352" cy="646331"/>
          </a:xfrm>
          <a:prstGeom prst="rect">
            <a:avLst/>
          </a:prstGeom>
          <a:noFill/>
        </p:spPr>
        <p:txBody>
          <a:bodyPr wrap="square" rtlCol="0">
            <a:spAutoFit/>
          </a:bodyPr>
          <a:lstStyle/>
          <a:p>
            <a:r>
              <a:rPr lang="en-US" sz="3600" b="1" dirty="0">
                <a:solidFill>
                  <a:schemeClr val="bg1"/>
                </a:solidFill>
              </a:rPr>
              <a:t>Deep Learning</a:t>
            </a:r>
            <a:endParaRPr lang="ru-RU" sz="3600" b="1" dirty="0">
              <a:solidFill>
                <a:schemeClr val="bg1"/>
              </a:solidFill>
            </a:endParaRPr>
          </a:p>
        </p:txBody>
      </p:sp>
    </p:spTree>
    <p:extLst>
      <p:ext uri="{BB962C8B-B14F-4D97-AF65-F5344CB8AC3E}">
        <p14:creationId xmlns:p14="http://schemas.microsoft.com/office/powerpoint/2010/main" val="180055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33D78-15D4-4582-A662-1B575CF9DE05}"/>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6" name="TextBox 5">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7" name="Straight Connector 6">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B996078-94EB-4BA8-B088-ED2F15F93028}"/>
              </a:ext>
            </a:extLst>
          </p:cNvPr>
          <p:cNvSpPr txBox="1"/>
          <p:nvPr/>
        </p:nvSpPr>
        <p:spPr>
          <a:xfrm>
            <a:off x="479375" y="2131806"/>
            <a:ext cx="5832646" cy="4524315"/>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Get train/test data sample from open sources or generate it yourself.  Try on human faces, human shapes, cars, etc. Any type of object that you can capture with your laptop camera is preferable.</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Train the detector and estimate the accuracy against the test set</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Run detector in live mode, detect objects in video stream captured by a laptop camera </a:t>
            </a:r>
            <a:endParaRPr lang="ru-RU" sz="2400" dirty="0">
              <a:solidFill>
                <a:srgbClr val="2C2C2C"/>
              </a:solidFill>
            </a:endParaRPr>
          </a:p>
        </p:txBody>
      </p:sp>
      <p:sp>
        <p:nvSpPr>
          <p:cNvPr id="10" name="TextBox 9">
            <a:extLst>
              <a:ext uri="{FF2B5EF4-FFF2-40B4-BE49-F238E27FC236}">
                <a16:creationId xmlns:a16="http://schemas.microsoft.com/office/drawing/2014/main" id="{C7B11A60-98B5-474E-BC26-76AC6413AAD6}"/>
              </a:ext>
            </a:extLst>
          </p:cNvPr>
          <p:cNvSpPr txBox="1"/>
          <p:nvPr/>
        </p:nvSpPr>
        <p:spPr>
          <a:xfrm>
            <a:off x="6528048" y="2131806"/>
            <a:ext cx="5328588" cy="2677656"/>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Build own detector:		40%</a:t>
            </a:r>
          </a:p>
          <a:p>
            <a:pPr marL="344488" indent="-344488">
              <a:buFont typeface="Courier New" panose="02070309020205020404" pitchFamily="49" charset="0"/>
              <a:buChar char="o"/>
            </a:pPr>
            <a:r>
              <a:rPr lang="en-US" sz="2400" dirty="0">
                <a:solidFill>
                  <a:srgbClr val="2C2C2C"/>
                </a:solidFill>
              </a:rPr>
              <a:t>Use pre-trained detector: 		20%</a:t>
            </a:r>
          </a:p>
          <a:p>
            <a:pPr marL="344488" indent="-344488">
              <a:buFont typeface="Courier New" panose="02070309020205020404" pitchFamily="49" charset="0"/>
              <a:buChar char="o"/>
            </a:pPr>
            <a:r>
              <a:rPr lang="en-US" sz="2400" dirty="0">
                <a:solidFill>
                  <a:srgbClr val="2C2C2C"/>
                </a:solidFill>
              </a:rPr>
              <a:t>Precision-recall chart:		20%</a:t>
            </a:r>
          </a:p>
          <a:p>
            <a:pPr marL="344488" indent="-344488">
              <a:buFont typeface="Courier New" panose="02070309020205020404" pitchFamily="49" charset="0"/>
              <a:buChar char="o"/>
            </a:pPr>
            <a:r>
              <a:rPr lang="en-US" sz="2400" dirty="0">
                <a:solidFill>
                  <a:srgbClr val="2C2C2C"/>
                </a:solidFill>
              </a:rPr>
              <a:t>Detecting objects in live mode: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Benchmark results with some alternative detectors			30% </a:t>
            </a:r>
            <a:endParaRPr lang="ru-RU" sz="2400" dirty="0">
              <a:solidFill>
                <a:srgbClr val="2C2C2C"/>
              </a:solidFill>
            </a:endParaRPr>
          </a:p>
        </p:txBody>
      </p:sp>
      <p:sp>
        <p:nvSpPr>
          <p:cNvPr id="12" name="TextBox 11">
            <a:extLst>
              <a:ext uri="{FF2B5EF4-FFF2-40B4-BE49-F238E27FC236}">
                <a16:creationId xmlns:a16="http://schemas.microsoft.com/office/drawing/2014/main" id="{D8BF74EE-45D1-46B1-AA5B-6508A504D967}"/>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Object detection</a:t>
            </a:r>
            <a:endParaRPr lang="ru-RU" sz="3600" b="1" dirty="0">
              <a:solidFill>
                <a:srgbClr val="2C2C2C"/>
              </a:solidFill>
            </a:endParaRPr>
          </a:p>
        </p:txBody>
      </p:sp>
      <p:pic>
        <p:nvPicPr>
          <p:cNvPr id="4" name="Picture 3"/>
          <p:cNvPicPr>
            <a:picLocks noChangeAspect="1"/>
          </p:cNvPicPr>
          <p:nvPr/>
        </p:nvPicPr>
        <p:blipFill>
          <a:blip r:embed="rId2"/>
          <a:stretch>
            <a:fillRect/>
          </a:stretch>
        </p:blipFill>
        <p:spPr>
          <a:xfrm>
            <a:off x="8035439" y="5038021"/>
            <a:ext cx="2035538" cy="1509600"/>
          </a:xfrm>
          <a:prstGeom prst="rect">
            <a:avLst/>
          </a:prstGeom>
        </p:spPr>
      </p:pic>
    </p:spTree>
    <p:extLst>
      <p:ext uri="{BB962C8B-B14F-4D97-AF65-F5344CB8AC3E}">
        <p14:creationId xmlns:p14="http://schemas.microsoft.com/office/powerpoint/2010/main" val="260908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B06FCE3B-2BA3-40B2-9E13-EE5205996AA5}"/>
              </a:ext>
            </a:extLst>
          </p:cNvPr>
          <p:cNvPicPr>
            <a:picLocks noChangeAspect="1" noChangeArrowheads="1"/>
          </p:cNvPicPr>
          <p:nvPr/>
        </p:nvPicPr>
        <p:blipFill>
          <a:blip r:embed="rId2"/>
          <a:srcRect/>
          <a:stretch>
            <a:fillRect/>
          </a:stretch>
        </p:blipFill>
        <p:spPr bwMode="auto">
          <a:xfrm>
            <a:off x="8108250" y="4927001"/>
            <a:ext cx="1705817" cy="172912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D8BF74EE-45D1-46B1-AA5B-6508A504D967}"/>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Semantic Segmentation</a:t>
            </a:r>
            <a:endParaRPr lang="ru-RU" sz="3600" b="1" dirty="0">
              <a:solidFill>
                <a:srgbClr val="2C2C2C"/>
              </a:solidFill>
            </a:endParaRPr>
          </a:p>
        </p:txBody>
      </p:sp>
      <p:sp>
        <p:nvSpPr>
          <p:cNvPr id="6" name="TextBox 5">
            <a:extLst>
              <a:ext uri="{FF2B5EF4-FFF2-40B4-BE49-F238E27FC236}">
                <a16:creationId xmlns:a16="http://schemas.microsoft.com/office/drawing/2014/main" id="{87833D78-15D4-4582-A662-1B575CF9DE05}"/>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7" name="TextBox 6">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8" name="Straight Connector 7">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996078-94EB-4BA8-B088-ED2F15F93028}"/>
              </a:ext>
            </a:extLst>
          </p:cNvPr>
          <p:cNvSpPr txBox="1"/>
          <p:nvPr/>
        </p:nvSpPr>
        <p:spPr>
          <a:xfrm>
            <a:off x="479375" y="2131806"/>
            <a:ext cx="5832646" cy="4524315"/>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Get train/test data sample from open sources or generate it yourself.  Try on human faces, human shapes, cars, etc. Any type of object that you can capture with your laptop camera is preferable.</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Train the detector and estimate the accuracy against the test set</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Run detector in live mode, detect objects in video stream captured by a laptop camera </a:t>
            </a:r>
            <a:endParaRPr lang="ru-RU" sz="2400" dirty="0">
              <a:solidFill>
                <a:srgbClr val="2C2C2C"/>
              </a:solidFill>
            </a:endParaRPr>
          </a:p>
        </p:txBody>
      </p:sp>
      <p:sp>
        <p:nvSpPr>
          <p:cNvPr id="15" name="TextBox 14">
            <a:extLst>
              <a:ext uri="{FF2B5EF4-FFF2-40B4-BE49-F238E27FC236}">
                <a16:creationId xmlns:a16="http://schemas.microsoft.com/office/drawing/2014/main" id="{C7B11A60-98B5-474E-BC26-76AC6413AAD6}"/>
              </a:ext>
            </a:extLst>
          </p:cNvPr>
          <p:cNvSpPr txBox="1"/>
          <p:nvPr/>
        </p:nvSpPr>
        <p:spPr>
          <a:xfrm>
            <a:off x="6528048" y="2131806"/>
            <a:ext cx="5328588" cy="2677656"/>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Build own detector:		40%</a:t>
            </a:r>
          </a:p>
          <a:p>
            <a:pPr marL="344488" indent="-344488">
              <a:buFont typeface="Courier New" panose="02070309020205020404" pitchFamily="49" charset="0"/>
              <a:buChar char="o"/>
            </a:pPr>
            <a:r>
              <a:rPr lang="en-US" sz="2400" dirty="0">
                <a:solidFill>
                  <a:srgbClr val="2C2C2C"/>
                </a:solidFill>
              </a:rPr>
              <a:t>Use pre-trained detector: 		20%</a:t>
            </a:r>
          </a:p>
          <a:p>
            <a:pPr marL="344488" indent="-344488">
              <a:buFont typeface="Courier New" panose="02070309020205020404" pitchFamily="49" charset="0"/>
              <a:buChar char="o"/>
            </a:pPr>
            <a:r>
              <a:rPr lang="en-US" sz="2400" dirty="0">
                <a:solidFill>
                  <a:srgbClr val="2C2C2C"/>
                </a:solidFill>
              </a:rPr>
              <a:t>ROC chart for 2 classes problem:	20%</a:t>
            </a:r>
          </a:p>
          <a:p>
            <a:pPr marL="344488" indent="-344488">
              <a:buFont typeface="Courier New" panose="02070309020205020404" pitchFamily="49" charset="0"/>
              <a:buChar char="o"/>
            </a:pPr>
            <a:r>
              <a:rPr lang="en-US" sz="2400" dirty="0">
                <a:solidFill>
                  <a:srgbClr val="2C2C2C"/>
                </a:solidFill>
              </a:rPr>
              <a:t>Processing images in live mode:	20%</a:t>
            </a:r>
          </a:p>
          <a:p>
            <a:endParaRPr lang="en-US" sz="2400" dirty="0">
              <a:solidFill>
                <a:srgbClr val="2C2C2C"/>
              </a:solidFill>
            </a:endParaRPr>
          </a:p>
          <a:p>
            <a:r>
              <a:rPr lang="en-US" sz="2400" dirty="0">
                <a:solidFill>
                  <a:srgbClr val="2C2C2C"/>
                </a:solidFill>
              </a:rPr>
              <a:t>*   Benchmark results with some alternative detectors			30% </a:t>
            </a:r>
            <a:endParaRPr lang="ru-RU" sz="2400" dirty="0">
              <a:solidFill>
                <a:srgbClr val="2C2C2C"/>
              </a:solidFill>
            </a:endParaRPr>
          </a:p>
        </p:txBody>
      </p:sp>
    </p:spTree>
    <p:extLst>
      <p:ext uri="{BB962C8B-B14F-4D97-AF65-F5344CB8AC3E}">
        <p14:creationId xmlns:p14="http://schemas.microsoft.com/office/powerpoint/2010/main" val="49287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Image12">
            <a:extLst>
              <a:ext uri="{FF2B5EF4-FFF2-40B4-BE49-F238E27FC236}">
                <a16:creationId xmlns:a16="http://schemas.microsoft.com/office/drawing/2014/main" id="{9ED96AB5-E566-452E-8D8F-2BF1244B9C66}"/>
              </a:ext>
            </a:extLst>
          </p:cNvPr>
          <p:cNvPicPr>
            <a:picLocks noChangeAspect="1" noChangeArrowheads="1"/>
          </p:cNvPicPr>
          <p:nvPr/>
        </p:nvPicPr>
        <p:blipFill>
          <a:blip r:embed="rId2"/>
          <a:srcRect/>
          <a:stretch>
            <a:fillRect/>
          </a:stretch>
        </p:blipFill>
        <p:spPr bwMode="auto">
          <a:xfrm>
            <a:off x="350495" y="3071789"/>
            <a:ext cx="5673498" cy="1434502"/>
          </a:xfrm>
          <a:prstGeom prst="rect">
            <a:avLst/>
          </a:prstGeom>
          <a:noFill/>
          <a:ln w="9525">
            <a:noFill/>
            <a:miter lim="800000"/>
            <a:headEnd/>
            <a:tailEnd/>
          </a:ln>
        </p:spPr>
      </p:pic>
      <p:sp>
        <p:nvSpPr>
          <p:cNvPr id="6" name="TextBox 5">
            <a:extLst>
              <a:ext uri="{FF2B5EF4-FFF2-40B4-BE49-F238E27FC236}">
                <a16:creationId xmlns:a16="http://schemas.microsoft.com/office/drawing/2014/main" id="{64239F25-90E0-42EB-95C3-C085E6BFE069}"/>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Stereo Vision</a:t>
            </a:r>
            <a:endParaRPr lang="ru-RU" sz="3600" b="1" dirty="0">
              <a:solidFill>
                <a:srgbClr val="2C2C2C"/>
              </a:solidFill>
            </a:endParaRPr>
          </a:p>
        </p:txBody>
      </p:sp>
      <p:sp>
        <p:nvSpPr>
          <p:cNvPr id="8" name="TextBox 7">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9" name="Straight Connector 8">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11" name="Straight Connector 10">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7B11A60-98B5-474E-BC26-76AC6413AAD6}"/>
              </a:ext>
            </a:extLst>
          </p:cNvPr>
          <p:cNvSpPr txBox="1"/>
          <p:nvPr/>
        </p:nvSpPr>
        <p:spPr>
          <a:xfrm>
            <a:off x="6528048" y="2131806"/>
            <a:ext cx="5328588" cy="1569660"/>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BM approach:			25%</a:t>
            </a:r>
          </a:p>
          <a:p>
            <a:pPr marL="344488" indent="-344488">
              <a:buFont typeface="Courier New" panose="02070309020205020404" pitchFamily="49" charset="0"/>
              <a:buChar char="o"/>
            </a:pPr>
            <a:r>
              <a:rPr lang="en-US" sz="2400" dirty="0">
                <a:solidFill>
                  <a:srgbClr val="2C2C2C"/>
                </a:solidFill>
              </a:rPr>
              <a:t>SGBM:				25%</a:t>
            </a:r>
          </a:p>
          <a:p>
            <a:pPr marL="344488" indent="-344488">
              <a:buFont typeface="Courier New" panose="02070309020205020404" pitchFamily="49" charset="0"/>
              <a:buChar char="o"/>
            </a:pPr>
            <a:r>
              <a:rPr lang="en-US" sz="2400" dirty="0">
                <a:solidFill>
                  <a:srgbClr val="2C2C2C"/>
                </a:solidFill>
              </a:rPr>
              <a:t>SIFT approach: 			25%</a:t>
            </a:r>
          </a:p>
          <a:p>
            <a:pPr marL="344488" indent="-344488">
              <a:buFont typeface="Courier New" panose="02070309020205020404" pitchFamily="49" charset="0"/>
              <a:buChar char="o"/>
            </a:pPr>
            <a:r>
              <a:rPr lang="en-US" sz="2400" dirty="0">
                <a:solidFill>
                  <a:srgbClr val="2C2C2C"/>
                </a:solidFill>
              </a:rPr>
              <a:t>Template Matching approach:	25%</a:t>
            </a:r>
            <a:endParaRPr lang="ru-RU" sz="2400" dirty="0">
              <a:solidFill>
                <a:srgbClr val="2C2C2C"/>
              </a:solidFill>
            </a:endParaRPr>
          </a:p>
        </p:txBody>
      </p:sp>
    </p:spTree>
    <p:extLst>
      <p:ext uri="{BB962C8B-B14F-4D97-AF65-F5344CB8AC3E}">
        <p14:creationId xmlns:p14="http://schemas.microsoft.com/office/powerpoint/2010/main" val="218498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833D78-15D4-4582-A662-1B575CF9DE05}"/>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6" name="TextBox 5">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7" name="Straight Connector 6">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B996078-94EB-4BA8-B088-ED2F15F93028}"/>
              </a:ext>
            </a:extLst>
          </p:cNvPr>
          <p:cNvSpPr txBox="1"/>
          <p:nvPr/>
        </p:nvSpPr>
        <p:spPr>
          <a:xfrm>
            <a:off x="479375" y="2131806"/>
            <a:ext cx="5832646" cy="4524315"/>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Benchmark accuracy of multiple classifiers (SVM, RF, LM, </a:t>
            </a:r>
            <a:r>
              <a:rPr lang="en-US" sz="2400" dirty="0" err="1">
                <a:solidFill>
                  <a:srgbClr val="2C2C2C"/>
                </a:solidFill>
              </a:rPr>
              <a:t>etc</a:t>
            </a:r>
            <a:r>
              <a:rPr lang="en-US" sz="2400" dirty="0">
                <a:solidFill>
                  <a:srgbClr val="2C2C2C"/>
                </a:solidFill>
              </a:rPr>
              <a:t>) applied on top of several feature extractors (</a:t>
            </a:r>
            <a:r>
              <a:rPr lang="en-US" sz="2400" dirty="0" err="1">
                <a:solidFill>
                  <a:srgbClr val="2C2C2C"/>
                </a:solidFill>
              </a:rPr>
              <a:t>AlexNet</a:t>
            </a:r>
            <a:r>
              <a:rPr lang="en-US" sz="2400" dirty="0">
                <a:solidFill>
                  <a:srgbClr val="2C2C2C"/>
                </a:solidFill>
              </a:rPr>
              <a:t>, VGG, ImageNet </a:t>
            </a:r>
            <a:r>
              <a:rPr lang="en-US" sz="2400" dirty="0" err="1">
                <a:solidFill>
                  <a:srgbClr val="2C2C2C"/>
                </a:solidFill>
              </a:rPr>
              <a:t>etc</a:t>
            </a:r>
            <a:r>
              <a:rPr lang="en-US" sz="2400" dirty="0">
                <a:solidFill>
                  <a:srgbClr val="2C2C2C"/>
                </a:solidFill>
              </a:rPr>
              <a:t>)</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Research how accuracy very depending on the depth of the frozen layers, visualize this dependency</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Build/visualize confusion matrices </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Illustrate most typical classification errors</a:t>
            </a:r>
          </a:p>
        </p:txBody>
      </p:sp>
      <p:sp>
        <p:nvSpPr>
          <p:cNvPr id="10" name="TextBox 9">
            <a:extLst>
              <a:ext uri="{FF2B5EF4-FFF2-40B4-BE49-F238E27FC236}">
                <a16:creationId xmlns:a16="http://schemas.microsoft.com/office/drawing/2014/main" id="{C7B11A60-98B5-474E-BC26-76AC6413AAD6}"/>
              </a:ext>
            </a:extLst>
          </p:cNvPr>
          <p:cNvSpPr txBox="1"/>
          <p:nvPr/>
        </p:nvSpPr>
        <p:spPr>
          <a:xfrm>
            <a:off x="6528048" y="2131806"/>
            <a:ext cx="5328588" cy="1200329"/>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Build confusion matrices:		60%</a:t>
            </a:r>
          </a:p>
          <a:p>
            <a:pPr marL="344488" indent="-344488">
              <a:buFont typeface="Courier New" panose="02070309020205020404" pitchFamily="49" charset="0"/>
              <a:buChar char="o"/>
            </a:pPr>
            <a:r>
              <a:rPr lang="en-US" sz="2400" dirty="0">
                <a:solidFill>
                  <a:srgbClr val="2C2C2C"/>
                </a:solidFill>
              </a:rPr>
              <a:t>Build the accuracy trend:		20%</a:t>
            </a:r>
          </a:p>
          <a:p>
            <a:pPr marL="344488" indent="-344488">
              <a:buFont typeface="Courier New" panose="02070309020205020404" pitchFamily="49" charset="0"/>
              <a:buChar char="o"/>
            </a:pPr>
            <a:r>
              <a:rPr lang="en-US" sz="2400" dirty="0">
                <a:solidFill>
                  <a:srgbClr val="2C2C2C"/>
                </a:solidFill>
              </a:rPr>
              <a:t>Illustrate typical errors:		20%</a:t>
            </a:r>
            <a:endParaRPr lang="ru-RU" sz="2400" dirty="0">
              <a:solidFill>
                <a:srgbClr val="2C2C2C"/>
              </a:solidFill>
            </a:endParaRPr>
          </a:p>
        </p:txBody>
      </p:sp>
      <p:sp>
        <p:nvSpPr>
          <p:cNvPr id="11" name="TextBox 10">
            <a:extLst>
              <a:ext uri="{FF2B5EF4-FFF2-40B4-BE49-F238E27FC236}">
                <a16:creationId xmlns:a16="http://schemas.microsoft.com/office/drawing/2014/main" id="{64239F25-90E0-42EB-95C3-C085E6BFE069}"/>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Transfer learning</a:t>
            </a:r>
            <a:endParaRPr lang="ru-RU" sz="3600" b="1" dirty="0">
              <a:solidFill>
                <a:srgbClr val="2C2C2C"/>
              </a:solidFill>
            </a:endParaRPr>
          </a:p>
        </p:txBody>
      </p:sp>
      <p:pic>
        <p:nvPicPr>
          <p:cNvPr id="13" name="Picture 12">
            <a:extLst>
              <a:ext uri="{FF2B5EF4-FFF2-40B4-BE49-F238E27FC236}">
                <a16:creationId xmlns:a16="http://schemas.microsoft.com/office/drawing/2014/main" id="{C90F3988-BA0B-4B97-9568-8EBA7CDD1F5A}"/>
              </a:ext>
            </a:extLst>
          </p:cNvPr>
          <p:cNvPicPr>
            <a:picLocks noChangeAspect="1"/>
          </p:cNvPicPr>
          <p:nvPr/>
        </p:nvPicPr>
        <p:blipFill>
          <a:blip r:embed="rId2"/>
          <a:stretch>
            <a:fillRect/>
          </a:stretch>
        </p:blipFill>
        <p:spPr>
          <a:xfrm>
            <a:off x="6622703" y="3945081"/>
            <a:ext cx="2705918" cy="2140687"/>
          </a:xfrm>
          <a:prstGeom prst="rect">
            <a:avLst/>
          </a:prstGeom>
        </p:spPr>
      </p:pic>
      <p:pic>
        <p:nvPicPr>
          <p:cNvPr id="14" name="Picture 5">
            <a:extLst>
              <a:ext uri="{FF2B5EF4-FFF2-40B4-BE49-F238E27FC236}">
                <a16:creationId xmlns:a16="http://schemas.microsoft.com/office/drawing/2014/main" id="{9B3DFA36-9F4B-44E0-8747-4A9D1D1246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6400" y="3933056"/>
            <a:ext cx="2160235" cy="2085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57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ÐÐ°ÑÑÐ¸Ð½ÐºÐ¸ Ð¿Ð¾ Ð·Ð°Ð¿ÑÐ¾ÑÑ ocr">
            <a:extLst>
              <a:ext uri="{FF2B5EF4-FFF2-40B4-BE49-F238E27FC236}">
                <a16:creationId xmlns:a16="http://schemas.microsoft.com/office/drawing/2014/main" id="{8236F2A1-3457-4CB9-86CD-BE08907DB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5" y="1916603"/>
            <a:ext cx="5048250" cy="282892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239F25-90E0-42EB-95C3-C085E6BFE069}"/>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OCR</a:t>
            </a:r>
            <a:endParaRPr lang="ru-RU" sz="3600" b="1" dirty="0">
              <a:solidFill>
                <a:srgbClr val="2C2C2C"/>
              </a:solidFill>
            </a:endParaRPr>
          </a:p>
        </p:txBody>
      </p:sp>
      <p:sp>
        <p:nvSpPr>
          <p:cNvPr id="6" name="TextBox 5">
            <a:extLst>
              <a:ext uri="{FF2B5EF4-FFF2-40B4-BE49-F238E27FC236}">
                <a16:creationId xmlns:a16="http://schemas.microsoft.com/office/drawing/2014/main" id="{1974D8FB-F5D2-4EF5-BFCF-4A551C08D545}"/>
              </a:ext>
            </a:extLst>
          </p:cNvPr>
          <p:cNvSpPr txBox="1"/>
          <p:nvPr/>
        </p:nvSpPr>
        <p:spPr>
          <a:xfrm>
            <a:off x="6600056" y="1124744"/>
            <a:ext cx="511256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7" name="Straight Connector 6">
            <a:extLst>
              <a:ext uri="{FF2B5EF4-FFF2-40B4-BE49-F238E27FC236}">
                <a16:creationId xmlns:a16="http://schemas.microsoft.com/office/drawing/2014/main" id="{0436F4A2-F17D-4496-9ADC-3A426CCBC9C0}"/>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B11A60-98B5-474E-BC26-76AC6413AAD6}"/>
              </a:ext>
            </a:extLst>
          </p:cNvPr>
          <p:cNvSpPr txBox="1"/>
          <p:nvPr/>
        </p:nvSpPr>
        <p:spPr>
          <a:xfrm>
            <a:off x="6528048" y="2131806"/>
            <a:ext cx="5328588" cy="1938992"/>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Build confusion matrices:		60%</a:t>
            </a:r>
          </a:p>
          <a:p>
            <a:pPr marL="344488" indent="-344488">
              <a:buFont typeface="Courier New" panose="02070309020205020404" pitchFamily="49" charset="0"/>
              <a:buChar char="o"/>
            </a:pPr>
            <a:r>
              <a:rPr lang="en-US" sz="2400" dirty="0">
                <a:solidFill>
                  <a:srgbClr val="2C2C2C"/>
                </a:solidFill>
              </a:rPr>
              <a:t>Build the accuracy trend:		20%</a:t>
            </a:r>
          </a:p>
          <a:p>
            <a:pPr marL="344488" indent="-344488">
              <a:buFont typeface="Courier New" panose="02070309020205020404" pitchFamily="49" charset="0"/>
              <a:buChar char="o"/>
            </a:pPr>
            <a:r>
              <a:rPr lang="en-US" sz="2400" dirty="0">
                <a:solidFill>
                  <a:srgbClr val="2C2C2C"/>
                </a:solidFill>
              </a:rPr>
              <a:t>Illustrate typical errors:		20%</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endParaRPr lang="ru-RU" sz="2400" dirty="0">
              <a:solidFill>
                <a:srgbClr val="2C2C2C"/>
              </a:solidFill>
            </a:endParaRPr>
          </a:p>
        </p:txBody>
      </p:sp>
    </p:spTree>
    <p:extLst>
      <p:ext uri="{BB962C8B-B14F-4D97-AF65-F5344CB8AC3E}">
        <p14:creationId xmlns:p14="http://schemas.microsoft.com/office/powerpoint/2010/main" val="40885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6390773" y="2157014"/>
            <a:ext cx="1643074" cy="483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216000" bIns="0" rtlCol="0" anchor="ctr" anchorCtr="0"/>
          <a:lstStyle/>
          <a:p>
            <a:r>
              <a:rPr lang="ru-RU" sz="3600" dirty="0">
                <a:solidFill>
                  <a:schemeClr val="tx1">
                    <a:lumMod val="75000"/>
                    <a:lumOff val="25000"/>
                  </a:schemeClr>
                </a:solidFill>
              </a:rPr>
              <a:t>90%</a:t>
            </a:r>
          </a:p>
        </p:txBody>
      </p:sp>
      <p:sp>
        <p:nvSpPr>
          <p:cNvPr id="42" name="Rectangle 41"/>
          <p:cNvSpPr/>
          <p:nvPr/>
        </p:nvSpPr>
        <p:spPr>
          <a:xfrm>
            <a:off x="6390773" y="2867355"/>
            <a:ext cx="1643074" cy="483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216000" bIns="0" rtlCol="0" anchor="ctr" anchorCtr="0"/>
          <a:lstStyle/>
          <a:p>
            <a:r>
              <a:rPr lang="ru-RU" sz="3600" dirty="0">
                <a:solidFill>
                  <a:schemeClr val="tx1">
                    <a:lumMod val="75000"/>
                    <a:lumOff val="25000"/>
                  </a:schemeClr>
                </a:solidFill>
              </a:rPr>
              <a:t>85%</a:t>
            </a:r>
          </a:p>
        </p:txBody>
      </p:sp>
      <p:sp>
        <p:nvSpPr>
          <p:cNvPr id="43" name="Rectangle 42"/>
          <p:cNvSpPr/>
          <p:nvPr/>
        </p:nvSpPr>
        <p:spPr>
          <a:xfrm>
            <a:off x="6390773" y="3577696"/>
            <a:ext cx="1643074" cy="483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216000" bIns="0" rtlCol="0" anchor="ctr" anchorCtr="0"/>
          <a:lstStyle/>
          <a:p>
            <a:r>
              <a:rPr lang="ru-RU" sz="3600" dirty="0">
                <a:solidFill>
                  <a:schemeClr val="tx1">
                    <a:lumMod val="75000"/>
                    <a:lumOff val="25000"/>
                  </a:schemeClr>
                </a:solidFill>
              </a:rPr>
              <a:t>75%</a:t>
            </a:r>
          </a:p>
        </p:txBody>
      </p:sp>
      <p:sp>
        <p:nvSpPr>
          <p:cNvPr id="44" name="Rectangle 43"/>
          <p:cNvSpPr/>
          <p:nvPr/>
        </p:nvSpPr>
        <p:spPr>
          <a:xfrm>
            <a:off x="6390773" y="4288037"/>
            <a:ext cx="1643074" cy="483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216000" bIns="0" rtlCol="0" anchor="ctr" anchorCtr="0"/>
          <a:lstStyle/>
          <a:p>
            <a:r>
              <a:rPr lang="ru-RU" sz="3600" dirty="0">
                <a:solidFill>
                  <a:schemeClr val="tx1">
                    <a:lumMod val="75000"/>
                    <a:lumOff val="25000"/>
                  </a:schemeClr>
                </a:solidFill>
              </a:rPr>
              <a:t>65%</a:t>
            </a:r>
          </a:p>
        </p:txBody>
      </p:sp>
      <p:sp>
        <p:nvSpPr>
          <p:cNvPr id="45" name="Rectangle 44"/>
          <p:cNvSpPr/>
          <p:nvPr/>
        </p:nvSpPr>
        <p:spPr>
          <a:xfrm>
            <a:off x="6390773" y="4998378"/>
            <a:ext cx="1643074" cy="483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216000" bIns="0" rtlCol="0" anchor="ctr" anchorCtr="0"/>
          <a:lstStyle/>
          <a:p>
            <a:r>
              <a:rPr lang="ru-RU" sz="3600" dirty="0">
                <a:solidFill>
                  <a:schemeClr val="tx1">
                    <a:lumMod val="75000"/>
                    <a:lumOff val="25000"/>
                  </a:schemeClr>
                </a:solidFill>
              </a:rPr>
              <a:t>60%</a:t>
            </a:r>
          </a:p>
        </p:txBody>
      </p:sp>
      <p:sp>
        <p:nvSpPr>
          <p:cNvPr id="46" name="Rectangle 45"/>
          <p:cNvSpPr/>
          <p:nvPr/>
        </p:nvSpPr>
        <p:spPr>
          <a:xfrm>
            <a:off x="6205941" y="5708717"/>
            <a:ext cx="1643074" cy="483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216000" bIns="0" rtlCol="0" anchor="ctr" anchorCtr="0"/>
          <a:lstStyle/>
          <a:p>
            <a:r>
              <a:rPr lang="en-US" sz="3600" dirty="0">
                <a:solidFill>
                  <a:schemeClr val="tx1">
                    <a:lumMod val="75000"/>
                    <a:lumOff val="25000"/>
                  </a:schemeClr>
                </a:solidFill>
              </a:rPr>
              <a:t>&lt;</a:t>
            </a:r>
            <a:r>
              <a:rPr lang="ru-RU" sz="3600" dirty="0">
                <a:solidFill>
                  <a:schemeClr val="tx1">
                    <a:lumMod val="75000"/>
                    <a:lumOff val="25000"/>
                  </a:schemeClr>
                </a:solidFill>
              </a:rPr>
              <a:t>60%</a:t>
            </a:r>
          </a:p>
        </p:txBody>
      </p:sp>
      <p:sp>
        <p:nvSpPr>
          <p:cNvPr id="47" name="Rectangle 46"/>
          <p:cNvSpPr/>
          <p:nvPr/>
        </p:nvSpPr>
        <p:spPr>
          <a:xfrm>
            <a:off x="5134371" y="2157014"/>
            <a:ext cx="928694" cy="483869"/>
          </a:xfrm>
          <a:prstGeom prst="rect">
            <a:avLst/>
          </a:prstGeom>
          <a:solidFill>
            <a:srgbClr val="0F9246"/>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rtlCol="0" anchor="ctr" anchorCtr="0"/>
          <a:lstStyle/>
          <a:p>
            <a:r>
              <a:rPr lang="en-US" sz="3600" b="1" dirty="0">
                <a:solidFill>
                  <a:schemeClr val="bg1"/>
                </a:solidFill>
              </a:rPr>
              <a:t>A</a:t>
            </a:r>
            <a:endParaRPr lang="ru-RU" sz="3600" dirty="0">
              <a:solidFill>
                <a:schemeClr val="bg1"/>
              </a:solidFill>
            </a:endParaRPr>
          </a:p>
        </p:txBody>
      </p:sp>
      <p:sp>
        <p:nvSpPr>
          <p:cNvPr id="48" name="Rectangle 47"/>
          <p:cNvSpPr/>
          <p:nvPr/>
        </p:nvSpPr>
        <p:spPr>
          <a:xfrm>
            <a:off x="5134371" y="2867355"/>
            <a:ext cx="928694" cy="483869"/>
          </a:xfrm>
          <a:prstGeom prst="rect">
            <a:avLst/>
          </a:prstGeom>
          <a:solidFill>
            <a:srgbClr val="99B410"/>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rtlCol="0" anchor="ctr" anchorCtr="0"/>
          <a:lstStyle/>
          <a:p>
            <a:r>
              <a:rPr lang="en-US" sz="3600" b="1" dirty="0">
                <a:solidFill>
                  <a:schemeClr val="bg1"/>
                </a:solidFill>
              </a:rPr>
              <a:t>B</a:t>
            </a:r>
            <a:endParaRPr lang="ru-RU" sz="3600" dirty="0">
              <a:solidFill>
                <a:schemeClr val="bg1"/>
              </a:solidFill>
            </a:endParaRPr>
          </a:p>
        </p:txBody>
      </p:sp>
      <p:sp>
        <p:nvSpPr>
          <p:cNvPr id="49" name="Rectangle 48"/>
          <p:cNvSpPr/>
          <p:nvPr/>
        </p:nvSpPr>
        <p:spPr>
          <a:xfrm>
            <a:off x="5134371" y="3577696"/>
            <a:ext cx="928694" cy="483869"/>
          </a:xfrm>
          <a:prstGeom prst="rect">
            <a:avLst/>
          </a:prstGeom>
          <a:solidFill>
            <a:srgbClr val="F2D214"/>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rtlCol="0" anchor="ctr" anchorCtr="0"/>
          <a:lstStyle/>
          <a:p>
            <a:r>
              <a:rPr lang="en-US" sz="3600" b="1" dirty="0">
                <a:solidFill>
                  <a:schemeClr val="bg1"/>
                </a:solidFill>
              </a:rPr>
              <a:t>C</a:t>
            </a:r>
            <a:endParaRPr lang="ru-RU" sz="3600" dirty="0">
              <a:solidFill>
                <a:schemeClr val="bg1"/>
              </a:solidFill>
            </a:endParaRPr>
          </a:p>
        </p:txBody>
      </p:sp>
      <p:sp>
        <p:nvSpPr>
          <p:cNvPr id="50" name="Rectangle 49"/>
          <p:cNvSpPr/>
          <p:nvPr/>
        </p:nvSpPr>
        <p:spPr>
          <a:xfrm>
            <a:off x="5134371" y="4288037"/>
            <a:ext cx="928694" cy="483869"/>
          </a:xfrm>
          <a:prstGeom prst="rect">
            <a:avLst/>
          </a:prstGeom>
          <a:solidFill>
            <a:srgbClr val="F2BB13"/>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rtlCol="0" anchor="ctr" anchorCtr="0"/>
          <a:lstStyle/>
          <a:p>
            <a:r>
              <a:rPr lang="en-US" sz="3600" b="1" dirty="0">
                <a:solidFill>
                  <a:schemeClr val="bg1"/>
                </a:solidFill>
              </a:rPr>
              <a:t>D</a:t>
            </a:r>
            <a:endParaRPr lang="ru-RU" sz="3600" dirty="0">
              <a:solidFill>
                <a:schemeClr val="bg1"/>
              </a:solidFill>
            </a:endParaRPr>
          </a:p>
        </p:txBody>
      </p:sp>
      <p:sp>
        <p:nvSpPr>
          <p:cNvPr id="51" name="Rectangle 50"/>
          <p:cNvSpPr/>
          <p:nvPr/>
        </p:nvSpPr>
        <p:spPr>
          <a:xfrm>
            <a:off x="5134371" y="4998378"/>
            <a:ext cx="928694" cy="483869"/>
          </a:xfrm>
          <a:prstGeom prst="rect">
            <a:avLst/>
          </a:prstGeom>
          <a:solidFill>
            <a:srgbClr val="F2790F"/>
          </a:solidFill>
          <a:ln>
            <a:solidFill>
              <a:srgbClr val="DE7B41"/>
            </a:solid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rtlCol="0" anchor="ctr" anchorCtr="0"/>
          <a:lstStyle/>
          <a:p>
            <a:r>
              <a:rPr lang="en-US" sz="3600" b="1" dirty="0">
                <a:solidFill>
                  <a:schemeClr val="bg1"/>
                </a:solidFill>
              </a:rPr>
              <a:t>E</a:t>
            </a:r>
            <a:endParaRPr lang="ru-RU" sz="3600" dirty="0">
              <a:solidFill>
                <a:schemeClr val="bg1"/>
              </a:solidFill>
            </a:endParaRPr>
          </a:p>
        </p:txBody>
      </p:sp>
      <p:sp>
        <p:nvSpPr>
          <p:cNvPr id="52" name="Rectangle 51"/>
          <p:cNvSpPr/>
          <p:nvPr/>
        </p:nvSpPr>
        <p:spPr>
          <a:xfrm>
            <a:off x="5134371" y="5708717"/>
            <a:ext cx="928694" cy="483869"/>
          </a:xfrm>
          <a:prstGeom prst="rect">
            <a:avLst/>
          </a:prstGeom>
          <a:solidFill>
            <a:srgbClr val="C0222F"/>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0" rIns="0" bIns="0" rtlCol="0" anchor="ctr" anchorCtr="0"/>
          <a:lstStyle/>
          <a:p>
            <a:r>
              <a:rPr lang="en-US" sz="3600" b="1" dirty="0">
                <a:solidFill>
                  <a:schemeClr val="bg1"/>
                </a:solidFill>
              </a:rPr>
              <a:t>FX</a:t>
            </a:r>
            <a:endParaRPr lang="ru-RU" sz="3600" dirty="0">
              <a:solidFill>
                <a:schemeClr val="bg1"/>
              </a:solidFill>
            </a:endParaRPr>
          </a:p>
        </p:txBody>
      </p:sp>
      <p:cxnSp>
        <p:nvCxnSpPr>
          <p:cNvPr id="53" name="Straight Connector 52"/>
          <p:cNvCxnSpPr/>
          <p:nvPr/>
        </p:nvCxnSpPr>
        <p:spPr>
          <a:xfrm>
            <a:off x="4491429" y="5590725"/>
            <a:ext cx="3786214" cy="0"/>
          </a:xfrm>
          <a:prstGeom prst="line">
            <a:avLst/>
          </a:prstGeom>
          <a:ln w="19050">
            <a:solidFill>
              <a:srgbClr val="3D3D3D"/>
            </a:solidFill>
            <a:prstDash val="lgDash"/>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t>Scoring </a:t>
            </a:r>
            <a:endParaRPr lang="ru-RU" sz="3600" b="1" dirty="0">
              <a:solidFill>
                <a:srgbClr val="2C2C2C"/>
              </a:solidFill>
            </a:endParaRPr>
          </a:p>
        </p:txBody>
      </p:sp>
    </p:spTree>
    <p:extLst>
      <p:ext uri="{BB962C8B-B14F-4D97-AF65-F5344CB8AC3E}">
        <p14:creationId xmlns:p14="http://schemas.microsoft.com/office/powerpoint/2010/main" val="140570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t>Scoring </a:t>
            </a:r>
            <a:endParaRPr lang="ru-RU" sz="3600" b="1" dirty="0">
              <a:solidFill>
                <a:srgbClr val="2C2C2C"/>
              </a:solidFill>
            </a:endParaRPr>
          </a:p>
        </p:txBody>
      </p:sp>
      <p:sp>
        <p:nvSpPr>
          <p:cNvPr id="30" name="Rectangle 29"/>
          <p:cNvSpPr/>
          <p:nvPr/>
        </p:nvSpPr>
        <p:spPr>
          <a:xfrm>
            <a:off x="2533726" y="2561415"/>
            <a:ext cx="2473574" cy="1714512"/>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400" b="1" dirty="0">
                <a:solidFill>
                  <a:schemeClr val="tx1"/>
                </a:solidFill>
              </a:rPr>
              <a:t>Assignment  </a:t>
            </a:r>
            <a:r>
              <a:rPr lang="ru-RU" sz="2400" b="1" dirty="0">
                <a:solidFill>
                  <a:schemeClr val="tx1"/>
                </a:solidFill>
              </a:rPr>
              <a:t>1</a:t>
            </a:r>
          </a:p>
          <a:p>
            <a:pPr algn="ctr"/>
            <a:endParaRPr lang="ru-RU" b="1" dirty="0">
              <a:solidFill>
                <a:schemeClr val="tx1"/>
              </a:solidFill>
            </a:endParaRPr>
          </a:p>
          <a:p>
            <a:pPr algn="ctr"/>
            <a:r>
              <a:rPr lang="en-US" dirty="0">
                <a:solidFill>
                  <a:schemeClr val="tx1"/>
                </a:solidFill>
              </a:rPr>
              <a:t>Classic </a:t>
            </a:r>
          </a:p>
          <a:p>
            <a:pPr algn="ctr"/>
            <a:r>
              <a:rPr lang="en-US" dirty="0">
                <a:solidFill>
                  <a:schemeClr val="tx1"/>
                </a:solidFill>
              </a:rPr>
              <a:t>Machine Learning</a:t>
            </a:r>
            <a:endParaRPr lang="ru-RU" dirty="0">
              <a:solidFill>
                <a:schemeClr val="tx1"/>
              </a:solidFill>
            </a:endParaRPr>
          </a:p>
        </p:txBody>
      </p:sp>
      <p:sp>
        <p:nvSpPr>
          <p:cNvPr id="31" name="Rectangle 30"/>
          <p:cNvSpPr/>
          <p:nvPr/>
        </p:nvSpPr>
        <p:spPr>
          <a:xfrm>
            <a:off x="5212651" y="2561415"/>
            <a:ext cx="2473574" cy="1714512"/>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400" b="1" dirty="0">
                <a:solidFill>
                  <a:schemeClr val="tx1"/>
                </a:solidFill>
              </a:rPr>
              <a:t>Assignment 2</a:t>
            </a:r>
            <a:endParaRPr lang="ru-RU" sz="2400" b="1" dirty="0">
              <a:solidFill>
                <a:schemeClr val="tx1"/>
              </a:solidFill>
            </a:endParaRPr>
          </a:p>
          <a:p>
            <a:pPr algn="ctr"/>
            <a:endParaRPr lang="ru-RU" b="1" dirty="0">
              <a:solidFill>
                <a:schemeClr val="tx1"/>
              </a:solidFill>
            </a:endParaRPr>
          </a:p>
          <a:p>
            <a:pPr algn="ctr"/>
            <a:r>
              <a:rPr lang="en-US" dirty="0">
                <a:solidFill>
                  <a:schemeClr val="tx1"/>
                </a:solidFill>
              </a:rPr>
              <a:t>Computer Vision and </a:t>
            </a:r>
          </a:p>
          <a:p>
            <a:pPr algn="ctr"/>
            <a:r>
              <a:rPr lang="en-US" dirty="0">
                <a:solidFill>
                  <a:schemeClr val="tx1"/>
                </a:solidFill>
              </a:rPr>
              <a:t>Deep Learning</a:t>
            </a:r>
            <a:endParaRPr lang="ru-RU" dirty="0">
              <a:solidFill>
                <a:schemeClr val="tx1"/>
              </a:solidFill>
            </a:endParaRPr>
          </a:p>
        </p:txBody>
      </p:sp>
      <p:sp>
        <p:nvSpPr>
          <p:cNvPr id="32" name="Rectangle 31"/>
          <p:cNvSpPr/>
          <p:nvPr/>
        </p:nvSpPr>
        <p:spPr>
          <a:xfrm>
            <a:off x="7891576" y="2561415"/>
            <a:ext cx="1857388" cy="1714512"/>
          </a:xfrm>
          <a:prstGeom prst="rect">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2400" b="1" dirty="0">
                <a:solidFill>
                  <a:schemeClr val="tx1"/>
                </a:solidFill>
              </a:rPr>
              <a:t>Tech Talk</a:t>
            </a:r>
            <a:endParaRPr lang="ru-RU" sz="2400" b="1" dirty="0">
              <a:solidFill>
                <a:schemeClr val="tx1"/>
              </a:solidFill>
            </a:endParaRPr>
          </a:p>
          <a:p>
            <a:pPr algn="ctr"/>
            <a:endParaRPr lang="ru-RU" dirty="0">
              <a:solidFill>
                <a:schemeClr val="tx1"/>
              </a:solidFill>
            </a:endParaRPr>
          </a:p>
          <a:p>
            <a:pPr algn="ctr"/>
            <a:endParaRPr lang="ru-RU" dirty="0">
              <a:solidFill>
                <a:schemeClr val="tx1"/>
              </a:solidFill>
            </a:endParaRPr>
          </a:p>
        </p:txBody>
      </p:sp>
      <p:sp>
        <p:nvSpPr>
          <p:cNvPr id="33" name="Rectangle 32"/>
          <p:cNvSpPr/>
          <p:nvPr/>
        </p:nvSpPr>
        <p:spPr>
          <a:xfrm>
            <a:off x="2533726" y="4401691"/>
            <a:ext cx="2473574" cy="714380"/>
          </a:xfrm>
          <a:prstGeom prst="rect">
            <a:avLst/>
          </a:prstGeom>
          <a:solidFill>
            <a:schemeClr val="bg1">
              <a:lumMod val="8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3600" b="1" dirty="0">
                <a:solidFill>
                  <a:schemeClr val="tx1">
                    <a:lumMod val="75000"/>
                    <a:lumOff val="25000"/>
                  </a:schemeClr>
                </a:solidFill>
              </a:rPr>
              <a:t>5</a:t>
            </a:r>
            <a:r>
              <a:rPr lang="ru-RU" sz="3600" b="1" dirty="0">
                <a:solidFill>
                  <a:schemeClr val="tx1">
                    <a:lumMod val="75000"/>
                    <a:lumOff val="25000"/>
                  </a:schemeClr>
                </a:solidFill>
              </a:rPr>
              <a:t>0%</a:t>
            </a:r>
            <a:endParaRPr lang="ru-RU" sz="3600" dirty="0">
              <a:solidFill>
                <a:schemeClr val="tx1">
                  <a:lumMod val="75000"/>
                  <a:lumOff val="25000"/>
                </a:schemeClr>
              </a:solidFill>
            </a:endParaRPr>
          </a:p>
        </p:txBody>
      </p:sp>
      <p:sp>
        <p:nvSpPr>
          <p:cNvPr id="34" name="Rectangle 33"/>
          <p:cNvSpPr/>
          <p:nvPr/>
        </p:nvSpPr>
        <p:spPr>
          <a:xfrm>
            <a:off x="5212651" y="4401691"/>
            <a:ext cx="2473574" cy="714380"/>
          </a:xfrm>
          <a:prstGeom prst="rect">
            <a:avLst/>
          </a:prstGeom>
          <a:solidFill>
            <a:schemeClr val="bg1">
              <a:lumMod val="8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3600" b="1" dirty="0">
                <a:solidFill>
                  <a:schemeClr val="tx1">
                    <a:lumMod val="75000"/>
                    <a:lumOff val="25000"/>
                  </a:schemeClr>
                </a:solidFill>
              </a:rPr>
              <a:t>5</a:t>
            </a:r>
            <a:r>
              <a:rPr lang="ru-RU" sz="3600" b="1" dirty="0">
                <a:solidFill>
                  <a:schemeClr val="tx1">
                    <a:lumMod val="75000"/>
                    <a:lumOff val="25000"/>
                  </a:schemeClr>
                </a:solidFill>
              </a:rPr>
              <a:t>0%</a:t>
            </a:r>
            <a:endParaRPr lang="ru-RU" sz="3600" dirty="0">
              <a:solidFill>
                <a:schemeClr val="tx1">
                  <a:lumMod val="75000"/>
                  <a:lumOff val="25000"/>
                </a:schemeClr>
              </a:solidFill>
            </a:endParaRPr>
          </a:p>
        </p:txBody>
      </p:sp>
      <p:sp>
        <p:nvSpPr>
          <p:cNvPr id="35" name="Rectangle 34"/>
          <p:cNvSpPr/>
          <p:nvPr/>
        </p:nvSpPr>
        <p:spPr>
          <a:xfrm>
            <a:off x="7891576" y="4401691"/>
            <a:ext cx="1857388" cy="714380"/>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sz="3600" b="1" dirty="0">
                <a:solidFill>
                  <a:schemeClr val="tx1">
                    <a:lumMod val="75000"/>
                    <a:lumOff val="25000"/>
                  </a:schemeClr>
                </a:solidFill>
              </a:rPr>
              <a:t>+3</a:t>
            </a:r>
            <a:r>
              <a:rPr lang="ru-RU" sz="3600" b="1" dirty="0">
                <a:solidFill>
                  <a:schemeClr val="tx1">
                    <a:lumMod val="75000"/>
                    <a:lumOff val="25000"/>
                  </a:schemeClr>
                </a:solidFill>
              </a:rPr>
              <a:t>0%</a:t>
            </a:r>
          </a:p>
        </p:txBody>
      </p:sp>
      <p:sp>
        <p:nvSpPr>
          <p:cNvPr id="36" name="Rectangle 35"/>
          <p:cNvSpPr/>
          <p:nvPr/>
        </p:nvSpPr>
        <p:spPr>
          <a:xfrm rot="21148818">
            <a:off x="8840851" y="4094349"/>
            <a:ext cx="740048" cy="363155"/>
          </a:xfrm>
          <a:prstGeom prst="rect">
            <a:avLst/>
          </a:prstGeom>
          <a:solidFill>
            <a:srgbClr val="F2D214"/>
          </a:solid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en-US" b="1" dirty="0">
                <a:solidFill>
                  <a:schemeClr val="tx1">
                    <a:lumMod val="75000"/>
                    <a:lumOff val="25000"/>
                  </a:schemeClr>
                </a:solidFill>
              </a:rPr>
              <a:t>Extra</a:t>
            </a:r>
            <a:endParaRPr lang="ru-RU" dirty="0">
              <a:solidFill>
                <a:schemeClr val="tx1">
                  <a:lumMod val="75000"/>
                  <a:lumOff val="25000"/>
                </a:schemeClr>
              </a:solidFill>
            </a:endParaRPr>
          </a:p>
        </p:txBody>
      </p:sp>
    </p:spTree>
    <p:extLst>
      <p:ext uri="{BB962C8B-B14F-4D97-AF65-F5344CB8AC3E}">
        <p14:creationId xmlns:p14="http://schemas.microsoft.com/office/powerpoint/2010/main" val="11786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09CD9141-FF13-42B6-95DB-B48C1ACCD5E5}"/>
              </a:ext>
            </a:extLst>
          </p:cNvPr>
          <p:cNvSpPr txBox="1"/>
          <p:nvPr/>
        </p:nvSpPr>
        <p:spPr>
          <a:xfrm>
            <a:off x="479376" y="1596784"/>
            <a:ext cx="10503153" cy="2677656"/>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chemeClr val="bg1"/>
                </a:solidFill>
              </a:rPr>
              <a:t>Supervised Learning</a:t>
            </a:r>
          </a:p>
          <a:p>
            <a:pPr marL="344488" indent="-344488">
              <a:buFont typeface="Courier New" panose="02070309020205020404" pitchFamily="49" charset="0"/>
              <a:buChar char="o"/>
            </a:pPr>
            <a:r>
              <a:rPr lang="en-US" sz="2400" dirty="0">
                <a:solidFill>
                  <a:schemeClr val="bg1"/>
                </a:solidFill>
              </a:rPr>
              <a:t>Naive Bayesian Classifier</a:t>
            </a:r>
          </a:p>
          <a:p>
            <a:pPr marL="344488" indent="-344488">
              <a:buFont typeface="Courier New" panose="02070309020205020404" pitchFamily="49" charset="0"/>
              <a:buChar char="o"/>
            </a:pPr>
            <a:r>
              <a:rPr lang="en-US" sz="2400" dirty="0">
                <a:solidFill>
                  <a:schemeClr val="bg1"/>
                </a:solidFill>
              </a:rPr>
              <a:t>Gaussian Classification Model</a:t>
            </a:r>
          </a:p>
          <a:p>
            <a:pPr marL="344488" indent="-344488">
              <a:buFont typeface="Courier New" panose="02070309020205020404" pitchFamily="49" charset="0"/>
              <a:buChar char="o"/>
            </a:pPr>
            <a:r>
              <a:rPr lang="en-US" sz="2400" dirty="0">
                <a:solidFill>
                  <a:schemeClr val="bg1"/>
                </a:solidFill>
              </a:rPr>
              <a:t>Linear Discriminant Functions </a:t>
            </a:r>
            <a:endParaRPr lang="ru-RU" sz="2400" dirty="0">
              <a:solidFill>
                <a:schemeClr val="bg1"/>
              </a:solidFill>
            </a:endParaRPr>
          </a:p>
          <a:p>
            <a:pPr marL="344488" indent="-344488">
              <a:buFont typeface="Courier New" panose="02070309020205020404" pitchFamily="49" charset="0"/>
              <a:buChar char="o"/>
            </a:pPr>
            <a:r>
              <a:rPr lang="en-US" sz="2400" dirty="0">
                <a:solidFill>
                  <a:schemeClr val="bg1"/>
                </a:solidFill>
              </a:rPr>
              <a:t>Decision strategies</a:t>
            </a:r>
            <a:endParaRPr lang="ru-RU" sz="2400" dirty="0">
              <a:solidFill>
                <a:schemeClr val="bg1"/>
              </a:solidFill>
            </a:endParaRPr>
          </a:p>
          <a:p>
            <a:pPr marL="344488" indent="-344488">
              <a:buFont typeface="Courier New" panose="02070309020205020404" pitchFamily="49" charset="0"/>
              <a:buChar char="o"/>
            </a:pPr>
            <a:r>
              <a:rPr lang="en-US" sz="2400" dirty="0">
                <a:solidFill>
                  <a:schemeClr val="bg1"/>
                </a:solidFill>
              </a:rPr>
              <a:t>Benchmarking of Supervised Learning Algorithms</a:t>
            </a:r>
            <a:endParaRPr lang="ru-RU" sz="2400" dirty="0">
              <a:solidFill>
                <a:schemeClr val="bg1"/>
              </a:solidFill>
            </a:endParaRPr>
          </a:p>
          <a:p>
            <a:pPr marL="344488" indent="-344488">
              <a:buFont typeface="Courier New" panose="02070309020205020404" pitchFamily="49" charset="0"/>
              <a:buChar char="o"/>
            </a:pPr>
            <a:r>
              <a:rPr lang="en-US" sz="2400" dirty="0">
                <a:solidFill>
                  <a:schemeClr val="bg1"/>
                </a:solidFill>
              </a:rPr>
              <a:t>Unsupervised Learning</a:t>
            </a:r>
          </a:p>
        </p:txBody>
      </p:sp>
      <p:sp>
        <p:nvSpPr>
          <p:cNvPr id="35" name="TextBox 34">
            <a:extLst>
              <a:ext uri="{FF2B5EF4-FFF2-40B4-BE49-F238E27FC236}">
                <a16:creationId xmlns:a16="http://schemas.microsoft.com/office/drawing/2014/main" id="{37A0ECEC-27A2-43FC-886A-B3F154BDBAAA}"/>
              </a:ext>
            </a:extLst>
          </p:cNvPr>
          <p:cNvSpPr txBox="1"/>
          <p:nvPr/>
        </p:nvSpPr>
        <p:spPr>
          <a:xfrm>
            <a:off x="479376" y="716182"/>
            <a:ext cx="8674352" cy="646331"/>
          </a:xfrm>
          <a:prstGeom prst="rect">
            <a:avLst/>
          </a:prstGeom>
          <a:noFill/>
        </p:spPr>
        <p:txBody>
          <a:bodyPr wrap="square" rtlCol="0">
            <a:spAutoFit/>
          </a:bodyPr>
          <a:lstStyle/>
          <a:p>
            <a:r>
              <a:rPr lang="en-US" sz="3600" b="1" dirty="0">
                <a:solidFill>
                  <a:schemeClr val="bg1"/>
                </a:solidFill>
              </a:rPr>
              <a:t>Classic Machine Learning</a:t>
            </a:r>
            <a:endParaRPr lang="ru-RU" sz="3600" b="1" dirty="0">
              <a:solidFill>
                <a:schemeClr val="bg1"/>
              </a:solidFill>
            </a:endParaRPr>
          </a:p>
        </p:txBody>
      </p:sp>
    </p:spTree>
    <p:extLst>
      <p:ext uri="{BB962C8B-B14F-4D97-AF65-F5344CB8AC3E}">
        <p14:creationId xmlns:p14="http://schemas.microsoft.com/office/powerpoint/2010/main" val="255904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23" name="TextBox 22">
            <a:extLst>
              <a:ext uri="{FF2B5EF4-FFF2-40B4-BE49-F238E27FC236}">
                <a16:creationId xmlns:a16="http://schemas.microsoft.com/office/drawing/2014/main" id="{42A56D20-CA96-471E-A64F-C574F2FD67DA}"/>
              </a:ext>
            </a:extLst>
          </p:cNvPr>
          <p:cNvSpPr txBox="1"/>
          <p:nvPr/>
        </p:nvSpPr>
        <p:spPr>
          <a:xfrm>
            <a:off x="6960096" y="1124744"/>
            <a:ext cx="475252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3" name="Straight Connector 2">
            <a:extLst>
              <a:ext uri="{FF2B5EF4-FFF2-40B4-BE49-F238E27FC236}">
                <a16:creationId xmlns:a16="http://schemas.microsoft.com/office/drawing/2014/main" id="{C17485E6-32F8-408B-B5CE-1510A6047CAA}"/>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9CD9141-FF13-42B6-95DB-B48C1ACCD5E5}"/>
              </a:ext>
            </a:extLst>
          </p:cNvPr>
          <p:cNvSpPr txBox="1"/>
          <p:nvPr/>
        </p:nvSpPr>
        <p:spPr>
          <a:xfrm>
            <a:off x="479375" y="2131806"/>
            <a:ext cx="5832646" cy="415498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Get train/test data sample from open sources or generate it by yourself. Focus on low-dimension data, preferably 2  dimensions, 2 classes</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accuracy of data classification for 3-4 classifiers studied over lecture course</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 ROC curves and hit maps</a:t>
            </a:r>
            <a:endParaRPr lang="ru-RU" sz="2400" dirty="0">
              <a:solidFill>
                <a:srgbClr val="2C2C2C"/>
              </a:solidFill>
            </a:endParaRPr>
          </a:p>
        </p:txBody>
      </p:sp>
      <p:sp>
        <p:nvSpPr>
          <p:cNvPr id="25" name="TextBox 24">
            <a:extLst>
              <a:ext uri="{FF2B5EF4-FFF2-40B4-BE49-F238E27FC236}">
                <a16:creationId xmlns:a16="http://schemas.microsoft.com/office/drawing/2014/main" id="{7C8A482B-4B13-4F2B-AB33-A2B6DCF80452}"/>
              </a:ext>
            </a:extLst>
          </p:cNvPr>
          <p:cNvSpPr txBox="1"/>
          <p:nvPr/>
        </p:nvSpPr>
        <p:spPr>
          <a:xfrm>
            <a:off x="6528048" y="2131806"/>
            <a:ext cx="5328588" cy="230832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In-house classifier: 			40%</a:t>
            </a:r>
          </a:p>
          <a:p>
            <a:pPr marL="344488" indent="-344488">
              <a:buFont typeface="Courier New" panose="02070309020205020404" pitchFamily="49" charset="0"/>
              <a:buChar char="o"/>
            </a:pPr>
            <a:r>
              <a:rPr lang="en-US" sz="2400" dirty="0">
                <a:solidFill>
                  <a:srgbClr val="2C2C2C"/>
                </a:solidFill>
              </a:rPr>
              <a:t>Out-of-box classifier: 		20%</a:t>
            </a:r>
          </a:p>
          <a:p>
            <a:pPr marL="344488" indent="-344488">
              <a:buFont typeface="Courier New" panose="02070309020205020404" pitchFamily="49" charset="0"/>
              <a:buChar char="o"/>
            </a:pPr>
            <a:r>
              <a:rPr lang="en-US" sz="2400" dirty="0">
                <a:solidFill>
                  <a:srgbClr val="2C2C2C"/>
                </a:solidFill>
              </a:rPr>
              <a:t>Data visualization charts: 		20%</a:t>
            </a:r>
          </a:p>
          <a:p>
            <a:pPr marL="344488" indent="-344488">
              <a:buFont typeface="Courier New" panose="02070309020205020404" pitchFamily="49" charset="0"/>
              <a:buChar char="o"/>
            </a:pPr>
            <a:r>
              <a:rPr lang="en-US" sz="2400" dirty="0">
                <a:solidFill>
                  <a:srgbClr val="2C2C2C"/>
                </a:solidFill>
              </a:rPr>
              <a:t>ROC curve charts: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Extra: multi class championship	30% </a:t>
            </a:r>
            <a:endParaRPr lang="ru-RU" sz="2400" dirty="0">
              <a:solidFill>
                <a:srgbClr val="2C2C2C"/>
              </a:solidFill>
            </a:endParaRPr>
          </a:p>
        </p:txBody>
      </p:sp>
      <p:sp>
        <p:nvSpPr>
          <p:cNvPr id="8" name="TextBox 7">
            <a:extLst>
              <a:ext uri="{FF2B5EF4-FFF2-40B4-BE49-F238E27FC236}">
                <a16:creationId xmlns:a16="http://schemas.microsoft.com/office/drawing/2014/main" id="{5020743A-F328-4E5C-BB73-3B83AFB849A1}"/>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Supervised learning</a:t>
            </a:r>
            <a:endParaRPr lang="ru-RU" sz="3600" b="1" dirty="0">
              <a:solidFill>
                <a:srgbClr val="2C2C2C"/>
              </a:solidFill>
            </a:endParaRPr>
          </a:p>
        </p:txBody>
      </p:sp>
      <p:pic>
        <p:nvPicPr>
          <p:cNvPr id="10" name="Picture 9">
            <a:extLst>
              <a:ext uri="{FF2B5EF4-FFF2-40B4-BE49-F238E27FC236}">
                <a16:creationId xmlns:a16="http://schemas.microsoft.com/office/drawing/2014/main" id="{A4721DA8-4B63-4612-9046-6698E9E4DDA0}"/>
              </a:ext>
            </a:extLst>
          </p:cNvPr>
          <p:cNvPicPr>
            <a:picLocks noChangeAspect="1"/>
          </p:cNvPicPr>
          <p:nvPr/>
        </p:nvPicPr>
        <p:blipFill>
          <a:blip r:embed="rId2"/>
          <a:stretch>
            <a:fillRect/>
          </a:stretch>
        </p:blipFill>
        <p:spPr>
          <a:xfrm rot="16200000">
            <a:off x="8036499" y="4190476"/>
            <a:ext cx="2101335" cy="2957997"/>
          </a:xfrm>
          <a:prstGeom prst="rect">
            <a:avLst/>
          </a:prstGeom>
        </p:spPr>
      </p:pic>
    </p:spTree>
    <p:extLst>
      <p:ext uri="{BB962C8B-B14F-4D97-AF65-F5344CB8AC3E}">
        <p14:creationId xmlns:p14="http://schemas.microsoft.com/office/powerpoint/2010/main" val="4088508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23" name="TextBox 22">
            <a:extLst>
              <a:ext uri="{FF2B5EF4-FFF2-40B4-BE49-F238E27FC236}">
                <a16:creationId xmlns:a16="http://schemas.microsoft.com/office/drawing/2014/main" id="{42A56D20-CA96-471E-A64F-C574F2FD67DA}"/>
              </a:ext>
            </a:extLst>
          </p:cNvPr>
          <p:cNvSpPr txBox="1"/>
          <p:nvPr/>
        </p:nvSpPr>
        <p:spPr>
          <a:xfrm>
            <a:off x="6960096" y="1124744"/>
            <a:ext cx="475252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3" name="Straight Connector 2">
            <a:extLst>
              <a:ext uri="{FF2B5EF4-FFF2-40B4-BE49-F238E27FC236}">
                <a16:creationId xmlns:a16="http://schemas.microsoft.com/office/drawing/2014/main" id="{C17485E6-32F8-408B-B5CE-1510A6047CAA}"/>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9CD9141-FF13-42B6-95DB-B48C1ACCD5E5}"/>
              </a:ext>
            </a:extLst>
          </p:cNvPr>
          <p:cNvSpPr txBox="1"/>
          <p:nvPr/>
        </p:nvSpPr>
        <p:spPr>
          <a:xfrm>
            <a:off x="479375" y="2131806"/>
            <a:ext cx="5832646" cy="341632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solidFill>
                  <a:srgbClr val="2C2C2C"/>
                </a:solidFill>
              </a:rPr>
              <a:t>Get train/test data sample from open </a:t>
            </a:r>
            <a:r>
              <a:rPr lang="en-US" sz="2400" dirty="0">
                <a:hlinkClick r:id="rId2"/>
              </a:rPr>
              <a:t>sources</a:t>
            </a:r>
            <a:r>
              <a:rPr lang="ru-RU" sz="2400" dirty="0"/>
              <a:t>, </a:t>
            </a:r>
            <a:r>
              <a:rPr lang="en-US" sz="2400" dirty="0"/>
              <a:t>e.g. GBP/USD index</a:t>
            </a:r>
            <a:r>
              <a:rPr lang="ru-RU" sz="2400" dirty="0"/>
              <a:t>. </a:t>
            </a:r>
            <a:r>
              <a:rPr lang="en-US" sz="2400" dirty="0"/>
              <a:t>Use daily change (</a:t>
            </a:r>
            <a:r>
              <a:rPr lang="ru-RU" sz="2400" b="1" dirty="0">
                <a:solidFill>
                  <a:schemeClr val="accent3">
                    <a:lumMod val="50000"/>
                  </a:schemeClr>
                </a:solidFill>
              </a:rPr>
              <a:t>↑</a:t>
            </a:r>
            <a:r>
              <a:rPr lang="en-US" sz="2400" dirty="0"/>
              <a:t>, </a:t>
            </a:r>
            <a:r>
              <a:rPr lang="ru-RU" sz="2400" b="1" dirty="0">
                <a:solidFill>
                  <a:srgbClr val="C00000"/>
                </a:solidFill>
              </a:rPr>
              <a:t>↓</a:t>
            </a:r>
            <a:r>
              <a:rPr lang="en-US" sz="2400" dirty="0"/>
              <a:t>)</a:t>
            </a:r>
            <a:r>
              <a:rPr lang="ru-RU" sz="2400" dirty="0"/>
              <a:t> </a:t>
            </a:r>
            <a:r>
              <a:rPr lang="en-US" sz="2400" dirty="0"/>
              <a:t>as a target</a:t>
            </a:r>
            <a:r>
              <a:rPr lang="ru-RU" sz="2400" dirty="0"/>
              <a:t>.</a:t>
            </a:r>
            <a:endParaRPr lang="en-US" sz="2400" dirty="0"/>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accuracy of data classification  </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 ROC curves and calculate AUC</a:t>
            </a:r>
            <a:endParaRPr lang="ru-RU" sz="2400" dirty="0">
              <a:solidFill>
                <a:srgbClr val="2C2C2C"/>
              </a:solidFill>
            </a:endParaRPr>
          </a:p>
        </p:txBody>
      </p:sp>
      <p:sp>
        <p:nvSpPr>
          <p:cNvPr id="25" name="TextBox 24">
            <a:extLst>
              <a:ext uri="{FF2B5EF4-FFF2-40B4-BE49-F238E27FC236}">
                <a16:creationId xmlns:a16="http://schemas.microsoft.com/office/drawing/2014/main" id="{7C8A482B-4B13-4F2B-AB33-A2B6DCF80452}"/>
              </a:ext>
            </a:extLst>
          </p:cNvPr>
          <p:cNvSpPr txBox="1"/>
          <p:nvPr/>
        </p:nvSpPr>
        <p:spPr>
          <a:xfrm>
            <a:off x="6528048" y="2131806"/>
            <a:ext cx="5328588" cy="230832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In-house classifier: 			40%</a:t>
            </a:r>
          </a:p>
          <a:p>
            <a:pPr marL="344488" indent="-344488">
              <a:buFont typeface="Courier New" panose="02070309020205020404" pitchFamily="49" charset="0"/>
              <a:buChar char="o"/>
            </a:pPr>
            <a:r>
              <a:rPr lang="en-US" sz="2400" dirty="0">
                <a:solidFill>
                  <a:srgbClr val="2C2C2C"/>
                </a:solidFill>
              </a:rPr>
              <a:t>Out-of-box classifier: 		20%</a:t>
            </a:r>
          </a:p>
          <a:p>
            <a:pPr marL="344488" indent="-344488">
              <a:buFont typeface="Courier New" panose="02070309020205020404" pitchFamily="49" charset="0"/>
              <a:buChar char="o"/>
            </a:pPr>
            <a:r>
              <a:rPr lang="en-US" sz="2400" dirty="0">
                <a:solidFill>
                  <a:srgbClr val="2C2C2C"/>
                </a:solidFill>
              </a:rPr>
              <a:t>Data visualization charts: 		20%</a:t>
            </a:r>
          </a:p>
          <a:p>
            <a:pPr marL="344488" indent="-344488">
              <a:buFont typeface="Courier New" panose="02070309020205020404" pitchFamily="49" charset="0"/>
              <a:buChar char="o"/>
            </a:pPr>
            <a:r>
              <a:rPr lang="en-US" sz="2400" dirty="0">
                <a:solidFill>
                  <a:srgbClr val="2C2C2C"/>
                </a:solidFill>
              </a:rPr>
              <a:t>ROC curve charts: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Extra: multi class championship	30% </a:t>
            </a:r>
            <a:endParaRPr lang="ru-RU" sz="2400" dirty="0">
              <a:solidFill>
                <a:srgbClr val="2C2C2C"/>
              </a:solidFill>
            </a:endParaRPr>
          </a:p>
        </p:txBody>
      </p:sp>
      <p:sp>
        <p:nvSpPr>
          <p:cNvPr id="8" name="TextBox 7">
            <a:extLst>
              <a:ext uri="{FF2B5EF4-FFF2-40B4-BE49-F238E27FC236}">
                <a16:creationId xmlns:a16="http://schemas.microsoft.com/office/drawing/2014/main" id="{5020743A-F328-4E5C-BB73-3B83AFB849A1}"/>
              </a:ext>
            </a:extLst>
          </p:cNvPr>
          <p:cNvSpPr txBox="1"/>
          <p:nvPr/>
        </p:nvSpPr>
        <p:spPr>
          <a:xfrm>
            <a:off x="479375" y="116632"/>
            <a:ext cx="8928991" cy="646331"/>
          </a:xfrm>
          <a:prstGeom prst="rect">
            <a:avLst/>
          </a:prstGeom>
          <a:noFill/>
        </p:spPr>
        <p:txBody>
          <a:bodyPr wrap="square" rtlCol="0">
            <a:spAutoFit/>
          </a:bodyPr>
          <a:lstStyle/>
          <a:p>
            <a:r>
              <a:rPr lang="en-US" sz="3600" b="1" dirty="0">
                <a:solidFill>
                  <a:srgbClr val="2C2C2C"/>
                </a:solidFill>
              </a:rPr>
              <a:t>Naive Bayesian Classifier</a:t>
            </a:r>
            <a:endParaRPr lang="ru-RU" sz="3600" b="1" dirty="0">
              <a:solidFill>
                <a:srgbClr val="2C2C2C"/>
              </a:solidFill>
            </a:endParaRPr>
          </a:p>
        </p:txBody>
      </p:sp>
      <p:grpSp>
        <p:nvGrpSpPr>
          <p:cNvPr id="2" name="Group 1"/>
          <p:cNvGrpSpPr/>
          <p:nvPr/>
        </p:nvGrpSpPr>
        <p:grpSpPr>
          <a:xfrm>
            <a:off x="8275597" y="4768351"/>
            <a:ext cx="1833490" cy="1832495"/>
            <a:chOff x="7102842" y="1306150"/>
            <a:chExt cx="4249742" cy="4247436"/>
          </a:xfrm>
        </p:grpSpPr>
        <p:sp>
          <p:nvSpPr>
            <p:cNvPr id="9" name="Rectangle 8"/>
            <p:cNvSpPr/>
            <p:nvPr/>
          </p:nvSpPr>
          <p:spPr>
            <a:xfrm rot="6048438">
              <a:off x="7681023" y="2832706"/>
              <a:ext cx="3940223" cy="1501538"/>
            </a:xfrm>
            <a:prstGeom prst="rect">
              <a:avLst/>
            </a:prstGeom>
            <a:gradFill flip="none" rotWithShape="1">
              <a:gsLst>
                <a:gs pos="0">
                  <a:schemeClr val="bg1"/>
                </a:gs>
                <a:gs pos="98000">
                  <a:schemeClr val="accent2">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6836987">
              <a:off x="6193217" y="2525493"/>
              <a:ext cx="3940223" cy="1501538"/>
            </a:xfrm>
            <a:prstGeom prst="rect">
              <a:avLst/>
            </a:prstGeom>
            <a:gradFill flip="none" rotWithShape="1">
              <a:gsLst>
                <a:gs pos="0">
                  <a:schemeClr val="bg1"/>
                </a:gs>
                <a:gs pos="98000">
                  <a:schemeClr val="accent1">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7102842" y="1782136"/>
              <a:ext cx="4249742" cy="3009920"/>
              <a:chOff x="7102842" y="1556792"/>
              <a:chExt cx="4249742" cy="3009920"/>
            </a:xfrm>
          </p:grpSpPr>
          <p:cxnSp>
            <p:nvCxnSpPr>
              <p:cNvPr id="13" name="Прямая со стрелкой 13"/>
              <p:cNvCxnSpPr/>
              <p:nvPr/>
            </p:nvCxnSpPr>
            <p:spPr>
              <a:xfrm>
                <a:off x="7317156" y="4128560"/>
                <a:ext cx="3714776"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4"/>
              <p:cNvCxnSpPr/>
              <p:nvPr/>
            </p:nvCxnSpPr>
            <p:spPr>
              <a:xfrm rot="5400000" flipH="1" flipV="1">
                <a:off x="6161784" y="3203834"/>
                <a:ext cx="2724168"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Блок-схема: узел 19"/>
              <p:cNvSpPr/>
              <p:nvPr/>
            </p:nvSpPr>
            <p:spPr>
              <a:xfrm>
                <a:off x="7531470" y="391424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узел 23"/>
              <p:cNvSpPr/>
              <p:nvPr/>
            </p:nvSpPr>
            <p:spPr>
              <a:xfrm>
                <a:off x="10031800" y="3985684"/>
                <a:ext cx="214314" cy="21431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17" name="Object 6"/>
              <p:cNvGraphicFramePr>
                <a:graphicFrameLocks noChangeAspect="1"/>
              </p:cNvGraphicFramePr>
              <p:nvPr/>
            </p:nvGraphicFramePr>
            <p:xfrm>
              <a:off x="11062072" y="4128560"/>
              <a:ext cx="290512" cy="431800"/>
            </p:xfrm>
            <a:graphic>
              <a:graphicData uri="http://schemas.openxmlformats.org/presentationml/2006/ole">
                <mc:AlternateContent xmlns:mc="http://schemas.openxmlformats.org/markup-compatibility/2006">
                  <mc:Choice xmlns:v="urn:schemas-microsoft-com:vml" Requires="v">
                    <p:oleObj name="Equation" r:id="rId3" imgW="152280" imgH="215640" progId="Equation.3">
                      <p:embed/>
                    </p:oleObj>
                  </mc:Choice>
                  <mc:Fallback>
                    <p:oleObj name="Equation" r:id="rId3" imgW="152280" imgH="215640" progId="Equation.3">
                      <p:embed/>
                      <p:pic>
                        <p:nvPicPr>
                          <p:cNvPr id="3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2072" y="4128560"/>
                            <a:ext cx="2905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
              <p:cNvGraphicFramePr>
                <a:graphicFrameLocks noChangeAspect="1"/>
              </p:cNvGraphicFramePr>
              <p:nvPr/>
            </p:nvGraphicFramePr>
            <p:xfrm>
              <a:off x="7102842" y="1556792"/>
              <a:ext cx="314325" cy="431800"/>
            </p:xfrm>
            <a:graphic>
              <a:graphicData uri="http://schemas.openxmlformats.org/presentationml/2006/ole">
                <mc:AlternateContent xmlns:mc="http://schemas.openxmlformats.org/markup-compatibility/2006">
                  <mc:Choice xmlns:v="urn:schemas-microsoft-com:vml" Requires="v">
                    <p:oleObj name="Equation" r:id="rId5" imgW="164880" imgH="215640" progId="Equation.3">
                      <p:embed/>
                    </p:oleObj>
                  </mc:Choice>
                  <mc:Fallback>
                    <p:oleObj name="Equation" r:id="rId5" imgW="164880" imgH="215640" progId="Equation.3">
                      <p:embed/>
                      <p:pic>
                        <p:nvPicPr>
                          <p:cNvPr id="3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2842" y="1556792"/>
                            <a:ext cx="3143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Блок-схема: узел 41"/>
              <p:cNvSpPr/>
              <p:nvPr/>
            </p:nvSpPr>
            <p:spPr>
              <a:xfrm>
                <a:off x="7531470" y="4057122"/>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Блок-схема: узел 42"/>
              <p:cNvSpPr/>
              <p:nvPr/>
            </p:nvSpPr>
            <p:spPr>
              <a:xfrm>
                <a:off x="7531470" y="212829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Блок-схема: узел 43"/>
              <p:cNvSpPr/>
              <p:nvPr/>
            </p:nvSpPr>
            <p:spPr>
              <a:xfrm>
                <a:off x="9960362" y="2128296"/>
                <a:ext cx="214314" cy="21431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Блок-схема: узел 44"/>
              <p:cNvSpPr/>
              <p:nvPr/>
            </p:nvSpPr>
            <p:spPr>
              <a:xfrm>
                <a:off x="10031800" y="2199734"/>
                <a:ext cx="214314" cy="21431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Блок-схема: узел 45"/>
              <p:cNvSpPr/>
              <p:nvPr/>
            </p:nvSpPr>
            <p:spPr>
              <a:xfrm>
                <a:off x="7674346" y="3985684"/>
                <a:ext cx="214314" cy="21431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узел 46"/>
              <p:cNvSpPr/>
              <p:nvPr/>
            </p:nvSpPr>
            <p:spPr>
              <a:xfrm>
                <a:off x="10174676" y="3914246"/>
                <a:ext cx="214314" cy="214314"/>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9" name="Блок-схема: узел 54"/>
            <p:cNvSpPr/>
            <p:nvPr/>
          </p:nvSpPr>
          <p:spPr>
            <a:xfrm>
              <a:off x="9668236" y="3742747"/>
              <a:ext cx="1008000" cy="1008000"/>
            </a:xfrm>
            <a:prstGeom prst="flowChartConnector">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Блок-схема: узел 54"/>
            <p:cNvSpPr/>
            <p:nvPr/>
          </p:nvSpPr>
          <p:spPr>
            <a:xfrm>
              <a:off x="7294426" y="3830444"/>
              <a:ext cx="1008000" cy="1008000"/>
            </a:xfrm>
            <a:prstGeom prst="flowChartConnector">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Блок-схема: узел 54"/>
            <p:cNvSpPr/>
            <p:nvPr/>
          </p:nvSpPr>
          <p:spPr>
            <a:xfrm>
              <a:off x="9634957" y="1974804"/>
              <a:ext cx="1008000" cy="1008000"/>
            </a:xfrm>
            <a:prstGeom prst="flowChartConnector">
              <a:avLst/>
            </a:prstGeom>
            <a:solidFill>
              <a:srgbClr val="FF0000">
                <a:alpha val="5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Блок-схема: узел 54"/>
            <p:cNvSpPr/>
            <p:nvPr/>
          </p:nvSpPr>
          <p:spPr>
            <a:xfrm>
              <a:off x="7245331" y="2218321"/>
              <a:ext cx="1008000" cy="1008000"/>
            </a:xfrm>
            <a:prstGeom prst="flowChartConnector">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3" name="Прямая соединительная линия 57"/>
            <p:cNvCxnSpPr/>
            <p:nvPr/>
          </p:nvCxnSpPr>
          <p:spPr>
            <a:xfrm rot="5400000" flipH="1" flipV="1">
              <a:off x="6994758" y="3049145"/>
              <a:ext cx="3810026" cy="737424"/>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09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23" name="TextBox 22">
            <a:extLst>
              <a:ext uri="{FF2B5EF4-FFF2-40B4-BE49-F238E27FC236}">
                <a16:creationId xmlns:a16="http://schemas.microsoft.com/office/drawing/2014/main" id="{42A56D20-CA96-471E-A64F-C574F2FD67DA}"/>
              </a:ext>
            </a:extLst>
          </p:cNvPr>
          <p:cNvSpPr txBox="1"/>
          <p:nvPr/>
        </p:nvSpPr>
        <p:spPr>
          <a:xfrm>
            <a:off x="6960096" y="1124744"/>
            <a:ext cx="475252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3" name="Straight Connector 2">
            <a:extLst>
              <a:ext uri="{FF2B5EF4-FFF2-40B4-BE49-F238E27FC236}">
                <a16:creationId xmlns:a16="http://schemas.microsoft.com/office/drawing/2014/main" id="{C17485E6-32F8-408B-B5CE-1510A6047CAA}"/>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9CD9141-FF13-42B6-95DB-B48C1ACCD5E5}"/>
              </a:ext>
            </a:extLst>
          </p:cNvPr>
          <p:cNvSpPr txBox="1"/>
          <p:nvPr/>
        </p:nvSpPr>
        <p:spPr>
          <a:xfrm>
            <a:off x="479375" y="2131806"/>
            <a:ext cx="5832646" cy="341632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solidFill>
                  <a:srgbClr val="2C2C2C"/>
                </a:solidFill>
              </a:rPr>
              <a:t>Get train/test data sample from open </a:t>
            </a:r>
            <a:r>
              <a:rPr lang="en-US" sz="2400" dirty="0">
                <a:hlinkClick r:id="rId2"/>
              </a:rPr>
              <a:t>sources</a:t>
            </a:r>
            <a:r>
              <a:rPr lang="ru-RU" sz="2400" dirty="0"/>
              <a:t>, </a:t>
            </a:r>
            <a:r>
              <a:rPr lang="en-US" sz="2400" dirty="0"/>
              <a:t>e.g. GBP/USD index</a:t>
            </a:r>
            <a:r>
              <a:rPr lang="ru-RU" sz="2400" dirty="0"/>
              <a:t>. </a:t>
            </a:r>
            <a:r>
              <a:rPr lang="en-US" sz="2400" dirty="0"/>
              <a:t>Use daily change (</a:t>
            </a:r>
            <a:r>
              <a:rPr lang="ru-RU" sz="2400" b="1" dirty="0">
                <a:solidFill>
                  <a:schemeClr val="accent3">
                    <a:lumMod val="50000"/>
                  </a:schemeClr>
                </a:solidFill>
              </a:rPr>
              <a:t>↑</a:t>
            </a:r>
            <a:r>
              <a:rPr lang="en-US" sz="2400" dirty="0"/>
              <a:t>, </a:t>
            </a:r>
            <a:r>
              <a:rPr lang="ru-RU" sz="2400" b="1" dirty="0">
                <a:solidFill>
                  <a:srgbClr val="C00000"/>
                </a:solidFill>
              </a:rPr>
              <a:t>↓</a:t>
            </a:r>
            <a:r>
              <a:rPr lang="en-US" sz="2400" dirty="0"/>
              <a:t>)</a:t>
            </a:r>
            <a:r>
              <a:rPr lang="ru-RU" sz="2400" dirty="0"/>
              <a:t> </a:t>
            </a:r>
            <a:r>
              <a:rPr lang="en-US" sz="2400" dirty="0"/>
              <a:t>as a target</a:t>
            </a:r>
            <a:r>
              <a:rPr lang="ru-RU" sz="2400" dirty="0"/>
              <a:t>.</a:t>
            </a:r>
            <a:endParaRPr lang="en-US" sz="2400" dirty="0"/>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accuracy of data classification  </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 ROC curves and calculate AUC</a:t>
            </a:r>
            <a:endParaRPr lang="ru-RU" sz="2400" dirty="0">
              <a:solidFill>
                <a:srgbClr val="2C2C2C"/>
              </a:solidFill>
            </a:endParaRPr>
          </a:p>
        </p:txBody>
      </p:sp>
      <p:sp>
        <p:nvSpPr>
          <p:cNvPr id="25" name="TextBox 24">
            <a:extLst>
              <a:ext uri="{FF2B5EF4-FFF2-40B4-BE49-F238E27FC236}">
                <a16:creationId xmlns:a16="http://schemas.microsoft.com/office/drawing/2014/main" id="{7C8A482B-4B13-4F2B-AB33-A2B6DCF80452}"/>
              </a:ext>
            </a:extLst>
          </p:cNvPr>
          <p:cNvSpPr txBox="1"/>
          <p:nvPr/>
        </p:nvSpPr>
        <p:spPr>
          <a:xfrm>
            <a:off x="6528048" y="2131806"/>
            <a:ext cx="5328588" cy="230832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In-house classifier: 			40%</a:t>
            </a:r>
          </a:p>
          <a:p>
            <a:pPr marL="344488" indent="-344488">
              <a:buFont typeface="Courier New" panose="02070309020205020404" pitchFamily="49" charset="0"/>
              <a:buChar char="o"/>
            </a:pPr>
            <a:r>
              <a:rPr lang="en-US" sz="2400" dirty="0">
                <a:solidFill>
                  <a:srgbClr val="2C2C2C"/>
                </a:solidFill>
              </a:rPr>
              <a:t>Out-of-box classifier: 		20%</a:t>
            </a:r>
          </a:p>
          <a:p>
            <a:pPr marL="344488" indent="-344488">
              <a:buFont typeface="Courier New" panose="02070309020205020404" pitchFamily="49" charset="0"/>
              <a:buChar char="o"/>
            </a:pPr>
            <a:r>
              <a:rPr lang="en-US" sz="2400" dirty="0">
                <a:solidFill>
                  <a:srgbClr val="2C2C2C"/>
                </a:solidFill>
              </a:rPr>
              <a:t>Data visualization charts: 		20%</a:t>
            </a:r>
          </a:p>
          <a:p>
            <a:pPr marL="344488" indent="-344488">
              <a:buFont typeface="Courier New" panose="02070309020205020404" pitchFamily="49" charset="0"/>
              <a:buChar char="o"/>
            </a:pPr>
            <a:r>
              <a:rPr lang="en-US" sz="2400" dirty="0">
                <a:solidFill>
                  <a:srgbClr val="2C2C2C"/>
                </a:solidFill>
              </a:rPr>
              <a:t>ROC curve charts: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Extra: multi class championship	30% </a:t>
            </a:r>
            <a:endParaRPr lang="ru-RU" sz="2400" dirty="0">
              <a:solidFill>
                <a:srgbClr val="2C2C2C"/>
              </a:solidFill>
            </a:endParaRPr>
          </a:p>
        </p:txBody>
      </p:sp>
      <p:sp>
        <p:nvSpPr>
          <p:cNvPr id="34" name="TextBox 33">
            <a:extLst>
              <a:ext uri="{FF2B5EF4-FFF2-40B4-BE49-F238E27FC236}">
                <a16:creationId xmlns:a16="http://schemas.microsoft.com/office/drawing/2014/main" id="{831076D2-5437-44FB-BD65-AF27C05B7546}"/>
              </a:ext>
            </a:extLst>
          </p:cNvPr>
          <p:cNvSpPr txBox="1"/>
          <p:nvPr/>
        </p:nvSpPr>
        <p:spPr>
          <a:xfrm>
            <a:off x="479375" y="116632"/>
            <a:ext cx="11991485" cy="646331"/>
          </a:xfrm>
          <a:prstGeom prst="rect">
            <a:avLst/>
          </a:prstGeom>
          <a:noFill/>
        </p:spPr>
        <p:txBody>
          <a:bodyPr wrap="square" rtlCol="0">
            <a:spAutoFit/>
          </a:bodyPr>
          <a:lstStyle/>
          <a:p>
            <a:r>
              <a:rPr lang="en-US" sz="3600" b="1" dirty="0">
                <a:solidFill>
                  <a:srgbClr val="2C2C2C"/>
                </a:solidFill>
              </a:rPr>
              <a:t>Gaussian Classification Model</a:t>
            </a:r>
            <a:endParaRPr lang="ru-RU" sz="3600" b="1" dirty="0">
              <a:solidFill>
                <a:srgbClr val="2C2C2C"/>
              </a:solidFill>
            </a:endParaRPr>
          </a:p>
        </p:txBody>
      </p:sp>
      <p:pic>
        <p:nvPicPr>
          <p:cNvPr id="36" name="Picture 35"/>
          <p:cNvPicPr>
            <a:picLocks noChangeAspect="1"/>
          </p:cNvPicPr>
          <p:nvPr/>
        </p:nvPicPr>
        <p:blipFill>
          <a:blip r:embed="rId3"/>
          <a:stretch>
            <a:fillRect/>
          </a:stretch>
        </p:blipFill>
        <p:spPr>
          <a:xfrm>
            <a:off x="7871402" y="4941651"/>
            <a:ext cx="2660374" cy="1572722"/>
          </a:xfrm>
          <a:prstGeom prst="rect">
            <a:avLst/>
          </a:prstGeom>
        </p:spPr>
      </p:pic>
    </p:spTree>
    <p:extLst>
      <p:ext uri="{BB962C8B-B14F-4D97-AF65-F5344CB8AC3E}">
        <p14:creationId xmlns:p14="http://schemas.microsoft.com/office/powerpoint/2010/main" val="423757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23" name="TextBox 22">
            <a:extLst>
              <a:ext uri="{FF2B5EF4-FFF2-40B4-BE49-F238E27FC236}">
                <a16:creationId xmlns:a16="http://schemas.microsoft.com/office/drawing/2014/main" id="{42A56D20-CA96-471E-A64F-C574F2FD67DA}"/>
              </a:ext>
            </a:extLst>
          </p:cNvPr>
          <p:cNvSpPr txBox="1"/>
          <p:nvPr/>
        </p:nvSpPr>
        <p:spPr>
          <a:xfrm>
            <a:off x="6960096" y="1124744"/>
            <a:ext cx="475252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3" name="Straight Connector 2">
            <a:extLst>
              <a:ext uri="{FF2B5EF4-FFF2-40B4-BE49-F238E27FC236}">
                <a16:creationId xmlns:a16="http://schemas.microsoft.com/office/drawing/2014/main" id="{C17485E6-32F8-408B-B5CE-1510A6047CAA}"/>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9CD9141-FF13-42B6-95DB-B48C1ACCD5E5}"/>
              </a:ext>
            </a:extLst>
          </p:cNvPr>
          <p:cNvSpPr txBox="1"/>
          <p:nvPr/>
        </p:nvSpPr>
        <p:spPr>
          <a:xfrm>
            <a:off x="479375" y="2131806"/>
            <a:ext cx="5832646" cy="3416320"/>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solidFill>
                  <a:srgbClr val="2C2C2C"/>
                </a:solidFill>
              </a:rPr>
              <a:t>Get train/test data sample from open </a:t>
            </a:r>
            <a:r>
              <a:rPr lang="en-US" sz="2400" dirty="0">
                <a:hlinkClick r:id="rId2"/>
              </a:rPr>
              <a:t>sources</a:t>
            </a:r>
            <a:r>
              <a:rPr lang="ru-RU" sz="2400" dirty="0"/>
              <a:t>, </a:t>
            </a:r>
            <a:r>
              <a:rPr lang="en-US" sz="2400" dirty="0"/>
              <a:t>e.g. GBP/USD index</a:t>
            </a:r>
            <a:r>
              <a:rPr lang="ru-RU" sz="2400" dirty="0"/>
              <a:t>. </a:t>
            </a:r>
            <a:r>
              <a:rPr lang="en-US" sz="2400" dirty="0"/>
              <a:t>Use daily change (</a:t>
            </a:r>
            <a:r>
              <a:rPr lang="ru-RU" sz="2400" b="1" dirty="0">
                <a:solidFill>
                  <a:schemeClr val="accent3">
                    <a:lumMod val="50000"/>
                  </a:schemeClr>
                </a:solidFill>
              </a:rPr>
              <a:t>↑</a:t>
            </a:r>
            <a:r>
              <a:rPr lang="en-US" sz="2400" dirty="0"/>
              <a:t>, </a:t>
            </a:r>
            <a:r>
              <a:rPr lang="ru-RU" sz="2400" b="1" dirty="0">
                <a:solidFill>
                  <a:srgbClr val="C00000"/>
                </a:solidFill>
              </a:rPr>
              <a:t>↓</a:t>
            </a:r>
            <a:r>
              <a:rPr lang="en-US" sz="2400" dirty="0"/>
              <a:t>)</a:t>
            </a:r>
            <a:r>
              <a:rPr lang="ru-RU" sz="2400" dirty="0"/>
              <a:t> </a:t>
            </a:r>
            <a:r>
              <a:rPr lang="en-US" sz="2400" dirty="0"/>
              <a:t>as a target</a:t>
            </a:r>
            <a:r>
              <a:rPr lang="ru-RU" sz="2400" dirty="0"/>
              <a:t>.</a:t>
            </a:r>
            <a:endParaRPr lang="en-US" sz="2400" dirty="0"/>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accuracy of data classification  </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 ROC curves and calculate AUC</a:t>
            </a:r>
            <a:endParaRPr lang="ru-RU" sz="2400" dirty="0">
              <a:solidFill>
                <a:srgbClr val="2C2C2C"/>
              </a:solidFill>
            </a:endParaRPr>
          </a:p>
        </p:txBody>
      </p:sp>
      <p:sp>
        <p:nvSpPr>
          <p:cNvPr id="25" name="TextBox 24">
            <a:extLst>
              <a:ext uri="{FF2B5EF4-FFF2-40B4-BE49-F238E27FC236}">
                <a16:creationId xmlns:a16="http://schemas.microsoft.com/office/drawing/2014/main" id="{7C8A482B-4B13-4F2B-AB33-A2B6DCF80452}"/>
              </a:ext>
            </a:extLst>
          </p:cNvPr>
          <p:cNvSpPr txBox="1"/>
          <p:nvPr/>
        </p:nvSpPr>
        <p:spPr>
          <a:xfrm>
            <a:off x="6528048" y="2131806"/>
            <a:ext cx="5328588" cy="230832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In-house classifier: 			40%</a:t>
            </a:r>
          </a:p>
          <a:p>
            <a:pPr marL="344488" indent="-344488">
              <a:buFont typeface="Courier New" panose="02070309020205020404" pitchFamily="49" charset="0"/>
              <a:buChar char="o"/>
            </a:pPr>
            <a:r>
              <a:rPr lang="en-US" sz="2400" dirty="0">
                <a:solidFill>
                  <a:srgbClr val="2C2C2C"/>
                </a:solidFill>
              </a:rPr>
              <a:t>Out-of-box classifier: 		20%</a:t>
            </a:r>
          </a:p>
          <a:p>
            <a:pPr marL="344488" indent="-344488">
              <a:buFont typeface="Courier New" panose="02070309020205020404" pitchFamily="49" charset="0"/>
              <a:buChar char="o"/>
            </a:pPr>
            <a:r>
              <a:rPr lang="en-US" sz="2400" dirty="0">
                <a:solidFill>
                  <a:srgbClr val="2C2C2C"/>
                </a:solidFill>
              </a:rPr>
              <a:t>Data visualization charts: 		20%</a:t>
            </a:r>
          </a:p>
          <a:p>
            <a:pPr marL="344488" indent="-344488">
              <a:buFont typeface="Courier New" panose="02070309020205020404" pitchFamily="49" charset="0"/>
              <a:buChar char="o"/>
            </a:pPr>
            <a:r>
              <a:rPr lang="en-US" sz="2400" dirty="0">
                <a:solidFill>
                  <a:srgbClr val="2C2C2C"/>
                </a:solidFill>
              </a:rPr>
              <a:t>ROC curve charts: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Extra: multi class championship	30% </a:t>
            </a:r>
            <a:endParaRPr lang="ru-RU" sz="2400" dirty="0">
              <a:solidFill>
                <a:srgbClr val="2C2C2C"/>
              </a:solidFill>
            </a:endParaRPr>
          </a:p>
        </p:txBody>
      </p:sp>
      <p:sp>
        <p:nvSpPr>
          <p:cNvPr id="34" name="TextBox 33">
            <a:extLst>
              <a:ext uri="{FF2B5EF4-FFF2-40B4-BE49-F238E27FC236}">
                <a16:creationId xmlns:a16="http://schemas.microsoft.com/office/drawing/2014/main" id="{831076D2-5437-44FB-BD65-AF27C05B7546}"/>
              </a:ext>
            </a:extLst>
          </p:cNvPr>
          <p:cNvSpPr txBox="1"/>
          <p:nvPr/>
        </p:nvSpPr>
        <p:spPr>
          <a:xfrm>
            <a:off x="479375" y="116632"/>
            <a:ext cx="11991485" cy="646331"/>
          </a:xfrm>
          <a:prstGeom prst="rect">
            <a:avLst/>
          </a:prstGeom>
          <a:noFill/>
        </p:spPr>
        <p:txBody>
          <a:bodyPr wrap="square" rtlCol="0">
            <a:spAutoFit/>
          </a:bodyPr>
          <a:lstStyle/>
          <a:p>
            <a:r>
              <a:rPr lang="en-US" sz="3600" b="1" dirty="0">
                <a:solidFill>
                  <a:srgbClr val="2C2C2C"/>
                </a:solidFill>
              </a:rPr>
              <a:t>Linear Discrimination with </a:t>
            </a:r>
            <a:r>
              <a:rPr lang="en-US" sz="3600" b="1" dirty="0"/>
              <a:t>SVM</a:t>
            </a:r>
            <a:endParaRPr lang="ru-RU" sz="3600" b="1" dirty="0">
              <a:solidFill>
                <a:srgbClr val="2C2C2C"/>
              </a:solidFill>
            </a:endParaRPr>
          </a:p>
        </p:txBody>
      </p:sp>
      <p:pic>
        <p:nvPicPr>
          <p:cNvPr id="9" name="Picture 1">
            <a:extLst>
              <a:ext uri="{FF2B5EF4-FFF2-40B4-BE49-F238E27FC236}">
                <a16:creationId xmlns:a16="http://schemas.microsoft.com/office/drawing/2014/main" id="{49448BFF-78C8-45E2-A2B3-23679D96DAAF}"/>
              </a:ext>
            </a:extLst>
          </p:cNvPr>
          <p:cNvPicPr>
            <a:picLocks noChangeAspect="1" noChangeArrowheads="1"/>
          </p:cNvPicPr>
          <p:nvPr/>
        </p:nvPicPr>
        <p:blipFill>
          <a:blip r:embed="rId3"/>
          <a:srcRect/>
          <a:stretch>
            <a:fillRect/>
          </a:stretch>
        </p:blipFill>
        <p:spPr bwMode="auto">
          <a:xfrm>
            <a:off x="7969446" y="4800861"/>
            <a:ext cx="2409968" cy="1630272"/>
          </a:xfrm>
          <a:prstGeom prst="rect">
            <a:avLst/>
          </a:prstGeom>
          <a:noFill/>
          <a:ln w="9525">
            <a:noFill/>
            <a:miter lim="800000"/>
            <a:headEnd/>
            <a:tailEnd/>
          </a:ln>
          <a:effectLst/>
        </p:spPr>
      </p:pic>
    </p:spTree>
    <p:extLst>
      <p:ext uri="{BB962C8B-B14F-4D97-AF65-F5344CB8AC3E}">
        <p14:creationId xmlns:p14="http://schemas.microsoft.com/office/powerpoint/2010/main" val="43485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CEDCEA9C-8923-4A06-AF31-88AB948199BC}"/>
              </a:ext>
            </a:extLst>
          </p:cNvPr>
          <p:cNvPicPr>
            <a:picLocks noChangeAspect="1" noChangeArrowheads="1"/>
          </p:cNvPicPr>
          <p:nvPr/>
        </p:nvPicPr>
        <p:blipFill>
          <a:blip r:embed="rId2" cstate="print"/>
          <a:srcRect/>
          <a:stretch>
            <a:fillRect/>
          </a:stretch>
        </p:blipFill>
        <p:spPr bwMode="auto">
          <a:xfrm>
            <a:off x="8088416" y="5102194"/>
            <a:ext cx="2143139" cy="1427866"/>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831076D2-5437-44FB-BD65-AF27C05B7546}"/>
              </a:ext>
            </a:extLst>
          </p:cNvPr>
          <p:cNvSpPr txBox="1"/>
          <p:nvPr/>
        </p:nvSpPr>
        <p:spPr>
          <a:xfrm>
            <a:off x="479375" y="116632"/>
            <a:ext cx="11008991" cy="646331"/>
          </a:xfrm>
          <a:prstGeom prst="rect">
            <a:avLst/>
          </a:prstGeom>
          <a:noFill/>
        </p:spPr>
        <p:txBody>
          <a:bodyPr wrap="square" rtlCol="0">
            <a:spAutoFit/>
          </a:bodyPr>
          <a:lstStyle/>
          <a:p>
            <a:r>
              <a:rPr lang="en-US" sz="3600" b="1" dirty="0">
                <a:solidFill>
                  <a:srgbClr val="2C2C2C"/>
                </a:solidFill>
              </a:rPr>
              <a:t>Decision strategies</a:t>
            </a:r>
            <a:endParaRPr lang="ru-RU" sz="3600" b="1" dirty="0">
              <a:solidFill>
                <a:srgbClr val="2C2C2C"/>
              </a:solidFill>
            </a:endParaRPr>
          </a:p>
        </p:txBody>
      </p:sp>
      <p:sp>
        <p:nvSpPr>
          <p:cNvPr id="7" name="TextBox 6">
            <a:extLst>
              <a:ext uri="{FF2B5EF4-FFF2-40B4-BE49-F238E27FC236}">
                <a16:creationId xmlns:a16="http://schemas.microsoft.com/office/drawing/2014/main" id="{37A0ECEC-27A2-43FC-886A-B3F154BDBAAA}"/>
              </a:ext>
            </a:extLst>
          </p:cNvPr>
          <p:cNvSpPr txBox="1"/>
          <p:nvPr/>
        </p:nvSpPr>
        <p:spPr>
          <a:xfrm>
            <a:off x="479376" y="1124744"/>
            <a:ext cx="3240360" cy="646331"/>
          </a:xfrm>
          <a:prstGeom prst="rect">
            <a:avLst/>
          </a:prstGeom>
          <a:noFill/>
        </p:spPr>
        <p:txBody>
          <a:bodyPr wrap="square" rtlCol="0">
            <a:spAutoFit/>
          </a:bodyPr>
          <a:lstStyle/>
          <a:p>
            <a:r>
              <a:rPr lang="en-US" sz="3600" b="1" dirty="0">
                <a:solidFill>
                  <a:srgbClr val="2C2C2C"/>
                </a:solidFill>
              </a:rPr>
              <a:t>Description</a:t>
            </a:r>
            <a:endParaRPr lang="ru-RU" sz="3600" b="1" dirty="0">
              <a:solidFill>
                <a:srgbClr val="2C2C2C"/>
              </a:solidFill>
            </a:endParaRPr>
          </a:p>
        </p:txBody>
      </p:sp>
      <p:sp>
        <p:nvSpPr>
          <p:cNvPr id="8" name="TextBox 7">
            <a:extLst>
              <a:ext uri="{FF2B5EF4-FFF2-40B4-BE49-F238E27FC236}">
                <a16:creationId xmlns:a16="http://schemas.microsoft.com/office/drawing/2014/main" id="{42A56D20-CA96-471E-A64F-C574F2FD67DA}"/>
              </a:ext>
            </a:extLst>
          </p:cNvPr>
          <p:cNvSpPr txBox="1"/>
          <p:nvPr/>
        </p:nvSpPr>
        <p:spPr>
          <a:xfrm>
            <a:off x="6960096" y="1124744"/>
            <a:ext cx="4752528" cy="646331"/>
          </a:xfrm>
          <a:prstGeom prst="rect">
            <a:avLst/>
          </a:prstGeom>
          <a:noFill/>
        </p:spPr>
        <p:txBody>
          <a:bodyPr wrap="square" rtlCol="0">
            <a:spAutoFit/>
          </a:bodyPr>
          <a:lstStyle/>
          <a:p>
            <a:r>
              <a:rPr lang="en-US" sz="3600" b="1" dirty="0">
                <a:solidFill>
                  <a:srgbClr val="2C2C2C"/>
                </a:solidFill>
              </a:rPr>
              <a:t>Assessment criteria</a:t>
            </a:r>
            <a:endParaRPr lang="ru-RU" sz="3600" b="1" dirty="0">
              <a:solidFill>
                <a:srgbClr val="2C2C2C"/>
              </a:solidFill>
            </a:endParaRPr>
          </a:p>
        </p:txBody>
      </p:sp>
      <p:cxnSp>
        <p:nvCxnSpPr>
          <p:cNvPr id="10" name="Straight Connector 9">
            <a:extLst>
              <a:ext uri="{FF2B5EF4-FFF2-40B4-BE49-F238E27FC236}">
                <a16:creationId xmlns:a16="http://schemas.microsoft.com/office/drawing/2014/main" id="{C17485E6-32F8-408B-B5CE-1510A6047CAA}"/>
              </a:ext>
            </a:extLst>
          </p:cNvPr>
          <p:cNvCxnSpPr/>
          <p:nvPr/>
        </p:nvCxnSpPr>
        <p:spPr>
          <a:xfrm>
            <a:off x="6312024" y="1628800"/>
            <a:ext cx="0" cy="432048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C8A482B-4B13-4F2B-AB33-A2B6DCF80452}"/>
              </a:ext>
            </a:extLst>
          </p:cNvPr>
          <p:cNvSpPr txBox="1"/>
          <p:nvPr/>
        </p:nvSpPr>
        <p:spPr>
          <a:xfrm>
            <a:off x="6528048" y="2131806"/>
            <a:ext cx="5328588" cy="2308324"/>
          </a:xfrm>
          <a:prstGeom prst="rect">
            <a:avLst/>
          </a:prstGeom>
          <a:noFill/>
        </p:spPr>
        <p:txBody>
          <a:bodyPr wrap="square" rtlCol="0">
            <a:spAutoFit/>
          </a:bodyPr>
          <a:lstStyle/>
          <a:p>
            <a:pPr marL="344488" indent="-344488">
              <a:buFont typeface="Courier New" panose="02070309020205020404" pitchFamily="49" charset="0"/>
              <a:buChar char="o"/>
            </a:pPr>
            <a:r>
              <a:rPr lang="en-US" sz="2400" dirty="0">
                <a:solidFill>
                  <a:srgbClr val="2C2C2C"/>
                </a:solidFill>
              </a:rPr>
              <a:t>Deterministic strategy: 		20%</a:t>
            </a:r>
          </a:p>
          <a:p>
            <a:pPr marL="344488" indent="-344488">
              <a:buFont typeface="Courier New" panose="02070309020205020404" pitchFamily="49" charset="0"/>
              <a:buChar char="o"/>
            </a:pPr>
            <a:r>
              <a:rPr lang="en-US" sz="2400" dirty="0">
                <a:solidFill>
                  <a:srgbClr val="2C2C2C"/>
                </a:solidFill>
              </a:rPr>
              <a:t>Random Strategy:	 		20%</a:t>
            </a:r>
          </a:p>
          <a:p>
            <a:pPr marL="344488" indent="-344488">
              <a:buFont typeface="Courier New" panose="02070309020205020404" pitchFamily="49" charset="0"/>
              <a:buChar char="o"/>
            </a:pPr>
            <a:r>
              <a:rPr lang="en-US" sz="2400" dirty="0">
                <a:solidFill>
                  <a:srgbClr val="2C2C2C"/>
                </a:solidFill>
              </a:rPr>
              <a:t>Bayesian Strategy: 			40%</a:t>
            </a:r>
          </a:p>
          <a:p>
            <a:pPr marL="344488" indent="-344488">
              <a:buFont typeface="Courier New" panose="02070309020205020404" pitchFamily="49" charset="0"/>
              <a:buChar char="o"/>
            </a:pPr>
            <a:r>
              <a:rPr lang="en-US" sz="2400" dirty="0">
                <a:solidFill>
                  <a:srgbClr val="2C2C2C"/>
                </a:solidFill>
              </a:rPr>
              <a:t>ROC curve charts: 			20%</a:t>
            </a:r>
          </a:p>
          <a:p>
            <a:pPr marL="344488" indent="-344488">
              <a:buFont typeface="Courier New" panose="02070309020205020404" pitchFamily="49" charset="0"/>
              <a:buChar char="o"/>
            </a:pPr>
            <a:endParaRPr lang="en-US" sz="2400" dirty="0">
              <a:solidFill>
                <a:srgbClr val="2C2C2C"/>
              </a:solidFill>
            </a:endParaRPr>
          </a:p>
          <a:p>
            <a:r>
              <a:rPr lang="en-US" sz="2400" dirty="0">
                <a:solidFill>
                  <a:srgbClr val="2C2C2C"/>
                </a:solidFill>
              </a:rPr>
              <a:t>*   Show predictive features:		30% </a:t>
            </a:r>
            <a:endParaRPr lang="ru-RU" sz="2400" dirty="0">
              <a:solidFill>
                <a:srgbClr val="2C2C2C"/>
              </a:solidFill>
            </a:endParaRPr>
          </a:p>
        </p:txBody>
      </p:sp>
      <p:sp>
        <p:nvSpPr>
          <p:cNvPr id="12" name="TextBox 11">
            <a:extLst>
              <a:ext uri="{FF2B5EF4-FFF2-40B4-BE49-F238E27FC236}">
                <a16:creationId xmlns:a16="http://schemas.microsoft.com/office/drawing/2014/main" id="{09CD9141-FF13-42B6-95DB-B48C1ACCD5E5}"/>
              </a:ext>
            </a:extLst>
          </p:cNvPr>
          <p:cNvSpPr txBox="1"/>
          <p:nvPr/>
        </p:nvSpPr>
        <p:spPr>
          <a:xfrm>
            <a:off x="479374" y="2131806"/>
            <a:ext cx="5736599" cy="4524315"/>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solidFill>
                  <a:srgbClr val="2C2C2C"/>
                </a:solidFill>
              </a:rPr>
              <a:t>Get bet data from open </a:t>
            </a:r>
            <a:r>
              <a:rPr lang="en-US" sz="2400" dirty="0"/>
              <a:t>sources</a:t>
            </a:r>
            <a:r>
              <a:rPr lang="ru-RU" sz="2400" dirty="0"/>
              <a:t> </a:t>
            </a:r>
            <a:endParaRPr lang="en-US" sz="2400" dirty="0"/>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Visualize the distribution of sample data</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Estimate accuracy of random, deterministic (host, visitor, challenger) and Bayesian  strategies </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Build ROC curves and calculate AUC</a:t>
            </a:r>
          </a:p>
          <a:p>
            <a:pPr marL="344488" indent="-344488">
              <a:buFont typeface="Courier New" panose="02070309020205020404" pitchFamily="49" charset="0"/>
              <a:buChar char="o"/>
            </a:pPr>
            <a:endParaRPr lang="en-US" sz="2400" dirty="0">
              <a:solidFill>
                <a:srgbClr val="2C2C2C"/>
              </a:solidFill>
            </a:endParaRPr>
          </a:p>
          <a:p>
            <a:pPr marL="344488" indent="-344488">
              <a:buFont typeface="Courier New" panose="02070309020205020404" pitchFamily="49" charset="0"/>
              <a:buChar char="o"/>
            </a:pPr>
            <a:r>
              <a:rPr lang="en-US" sz="2400" dirty="0">
                <a:solidFill>
                  <a:srgbClr val="2C2C2C"/>
                </a:solidFill>
              </a:rPr>
              <a:t>Engineer the predictive features and estimate their predictive power</a:t>
            </a:r>
            <a:endParaRPr lang="ru-RU" sz="2400" dirty="0">
              <a:solidFill>
                <a:srgbClr val="2C2C2C"/>
              </a:solidFill>
            </a:endParaRPr>
          </a:p>
        </p:txBody>
      </p:sp>
    </p:spTree>
    <p:extLst>
      <p:ext uri="{BB962C8B-B14F-4D97-AF65-F5344CB8AC3E}">
        <p14:creationId xmlns:p14="http://schemas.microsoft.com/office/powerpoint/2010/main" val="2673399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3420</TotalTime>
  <Words>1145</Words>
  <Application>Microsoft Office PowerPoint</Application>
  <PresentationFormat>Widescreen</PresentationFormat>
  <Paragraphs>218</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Consolas</vt:lpstr>
      <vt:lpstr>Courier New</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dryabokon</dc:creator>
  <cp:lastModifiedBy>Dmitry Ryabokon</cp:lastModifiedBy>
  <cp:revision>40</cp:revision>
  <dcterms:created xsi:type="dcterms:W3CDTF">2018-04-05T08:41:31Z</dcterms:created>
  <dcterms:modified xsi:type="dcterms:W3CDTF">2023-01-25T06:27:59Z</dcterms:modified>
</cp:coreProperties>
</file>