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56" r:id="rId2"/>
  </p:sldIdLst>
  <p:sldSz cx="39604950" cy="28803600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9DD"/>
    <a:srgbClr val="FFFF99"/>
    <a:srgbClr val="89B9FF"/>
    <a:srgbClr val="66CCFF"/>
    <a:srgbClr val="F1DAAD"/>
    <a:srgbClr val="0066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772" autoAdjust="0"/>
  </p:normalViewPr>
  <p:slideViewPr>
    <p:cSldViewPr>
      <p:cViewPr>
        <p:scale>
          <a:sx n="50" d="100"/>
          <a:sy n="50" d="100"/>
        </p:scale>
        <p:origin x="-72" y="2310"/>
      </p:cViewPr>
      <p:guideLst>
        <p:guide orient="horz" pos="9072"/>
        <p:guide pos="12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05113" y="514350"/>
            <a:ext cx="353377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47CF98-71C9-49ED-B430-C7B092719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096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363A2-69C3-4C7A-8FE7-B935E2931E4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70213" y="8947150"/>
            <a:ext cx="33664525" cy="6175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40425" y="16322675"/>
            <a:ext cx="27724100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4DA9B-6938-401A-8CB0-093527DF9C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5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C088-BDB7-40CE-9DA0-E3D048405B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8714700" y="1154113"/>
            <a:ext cx="8910638" cy="24576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79613" y="1154113"/>
            <a:ext cx="26582687" cy="24576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4A2D1-C4BC-4B7B-9870-EE1B744DEE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0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CED3D-2875-4E22-941B-B22A9DEB7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5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3" y="18508663"/>
            <a:ext cx="33664525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8963" y="12207875"/>
            <a:ext cx="33664525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D7E6D-1A95-412E-A76D-67BFC85917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16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79613" y="6721475"/>
            <a:ext cx="17746662" cy="1900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878675" y="6721475"/>
            <a:ext cx="17746663" cy="1900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4DA85-9D8A-47E6-8414-A9EBEA9657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2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79613" y="6446838"/>
            <a:ext cx="17499012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79613" y="9134475"/>
            <a:ext cx="17499012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0118388" y="6446838"/>
            <a:ext cx="17506950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118388" y="9134475"/>
            <a:ext cx="17506950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12FE5-3DFB-4FED-BB21-4AD1F4A461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38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2624C-A24B-4126-B5D0-91A604BB3A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8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79FA8-2516-4B94-AE8A-97E92DAFFE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04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1146175"/>
            <a:ext cx="1303020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84475" y="1146175"/>
            <a:ext cx="22140863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6027738"/>
            <a:ext cx="1303020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7ACEB-3D6D-4D5F-9225-9DB8A5A97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82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62875" y="20162838"/>
            <a:ext cx="23763288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762875" y="2573338"/>
            <a:ext cx="23763288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762875" y="22542500"/>
            <a:ext cx="23763288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B143C-0EC6-446E-8C0A-9634CE6F3E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2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1154113"/>
            <a:ext cx="356457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6721475"/>
            <a:ext cx="35645725" cy="190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26230263"/>
            <a:ext cx="9242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defTabSz="3908425">
              <a:defRPr sz="60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531850" y="26230263"/>
            <a:ext cx="12541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algn="ctr" defTabSz="3908425">
              <a:defRPr sz="6000"/>
            </a:lvl1pPr>
          </a:lstStyle>
          <a:p>
            <a:endParaRPr lang="en-US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382913" y="26230263"/>
            <a:ext cx="9242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algn="r" defTabSz="3908425">
              <a:defRPr sz="6000"/>
            </a:lvl1pPr>
          </a:lstStyle>
          <a:p>
            <a:fld id="{9A5B95CE-E802-48AD-8DC9-95569E291D6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1465263" indent="-1465263" algn="l" defTabSz="3908425" rtl="0" fontAlgn="base">
        <a:spcBef>
          <a:spcPct val="20000"/>
        </a:spcBef>
        <a:spcAft>
          <a:spcPct val="0"/>
        </a:spcAft>
        <a:buChar char="•"/>
        <a:defRPr kumimoji="1"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08425" rtl="0" fontAlgn="base">
        <a:spcBef>
          <a:spcPct val="20000"/>
        </a:spcBef>
        <a:spcAft>
          <a:spcPct val="0"/>
        </a:spcAft>
        <a:buChar char="–"/>
        <a:defRPr kumimoji="1" sz="12000">
          <a:solidFill>
            <a:schemeClr val="tx1"/>
          </a:solidFill>
          <a:latin typeface="+mn-lt"/>
          <a:ea typeface="+mn-ea"/>
        </a:defRPr>
      </a:lvl2pPr>
      <a:lvl3pPr marL="4886325" indent="-977900" algn="l" defTabSz="3908425" rtl="0" fontAlgn="base">
        <a:spcBef>
          <a:spcPct val="20000"/>
        </a:spcBef>
        <a:spcAft>
          <a:spcPct val="0"/>
        </a:spcAft>
        <a:buChar char="•"/>
        <a:defRPr kumimoji="1" sz="10300">
          <a:solidFill>
            <a:schemeClr val="tx1"/>
          </a:solidFill>
          <a:latin typeface="+mn-lt"/>
          <a:ea typeface="+mn-ea"/>
        </a:defRPr>
      </a:lvl3pPr>
      <a:lvl4pPr marL="6840538" indent="-976313" algn="l" defTabSz="3908425" rtl="0" fontAlgn="base">
        <a:spcBef>
          <a:spcPct val="20000"/>
        </a:spcBef>
        <a:spcAft>
          <a:spcPct val="0"/>
        </a:spcAft>
        <a:buChar char="–"/>
        <a:defRPr kumimoji="1" sz="8600">
          <a:solidFill>
            <a:schemeClr val="tx1"/>
          </a:solidFill>
          <a:latin typeface="+mn-lt"/>
          <a:ea typeface="+mn-ea"/>
        </a:defRPr>
      </a:lvl4pPr>
      <a:lvl5pPr marL="87947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5pPr>
      <a:lvl6pPr marL="92519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6pPr>
      <a:lvl7pPr marL="97091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7pPr>
      <a:lvl8pPr marL="101663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8pPr>
      <a:lvl9pPr marL="106235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99FF"/>
            </a:gs>
            <a:gs pos="50000">
              <a:srgbClr val="FFFFCC"/>
            </a:gs>
            <a:gs pos="100000">
              <a:srgbClr val="CC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Rectangle 385"/>
          <p:cNvSpPr>
            <a:spLocks noChangeArrowheads="1"/>
          </p:cNvSpPr>
          <p:nvPr/>
        </p:nvSpPr>
        <p:spPr bwMode="auto">
          <a:xfrm>
            <a:off x="20881975" y="4752975"/>
            <a:ext cx="5948363" cy="1079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20858530" y="21827325"/>
            <a:ext cx="5757863" cy="1079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29" name="Rectangle 381"/>
          <p:cNvSpPr>
            <a:spLocks noChangeArrowheads="1"/>
          </p:cNvSpPr>
          <p:nvPr/>
        </p:nvSpPr>
        <p:spPr bwMode="auto">
          <a:xfrm>
            <a:off x="1800225" y="4608513"/>
            <a:ext cx="8012113" cy="110966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0785505" y="21898762"/>
            <a:ext cx="5761038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 dirty="0">
                <a:ea typeface="標楷體" pitchFamily="65" charset="-120"/>
              </a:rPr>
              <a:t>四、作品特色</a:t>
            </a:r>
          </a:p>
        </p:txBody>
      </p:sp>
      <p:sp>
        <p:nvSpPr>
          <p:cNvPr id="2060" name="WordArt 12"/>
          <p:cNvSpPr>
            <a:spLocks noChangeArrowheads="1" noChangeShapeType="1" noTextEdit="1"/>
          </p:cNvSpPr>
          <p:nvPr/>
        </p:nvSpPr>
        <p:spPr bwMode="auto">
          <a:xfrm>
            <a:off x="11688763" y="2146300"/>
            <a:ext cx="18964275" cy="987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zh-TW" sz="3600" dirty="0">
                <a:latin typeface="標楷體" pitchFamily="65" charset="-120"/>
                <a:ea typeface="標楷體" pitchFamily="65" charset="-120"/>
              </a:rPr>
              <a:t>智慧車</a:t>
            </a:r>
            <a:r>
              <a:rPr lang="zh-TW" altLang="zh-TW" sz="3600" dirty="0" smtClean="0">
                <a:latin typeface="標楷體" pitchFamily="65" charset="-120"/>
                <a:ea typeface="標楷體" pitchFamily="65" charset="-120"/>
              </a:rPr>
              <a:t>應用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zh-TW" sz="3600" dirty="0" smtClean="0">
                <a:latin typeface="標楷體" pitchFamily="65" charset="-120"/>
                <a:ea typeface="標楷體" pitchFamily="65" charset="-120"/>
              </a:rPr>
              <a:t>自製</a:t>
            </a:r>
            <a:r>
              <a:rPr lang="zh-TW" altLang="zh-TW" sz="3600" dirty="0">
                <a:latin typeface="標楷體" pitchFamily="65" charset="-120"/>
                <a:ea typeface="標楷體" pitchFamily="65" charset="-120"/>
              </a:rPr>
              <a:t>電能驅動車</a:t>
            </a:r>
            <a:endParaRPr lang="zh-TW" altLang="en-US" sz="3600" kern="10" spc="720" dirty="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標楷體" pitchFamily="65" charset="-120"/>
              <a:ea typeface="標楷體" pitchFamily="65" charset="-120"/>
              <a:cs typeface="Arial"/>
            </a:endParaRP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189038" y="4246563"/>
            <a:ext cx="37330062" cy="0"/>
          </a:xfrm>
          <a:prstGeom prst="line">
            <a:avLst/>
          </a:prstGeom>
          <a:noFill/>
          <a:ln w="101600" cap="rnd">
            <a:solidFill>
              <a:srgbClr val="33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34" name="Text Box 386"/>
          <p:cNvSpPr txBox="1">
            <a:spLocks noChangeArrowheads="1"/>
          </p:cNvSpPr>
          <p:nvPr/>
        </p:nvSpPr>
        <p:spPr bwMode="auto">
          <a:xfrm>
            <a:off x="12974638" y="3354388"/>
            <a:ext cx="7040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指導教授：</a:t>
            </a:r>
            <a:r>
              <a:rPr lang="zh-TW" altLang="en-US" sz="6000" dirty="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教師姓名</a:t>
            </a:r>
          </a:p>
        </p:txBody>
      </p:sp>
      <p:sp>
        <p:nvSpPr>
          <p:cNvPr id="2438" name="Rectangle 390"/>
          <p:cNvSpPr>
            <a:spLocks noChangeArrowheads="1"/>
          </p:cNvSpPr>
          <p:nvPr/>
        </p:nvSpPr>
        <p:spPr bwMode="auto">
          <a:xfrm>
            <a:off x="1613845" y="8960710"/>
            <a:ext cx="7508875" cy="9350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39" name="Text Box 391"/>
          <p:cNvSpPr txBox="1">
            <a:spLocks noChangeArrowheads="1"/>
          </p:cNvSpPr>
          <p:nvPr/>
        </p:nvSpPr>
        <p:spPr bwMode="auto">
          <a:xfrm>
            <a:off x="1613845" y="8960710"/>
            <a:ext cx="10099675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 dirty="0">
                <a:ea typeface="標楷體" pitchFamily="65" charset="-120"/>
              </a:rPr>
              <a:t>二、電路原理或系統說明</a:t>
            </a:r>
          </a:p>
        </p:txBody>
      </p:sp>
      <p:sp>
        <p:nvSpPr>
          <p:cNvPr id="2736" name="Text Box 688"/>
          <p:cNvSpPr txBox="1">
            <a:spLocks noChangeArrowheads="1"/>
          </p:cNvSpPr>
          <p:nvPr/>
        </p:nvSpPr>
        <p:spPr bwMode="auto">
          <a:xfrm>
            <a:off x="23961725" y="3354388"/>
            <a:ext cx="9417898" cy="101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專題學生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：陳奕宇、謝東霖</a:t>
            </a:r>
            <a:endParaRPr lang="zh-TW" altLang="en-US" sz="6000" dirty="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40" name="Text Box 692"/>
          <p:cNvSpPr txBox="1">
            <a:spLocks noChangeArrowheads="1"/>
          </p:cNvSpPr>
          <p:nvPr/>
        </p:nvSpPr>
        <p:spPr bwMode="auto">
          <a:xfrm>
            <a:off x="5053013" y="733425"/>
            <a:ext cx="3227546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lang="zh-TW" altLang="en-US" sz="7700">
                <a:ea typeface="標楷體" pitchFamily="65" charset="-120"/>
              </a:rPr>
              <a:t>國立勤益科技大學資訊工程系實務專題競賽暨成果展</a:t>
            </a:r>
          </a:p>
        </p:txBody>
      </p:sp>
      <p:pic>
        <p:nvPicPr>
          <p:cNvPr id="2745" name="Picture 697" descr="勤益科大logo彩-300正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79500"/>
            <a:ext cx="5046662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</p:pic>
      <p:pic>
        <p:nvPicPr>
          <p:cNvPr id="2746" name="Picture 698" descr="資訊工程系-LOGO裁剪旋轉正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2513013"/>
            <a:ext cx="2819400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944688" y="4679950"/>
            <a:ext cx="777716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>
                <a:ea typeface="標楷體" pitchFamily="65" charset="-120"/>
              </a:rPr>
              <a:t>一、作品摘要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0881975" y="4824413"/>
            <a:ext cx="59055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>
                <a:ea typeface="標楷體" pitchFamily="65" charset="-120"/>
              </a:rPr>
              <a:t>三、實驗成果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800225" y="6264896"/>
            <a:ext cx="17354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03275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汽車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是中長程移動的重要工具，但並非每人都能隨心所欲的駕駛汽車，利用現今的科技來協助駕駛者已是顯而易見。本專題研究主要在於製做一台可用電腦控制的電動車，按照真實的汽車比例來縮小，模型車往往少了非常多的重要因素，比方說車輛的真實軌跡移動，移動中的偏差量，載重量所造成的硬體的限定，所以本專題將實驗用車輛大幅度放大，更接近真實汽車的移動方式。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2" name="圖片 21" descr="C:\Users\use\Pictures\car1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12" y="12970885"/>
            <a:ext cx="3049884" cy="27274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23" name="圖片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136" y="12970884"/>
            <a:ext cx="3067798" cy="27274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圖片 2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992" y="12970884"/>
            <a:ext cx="3067798" cy="272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8795046" y="15698292"/>
            <a:ext cx="1003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(a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平行偵測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      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   (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b)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倒車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入庫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             (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c)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完成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停車</a:t>
            </a:r>
            <a:endParaRPr lang="en-US" altLang="zh-TW" sz="32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613843" y="18724944"/>
            <a:ext cx="69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電動車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之硬體系統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流程圖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53519" y="19659782"/>
            <a:ext cx="17354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03275" algn="just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停車流程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，如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所示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，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停車格必須於車輛右前方，且須離車道線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90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公分以上，因鏡頭死角問題及鏡頭只裝設一邊，車輛若未與車道線平行，需小於正負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20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度角之內，壓下自動停車後，車輛會自動執行平行矯正後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(a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))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，自動行駛於預定倒車起始點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(b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))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，最後完成停車流程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2(c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))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03275" algn="just"/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algn="just"/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本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專題利用插銷的插拔作為手、自動切換，將插銷插入後齒輪與方向盤固定，透過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DC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馬達及減速機的低速旋轉來轉動齒輪帶動方向盤，控制訊號由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PC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端透過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RS232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來傳輸，送至驅動控制器，驅動控制器接收訊號將方向盤轉動，由回授電阻作為旋轉角度的偵測，利用電壓回授訊號告知驅動控制器目前角度，並即時接收訊號使馬達轉向直到車輛與車道線平行為止。再接收後退訊號，由驅動控制器切換箱對應的繼電器為轉換前進、後退的控制，並經由步距轉換器來做為行走的依據，即可將車輛順利的停入車格內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03275" algn="just"/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03275" algn="just"/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7" name="圖片 2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765" y="8326999"/>
            <a:ext cx="7788699" cy="5368085"/>
          </a:xfrm>
          <a:prstGeom prst="rect">
            <a:avLst/>
          </a:prstGeom>
        </p:spPr>
      </p:pic>
      <p:pic>
        <p:nvPicPr>
          <p:cNvPr id="29" name="圖片 28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601" y="8355545"/>
            <a:ext cx="7788699" cy="53911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765" y="15378762"/>
            <a:ext cx="7763883" cy="5278961"/>
          </a:xfrm>
          <a:prstGeom prst="rect">
            <a:avLst/>
          </a:prstGeom>
        </p:spPr>
      </p:pic>
      <p:pic>
        <p:nvPicPr>
          <p:cNvPr id="30" name="圖片 2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775" y="15383535"/>
            <a:ext cx="7788700" cy="5383428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20791360" y="13749813"/>
            <a:ext cx="7831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電動車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之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硬體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外觀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0138196" y="13749813"/>
            <a:ext cx="7831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步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距轉換器配置圖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紅框：霍爾元件；黃框：等距之強力磁鐵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835455" y="20766963"/>
            <a:ext cx="7831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電動車之轉向系統  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309646" y="20766963"/>
            <a:ext cx="7831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6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電動車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驅動控制電路實體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0857679" y="23258784"/>
            <a:ext cx="17354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手工製作之電能驅動車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可自由增減調整相關感測器配置之位置。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以價格便宜的直流馬達取代伺服、步進馬達，來完成硬體配置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zh-TW" altLang="zh-TW" sz="3200" dirty="0">
              <a:latin typeface="Times New Roman" pitchFamily="18" charset="0"/>
              <a:ea typeface="標楷體" pitchFamily="65" charset="-120"/>
            </a:endParaRPr>
          </a:p>
          <a:p>
            <a:pPr algn="just"/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0986165" y="6409729"/>
            <a:ext cx="17354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17563" algn="just"/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以手工方式製作電動車，可由控制端經由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RS232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傳輸給驅動控制器作為訊號轉換，將相對之訊號傳輸給底層之硬體，做出相關之動作，並具備防止過度轉向之系統，避免因使用者或控制端因操作不當造成之硬體損毀。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20" y="11378981"/>
            <a:ext cx="7041572" cy="73459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918259" y="14217134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18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 dirty="0">
                <a:latin typeface="Times New Roman" pitchFamily="18" charset="0"/>
                <a:ea typeface="標楷體" pitchFamily="65" charset="-120"/>
              </a:rPr>
              <a:t>(a)</a:t>
            </a:r>
            <a:r>
              <a:rPr lang="zh-TW" altLang="zh-TW" sz="1800" dirty="0">
                <a:latin typeface="Times New Roman" pitchFamily="18" charset="0"/>
                <a:ea typeface="標楷體" pitchFamily="65" charset="-120"/>
              </a:rPr>
              <a:t>平行偵測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3">
      <a:dk1>
        <a:srgbClr val="000000"/>
      </a:dk1>
      <a:lt1>
        <a:srgbClr val="FFCCCC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E2E2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3">
        <a:dk1>
          <a:srgbClr val="000000"/>
        </a:dk1>
        <a:lt1>
          <a:srgbClr val="FFCC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TDESIGNB</Template>
  <TotalTime>1057</TotalTime>
  <Words>420</Words>
  <Application>Microsoft Office PowerPoint</Application>
  <PresentationFormat>自訂</PresentationFormat>
  <Paragraphs>24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預設簡報設計</vt:lpstr>
      <vt:lpstr>PowerPoint 簡報</vt:lpstr>
    </vt:vector>
  </TitlesOfParts>
  <Company>nyust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elddie</dc:creator>
  <cp:lastModifiedBy>User</cp:lastModifiedBy>
  <cp:revision>64</cp:revision>
  <dcterms:created xsi:type="dcterms:W3CDTF">2003-02-20T15:09:58Z</dcterms:created>
  <dcterms:modified xsi:type="dcterms:W3CDTF">2012-06-15T06:14:05Z</dcterms:modified>
</cp:coreProperties>
</file>