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56" r:id="rId2"/>
  </p:sldIdLst>
  <p:sldSz cx="39604950" cy="28803600"/>
  <p:notesSz cx="9144000" cy="6858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7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9DD"/>
    <a:srgbClr val="FFFF99"/>
    <a:srgbClr val="89B9FF"/>
    <a:srgbClr val="66CCFF"/>
    <a:srgbClr val="F1DAAD"/>
    <a:srgbClr val="0066FF"/>
    <a:srgbClr val="CC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5772" autoAdjust="0"/>
  </p:normalViewPr>
  <p:slideViewPr>
    <p:cSldViewPr>
      <p:cViewPr>
        <p:scale>
          <a:sx n="40" d="100"/>
          <a:sy n="40" d="100"/>
        </p:scale>
        <p:origin x="162" y="2226"/>
      </p:cViewPr>
      <p:guideLst>
        <p:guide orient="horz" pos="9072"/>
        <p:guide pos="12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05113" y="514350"/>
            <a:ext cx="3533775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6CBD4F-CAFB-4A33-A9AE-79578CE20D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828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79913-63D3-4D58-B710-2981B466BE01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70213" y="8947150"/>
            <a:ext cx="33664525" cy="6175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940425" y="16322675"/>
            <a:ext cx="27724100" cy="73596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3661F-3866-45A2-9B9C-FFAE923716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43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3D129-B8BF-4A92-A139-9471A88DFF4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19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28714700" y="1154113"/>
            <a:ext cx="8910638" cy="245760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979613" y="1154113"/>
            <a:ext cx="26582687" cy="245760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DE0B9-725A-4710-94D3-23A0D465CA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194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86696-E242-4F1C-A2A2-DC1E5168AC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38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8963" y="18508663"/>
            <a:ext cx="33664525" cy="5721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28963" y="12207875"/>
            <a:ext cx="33664525" cy="63007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798F5-00B0-4A1D-9BA0-641DEFD0C9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79613" y="6721475"/>
            <a:ext cx="17746662" cy="1900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878675" y="6721475"/>
            <a:ext cx="17746663" cy="1900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B44AB-BD3B-4229-B38C-F077930DE70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156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79613" y="6446838"/>
            <a:ext cx="17499012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979613" y="9134475"/>
            <a:ext cx="17499012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0118388" y="6446838"/>
            <a:ext cx="17506950" cy="2687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118388" y="9134475"/>
            <a:ext cx="17506950" cy="16595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F3866-4C90-46E5-AFF1-31D0275EA82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570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A1891-EE32-4B1A-8522-0AB8603B79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283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8406D-5BE2-49EC-AD5D-60A47C81A86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01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9613" y="1146175"/>
            <a:ext cx="13030200" cy="48815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84475" y="1146175"/>
            <a:ext cx="22140863" cy="24584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9613" y="6027738"/>
            <a:ext cx="13030200" cy="1970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DDE96-A1DE-4F3A-B003-17B03A794B5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5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62875" y="20162838"/>
            <a:ext cx="23763288" cy="2379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762875" y="2573338"/>
            <a:ext cx="23763288" cy="172831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762875" y="22542500"/>
            <a:ext cx="23763288" cy="3381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F631E-D29D-4AF1-AAAE-9986FFCC4A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892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1154113"/>
            <a:ext cx="356457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79613" y="6721475"/>
            <a:ext cx="35645725" cy="190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79613" y="26230263"/>
            <a:ext cx="9242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defTabSz="3908425">
              <a:defRPr sz="6000"/>
            </a:lvl1pPr>
          </a:lstStyle>
          <a:p>
            <a:endParaRPr lang="en-US" altLang="zh-TW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531850" y="26230263"/>
            <a:ext cx="12541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algn="ctr" defTabSz="3908425">
              <a:defRPr sz="6000"/>
            </a:lvl1pPr>
          </a:lstStyle>
          <a:p>
            <a:endParaRPr lang="en-US" altLang="zh-TW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382913" y="26230263"/>
            <a:ext cx="92424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t" anchorCtr="0" compatLnSpc="1">
            <a:prstTxWarp prst="textNoShape">
              <a:avLst/>
            </a:prstTxWarp>
          </a:bodyPr>
          <a:lstStyle>
            <a:lvl1pPr algn="r" defTabSz="3908425">
              <a:defRPr sz="6000"/>
            </a:lvl1pPr>
          </a:lstStyle>
          <a:p>
            <a:fld id="{808BA1F1-C3B4-4F20-830E-2B6C7CD19DC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defTabSz="3908425" rtl="0" fontAlgn="base">
        <a:spcBef>
          <a:spcPct val="0"/>
        </a:spcBef>
        <a:spcAft>
          <a:spcPct val="0"/>
        </a:spcAft>
        <a:defRPr kumimoji="1" sz="188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1465263" indent="-1465263" algn="l" defTabSz="3908425" rtl="0" fontAlgn="base">
        <a:spcBef>
          <a:spcPct val="20000"/>
        </a:spcBef>
        <a:spcAft>
          <a:spcPct val="0"/>
        </a:spcAft>
        <a:buChar char="•"/>
        <a:defRPr kumimoji="1"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08425" rtl="0" fontAlgn="base">
        <a:spcBef>
          <a:spcPct val="20000"/>
        </a:spcBef>
        <a:spcAft>
          <a:spcPct val="0"/>
        </a:spcAft>
        <a:buChar char="–"/>
        <a:defRPr kumimoji="1" sz="12000">
          <a:solidFill>
            <a:schemeClr val="tx1"/>
          </a:solidFill>
          <a:latin typeface="+mn-lt"/>
          <a:ea typeface="+mn-ea"/>
        </a:defRPr>
      </a:lvl2pPr>
      <a:lvl3pPr marL="4886325" indent="-977900" algn="l" defTabSz="3908425" rtl="0" fontAlgn="base">
        <a:spcBef>
          <a:spcPct val="20000"/>
        </a:spcBef>
        <a:spcAft>
          <a:spcPct val="0"/>
        </a:spcAft>
        <a:buChar char="•"/>
        <a:defRPr kumimoji="1" sz="10300">
          <a:solidFill>
            <a:schemeClr val="tx1"/>
          </a:solidFill>
          <a:latin typeface="+mn-lt"/>
          <a:ea typeface="+mn-ea"/>
        </a:defRPr>
      </a:lvl3pPr>
      <a:lvl4pPr marL="6840538" indent="-976313" algn="l" defTabSz="3908425" rtl="0" fontAlgn="base">
        <a:spcBef>
          <a:spcPct val="20000"/>
        </a:spcBef>
        <a:spcAft>
          <a:spcPct val="0"/>
        </a:spcAft>
        <a:buChar char="–"/>
        <a:defRPr kumimoji="1" sz="8600">
          <a:solidFill>
            <a:schemeClr val="tx1"/>
          </a:solidFill>
          <a:latin typeface="+mn-lt"/>
          <a:ea typeface="+mn-ea"/>
        </a:defRPr>
      </a:lvl4pPr>
      <a:lvl5pPr marL="87947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5pPr>
      <a:lvl6pPr marL="92519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6pPr>
      <a:lvl7pPr marL="97091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7pPr>
      <a:lvl8pPr marL="101663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8pPr>
      <a:lvl9pPr marL="10623550" indent="-976313" algn="l" defTabSz="3908425" rtl="0" fontAlgn="base">
        <a:spcBef>
          <a:spcPct val="20000"/>
        </a:spcBef>
        <a:spcAft>
          <a:spcPct val="0"/>
        </a:spcAft>
        <a:buChar char="»"/>
        <a:defRPr kumimoji="1" sz="8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99FF"/>
            </a:gs>
            <a:gs pos="50000">
              <a:srgbClr val="FFFFCC"/>
            </a:gs>
            <a:gs pos="100000">
              <a:srgbClr val="CC99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Rectangle 385"/>
          <p:cNvSpPr>
            <a:spLocks noChangeArrowheads="1"/>
          </p:cNvSpPr>
          <p:nvPr/>
        </p:nvSpPr>
        <p:spPr bwMode="auto">
          <a:xfrm>
            <a:off x="20881975" y="4752975"/>
            <a:ext cx="5948363" cy="1079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32" name="Rectangle 384"/>
          <p:cNvSpPr>
            <a:spLocks noChangeArrowheads="1"/>
          </p:cNvSpPr>
          <p:nvPr/>
        </p:nvSpPr>
        <p:spPr bwMode="auto">
          <a:xfrm>
            <a:off x="20955000" y="23828657"/>
            <a:ext cx="5757863" cy="1079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29" name="Rectangle 381"/>
          <p:cNvSpPr>
            <a:spLocks noChangeArrowheads="1"/>
          </p:cNvSpPr>
          <p:nvPr/>
        </p:nvSpPr>
        <p:spPr bwMode="auto">
          <a:xfrm>
            <a:off x="1800225" y="4608513"/>
            <a:ext cx="8012113" cy="110966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0881975" y="23900094"/>
            <a:ext cx="5761038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>
                <a:ea typeface="標楷體" pitchFamily="65" charset="-120"/>
              </a:rPr>
              <a:t>四、作品特色</a:t>
            </a:r>
          </a:p>
        </p:txBody>
      </p:sp>
      <p:sp>
        <p:nvSpPr>
          <p:cNvPr id="2060" name="WordArt 12"/>
          <p:cNvSpPr>
            <a:spLocks noChangeArrowheads="1" noChangeShapeType="1" noTextEdit="1"/>
          </p:cNvSpPr>
          <p:nvPr/>
        </p:nvSpPr>
        <p:spPr bwMode="auto">
          <a:xfrm>
            <a:off x="11688763" y="2146300"/>
            <a:ext cx="18964275" cy="987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zh-TW" sz="3600" dirty="0">
                <a:latin typeface="標楷體" pitchFamily="65" charset="-120"/>
                <a:ea typeface="標楷體" pitchFamily="65" charset="-120"/>
              </a:rPr>
              <a:t>智慧車應用</a:t>
            </a:r>
            <a:r>
              <a:rPr lang="en-US" altLang="zh-TW" sz="3600" dirty="0">
                <a:latin typeface="標楷體" pitchFamily="65" charset="-120"/>
                <a:ea typeface="標楷體" pitchFamily="65" charset="-120"/>
              </a:rPr>
              <a:t>–</a:t>
            </a:r>
            <a:r>
              <a:rPr lang="zh-TW" altLang="zh-TW" sz="3600" dirty="0" smtClean="0">
                <a:latin typeface="標楷體" pitchFamily="65" charset="-120"/>
                <a:ea typeface="標楷體" pitchFamily="65" charset="-120"/>
              </a:rPr>
              <a:t>影像處理</a:t>
            </a:r>
            <a:r>
              <a:rPr lang="zh-TW" altLang="en-US" sz="3600" kern="10" spc="720" dirty="0" smtClean="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 </a:t>
            </a:r>
            <a:endParaRPr lang="zh-TW" altLang="en-US" sz="3600" kern="10" spc="720" dirty="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1189038" y="4246563"/>
            <a:ext cx="37330062" cy="0"/>
          </a:xfrm>
          <a:prstGeom prst="line">
            <a:avLst/>
          </a:prstGeom>
          <a:noFill/>
          <a:ln w="101600" cap="rnd">
            <a:solidFill>
              <a:srgbClr val="3366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34" name="Text Box 386"/>
          <p:cNvSpPr txBox="1">
            <a:spLocks noChangeArrowheads="1"/>
          </p:cNvSpPr>
          <p:nvPr/>
        </p:nvSpPr>
        <p:spPr bwMode="auto">
          <a:xfrm>
            <a:off x="12974638" y="3354388"/>
            <a:ext cx="70405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6000">
                <a:latin typeface="標楷體" pitchFamily="65" charset="-120"/>
                <a:ea typeface="標楷體" pitchFamily="65" charset="-120"/>
              </a:rPr>
              <a:t>指導教授：</a:t>
            </a:r>
            <a:r>
              <a:rPr lang="zh-TW" altLang="en-US" sz="6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教師姓名</a:t>
            </a:r>
          </a:p>
        </p:txBody>
      </p:sp>
      <p:sp>
        <p:nvSpPr>
          <p:cNvPr id="2438" name="Rectangle 390"/>
          <p:cNvSpPr>
            <a:spLocks noChangeArrowheads="1"/>
          </p:cNvSpPr>
          <p:nvPr/>
        </p:nvSpPr>
        <p:spPr bwMode="auto">
          <a:xfrm>
            <a:off x="1800225" y="10225336"/>
            <a:ext cx="7508875" cy="93503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rgbClr val="0066FF">
                  <a:gamma/>
                  <a:tint val="18039"/>
                  <a:invGamma/>
                </a:srgbClr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39" name="Text Box 391"/>
          <p:cNvSpPr txBox="1">
            <a:spLocks noChangeArrowheads="1"/>
          </p:cNvSpPr>
          <p:nvPr/>
        </p:nvSpPr>
        <p:spPr bwMode="auto">
          <a:xfrm>
            <a:off x="1800225" y="10225336"/>
            <a:ext cx="10099675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 dirty="0">
                <a:ea typeface="標楷體" pitchFamily="65" charset="-120"/>
              </a:rPr>
              <a:t>二、電路原理或系統說明</a:t>
            </a:r>
          </a:p>
        </p:txBody>
      </p:sp>
      <p:sp>
        <p:nvSpPr>
          <p:cNvPr id="2736" name="Text Box 688"/>
          <p:cNvSpPr txBox="1">
            <a:spLocks noChangeArrowheads="1"/>
          </p:cNvSpPr>
          <p:nvPr/>
        </p:nvSpPr>
        <p:spPr bwMode="auto">
          <a:xfrm>
            <a:off x="23961725" y="3354388"/>
            <a:ext cx="11726222" cy="101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6000" dirty="0">
                <a:latin typeface="標楷體" pitchFamily="65" charset="-120"/>
                <a:ea typeface="標楷體" pitchFamily="65" charset="-120"/>
              </a:rPr>
              <a:t>專題學生</a:t>
            </a:r>
            <a:r>
              <a:rPr lang="zh-TW" altLang="en-US" sz="6000" dirty="0" smtClean="0">
                <a:latin typeface="標楷體" pitchFamily="65" charset="-120"/>
                <a:ea typeface="標楷體" pitchFamily="65" charset="-120"/>
              </a:rPr>
              <a:t>：莊驊、蕭力誠；曾李銘</a:t>
            </a:r>
            <a:endParaRPr lang="zh-TW" altLang="en-US" sz="6000" dirty="0">
              <a:solidFill>
                <a:schemeClr val="bg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740" name="Text Box 692"/>
          <p:cNvSpPr txBox="1">
            <a:spLocks noChangeArrowheads="1"/>
          </p:cNvSpPr>
          <p:nvPr/>
        </p:nvSpPr>
        <p:spPr bwMode="auto">
          <a:xfrm>
            <a:off x="5053013" y="733425"/>
            <a:ext cx="3227546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/>
            <a:r>
              <a:rPr lang="zh-TW" altLang="en-US" sz="7700">
                <a:ea typeface="標楷體" pitchFamily="65" charset="-120"/>
              </a:rPr>
              <a:t>國立勤益科技大學資訊工程系實務專題競賽暨成果展</a:t>
            </a:r>
          </a:p>
        </p:txBody>
      </p:sp>
      <p:pic>
        <p:nvPicPr>
          <p:cNvPr id="2745" name="Picture 697" descr="勤益科大logo彩-300正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079500"/>
            <a:ext cx="5046662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</p:pic>
      <p:pic>
        <p:nvPicPr>
          <p:cNvPr id="2746" name="Picture 698" descr="資訊工程系-LOGO裁剪旋轉正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325" y="2513013"/>
            <a:ext cx="2819400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944688" y="4679950"/>
            <a:ext cx="777716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>
                <a:ea typeface="標楷體" pitchFamily="65" charset="-120"/>
              </a:rPr>
              <a:t>一、作品摘要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0881975" y="4824413"/>
            <a:ext cx="5905500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4" rIns="91408" bIns="45704">
            <a:spAutoFit/>
          </a:bodyPr>
          <a:lstStyle>
            <a:lvl1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4540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915988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1825625" defTabSz="3908425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2828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7400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1972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654425" defTabSz="390842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r>
              <a:rPr lang="zh-TW" altLang="en-US" sz="4700">
                <a:ea typeface="標楷體" pitchFamily="65" charset="-120"/>
              </a:rPr>
              <a:t>三、實驗成果</a:t>
            </a:r>
          </a:p>
        </p:txBody>
      </p:sp>
      <p:sp>
        <p:nvSpPr>
          <p:cNvPr id="17" name="標題 2"/>
          <p:cNvSpPr txBox="1">
            <a:spLocks/>
          </p:cNvSpPr>
          <p:nvPr/>
        </p:nvSpPr>
        <p:spPr bwMode="auto">
          <a:xfrm>
            <a:off x="1800225" y="5832476"/>
            <a:ext cx="18722975" cy="388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ctr" anchorCtr="0" compatLnSpc="1">
            <a:prstTxWarp prst="textNoShape">
              <a:avLst/>
            </a:prstTxWarp>
          </a:bodyPr>
          <a:lstStyle>
            <a:lvl1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indent="817563" algn="just" eaLnBrk="1" hangingPunct="1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在電腦高速處理的時代，感測元件為提供主要之資訊，硬體式的感測元件受限於單一功能，而出現了影像輸入方式，影像囊括無數訊息，如何從影像中篩選出有用的資料，來改善或取代現有的感測元件與日俱增，為此專題所表達。透過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Intel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釋放出的開放源碼</a:t>
            </a:r>
            <a:r>
              <a:rPr lang="en-US" altLang="zh-TW" sz="3200" dirty="0" err="1">
                <a:latin typeface="Times New Roman" pitchFamily="18" charset="0"/>
                <a:ea typeface="標楷體" pitchFamily="65" charset="-120"/>
              </a:rPr>
              <a:t>OpenCV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作為程式之函式庫，配合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C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語言來編寫程式可改善硬體感測器之問題，達到更穩定的工作平台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車禍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是國人前幾名死因之一，疲勞駕駛又是造成此意外的主因之一。眼睛的閉合速度就是最大的警示，所以本專題利用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webcam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擷取影像來作為輸入，透過演算法來節選出所需的特徵值來判別駕駛者的精神狀態，讓駕駛可在精神不濟之時得到提醒，避免發生意外。</a:t>
            </a:r>
            <a:endParaRPr lang="zh-TW" altLang="en-US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" name="標題 2"/>
          <p:cNvSpPr txBox="1">
            <a:spLocks/>
          </p:cNvSpPr>
          <p:nvPr/>
        </p:nvSpPr>
        <p:spPr bwMode="auto">
          <a:xfrm>
            <a:off x="1800225" y="21332731"/>
            <a:ext cx="1872297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0756" tIns="195372" rIns="390756" bIns="195372" numCol="1" anchor="ctr" anchorCtr="0" compatLnSpc="1">
            <a:prstTxWarp prst="textNoShape">
              <a:avLst/>
            </a:prstTxWarp>
          </a:bodyPr>
          <a:lstStyle>
            <a:lvl1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defTabSz="3908425" rtl="0" eaLnBrk="0" fontAlgn="base" hangingPunct="0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defTabSz="3908425" rtl="0" fontAlgn="base">
              <a:spcBef>
                <a:spcPct val="0"/>
              </a:spcBef>
              <a:spcAft>
                <a:spcPct val="0"/>
              </a:spcAft>
              <a:defRPr kumimoji="1" sz="188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indent="817563" algn="just" eaLnBrk="1" hangingPunct="1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利用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webcam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擷取影像資訊，先將影像轉變成灰階影像，使用</a:t>
            </a:r>
            <a:r>
              <a:rPr lang="en-US" altLang="zh-TW" sz="3200" dirty="0" err="1">
                <a:latin typeface="Times New Roman" pitchFamily="18" charset="0"/>
                <a:ea typeface="標楷體" pitchFamily="65" charset="-120"/>
              </a:rPr>
              <a:t>Haar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臉部辨識擷取其眼部特徵影像，將擷取之影像放大讓特徵值更加顯著，利用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RGB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影像分別切割出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通道，並將每個通道調整適當的亮度及對比度，再將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通道結合成原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RGB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影像，藉由調整亮度及對比度減少光害的影響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對調整亮度及對比度的影像轉變成灰階影像再作邊緣化處理，濾除影像中的雜訊，擷取出眼部的輪廓線條，由於取出的輪廓線條可能較不平滑及完整，所以利用線性平滑濾波器讓線條更為平滑，影像處理過後得到需要的眼部特徵值，並利用人眼、瞳孔的圓弧形特性，使用圓形霍夫轉換，掃描整張眼部影像，對參數空間中的圓錐體進行投票，並設門檻値對投票數做判斷，找出最有可能的圓形輪廓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  <a:p>
            <a:pPr indent="817563" algn="just" eaLnBrk="1" hangingPunct="1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影像處理完成之後也得到圓形霍夫轉換的結果，當閉眼時將偵測不到圓形輪廓，張開時即可得到，利用此特性，設置一個計數器，當超過一定的時間未偵測到圓形輪廓後，將對使用者發出警告提示。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924047" y="20478999"/>
            <a:ext cx="847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駕駛</a:t>
            </a:r>
            <a:r>
              <a:rPr lang="zh-TW" altLang="zh-TW" sz="3200" dirty="0">
                <a:latin typeface="Times New Roman" pitchFamily="18" charset="0"/>
                <a:ea typeface="標楷體" pitchFamily="65" charset="-120"/>
              </a:rPr>
              <a:t>精神狀態辨識系統</a:t>
            </a:r>
            <a:r>
              <a:rPr lang="zh-TW" altLang="zh-TW" sz="3200" dirty="0" smtClean="0">
                <a:latin typeface="Times New Roman" pitchFamily="18" charset="0"/>
                <a:ea typeface="標楷體" pitchFamily="65" charset="-120"/>
              </a:rPr>
              <a:t>流程圖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0955000" y="5889440"/>
            <a:ext cx="9144619" cy="1289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17563" algn="just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使用</a:t>
            </a:r>
            <a:r>
              <a:rPr lang="en-US" altLang="zh-TW" sz="3200" dirty="0" err="1">
                <a:latin typeface="Times New Roman" pitchFamily="18" charset="0"/>
                <a:ea typeface="標楷體" pitchFamily="65" charset="-120"/>
              </a:rPr>
              <a:t>Haar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臉部辨識擷取其眼部特徵影像，將擷取之影像放大讓特徵值更加顯著，利用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RGB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影像分別切割出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通道，並將每個通道調整適當的亮度及對比度，再將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G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、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通道結合成原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RGB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影像，如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所示。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endParaRPr lang="en-US" altLang="zh-TW" sz="3200" dirty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Canny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邊緣化處理，濾除影像中的雜訊，擷取出眼部的輪廓線條，由於取出的輪廓線條可能較不平滑及完整，所以利用線性平滑濾波器讓線條更為平滑，如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所示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endParaRPr lang="en-US" altLang="zh-TW" sz="3200" dirty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影像處理過後得到需要的眼部特徵值，並利用人眼、瞳孔的圓弧形特性，使用圓形霍夫轉換，掃描整張影像，對參數空間中的圓錐體進行投票，並設門檻値對投票數做判斷，找出最有可能的圓形輪廓。</a:t>
            </a:r>
          </a:p>
          <a:p>
            <a:pPr indent="817563" algn="just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當雙眼眼睛睜開時，霍夫圓形將會抓取到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個以上的圓形輪廓，當閉眼時則偵測不到，利用此特性判別，如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5)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所示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  <a:p>
            <a:pPr indent="817563" algn="just"/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影像處理完後也得到圓形霍夫轉換的結果，當閉眼時將偵測不到圓形輪廓，張開時即可得到，利用此特性，設置一個計數器，當超過一定的時間未偵測到圓形輪廓後，將對使用者發出警告提示，如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6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)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所示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。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2" name="圖片 2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824" y="5889440"/>
            <a:ext cx="5985079" cy="4136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字方塊 23"/>
          <p:cNvSpPr txBox="1"/>
          <p:nvPr/>
        </p:nvSpPr>
        <p:spPr>
          <a:xfrm>
            <a:off x="31348823" y="10054955"/>
            <a:ext cx="598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webcam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擷取之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影像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5" name="圖片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022" y="11411459"/>
            <a:ext cx="5985079" cy="16320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6" name="文字方塊 25"/>
          <p:cNvSpPr txBox="1"/>
          <p:nvPr/>
        </p:nvSpPr>
        <p:spPr>
          <a:xfrm>
            <a:off x="31271433" y="13043542"/>
            <a:ext cx="6027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3200" dirty="0" err="1">
                <a:latin typeface="Times New Roman" pitchFamily="18" charset="0"/>
                <a:ea typeface="標楷體" pitchFamily="65" charset="-120"/>
              </a:rPr>
              <a:t>Haar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取出眼部特徵值並作亮度及對比度調整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7" name="圖片 2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4022" y="14905856"/>
            <a:ext cx="5972533" cy="16749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8" name="文字方塊 27"/>
          <p:cNvSpPr txBox="1"/>
          <p:nvPr/>
        </p:nvSpPr>
        <p:spPr>
          <a:xfrm>
            <a:off x="31314021" y="16580777"/>
            <a:ext cx="5972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眼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部影像作邊緣化偵測及平滑處理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29" name="圖片 2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248" y="18577264"/>
            <a:ext cx="5985079" cy="16320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30" name="文字方塊 29"/>
          <p:cNvSpPr txBox="1"/>
          <p:nvPr/>
        </p:nvSpPr>
        <p:spPr>
          <a:xfrm>
            <a:off x="31356249" y="20255513"/>
            <a:ext cx="5985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5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霍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夫圓形抓取出眼部及瞳孔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(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綠點：圓心；紅線：圓周</a:t>
            </a:r>
            <a:r>
              <a:rPr lang="en-US" altLang="zh-TW" sz="3200" dirty="0">
                <a:latin typeface="Times New Roman" pitchFamily="18" charset="0"/>
                <a:ea typeface="標楷體" pitchFamily="65" charset="-120"/>
              </a:rPr>
              <a:t>)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31" name="圖片 30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0" y="18577264"/>
            <a:ext cx="9217644" cy="416198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20981947" y="22739248"/>
            <a:ext cx="911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圖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6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 時間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內未抓取到圓形輪廓發出警告訊息</a:t>
            </a:r>
            <a:endParaRPr lang="en-US" altLang="zh-TW" sz="3200" dirty="0" smtClean="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955000" y="24917394"/>
            <a:ext cx="15022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可以</a:t>
            </a: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正確判斷眼睛之閉合，達成睡意辨識功能。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Times New Roman" pitchFamily="18" charset="0"/>
                <a:ea typeface="標楷體" pitchFamily="65" charset="-120"/>
              </a:rPr>
              <a:t>系統可接受不同的亮度與對比的環境。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目標物之影像擷取角度容許範圍為</a:t>
            </a:r>
            <a:r>
              <a:rPr lang="en-US" altLang="zh-TW" sz="3200" dirty="0" smtClean="0">
                <a:latin typeface="Times New Roman" pitchFamily="18" charset="0"/>
                <a:ea typeface="標楷體" pitchFamily="65" charset="-120"/>
              </a:rPr>
              <a:t>±15~25</a:t>
            </a:r>
            <a:r>
              <a:rPr lang="zh-TW" altLang="en-US" sz="3200" dirty="0" smtClean="0">
                <a:latin typeface="Times New Roman" pitchFamily="18" charset="0"/>
                <a:ea typeface="標楷體" pitchFamily="65" charset="-120"/>
              </a:rPr>
              <a:t>度。</a:t>
            </a:r>
            <a:endParaRPr lang="zh-TW" altLang="en-US" sz="3200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85" y="11806136"/>
            <a:ext cx="7030653" cy="869115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3">
      <a:dk1>
        <a:srgbClr val="000000"/>
      </a:dk1>
      <a:lt1>
        <a:srgbClr val="FFCCCC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E2E2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3">
        <a:dk1>
          <a:srgbClr val="000000"/>
        </a:dk1>
        <a:lt1>
          <a:srgbClr val="FFCC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TDESIGNB</Template>
  <TotalTime>1000</TotalTime>
  <Words>868</Words>
  <Application>Microsoft Office PowerPoint</Application>
  <PresentationFormat>自訂</PresentationFormat>
  <Paragraphs>34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預設簡報設計</vt:lpstr>
      <vt:lpstr>PowerPoint 簡報</vt:lpstr>
    </vt:vector>
  </TitlesOfParts>
  <Company>nyust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elddie</dc:creator>
  <cp:lastModifiedBy>User</cp:lastModifiedBy>
  <cp:revision>56</cp:revision>
  <dcterms:created xsi:type="dcterms:W3CDTF">2003-02-20T15:09:58Z</dcterms:created>
  <dcterms:modified xsi:type="dcterms:W3CDTF">2012-06-15T04:39:19Z</dcterms:modified>
</cp:coreProperties>
</file>