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7" r:id="rId12"/>
    <p:sldId id="274" r:id="rId13"/>
    <p:sldId id="272" r:id="rId14"/>
    <p:sldId id="273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74680" autoAdjust="0"/>
  </p:normalViewPr>
  <p:slideViewPr>
    <p:cSldViewPr>
      <p:cViewPr varScale="1">
        <p:scale>
          <a:sx n="100" d="100"/>
          <a:sy n="100" d="100"/>
        </p:scale>
        <p:origin x="23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88B93-F359-4314-A81D-866CA6BFE7DF}" type="datetimeFigureOut">
              <a:rPr lang="en-US" smtClean="0"/>
              <a:t>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94CB5-8617-4ABB-8C4A-E80FA593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11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3203D-63D6-9640-9547-9F23BA5D83BB}" type="datetimeFigureOut">
              <a:rPr kumimoji="1" lang="zh-CN" altLang="en-US" smtClean="0"/>
              <a:t>16/1/6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FB86A-7E8B-0D41-9C40-D3DB6FAFD4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365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FB86A-7E8B-0D41-9C40-D3DB6FAFD44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565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FB86A-7E8B-0D41-9C40-D3DB6FAFD44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8373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FB86A-7E8B-0D41-9C40-D3DB6FAFD44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5562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FB86A-7E8B-0D41-9C40-D3DB6FAFD44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0395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Transaction: a unit of work, can be several lines of </a:t>
            </a:r>
            <a:r>
              <a:rPr kumimoji="1" lang="en-US" altLang="zh-CN" dirty="0" err="1" smtClean="0"/>
              <a:t>sql</a:t>
            </a:r>
            <a:r>
              <a:rPr kumimoji="1" lang="en-US" altLang="zh-CN" dirty="0" smtClean="0"/>
              <a:t> query. One</a:t>
            </a:r>
            <a:r>
              <a:rPr kumimoji="1" lang="en-US" altLang="zh-CN" baseline="0" dirty="0" smtClean="0"/>
              <a:t> thing is that, any part or any step of the work fail, the whole transaction will fail. </a:t>
            </a:r>
          </a:p>
          <a:p>
            <a:r>
              <a:rPr kumimoji="1" lang="en-US" altLang="zh-CN" baseline="0" dirty="0" smtClean="0"/>
              <a:t>ACID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transaction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FB86A-7E8B-0D41-9C40-D3DB6FAFD44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7792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为了保证数据库里面信息同步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FB86A-7E8B-0D41-9C40-D3DB6FAFD44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5020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phase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commit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FB86A-7E8B-0D41-9C40-D3DB6FAFD44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0681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efficient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FB86A-7E8B-0D41-9C40-D3DB6FAFD44A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5693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Three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tables,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employee,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department,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join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table.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table,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password</a:t>
            </a:r>
          </a:p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register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mvc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maven,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session,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servlet,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register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servlet</a:t>
            </a:r>
          </a:p>
          <a:p>
            <a:r>
              <a:rPr kumimoji="1" lang="en-US" altLang="zh-CN" dirty="0" smtClean="0"/>
              <a:t>After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login,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welcome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create</a:t>
            </a:r>
            <a:r>
              <a:rPr kumimoji="1" lang="zh-CN" altLang="en-US" dirty="0" smtClean="0"/>
              <a:t> </a:t>
            </a:r>
            <a:r>
              <a:rPr kumimoji="1" lang="en-US" altLang="zh-CN" smtClean="0"/>
              <a:t>employee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delete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employee,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update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employee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sym typeface="Wingdings"/>
              </a:rPr>
              <a:t> </a:t>
            </a:r>
            <a:r>
              <a:rPr kumimoji="1" lang="en-US" altLang="zh-CN" dirty="0" smtClean="0">
                <a:sym typeface="Wingdings"/>
              </a:rPr>
              <a:t>employee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servlet</a:t>
            </a:r>
          </a:p>
          <a:p>
            <a:r>
              <a:rPr kumimoji="1" lang="en-US" altLang="zh-CN" dirty="0" smtClean="0"/>
              <a:t>Create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department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sym typeface="Wingdings"/>
              </a:rPr>
              <a:t> </a:t>
            </a:r>
            <a:r>
              <a:rPr kumimoji="1" lang="en-US" altLang="zh-CN" dirty="0" smtClean="0">
                <a:sym typeface="Wingdings"/>
              </a:rPr>
              <a:t>department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servlet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FB86A-7E8B-0D41-9C40-D3DB6FAFD44A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8223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4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Atomic Transaction (Commit and Rollback)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 </a:t>
            </a:r>
            <a:r>
              <a:rPr lang="en-US" i="1" dirty="0"/>
              <a:t>atomic transaction</a:t>
            </a:r>
            <a:r>
              <a:rPr lang="en-US" dirty="0"/>
              <a:t> is a group of SQL statements, which either </a:t>
            </a:r>
            <a:r>
              <a:rPr lang="en-US" i="1" dirty="0"/>
              <a:t>all</a:t>
            </a:r>
            <a:r>
              <a:rPr lang="en-US" dirty="0"/>
              <a:t> succeed or </a:t>
            </a:r>
            <a:r>
              <a:rPr lang="en-US" i="1" dirty="0"/>
              <a:t>none</a:t>
            </a:r>
            <a:r>
              <a:rPr lang="en-US" dirty="0"/>
              <a:t> succeeds. This is to prevent partial update to the database. To manage transaction in JDBC, we first disable the default auto-commit (which commits every SQL statement), issue a few SQL statements, and then decide whether to issue a commit() to commit all the changes or rollback() to discard all the changes since the last commit. For example:</a:t>
            </a:r>
          </a:p>
        </p:txBody>
      </p:sp>
    </p:spTree>
    <p:extLst>
      <p:ext uri="{BB962C8B-B14F-4D97-AF65-F5344CB8AC3E}">
        <p14:creationId xmlns:p14="http://schemas.microsoft.com/office/powerpoint/2010/main" val="4252931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72" y="15755"/>
            <a:ext cx="7791928" cy="684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0741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Rolling Back in Catch-Clause</a:t>
            </a:r>
            <a:br>
              <a:rPr lang="en-US" b="1" dirty="0"/>
            </a:b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47699"/>
            <a:ext cx="8763000" cy="5376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890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ResultSetMetaData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Each </a:t>
            </a:r>
            <a:r>
              <a:rPr lang="en-US" dirty="0" err="1"/>
              <a:t>ResultSet</a:t>
            </a:r>
            <a:r>
              <a:rPr lang="en-US" dirty="0"/>
              <a:t> object is associated with a header (called meta-data), which contains information about the </a:t>
            </a:r>
            <a:r>
              <a:rPr lang="en-US" dirty="0" err="1"/>
              <a:t>ResultSet</a:t>
            </a:r>
            <a:r>
              <a:rPr lang="en-US" dirty="0"/>
              <a:t> object, such as the number of columns, the name and type of the columns etc. The meta-data is stored in a </a:t>
            </a:r>
            <a:r>
              <a:rPr lang="en-US" dirty="0" err="1"/>
              <a:t>ResultSetMetaData</a:t>
            </a:r>
            <a:r>
              <a:rPr lang="en-US" dirty="0"/>
              <a:t> object. You can use </a:t>
            </a:r>
            <a:r>
              <a:rPr lang="en-US" dirty="0" err="1"/>
              <a:t>methodrset.getMetaData</a:t>
            </a:r>
            <a:r>
              <a:rPr lang="en-US" dirty="0"/>
              <a:t>() to retrieve the associated meta-data object of a </a:t>
            </a:r>
            <a:r>
              <a:rPr lang="en-US" dirty="0" err="1"/>
              <a:t>ResultSet</a:t>
            </a:r>
            <a:r>
              <a:rPr lang="en-US" dirty="0"/>
              <a:t> </a:t>
            </a:r>
            <a:r>
              <a:rPr lang="en-US" dirty="0" err="1"/>
              <a:t>rset</a:t>
            </a:r>
            <a:r>
              <a:rPr lang="en-US" dirty="0"/>
              <a:t>.</a:t>
            </a:r>
          </a:p>
          <a:p>
            <a:r>
              <a:rPr lang="en-US" dirty="0" err="1"/>
              <a:t>ResultSetMetaData</a:t>
            </a:r>
            <a:r>
              <a:rPr lang="en-US" dirty="0"/>
              <a:t> is useful in dynamically processing the </a:t>
            </a:r>
            <a:r>
              <a:rPr lang="en-US" dirty="0" err="1"/>
              <a:t>ResultSet</a:t>
            </a:r>
            <a:r>
              <a:rPr lang="en-US" dirty="0"/>
              <a:t>. You could retrieve the number of columns and use </a:t>
            </a:r>
            <a:r>
              <a:rPr lang="en-US" dirty="0" err="1"/>
              <a:t>rset.getXxx</a:t>
            </a:r>
            <a:r>
              <a:rPr lang="en-US" dirty="0"/>
              <a:t>(</a:t>
            </a:r>
            <a:r>
              <a:rPr lang="en-US" i="1" dirty="0" err="1"/>
              <a:t>columnNumber</a:t>
            </a:r>
            <a:r>
              <a:rPr lang="en-US" dirty="0"/>
              <a:t>) to retrieve the content of a particular column number in the current row. Note that column number begins at 1 (not 0). For example,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57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-41061"/>
            <a:ext cx="8229600" cy="6893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629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PreparedStatement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JDBC provides a class called </a:t>
            </a:r>
            <a:r>
              <a:rPr lang="en-US" dirty="0" err="1"/>
              <a:t>PreparedStatement</a:t>
            </a:r>
            <a:r>
              <a:rPr lang="en-US" dirty="0"/>
              <a:t>, which allows you to pass parameters into a SQL statement and execute the same SQL statement multiple times. A </a:t>
            </a:r>
            <a:r>
              <a:rPr lang="en-US" dirty="0" err="1"/>
              <a:t>PreparedStatement</a:t>
            </a:r>
            <a:r>
              <a:rPr lang="en-US" dirty="0"/>
              <a:t> is a </a:t>
            </a:r>
            <a:r>
              <a:rPr lang="en-US" dirty="0">
                <a:solidFill>
                  <a:srgbClr val="FF0000"/>
                </a:solidFill>
              </a:rPr>
              <a:t>pre-compiled</a:t>
            </a:r>
            <a:r>
              <a:rPr lang="en-US" dirty="0"/>
              <a:t> SQL statement that is more efficient than using Statement over and over. In </a:t>
            </a:r>
            <a:r>
              <a:rPr lang="en-US" dirty="0" err="1"/>
              <a:t>aPreparedStatement</a:t>
            </a:r>
            <a:r>
              <a:rPr lang="en-US" dirty="0"/>
              <a:t>, '?' </a:t>
            </a:r>
            <a:r>
              <a:rPr lang="en-US" dirty="0" err="1"/>
              <a:t>dentoes</a:t>
            </a:r>
            <a:r>
              <a:rPr lang="en-US" dirty="0"/>
              <a:t> a place holder for parameter. A set of </a:t>
            </a:r>
            <a:r>
              <a:rPr lang="en-US" dirty="0" err="1"/>
              <a:t>setXxx</a:t>
            </a:r>
            <a:r>
              <a:rPr lang="en-US" dirty="0"/>
              <a:t>(</a:t>
            </a:r>
            <a:r>
              <a:rPr lang="en-US" i="1" dirty="0" err="1"/>
              <a:t>placeHolderNumber</a:t>
            </a:r>
            <a:r>
              <a:rPr lang="en-US" dirty="0"/>
              <a:t>, </a:t>
            </a:r>
            <a:r>
              <a:rPr lang="en-US" i="1" dirty="0"/>
              <a:t>value</a:t>
            </a:r>
            <a:r>
              <a:rPr lang="en-US" dirty="0"/>
              <a:t>) methods can be used to fill in the parameters. </a:t>
            </a:r>
          </a:p>
        </p:txBody>
      </p:sp>
    </p:spTree>
    <p:extLst>
      <p:ext uri="{BB962C8B-B14F-4D97-AF65-F5344CB8AC3E}">
        <p14:creationId xmlns:p14="http://schemas.microsoft.com/office/powerpoint/2010/main" val="537818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40" y="-1"/>
            <a:ext cx="8343560" cy="68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1501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Batch Processing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1600" dirty="0"/>
              <a:t>JDBC 2.0 (available in JDK 1.2) supports </a:t>
            </a:r>
            <a:r>
              <a:rPr lang="en-US" sz="1600" i="1" dirty="0"/>
              <a:t>batch processing</a:t>
            </a:r>
            <a:r>
              <a:rPr lang="en-US" sz="1600" dirty="0"/>
              <a:t> of SQL statements, to improve the performance. Each statement is added to the batch via </a:t>
            </a:r>
            <a:r>
              <a:rPr lang="en-US" sz="1600" dirty="0" err="1"/>
              <a:t>Statement.addBatch</a:t>
            </a:r>
            <a:r>
              <a:rPr lang="en-US" sz="1600" dirty="0"/>
              <a:t>() or </a:t>
            </a:r>
            <a:r>
              <a:rPr lang="en-US" sz="1600" dirty="0" err="1"/>
              <a:t>PreparedStatement.addBatch</a:t>
            </a:r>
            <a:r>
              <a:rPr lang="en-US" sz="1600" dirty="0"/>
              <a:t>(). The entire batch of statements is then sent to the database for execution </a:t>
            </a:r>
            <a:r>
              <a:rPr lang="en-US" sz="1600" dirty="0" err="1"/>
              <a:t>viaexecuteBatch</a:t>
            </a:r>
            <a:r>
              <a:rPr lang="en-US" sz="1600" dirty="0"/>
              <a:t>(), which returns an </a:t>
            </a:r>
            <a:r>
              <a:rPr lang="en-US" sz="1600" dirty="0" err="1"/>
              <a:t>int</a:t>
            </a:r>
            <a:r>
              <a:rPr lang="en-US" sz="1600" dirty="0"/>
              <a:t> array keeping the return codes of each of the statement.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90800"/>
            <a:ext cx="858023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1300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Batch Processing Prepared Statement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487028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701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JDBC (Java Database Connectivity) program comprises the following steps: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Allocate a Connection object, for connecting to the database.</a:t>
            </a:r>
          </a:p>
          <a:p>
            <a:r>
              <a:rPr lang="en-US" sz="2800" dirty="0"/>
              <a:t>Allocate a Statement object, under the Connection object created.</a:t>
            </a:r>
          </a:p>
          <a:p>
            <a:r>
              <a:rPr lang="en-US" sz="2800" dirty="0"/>
              <a:t>Write a SQL query and execute the query, via the Statement and Connection created.</a:t>
            </a:r>
          </a:p>
          <a:p>
            <a:r>
              <a:rPr lang="en-US" sz="2800" dirty="0"/>
              <a:t>Process the query result.</a:t>
            </a:r>
          </a:p>
          <a:p>
            <a:r>
              <a:rPr lang="en-US" sz="2800" dirty="0"/>
              <a:t>Close the Statement and Connection object to free up the resources.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5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8534400" cy="6875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835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/>
          <a:p>
            <a:r>
              <a:rPr lang="en-US" sz="1200" dirty="0"/>
              <a:t>The JDBC operations are carried out through the "Connection", "Statement" and "</a:t>
            </a:r>
            <a:r>
              <a:rPr lang="en-US" sz="1200" dirty="0" err="1"/>
              <a:t>ResultSet</a:t>
            </a:r>
            <a:r>
              <a:rPr lang="en-US" sz="1200" dirty="0"/>
              <a:t>" objects (defined in package </a:t>
            </a:r>
            <a:r>
              <a:rPr lang="en-US" sz="1200" dirty="0" err="1"/>
              <a:t>java.sql</a:t>
            </a:r>
            <a:r>
              <a:rPr lang="en-US" sz="1200" dirty="0"/>
              <a:t>). However, you need not know the details, but merely the public methods defined in the API (Application Program Interface). You also need not re-invent the wheels by creating these classes yourself (which will take you many years?!). "Re-using" software component is a main strength of OOP.</a:t>
            </a:r>
          </a:p>
          <a:p>
            <a:r>
              <a:rPr lang="en-US" sz="1200" dirty="0"/>
              <a:t>Notice that there is little programming involved in using JDBC programming. You only have to specify the database-URL, write the SQL query, and process the query result. The rest of the codes are kind of "standard JDBC program template". Again, this is because the wheels have been invented.</a:t>
            </a:r>
          </a:p>
          <a:p>
            <a:r>
              <a:rPr lang="en-US" sz="1200" dirty="0"/>
              <a:t>In Line 7, we allocate a Connection object (called conn) via static method </a:t>
            </a:r>
            <a:r>
              <a:rPr lang="en-US" sz="1200" dirty="0" err="1"/>
              <a:t>DriverManager.getConnection</a:t>
            </a:r>
            <a:r>
              <a:rPr lang="en-US" sz="1200" dirty="0"/>
              <a:t>(database-</a:t>
            </a:r>
            <a:r>
              <a:rPr lang="en-US" sz="1200" dirty="0" err="1"/>
              <a:t>url</a:t>
            </a:r>
            <a:r>
              <a:rPr lang="en-US" sz="1200" dirty="0"/>
              <a:t>, </a:t>
            </a:r>
            <a:r>
              <a:rPr lang="en-US" sz="1200" dirty="0" err="1"/>
              <a:t>db</a:t>
            </a:r>
            <a:r>
              <a:rPr lang="en-US" sz="1200" dirty="0"/>
              <a:t>-user, password). The Java program uses a so-called database-URL to connect to the server:</a:t>
            </a:r>
          </a:p>
          <a:p>
            <a:r>
              <a:rPr lang="en-US" sz="1200" dirty="0"/>
              <a:t>For MySQL:</a:t>
            </a:r>
          </a:p>
          <a:p>
            <a:r>
              <a:rPr lang="en-US" sz="1200" dirty="0"/>
              <a:t>// Syntax</a:t>
            </a:r>
          </a:p>
          <a:p>
            <a:r>
              <a:rPr lang="en-US" sz="1200" dirty="0"/>
              <a:t>Connection conn = </a:t>
            </a:r>
            <a:r>
              <a:rPr lang="en-US" sz="1200" dirty="0" err="1"/>
              <a:t>DriverManager.getConnection</a:t>
            </a:r>
            <a:r>
              <a:rPr lang="en-US" sz="1200" dirty="0"/>
              <a:t>("</a:t>
            </a:r>
            <a:r>
              <a:rPr lang="en-US" sz="1200" dirty="0" err="1"/>
              <a:t>jdbc:mysql</a:t>
            </a:r>
            <a:r>
              <a:rPr lang="en-US" sz="1200" dirty="0"/>
              <a:t>://</a:t>
            </a:r>
            <a:r>
              <a:rPr lang="en-US" sz="1200" dirty="0" err="1"/>
              <a:t>localhost</a:t>
            </a:r>
            <a:r>
              <a:rPr lang="en-US" sz="1200" dirty="0"/>
              <a:t>:{port}/{</a:t>
            </a:r>
            <a:r>
              <a:rPr lang="en-US" sz="1200" dirty="0" err="1"/>
              <a:t>db</a:t>
            </a:r>
            <a:r>
              <a:rPr lang="en-US" sz="1200" dirty="0"/>
              <a:t>-name}", "{</a:t>
            </a:r>
            <a:r>
              <a:rPr lang="en-US" sz="1200" dirty="0" err="1"/>
              <a:t>db</a:t>
            </a:r>
            <a:r>
              <a:rPr lang="en-US" sz="1200" dirty="0"/>
              <a:t>-user}", "{password}");</a:t>
            </a:r>
          </a:p>
          <a:p>
            <a:r>
              <a:rPr lang="en-US" sz="1200" dirty="0"/>
              <a:t>// Example</a:t>
            </a:r>
          </a:p>
          <a:p>
            <a:r>
              <a:rPr lang="en-US" sz="1200" dirty="0"/>
              <a:t>Connection conn = </a:t>
            </a:r>
            <a:r>
              <a:rPr lang="en-US" sz="1200" dirty="0" err="1"/>
              <a:t>DriverManager.getConnection</a:t>
            </a:r>
            <a:r>
              <a:rPr lang="en-US" sz="1200" dirty="0"/>
              <a:t>("</a:t>
            </a:r>
            <a:r>
              <a:rPr lang="en-US" sz="1200" dirty="0" err="1"/>
              <a:t>jdbc:mysql</a:t>
            </a:r>
            <a:r>
              <a:rPr lang="en-US" sz="1200" dirty="0"/>
              <a:t>://localhost:8888/</a:t>
            </a:r>
            <a:r>
              <a:rPr lang="en-US" sz="1200" dirty="0" err="1"/>
              <a:t>ebooksop</a:t>
            </a:r>
            <a:r>
              <a:rPr lang="en-US" sz="1200" dirty="0"/>
              <a:t>", "</a:t>
            </a:r>
            <a:r>
              <a:rPr lang="en-US" sz="1200" dirty="0" err="1"/>
              <a:t>myuser</a:t>
            </a:r>
            <a:r>
              <a:rPr lang="en-US" sz="1200" dirty="0"/>
              <a:t>", "</a:t>
            </a:r>
            <a:r>
              <a:rPr lang="en-US" sz="1200" dirty="0" err="1"/>
              <a:t>xxxx</a:t>
            </a:r>
            <a:r>
              <a:rPr lang="en-US" sz="1200" dirty="0"/>
              <a:t>");</a:t>
            </a:r>
          </a:p>
          <a:p>
            <a:r>
              <a:rPr lang="en-US" sz="1200" dirty="0"/>
              <a:t>The database-</a:t>
            </a:r>
            <a:r>
              <a:rPr lang="en-US" sz="1200" dirty="0" err="1"/>
              <a:t>url</a:t>
            </a:r>
            <a:r>
              <a:rPr lang="en-US" sz="1200" dirty="0"/>
              <a:t> is in the form of "</a:t>
            </a:r>
            <a:r>
              <a:rPr lang="en-US" sz="1200" dirty="0" err="1"/>
              <a:t>jdbc:mysql</a:t>
            </a:r>
            <a:r>
              <a:rPr lang="en-US" sz="1200" dirty="0"/>
              <a:t>://{host}:{port}/{database-name}", with protocol </a:t>
            </a:r>
            <a:r>
              <a:rPr lang="en-US" sz="1200" dirty="0" err="1"/>
              <a:t>jdbc</a:t>
            </a:r>
            <a:r>
              <a:rPr lang="en-US" sz="1200" dirty="0"/>
              <a:t> and sub-protocol </a:t>
            </a:r>
            <a:r>
              <a:rPr lang="en-US" sz="1200" dirty="0" err="1"/>
              <a:t>mysql</a:t>
            </a:r>
            <a:r>
              <a:rPr lang="en-US" sz="1200" dirty="0"/>
              <a:t>. The port specifies the MySQL server's TCP port number; </a:t>
            </a:r>
            <a:r>
              <a:rPr lang="en-US" sz="1200" dirty="0" err="1"/>
              <a:t>db</a:t>
            </a:r>
            <a:r>
              <a:rPr lang="en-US" sz="1200" dirty="0"/>
              <a:t>-user/password is an authorized MySQL user. In our example, "</a:t>
            </a:r>
            <a:r>
              <a:rPr lang="en-US" sz="1200" dirty="0" err="1"/>
              <a:t>localhost</a:t>
            </a:r>
            <a:r>
              <a:rPr lang="en-US" sz="1200" dirty="0"/>
              <a:t>" (with special IP address of 127.0.0.1) is the hostname for local loop-back; "8888" is the server's TCP port number, and </a:t>
            </a:r>
            <a:r>
              <a:rPr lang="en-US" sz="1200" dirty="0" err="1"/>
              <a:t>ebookshop</a:t>
            </a:r>
            <a:r>
              <a:rPr lang="en-US" sz="1200" dirty="0"/>
              <a:t> is the database name.</a:t>
            </a:r>
          </a:p>
          <a:p>
            <a:r>
              <a:rPr lang="en-US" sz="1200" dirty="0" smtClean="0"/>
              <a:t>we </a:t>
            </a:r>
            <a:r>
              <a:rPr lang="en-US" sz="1200" dirty="0"/>
              <a:t>allocate a Statement object (called </a:t>
            </a:r>
            <a:r>
              <a:rPr lang="en-US" sz="1200" dirty="0" err="1"/>
              <a:t>stmt</a:t>
            </a:r>
            <a:r>
              <a:rPr lang="en-US" sz="1200" dirty="0"/>
              <a:t>) within the Connection via </a:t>
            </a:r>
            <a:r>
              <a:rPr lang="en-US" sz="1200" dirty="0" err="1"/>
              <a:t>conn.createStatement</a:t>
            </a:r>
            <a:r>
              <a:rPr lang="en-US" sz="1200" dirty="0"/>
              <a:t>().</a:t>
            </a:r>
          </a:p>
          <a:p>
            <a:r>
              <a:rPr lang="en-US" sz="1200" dirty="0"/>
              <a:t>To execute a SQL SELECT, we invoke method </a:t>
            </a:r>
            <a:r>
              <a:rPr lang="en-US" sz="1200" dirty="0" err="1"/>
              <a:t>stmt.executeQuery</a:t>
            </a:r>
            <a:r>
              <a:rPr lang="en-US" sz="1200" dirty="0"/>
              <a:t>("SELECT ..."). It returns the query result in a </a:t>
            </a:r>
            <a:r>
              <a:rPr lang="en-US" sz="1200" dirty="0" err="1"/>
              <a:t>ResultSet</a:t>
            </a:r>
            <a:r>
              <a:rPr lang="en-US" sz="1200" dirty="0"/>
              <a:t> object (called </a:t>
            </a:r>
            <a:r>
              <a:rPr lang="en-US" sz="1200" dirty="0" err="1"/>
              <a:t>rset</a:t>
            </a:r>
            <a:r>
              <a:rPr lang="en-US" sz="1200" dirty="0"/>
              <a:t>). </a:t>
            </a:r>
            <a:r>
              <a:rPr lang="en-US" sz="1200" dirty="0" err="1"/>
              <a:t>ResultSet</a:t>
            </a:r>
            <a:r>
              <a:rPr lang="en-US" sz="1200" dirty="0"/>
              <a:t> models the returned table, which can be access via a row cursor. The cursor initially positions before the first row in the </a:t>
            </a:r>
            <a:r>
              <a:rPr lang="en-US" sz="1200" dirty="0" err="1"/>
              <a:t>ResultSet</a:t>
            </a:r>
            <a:r>
              <a:rPr lang="en-US" sz="1200" dirty="0"/>
              <a:t>. </a:t>
            </a:r>
            <a:r>
              <a:rPr lang="en-US" sz="1200" dirty="0" err="1"/>
              <a:t>rset.next</a:t>
            </a:r>
            <a:r>
              <a:rPr lang="en-US" sz="1200" dirty="0"/>
              <a:t>() moves the cursor to the first row. You can then use </a:t>
            </a:r>
            <a:r>
              <a:rPr lang="en-US" sz="1200" dirty="0" err="1"/>
              <a:t>rset.getXxx</a:t>
            </a:r>
            <a:r>
              <a:rPr lang="en-US" sz="1200" dirty="0"/>
              <a:t>(</a:t>
            </a:r>
            <a:r>
              <a:rPr lang="en-US" sz="1200" dirty="0" err="1"/>
              <a:t>columnName</a:t>
            </a:r>
            <a:r>
              <a:rPr lang="en-US" sz="1200" dirty="0"/>
              <a:t>) to retrieve the value of a column for that row, where Xxx corresponds to the type of the column, such as </a:t>
            </a:r>
            <a:r>
              <a:rPr lang="en-US" sz="1200" dirty="0" err="1"/>
              <a:t>int</a:t>
            </a:r>
            <a:r>
              <a:rPr lang="en-US" sz="1200" dirty="0"/>
              <a:t>, float, double and String. The </a:t>
            </a:r>
            <a:r>
              <a:rPr lang="en-US" sz="1200" dirty="0" err="1"/>
              <a:t>rset.next</a:t>
            </a:r>
            <a:r>
              <a:rPr lang="en-US" sz="1200" dirty="0"/>
              <a:t>() returns false at the last row, which terminates the while-loop.</a:t>
            </a:r>
          </a:p>
          <a:p>
            <a:r>
              <a:rPr lang="en-US" sz="1200" dirty="0"/>
              <a:t>You may use </a:t>
            </a:r>
            <a:r>
              <a:rPr lang="en-US" sz="1200" dirty="0" err="1"/>
              <a:t>rset.getString</a:t>
            </a:r>
            <a:r>
              <a:rPr lang="en-US" sz="1200" dirty="0"/>
              <a:t>(</a:t>
            </a:r>
            <a:r>
              <a:rPr lang="en-US" sz="1200" dirty="0" err="1"/>
              <a:t>columnName</a:t>
            </a:r>
            <a:r>
              <a:rPr lang="en-US" sz="1200" dirty="0"/>
              <a:t>) to retrieve all types (</a:t>
            </a:r>
            <a:r>
              <a:rPr lang="en-US" sz="1200" dirty="0" err="1"/>
              <a:t>int</a:t>
            </a:r>
            <a:r>
              <a:rPr lang="en-US" sz="1200" dirty="0"/>
              <a:t>, double, </a:t>
            </a:r>
            <a:r>
              <a:rPr lang="en-US" sz="1200" dirty="0" err="1"/>
              <a:t>etc</a:t>
            </a:r>
            <a:r>
              <a:rPr lang="en-US" sz="1200" dirty="0"/>
              <a:t>).</a:t>
            </a:r>
          </a:p>
          <a:p>
            <a:r>
              <a:rPr lang="en-US" sz="1200" dirty="0"/>
              <a:t>For maximum portability, </a:t>
            </a:r>
            <a:r>
              <a:rPr lang="en-US" sz="1200" dirty="0" err="1"/>
              <a:t>ResultSet</a:t>
            </a:r>
            <a:r>
              <a:rPr lang="en-US" sz="1200" dirty="0"/>
              <a:t> columns within each row should be read in left-to-right order, and each column should be read only once via the </a:t>
            </a:r>
            <a:r>
              <a:rPr lang="en-US" sz="1200" dirty="0" err="1"/>
              <a:t>getXxx</a:t>
            </a:r>
            <a:r>
              <a:rPr lang="en-US" sz="1200" dirty="0"/>
              <a:t>() methods. Issue </a:t>
            </a:r>
            <a:r>
              <a:rPr lang="en-US" sz="1200" dirty="0" err="1"/>
              <a:t>getXxx</a:t>
            </a:r>
            <a:r>
              <a:rPr lang="en-US" sz="1200" dirty="0"/>
              <a:t>() to a cell more than once may trigger a strange error.</a:t>
            </a:r>
          </a:p>
          <a:p>
            <a:r>
              <a:rPr lang="en-US" sz="1200" dirty="0"/>
              <a:t>In this example, we use JDK 7's new feature called try-with-resources, which automatically closes all the opened resources in the try-clause, in our case, the Connection and Statement.</a:t>
            </a:r>
          </a:p>
        </p:txBody>
      </p:sp>
    </p:spTree>
    <p:extLst>
      <p:ext uri="{BB962C8B-B14F-4D97-AF65-F5344CB8AC3E}">
        <p14:creationId xmlns:p14="http://schemas.microsoft.com/office/powerpoint/2010/main" val="209973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-366046"/>
            <a:ext cx="8382000" cy="7252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884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662700" cy="286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60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execute a SQL UPDATE, you have to invoke the method </a:t>
            </a:r>
            <a:r>
              <a:rPr lang="en-US" dirty="0" err="1"/>
              <a:t>executeUpdate</a:t>
            </a:r>
            <a:r>
              <a:rPr lang="en-US" dirty="0"/>
              <a:t>() of the Statement object, which returns an </a:t>
            </a:r>
            <a:r>
              <a:rPr lang="en-US" dirty="0" err="1"/>
              <a:t>int</a:t>
            </a:r>
            <a:r>
              <a:rPr lang="en-US" dirty="0"/>
              <a:t> indicating the number of records affected. Recall that for SELECT, we use </a:t>
            </a:r>
            <a:r>
              <a:rPr lang="en-US" dirty="0" err="1"/>
              <a:t>executeQuery</a:t>
            </a:r>
            <a:r>
              <a:rPr lang="en-US" dirty="0"/>
              <a:t>(), which returns a </a:t>
            </a:r>
            <a:r>
              <a:rPr lang="en-US" dirty="0" err="1"/>
              <a:t>ResultSet</a:t>
            </a:r>
            <a:r>
              <a:rPr lang="en-US" dirty="0"/>
              <a:t> object modeling the returned </a:t>
            </a:r>
            <a:r>
              <a:rPr lang="en-US" dirty="0" err="1"/>
              <a:t>table.UPDATE|INSERT|DELETE</a:t>
            </a:r>
            <a:r>
              <a:rPr lang="en-US" dirty="0"/>
              <a:t> does not return a table, but an </a:t>
            </a:r>
            <a:r>
              <a:rPr lang="en-US" dirty="0" err="1"/>
              <a:t>int</a:t>
            </a:r>
            <a:r>
              <a:rPr lang="en-US" dirty="0"/>
              <a:t> indicating the number of records affected.</a:t>
            </a:r>
          </a:p>
        </p:txBody>
      </p:sp>
    </p:spTree>
    <p:extLst>
      <p:ext uri="{BB962C8B-B14F-4D97-AF65-F5344CB8AC3E}">
        <p14:creationId xmlns:p14="http://schemas.microsoft.com/office/powerpoint/2010/main" val="350709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</a:t>
            </a:r>
            <a:r>
              <a:rPr lang="en-US" dirty="0" smtClean="0"/>
              <a:t> update code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3820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215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SQL INSERT and DELETE</a:t>
            </a:r>
            <a:br>
              <a:rPr lang="en-US" b="1" dirty="0"/>
            </a:b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52578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3001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2225</TotalTime>
  <Words>711</Words>
  <Application>Microsoft Macintosh PowerPoint</Application>
  <PresentationFormat>On-screen Show (4:3)</PresentationFormat>
  <Paragraphs>54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Wingdings</vt:lpstr>
      <vt:lpstr>宋体</vt:lpstr>
      <vt:lpstr>Office Theme</vt:lpstr>
      <vt:lpstr>JDBC</vt:lpstr>
      <vt:lpstr>A JDBC (Java Database Connectivity) program comprises the following steps:</vt:lpstr>
      <vt:lpstr>PowerPoint Presentation</vt:lpstr>
      <vt:lpstr>PowerPoint Presentation</vt:lpstr>
      <vt:lpstr>PowerPoint Presentation</vt:lpstr>
      <vt:lpstr>PowerPoint Presentation</vt:lpstr>
      <vt:lpstr>SQL UPDATE</vt:lpstr>
      <vt:lpstr>Sql update code</vt:lpstr>
      <vt:lpstr>SQL INSERT and DELETE </vt:lpstr>
      <vt:lpstr>Atomic Transaction (Commit and Rollback) </vt:lpstr>
      <vt:lpstr>PowerPoint Presentation</vt:lpstr>
      <vt:lpstr>Rolling Back in Catch-Clause </vt:lpstr>
      <vt:lpstr>ResultSetMetaData </vt:lpstr>
      <vt:lpstr>PowerPoint Presentation</vt:lpstr>
      <vt:lpstr>PreparedStatement </vt:lpstr>
      <vt:lpstr>PowerPoint Presentation</vt:lpstr>
      <vt:lpstr>Batch Processing </vt:lpstr>
      <vt:lpstr>Batch Processing Prepared Statement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Bajaj, Samar</dc:creator>
  <cp:lastModifiedBy>Dawei Zhuang</cp:lastModifiedBy>
  <cp:revision>50</cp:revision>
  <dcterms:created xsi:type="dcterms:W3CDTF">2006-08-16T00:00:00Z</dcterms:created>
  <dcterms:modified xsi:type="dcterms:W3CDTF">2016-01-06T14:40:57Z</dcterms:modified>
</cp:coreProperties>
</file>