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82" r:id="rId2"/>
    <p:sldId id="752" r:id="rId3"/>
    <p:sldId id="758" r:id="rId4"/>
    <p:sldId id="759" r:id="rId5"/>
    <p:sldId id="760" r:id="rId6"/>
    <p:sldId id="761" r:id="rId7"/>
    <p:sldId id="788" r:id="rId8"/>
    <p:sldId id="787" r:id="rId9"/>
    <p:sldId id="762" r:id="rId10"/>
    <p:sldId id="763" r:id="rId11"/>
    <p:sldId id="783" r:id="rId12"/>
    <p:sldId id="765" r:id="rId13"/>
    <p:sldId id="766" r:id="rId14"/>
    <p:sldId id="767" r:id="rId15"/>
    <p:sldId id="784" r:id="rId16"/>
    <p:sldId id="785" r:id="rId17"/>
    <p:sldId id="786" r:id="rId18"/>
    <p:sldId id="782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7" pos="335">
          <p15:clr>
            <a:srgbClr val="A4A3A4"/>
          </p15:clr>
        </p15:guide>
        <p15:guide id="8" orient="horz" pos="768">
          <p15:clr>
            <a:srgbClr val="A4A3A4"/>
          </p15:clr>
        </p15:guide>
        <p15:guide id="9" pos="64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E5F8"/>
    <a:srgbClr val="CAECF6"/>
    <a:srgbClr val="D6E9F7"/>
    <a:srgbClr val="E6F1F8"/>
    <a:srgbClr val="C4EDFC"/>
    <a:srgbClr val="000000"/>
    <a:srgbClr val="E5E5E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86492" autoAdjust="0"/>
  </p:normalViewPr>
  <p:slideViewPr>
    <p:cSldViewPr snapToGrid="0">
      <p:cViewPr varScale="1">
        <p:scale>
          <a:sx n="64" d="100"/>
          <a:sy n="64" d="100"/>
        </p:scale>
        <p:origin x="912" y="60"/>
      </p:cViewPr>
      <p:guideLst>
        <p:guide orient="horz" pos="2160"/>
        <p:guide pos="335"/>
        <p:guide orient="horz" pos="768"/>
        <p:guide pos="6466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2" d="100"/>
        <a:sy n="32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312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21AA6-70BE-4FDE-A8DC-DB381A688FD8}" type="datetimeFigureOut">
              <a:rPr lang="en-US"/>
              <a:pPr/>
              <a:t>8/13/2018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E47EA-D299-42CE-88BF-4E1035596DA5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81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381000"/>
            <a:ext cx="4572000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9144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10600"/>
            <a:ext cx="46482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2D9AE-7182-4680-8F79-479C4181FF0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1149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61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591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400034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571476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42919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56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75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03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77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57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97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38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5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with Pictur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216257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739780"/>
            <a:ext cx="8763000" cy="1470025"/>
          </a:xfr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3" y="3429452"/>
            <a:ext cx="8763000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lang="en-US" dirty="0"/>
              <a:t>Additional Notes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5973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 descr="Customer photo can be included here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531816" y="1905000"/>
            <a:ext cx="2194560" cy="3072384"/>
          </a:xfrm>
          <a:noFill/>
        </p:spPr>
        <p:txBody>
          <a:bodyPr tIns="91436">
            <a:noAutofit/>
          </a:bodyPr>
          <a:lstStyle>
            <a:lvl1pPr marL="0" indent="0" algn="ctr">
              <a:spcBef>
                <a:spcPts val="0"/>
              </a:spcBef>
              <a:buNone/>
              <a:defRPr sz="1900" baseline="0">
                <a:solidFill>
                  <a:schemeClr val="tx1"/>
                </a:solidFill>
              </a:defRPr>
            </a:lvl1pPr>
          </a:lstStyle>
          <a:p>
            <a:r>
              <a:rPr dirty="0"/>
              <a:t>Click icon 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98812" y="1905000"/>
            <a:ext cx="8456613" cy="2209800"/>
          </a:xfrm>
        </p:spPr>
        <p:txBody>
          <a:bodyPr anchor="t"/>
          <a:lstStyle>
            <a:lvl1pPr marL="228591" indent="-228591" algn="l">
              <a:defRPr sz="4000" b="0"/>
            </a:lvl1pPr>
          </a:lstStyle>
          <a:p>
            <a:r>
              <a:rPr dirty="0"/>
              <a:t>“Click to type customer or partner quote surrounded by quotation marks.”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03611" y="4191000"/>
            <a:ext cx="8151813" cy="762000"/>
          </a:xfrm>
        </p:spPr>
        <p:txBody>
          <a:bodyPr>
            <a:noAutofit/>
          </a:bodyPr>
          <a:lstStyle>
            <a:lvl1pPr marL="292088" indent="-292088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dirty="0"/>
              <a:t>Click to add Name, Title, Company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DFF6-3723-A448-95A8-BD1191C13A2D}" type="datetime1">
              <a:rPr lang="en-US" smtClean="0"/>
              <a:pPr/>
              <a:t>8/13/2018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776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1524001"/>
            <a:ext cx="5410199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20" y="1524001"/>
            <a:ext cx="5410197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1998-0579-A34D-928E-B5F399E2564A}" type="datetime1">
              <a:rPr lang="en-US" smtClean="0"/>
              <a:pPr/>
              <a:t>8/13/2018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016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20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ltGray">
          <a:xfrm>
            <a:off x="4189411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7058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7999412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82297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12F-5D2B-0E48-ACDD-1035AD746EF1}" type="datetime1">
              <a:rPr lang="en-US" smtClean="0"/>
              <a:pPr/>
              <a:t>8/13/2018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3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1524005"/>
            <a:ext cx="5410199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20" y="1524005"/>
            <a:ext cx="5410197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46C3-1D59-CF4C-AE28-5947B736609B}" type="datetime1">
              <a:rPr lang="en-US" smtClean="0"/>
              <a:pPr/>
              <a:t>8/13/2018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531813" y="3810005"/>
            <a:ext cx="5410199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246820" y="3810005"/>
            <a:ext cx="5410197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63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 for Info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2436810" y="1524001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8151812" y="1524001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 bwMode="ltGray">
          <a:xfrm flipH="1">
            <a:off x="531813" y="3733800"/>
            <a:ext cx="11125201" cy="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2436810" y="3931920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151812" y="3931920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3A6F-DAB5-1948-87D0-440553A38235}" type="datetime1">
              <a:rPr lang="en-US" smtClean="0"/>
              <a:pPr/>
              <a:t>8/13/2018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12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A large metric can be called out here in font size 166pt, Calibri"/>
          <p:cNvSpPr>
            <a:spLocks noGrp="1"/>
          </p:cNvSpPr>
          <p:nvPr>
            <p:ph type="title" hasCustomPrompt="1"/>
          </p:nvPr>
        </p:nvSpPr>
        <p:spPr>
          <a:xfrm>
            <a:off x="760419" y="1524000"/>
            <a:ext cx="4076699" cy="2743200"/>
          </a:xfrm>
        </p:spPr>
        <p:txBody>
          <a:bodyPr anchor="ctr"/>
          <a:lstStyle>
            <a:lvl1pPr algn="r">
              <a:defRPr sz="167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XX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5256218" y="1524000"/>
            <a:ext cx="5029201" cy="274320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8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C769-D580-B848-9BB4-4B0EEAD5A748}" type="datetime1">
              <a:rPr lang="en-US" smtClean="0"/>
              <a:pPr/>
              <a:t>8/13/2018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938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524000"/>
            <a:ext cx="5413249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9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7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2362200"/>
            <a:ext cx="5413249" cy="3581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3764" y="1524000"/>
            <a:ext cx="5413249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9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7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3764" y="2362200"/>
            <a:ext cx="5413249" cy="3581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51FD1A58-660B-304C-8A32-AFAF42B12CD9}" type="datetime1">
              <a:rPr lang="en-US" smtClean="0"/>
              <a:pPr/>
              <a:t>8/13/2018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700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E21F-DA01-8449-859B-926C7DC39C39}" type="datetime1">
              <a:rPr lang="en-US" smtClean="0"/>
              <a:pPr/>
              <a:t>8/13/2018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769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4" y="1373742"/>
            <a:ext cx="11125198" cy="343300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9BD-3365-934B-A79D-F6B125569C9C}" type="datetime1">
              <a:rPr lang="en-US" smtClean="0"/>
              <a:pPr/>
              <a:t>8/13/2018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362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EF8F-C530-B34E-87EA-BFDE0E663C9E}" type="datetime1">
              <a:rPr lang="en-US" smtClean="0"/>
              <a:pPr/>
              <a:t>8/13/2018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22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Pictur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216257" cy="6858000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739780"/>
            <a:ext cx="8763000" cy="1470025"/>
          </a:xfr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3" y="3429452"/>
            <a:ext cx="8763000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lang="en-US" dirty="0"/>
              <a:t>Additional Notes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3702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 descr="Chart using colors from the approved palette included here"/>
          <p:cNvSpPr>
            <a:spLocks noGrp="1"/>
          </p:cNvSpPr>
          <p:nvPr>
            <p:ph idx="1"/>
          </p:nvPr>
        </p:nvSpPr>
        <p:spPr>
          <a:xfrm>
            <a:off x="531662" y="1524000"/>
            <a:ext cx="7589520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7288" y="1524001"/>
            <a:ext cx="2879725" cy="44196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EE37-C347-8E4E-9AC4-D2B0AF4181A9}" type="datetime1">
              <a:rPr lang="en-US" smtClean="0"/>
              <a:pPr/>
              <a:t>8/13/2018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7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4-color photo can be included here"/>
          <p:cNvSpPr>
            <a:spLocks noGrp="1"/>
          </p:cNvSpPr>
          <p:nvPr>
            <p:ph type="pic" idx="1"/>
          </p:nvPr>
        </p:nvSpPr>
        <p:spPr bwMode="gray">
          <a:xfrm>
            <a:off x="531813" y="1524000"/>
            <a:ext cx="6095999" cy="4416725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8816" y="1524000"/>
            <a:ext cx="4648201" cy="44196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2E27-870E-2C42-913D-79E2486E4762}" type="datetime1">
              <a:rPr lang="en-US" smtClean="0"/>
              <a:pPr/>
              <a:t>8/13/2018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2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Two 4-color photos can be included here"/>
          <p:cNvSpPr>
            <a:spLocks noGrp="1"/>
          </p:cNvSpPr>
          <p:nvPr>
            <p:ph type="pic" idx="1"/>
          </p:nvPr>
        </p:nvSpPr>
        <p:spPr bwMode="gray">
          <a:xfrm>
            <a:off x="531812" y="1524000"/>
            <a:ext cx="5413249" cy="347472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8" y="5105400"/>
            <a:ext cx="5410200" cy="838200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6246811" y="1524000"/>
            <a:ext cx="5413249" cy="347472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46817" y="5105400"/>
            <a:ext cx="5410200" cy="838200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50A0-62EC-294A-9E0D-A89F93B97E74}" type="datetime1">
              <a:rPr lang="en-US" smtClean="0"/>
              <a:pPr/>
              <a:t>8/13/2018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898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Three 4-color photos can be included here"/>
          <p:cNvSpPr>
            <a:spLocks noGrp="1"/>
          </p:cNvSpPr>
          <p:nvPr>
            <p:ph type="pic" idx="1"/>
          </p:nvPr>
        </p:nvSpPr>
        <p:spPr bwMode="gray">
          <a:xfrm>
            <a:off x="531820" y="1524000"/>
            <a:ext cx="3474720" cy="304800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8" y="4701398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 bwMode="ltGray">
          <a:xfrm>
            <a:off x="4189411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4357058" y="1524000"/>
            <a:ext cx="3474720" cy="304800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4"/>
          </p:nvPr>
        </p:nvSpPr>
        <p:spPr>
          <a:xfrm>
            <a:off x="4357058" y="4701398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 bwMode="ltGray">
          <a:xfrm>
            <a:off x="7999412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 bwMode="gray">
          <a:xfrm>
            <a:off x="8182297" y="1524000"/>
            <a:ext cx="3474720" cy="304800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8182297" y="4701398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3238-F95D-9649-9ED3-3CD654C2CD73}" type="datetime1">
              <a:rPr lang="en-US" smtClean="0"/>
              <a:pPr/>
              <a:t>8/13/2018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85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fe Harbor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818" y="1371600"/>
            <a:ext cx="11125199" cy="88900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sz="3200" dirty="0">
                <a:latin typeface="+mj-lt"/>
              </a:rPr>
              <a:t>Safe Harbor</a:t>
            </a:r>
            <a:r>
              <a:rPr sz="3200" baseline="0" dirty="0">
                <a:latin typeface="+mj-lt"/>
              </a:rPr>
              <a:t> Statement</a:t>
            </a:r>
            <a:endParaRPr sz="3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818" y="2514600"/>
            <a:ext cx="11125199" cy="2286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sz="2400" dirty="0">
                <a:latin typeface="+mn-lt"/>
              </a:rPr>
              <a:t>The preceding is intended to outline our general product direction. It is intended for information purposes only, and may not be incorporated into any contract. It is not a commitment to deliver any material, code, or functionality, and should not be relied upon in making purchasing decisions. The </a:t>
            </a:r>
            <a:r>
              <a:rPr lang="en-US" sz="2400" dirty="0">
                <a:latin typeface="+mn-lt"/>
              </a:rPr>
              <a:t>information</a:t>
            </a:r>
            <a:r>
              <a:rPr sz="2400" dirty="0">
                <a:latin typeface="+mn-lt"/>
              </a:rPr>
              <a:t> described for </a:t>
            </a:r>
            <a:r>
              <a:rPr lang="en-US" sz="2400" dirty="0">
                <a:latin typeface="+mn-lt"/>
              </a:rPr>
              <a:t>Antra</a:t>
            </a:r>
            <a:r>
              <a:rPr sz="2400" dirty="0">
                <a:latin typeface="+mn-lt"/>
              </a:rPr>
              <a:t>’s </a:t>
            </a:r>
            <a:r>
              <a:rPr lang="en-US" sz="2400" dirty="0">
                <a:latin typeface="+mn-lt"/>
              </a:rPr>
              <a:t>solutions </a:t>
            </a:r>
            <a:r>
              <a:rPr sz="2400" dirty="0">
                <a:latin typeface="+mn-lt"/>
              </a:rPr>
              <a:t>remains at the sole discretion of </a:t>
            </a:r>
            <a:r>
              <a:rPr lang="en-US" sz="2400" dirty="0">
                <a:latin typeface="+mn-lt"/>
              </a:rPr>
              <a:t>Antra, Inc</a:t>
            </a:r>
            <a:r>
              <a:rPr sz="2400" dirty="0">
                <a:latin typeface="+mn-lt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B1F72EE3-3431-0F4E-AA5A-FF56130B3CA9}" type="datetime1">
              <a:rPr lang="en-US" smtClean="0"/>
              <a:pPr/>
              <a:t>8/13/2018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887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Oracle log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822129" y="2843829"/>
            <a:ext cx="4544568" cy="569548"/>
          </a:xfrm>
          <a:prstGeom prst="rect">
            <a:avLst/>
          </a:prstGeom>
        </p:spPr>
      </p:pic>
      <p:pic>
        <p:nvPicPr>
          <p:cNvPr id="2" name="Picture 1" descr="Antra_Logo_72dpi_RGB_Tagline_XLarg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0949"/>
            <a:ext cx="12188825" cy="443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5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57" y="1524001"/>
            <a:ext cx="11126522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64A-2914-114F-B367-A7001AEEC067}" type="datetime1">
              <a:rPr lang="en-US" smtClean="0"/>
              <a:pPr/>
              <a:t>8/13/2018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2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20" y="1373742"/>
            <a:ext cx="11125199" cy="343300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57" y="1981200"/>
            <a:ext cx="11126522" cy="396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462B-83F0-A04D-9BCD-79712597AF25}" type="datetime1">
              <a:rPr lang="en-US" smtClean="0"/>
              <a:pPr/>
              <a:t>8/13/2018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31818" y="61722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31818" y="60198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6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795937" y="1981199"/>
            <a:ext cx="8861082" cy="3962401"/>
          </a:xfrm>
        </p:spPr>
        <p:txBody>
          <a:bodyPr>
            <a:noAutofit/>
          </a:bodyPr>
          <a:lstStyle>
            <a:lvl1pPr marL="1588" indent="0">
              <a:spcBef>
                <a:spcPts val="2400"/>
              </a:spcBef>
              <a:buNone/>
              <a:defRPr sz="2800"/>
            </a:lvl1pPr>
            <a:lvl2pPr marL="1588" indent="0">
              <a:spcBef>
                <a:spcPts val="2400"/>
              </a:spcBef>
              <a:buNone/>
              <a:defRPr sz="2800"/>
            </a:lvl2pPr>
            <a:lvl3pPr marL="1588" indent="0">
              <a:spcBef>
                <a:spcPts val="2400"/>
              </a:spcBef>
              <a:buNone/>
              <a:defRPr sz="2800"/>
            </a:lvl3pPr>
            <a:lvl4pPr marL="1588" indent="0">
              <a:spcBef>
                <a:spcPts val="2400"/>
              </a:spcBef>
              <a:buNone/>
              <a:defRPr sz="2800"/>
            </a:lvl4pPr>
            <a:lvl5pPr marL="1588" indent="0">
              <a:spcBef>
                <a:spcPts val="2400"/>
              </a:spcBef>
              <a:buNone/>
              <a:defRPr sz="2800"/>
            </a:lvl5pPr>
            <a:lvl6pPr marL="1588" indent="0">
              <a:spcBef>
                <a:spcPts val="2400"/>
              </a:spcBef>
              <a:buNone/>
              <a:defRPr sz="2800"/>
            </a:lvl6pPr>
            <a:lvl7pPr marL="1588" indent="0">
              <a:spcBef>
                <a:spcPts val="2400"/>
              </a:spcBef>
              <a:buNone/>
              <a:defRPr sz="2800"/>
            </a:lvl7pPr>
            <a:lvl8pPr marL="1588" indent="0">
              <a:spcBef>
                <a:spcPts val="2400"/>
              </a:spcBef>
              <a:buNone/>
              <a:defRPr sz="2800"/>
            </a:lvl8pPr>
            <a:lvl9pPr marL="1588" indent="0">
              <a:spcBef>
                <a:spcPts val="2400"/>
              </a:spcBef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382C4881-1486-4748-B649-8156805DE820}" type="datetime1">
              <a:rPr lang="en-US" smtClean="0"/>
              <a:pPr/>
              <a:t>8/13/2018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122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20" y="2600324"/>
            <a:ext cx="11125199" cy="1371600"/>
          </a:xfrm>
        </p:spPr>
        <p:txBody>
          <a:bodyPr anchor="b"/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20" y="4038599"/>
            <a:ext cx="11125199" cy="9144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18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2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E63E-B473-C74B-A815-40AD3F51AA55}" type="datetime1">
              <a:rPr lang="en-US" smtClean="0"/>
              <a:pPr/>
              <a:t>8/13/2018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385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1905000"/>
            <a:ext cx="4800600" cy="1645920"/>
          </a:xfrm>
        </p:spPr>
        <p:txBody>
          <a:bodyPr anchor="b"/>
          <a:lstStyle>
            <a:lvl1pPr algn="l">
              <a:lnSpc>
                <a:spcPct val="80000"/>
              </a:lnSpc>
              <a:defRPr sz="4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8" y="3657600"/>
            <a:ext cx="4800599" cy="16459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 photo of your product can be included here"/>
          <p:cNvSpPr>
            <a:spLocks noGrp="1"/>
          </p:cNvSpPr>
          <p:nvPr>
            <p:ph type="pic" idx="1"/>
          </p:nvPr>
        </p:nvSpPr>
        <p:spPr>
          <a:xfrm>
            <a:off x="5588456" y="533400"/>
            <a:ext cx="6068558" cy="5410200"/>
          </a:xfrm>
          <a:noFill/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F908-F93C-DA41-989F-4AB77F9BB2D5}" type="datetime1">
              <a:rPr lang="en-US" smtClean="0"/>
              <a:pPr/>
              <a:t>8/13/2018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3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ote Speaker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1573-3879-8A46-8E93-BD50947CC398}" type="datetime1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 descr="If presenting remotely, you can insert your photo here"/>
          <p:cNvSpPr>
            <a:spLocks noGrp="1" noChangeAspect="1"/>
          </p:cNvSpPr>
          <p:nvPr>
            <p:ph type="pic" idx="1"/>
          </p:nvPr>
        </p:nvSpPr>
        <p:spPr>
          <a:xfrm>
            <a:off x="2286005" y="1828800"/>
            <a:ext cx="3474720" cy="3841445"/>
          </a:xfrm>
          <a:noFill/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35046" y="1828799"/>
            <a:ext cx="5102352" cy="3840480"/>
          </a:xfrm>
        </p:spPr>
        <p:txBody>
          <a:bodyPr anchor="ctr" anchorCtr="0"/>
          <a:lstStyle>
            <a:lvl1pPr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 b="1"/>
            </a:lvl1pPr>
            <a:lvl2pPr marL="228591">
              <a:spcBef>
                <a:spcPts val="0"/>
              </a:spcBef>
              <a:buClr>
                <a:schemeClr val="bg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9625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98812" y="1905000"/>
            <a:ext cx="8456613" cy="2209800"/>
          </a:xfrm>
        </p:spPr>
        <p:txBody>
          <a:bodyPr anchor="t"/>
          <a:lstStyle>
            <a:lvl1pPr marL="228591" indent="-228591" algn="l">
              <a:defRPr sz="4000" b="0"/>
            </a:lvl1pPr>
          </a:lstStyle>
          <a:p>
            <a:r>
              <a:rPr dirty="0"/>
              <a:t>“Click to type customer or partner quote surrounded by quotation marks.”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03611" y="4191000"/>
            <a:ext cx="8151813" cy="762000"/>
          </a:xfrm>
        </p:spPr>
        <p:txBody>
          <a:bodyPr>
            <a:noAutofit/>
          </a:bodyPr>
          <a:lstStyle>
            <a:lvl1pPr marL="292088" indent="-292088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dirty="0"/>
              <a:t>Click to add Name, Title, Company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A23F-32FE-1346-92AD-E4923E472CF6}" type="datetime1">
              <a:rPr lang="en-US" smtClean="0"/>
              <a:pPr/>
              <a:t>8/13/2018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0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818" y="406401"/>
            <a:ext cx="11125199" cy="889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157" y="1524001"/>
            <a:ext cx="11126522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8174" y="6556248"/>
            <a:ext cx="1226398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BEA73947-65C3-4E4B-A7EE-B27A99C2547E}" type="datetime1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54605" y="6556248"/>
            <a:ext cx="2787651" cy="18288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Copyright © 201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Antra,</a:t>
            </a:r>
            <a:r>
              <a:rPr lang="en-US" sz="900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Inc</a:t>
            </a:r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3275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1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ntra_Logo_72dpi_RGB_NoTagline_Small.jpg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78" y="6373212"/>
            <a:ext cx="1515982" cy="46704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349072"/>
            <a:ext cx="12216257" cy="38828"/>
          </a:xfrm>
          <a:prstGeom prst="rect">
            <a:avLst/>
          </a:pr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50" r:id="rId3"/>
    <p:sldLayoutId id="2147483663" r:id="rId4"/>
    <p:sldLayoutId id="2147483686" r:id="rId5"/>
    <p:sldLayoutId id="2147483651" r:id="rId6"/>
    <p:sldLayoutId id="2147483669" r:id="rId7"/>
    <p:sldLayoutId id="2147483692" r:id="rId8"/>
    <p:sldLayoutId id="2147483683" r:id="rId9"/>
    <p:sldLayoutId id="2147483670" r:id="rId10"/>
    <p:sldLayoutId id="2147483652" r:id="rId11"/>
    <p:sldLayoutId id="2147483671" r:id="rId12"/>
    <p:sldLayoutId id="2147483672" r:id="rId13"/>
    <p:sldLayoutId id="2147483679" r:id="rId14"/>
    <p:sldLayoutId id="2147483685" r:id="rId15"/>
    <p:sldLayoutId id="2147483688" r:id="rId16"/>
    <p:sldLayoutId id="2147483654" r:id="rId17"/>
    <p:sldLayoutId id="2147483666" r:id="rId18"/>
    <p:sldLayoutId id="2147483655" r:id="rId19"/>
    <p:sldLayoutId id="2147483656" r:id="rId20"/>
    <p:sldLayoutId id="2147483657" r:id="rId21"/>
    <p:sldLayoutId id="2147483673" r:id="rId22"/>
    <p:sldLayoutId id="2147483674" r:id="rId23"/>
    <p:sldLayoutId id="2147483676" r:id="rId24"/>
    <p:sldLayoutId id="2147483661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361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1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899" indent="-228591" algn="l" defTabSz="914361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89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60080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671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261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852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441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032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7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4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11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8AE25000-C147-47A3-8A1C-C5F495EC3642}" type="slidenum">
              <a:rPr lang="zh-CN" altLang="en-US"/>
              <a:pPr>
                <a:buFontTx/>
                <a:buNone/>
              </a:pPr>
              <a:t>10</a:t>
            </a:fld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8D73F-F5E6-4649-AFEE-FA1FFF91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7" y="899410"/>
            <a:ext cx="11126522" cy="5044191"/>
          </a:xfrm>
        </p:spPr>
        <p:txBody>
          <a:bodyPr/>
          <a:lstStyle/>
          <a:p>
            <a:r>
              <a:rPr lang="en-US" dirty="0"/>
              <a:t> To tell Maven to get the dependency from Java.net, you need to declared a remote repository in your pom.xml</a:t>
            </a:r>
          </a:p>
          <a:p>
            <a:pPr marL="0" indent="0">
              <a:buNone/>
            </a:pPr>
            <a:r>
              <a:rPr lang="en-US" dirty="0"/>
              <a:t>     &lt;repositories&gt;</a:t>
            </a:r>
          </a:p>
          <a:p>
            <a:pPr marL="0" indent="0">
              <a:buNone/>
            </a:pPr>
            <a:r>
              <a:rPr lang="en-US" dirty="0"/>
              <a:t>	&lt;repository&gt;</a:t>
            </a:r>
          </a:p>
          <a:p>
            <a:pPr marL="0" indent="0">
              <a:buNone/>
            </a:pPr>
            <a:r>
              <a:rPr lang="en-US" dirty="0"/>
              <a:t>	    &lt;id&gt;java.net&lt;/id&gt;</a:t>
            </a:r>
          </a:p>
          <a:p>
            <a:pPr marL="0" indent="0">
              <a:buNone/>
            </a:pPr>
            <a:r>
              <a:rPr lang="en-US" dirty="0"/>
              <a:t>	    &lt;</a:t>
            </a:r>
            <a:r>
              <a:rPr lang="en-US" dirty="0" err="1"/>
              <a:t>url</a:t>
            </a:r>
            <a:r>
              <a:rPr lang="en-US" dirty="0"/>
              <a:t>&gt;https://maven.java.net/content/repositories/public/&lt;/url&gt;</a:t>
            </a:r>
          </a:p>
          <a:p>
            <a:pPr marL="0" indent="0">
              <a:buNone/>
            </a:pPr>
            <a:r>
              <a:rPr lang="en-US" dirty="0"/>
              <a:t>	&lt;/repository&gt;</a:t>
            </a:r>
          </a:p>
          <a:p>
            <a:pPr marL="0" indent="0">
              <a:buNone/>
            </a:pPr>
            <a:r>
              <a:rPr lang="en-US" dirty="0"/>
              <a:t>    &lt;/repositories&gt;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01725370-CE6A-4C1C-BEBC-EA072153B966}" type="slidenum">
              <a:rPr lang="zh-CN" altLang="en-US"/>
              <a:pPr>
                <a:buFontTx/>
                <a:buNone/>
              </a:pPr>
              <a:t>11</a:t>
            </a:fld>
            <a:endParaRPr lang="zh-CN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0495" y="275520"/>
            <a:ext cx="11125199" cy="635834"/>
          </a:xfrm>
        </p:spPr>
        <p:txBody>
          <a:bodyPr/>
          <a:lstStyle/>
          <a:p>
            <a:r>
              <a:rPr lang="en-US" altLang="zh-CN" dirty="0"/>
              <a:t>pom.xml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82F74C-4C9D-43B9-AA8C-DA624FC24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84222"/>
            <a:ext cx="9848538" cy="428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42718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AFD8C567-3718-4FAE-A8E0-EAD9F340BC2F}" type="slidenum">
              <a:rPr lang="zh-CN" altLang="en-US"/>
              <a:pPr>
                <a:buFontTx/>
                <a:buNone/>
              </a:pPr>
              <a:t>12</a:t>
            </a:fld>
            <a:endParaRPr lang="zh-CN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90500"/>
            <a:ext cx="11352217" cy="809625"/>
          </a:xfrm>
        </p:spPr>
        <p:txBody>
          <a:bodyPr/>
          <a:lstStyle/>
          <a:p>
            <a:r>
              <a:rPr lang="en-US" altLang="zh-CN" dirty="0"/>
              <a:t>Folder Structure of Maven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8679FB-E8E9-4CED-BD0B-B1DFE0CF7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66" y="2051320"/>
            <a:ext cx="3791479" cy="36449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9B4F6A-789A-4F3A-93E2-AF40C793A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617" y="1953894"/>
            <a:ext cx="4258269" cy="3648584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F12D0EB1-D39D-43B1-A13A-8D017655FF29}"/>
              </a:ext>
            </a:extLst>
          </p:cNvPr>
          <p:cNvSpPr txBox="1">
            <a:spLocks noChangeArrowheads="1"/>
          </p:cNvSpPr>
          <p:nvPr/>
        </p:nvSpPr>
        <p:spPr>
          <a:xfrm>
            <a:off x="373166" y="811022"/>
            <a:ext cx="5188185" cy="889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361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/>
              <a:t>jar maven project structure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1D9A976-ACD7-48AF-9C85-B0BECABD9D80}"/>
              </a:ext>
            </a:extLst>
          </p:cNvPr>
          <p:cNvSpPr txBox="1">
            <a:spLocks noChangeArrowheads="1"/>
          </p:cNvSpPr>
          <p:nvPr/>
        </p:nvSpPr>
        <p:spPr>
          <a:xfrm>
            <a:off x="6094412" y="811022"/>
            <a:ext cx="5188185" cy="889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361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/>
              <a:t>war maven project structure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1DCC2BFA-BCD3-4CB9-8FED-04A0F4EB3668}" type="slidenum">
              <a:rPr lang="zh-CN" altLang="en-US"/>
              <a:pPr>
                <a:buFontTx/>
                <a:buNone/>
              </a:pPr>
              <a:t>13</a:t>
            </a:fld>
            <a:endParaRPr lang="zh-CN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 Dependencies in Maven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DB55C4-780E-4EBC-BBDE-55548C791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41" y="1680918"/>
            <a:ext cx="8214610" cy="392540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E741F81F-BCDD-4A97-AF62-7BC6CCB6786A}" type="slidenum">
              <a:rPr lang="zh-CN" altLang="en-US"/>
              <a:pPr>
                <a:buFontTx/>
                <a:buNone/>
              </a:pPr>
              <a:t>14</a:t>
            </a:fld>
            <a:endParaRPr lang="zh-CN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247651"/>
            <a:ext cx="11371268" cy="647700"/>
          </a:xfrm>
        </p:spPr>
        <p:txBody>
          <a:bodyPr/>
          <a:lstStyle/>
          <a:p>
            <a:r>
              <a:rPr lang="en-US" altLang="zh-CN" dirty="0"/>
              <a:t>How to add plugins in Maven</a:t>
            </a:r>
          </a:p>
        </p:txBody>
      </p:sp>
      <p:sp>
        <p:nvSpPr>
          <p:cNvPr id="24579" name="Shape 52"/>
          <p:cNvSpPr>
            <a:spLocks noChangeArrowheads="1"/>
          </p:cNvSpPr>
          <p:nvPr/>
        </p:nvSpPr>
        <p:spPr bwMode="auto">
          <a:xfrm>
            <a:off x="135432" y="628650"/>
            <a:ext cx="14795879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11150" indent="-311150">
              <a:spcBef>
                <a:spcPts val="2900"/>
              </a:spcBef>
              <a:buSzPct val="90000"/>
              <a:buFontTx/>
              <a:buBlip>
                <a:blip r:embed="rId2"/>
              </a:buBlip>
            </a:pPr>
            <a:endParaRPr lang="en-US" altLang="en-US" sz="2100" b="1" i="1" dirty="0">
              <a:solidFill>
                <a:srgbClr val="62870A"/>
              </a:solidFill>
              <a:latin typeface="Arial" pitchFamily="34" charset="0"/>
              <a:ea typeface="Microsoft YaHei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F227A7-AFA8-45E4-9527-B9DF74807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827" y="1918741"/>
            <a:ext cx="5486400" cy="322288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AFFC-E580-4049-B136-9C8EC574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Build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18D2E-54F2-4AF3-BD60-0D72CB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validate</a:t>
            </a:r>
            <a:r>
              <a:rPr lang="en-US" dirty="0"/>
              <a:t> - validate the project is correct and all necessary information is available</a:t>
            </a:r>
          </a:p>
          <a:p>
            <a:r>
              <a:rPr lang="en-US" b="1" dirty="0"/>
              <a:t>compile</a:t>
            </a:r>
            <a:r>
              <a:rPr lang="en-US" dirty="0"/>
              <a:t> - compile the source code of the project</a:t>
            </a:r>
          </a:p>
          <a:p>
            <a:r>
              <a:rPr lang="en-US" b="1" dirty="0"/>
              <a:t>test</a:t>
            </a:r>
            <a:r>
              <a:rPr lang="en-US" dirty="0"/>
              <a:t> - test the compiled source code using a suitable unit testing framework. These tests should not require the code be packaged or deployed</a:t>
            </a:r>
          </a:p>
          <a:p>
            <a:r>
              <a:rPr lang="en-US" b="1" dirty="0"/>
              <a:t>package</a:t>
            </a:r>
            <a:r>
              <a:rPr lang="en-US" dirty="0"/>
              <a:t> - take the compiled code and package it in its distributable format, such as a JAR.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70E0A-2740-4DC7-B20B-1971839B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2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4F6FB-B513-4071-84DE-2DF7B1171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7" y="764498"/>
            <a:ext cx="11126522" cy="5179103"/>
          </a:xfrm>
        </p:spPr>
        <p:txBody>
          <a:bodyPr/>
          <a:lstStyle/>
          <a:p>
            <a:r>
              <a:rPr lang="en-US" b="1" dirty="0"/>
              <a:t>verify</a:t>
            </a:r>
            <a:r>
              <a:rPr lang="en-US" dirty="0"/>
              <a:t> - run any checks on results of integration tests to ensure quality criteria are met</a:t>
            </a:r>
          </a:p>
          <a:p>
            <a:r>
              <a:rPr lang="en-US" b="1" dirty="0"/>
              <a:t>install</a:t>
            </a:r>
            <a:r>
              <a:rPr lang="en-US" dirty="0"/>
              <a:t> - install the package into the local repository, for use as a dependency in other projects locally</a:t>
            </a:r>
          </a:p>
          <a:p>
            <a:r>
              <a:rPr lang="en-US" b="1" dirty="0"/>
              <a:t>deploy</a:t>
            </a:r>
            <a:r>
              <a:rPr lang="en-US" dirty="0"/>
              <a:t> - done in the build environment, copies the final package to the remote repository for sharing with other developers and projects.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6DEA7-4213-4028-8C62-65EFE8E5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5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1E12-474F-437A-83DF-46B5045C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Basic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1E22E-CE6C-46EB-88CD-3BA35481C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Clean(</a:t>
            </a:r>
            <a:r>
              <a:rPr lang="en-US" dirty="0" err="1"/>
              <a:t>mvn</a:t>
            </a:r>
            <a:r>
              <a:rPr lang="en-US" dirty="0"/>
              <a:t> clean)</a:t>
            </a:r>
          </a:p>
          <a:p>
            <a:r>
              <a:rPr lang="en-US" dirty="0"/>
              <a:t>Test(</a:t>
            </a:r>
            <a:r>
              <a:rPr lang="en-US" dirty="0" err="1"/>
              <a:t>mvn</a:t>
            </a:r>
            <a:r>
              <a:rPr lang="en-US" dirty="0"/>
              <a:t> test)</a:t>
            </a:r>
          </a:p>
          <a:p>
            <a:r>
              <a:rPr lang="en-US" dirty="0"/>
              <a:t>Install(</a:t>
            </a:r>
            <a:r>
              <a:rPr lang="en-US" dirty="0" err="1"/>
              <a:t>mvn</a:t>
            </a:r>
            <a:r>
              <a:rPr lang="en-US" dirty="0"/>
              <a:t> install)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40662-3D6B-488F-983D-4C6063A7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1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18AD75FE-F346-4D6A-9983-DD5E5A801282}" type="slidenum">
              <a:rPr lang="zh-CN" altLang="en-US"/>
              <a:pPr>
                <a:buFontTx/>
                <a:buNone/>
              </a:pPr>
              <a:t>18</a:t>
            </a:fld>
            <a:endParaRPr lang="zh-CN" alt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Thanks!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/>
        </p:nvSpPr>
        <p:spPr bwMode="auto">
          <a:xfrm>
            <a:off x="615791" y="955675"/>
            <a:ext cx="10948781" cy="512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just">
              <a:lnSpc>
                <a:spcPct val="110000"/>
              </a:lnSpc>
              <a:spcBef>
                <a:spcPts val="1800"/>
              </a:spcBef>
              <a:buSzPct val="90000"/>
              <a:buFontTx/>
              <a:buBlip>
                <a:blip r:embed="rId2"/>
              </a:buBlip>
            </a:pPr>
            <a:endParaRPr lang="en-US" altLang="en-US" sz="2000">
              <a:solidFill>
                <a:srgbClr val="62870A"/>
              </a:solidFill>
              <a:latin typeface="Arial" pitchFamily="34" charset="0"/>
              <a:ea typeface="Microsoft YaHei" pitchFamily="34" charset="-122"/>
            </a:endParaRPr>
          </a:p>
          <a:p>
            <a:pPr marL="357188" indent="-357188" algn="just">
              <a:lnSpc>
                <a:spcPct val="110000"/>
              </a:lnSpc>
              <a:spcBef>
                <a:spcPts val="1800"/>
              </a:spcBef>
              <a:buSzPct val="90000"/>
              <a:buFontTx/>
              <a:buBlip>
                <a:blip r:embed="rId2"/>
              </a:buBlip>
            </a:pPr>
            <a:endParaRPr lang="en-US" altLang="en-US" sz="2000">
              <a:solidFill>
                <a:srgbClr val="62870A"/>
              </a:solidFill>
              <a:latin typeface="Arial" pitchFamily="34" charset="0"/>
              <a:ea typeface="Microsoft YaHei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31813" y="739780"/>
            <a:ext cx="8763000" cy="1470025"/>
          </a:xfrm>
        </p:spPr>
        <p:txBody>
          <a:bodyPr/>
          <a:lstStyle/>
          <a:p>
            <a:r>
              <a:rPr lang="en-US" dirty="0"/>
              <a:t>Antra SEP Program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/>
          <a:lstStyle/>
          <a:p>
            <a:r>
              <a:rPr lang="en-US" sz="4800" dirty="0"/>
              <a:t>GitHub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A475A504-DCB4-4B73-8408-A72BA2BDC475}" type="slidenum">
              <a:rPr lang="zh-CN" altLang="en-US"/>
              <a:pPr>
                <a:buFontTx/>
                <a:buNone/>
              </a:pPr>
              <a:t>3</a:t>
            </a:fld>
            <a:endParaRPr lang="zh-CN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GitHub Training Schedule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Register in GitHub.com</a:t>
            </a:r>
          </a:p>
          <a:p>
            <a:r>
              <a:rPr lang="en-US" altLang="en-US" dirty="0"/>
              <a:t>Install GitHub (default in eclipse)</a:t>
            </a:r>
          </a:p>
          <a:p>
            <a:r>
              <a:rPr lang="en-US" altLang="en-US" dirty="0"/>
              <a:t>Dependency</a:t>
            </a:r>
          </a:p>
          <a:p>
            <a:r>
              <a:rPr lang="en-US" altLang="en-US" dirty="0"/>
              <a:t>Plugins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 typeface="Wingdings" pitchFamily="2" charset="2"/>
              <a:buChar char="v"/>
            </a:pPr>
            <a:endParaRPr lang="en-US" altLang="en-US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41FDEB25-83A0-4DA7-A370-87B4F55169D6}" type="slidenum">
              <a:rPr lang="zh-CN" altLang="en-US"/>
              <a:pPr>
                <a:buFontTx/>
                <a:buNone/>
              </a:pPr>
              <a:t>4</a:t>
            </a:fld>
            <a:endParaRPr lang="zh-CN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Register in Github.com and create a repository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/>
              <a:t>Register with GitHub with email and password</a:t>
            </a:r>
          </a:p>
          <a:p>
            <a:r>
              <a:rPr lang="en-US" altLang="en-US" sz="3200" dirty="0"/>
              <a:t>Create a repository</a:t>
            </a:r>
          </a:p>
          <a:p>
            <a:endParaRPr lang="en-US" altLang="en-US" sz="3200" dirty="0"/>
          </a:p>
          <a:p>
            <a:r>
              <a:rPr lang="en-US" altLang="en-US" sz="3200" dirty="0"/>
              <a:t>Give the Repository name(any name)</a:t>
            </a:r>
          </a:p>
          <a:p>
            <a:pPr marL="0" indent="0">
              <a:buNone/>
            </a:pPr>
            <a:endParaRPr lang="en-US" altLang="en-US" sz="3200" dirty="0"/>
          </a:p>
          <a:p>
            <a:pPr marL="0" indent="0">
              <a:buNone/>
            </a:pPr>
            <a:endParaRPr lang="en-US" altLang="en-US" sz="3200" dirty="0"/>
          </a:p>
          <a:p>
            <a:pPr marL="0" indent="0">
              <a:buNone/>
            </a:pPr>
            <a:endParaRPr lang="en-US" alt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CBF48E-DE49-477F-93F8-A4EEF769B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226" y="1908048"/>
            <a:ext cx="5076459" cy="1181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54DA19-C02B-4E54-96B7-21402D00F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08" y="3774560"/>
            <a:ext cx="8269615" cy="192170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4435B807-DCDA-45E4-AD28-9722807079F8}" type="slidenum">
              <a:rPr lang="zh-CN" altLang="en-US"/>
              <a:pPr>
                <a:buFontTx/>
                <a:buNone/>
              </a:pPr>
              <a:t>5</a:t>
            </a:fld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/>
              <a:t>The repository will be created as sown below along with the URL</a:t>
            </a:r>
            <a:endParaRPr lang="en-US" altLang="zh-C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D62BD-6BDB-4082-A8D4-5EF4C6008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57" y="2695472"/>
            <a:ext cx="9916909" cy="146705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2778A90D-8196-489D-B897-C79E8355B5AD}" type="slidenum">
              <a:rPr lang="zh-CN" altLang="en-US"/>
              <a:pPr>
                <a:buFontTx/>
                <a:buNone/>
              </a:pPr>
              <a:t>6</a:t>
            </a:fld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/>
              <a:t>Eclipse new versions GitHub will be installed by default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D6F7A55-9B00-4D14-9050-61C90F40C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1818" y="406401"/>
            <a:ext cx="11125199" cy="889000"/>
          </a:xfrm>
        </p:spPr>
        <p:txBody>
          <a:bodyPr/>
          <a:lstStyle/>
          <a:p>
            <a:r>
              <a:rPr lang="en-US" altLang="en-US" dirty="0"/>
              <a:t>Install GitHub (default in eclipse)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2778A90D-8196-489D-B897-C79E8355B5AD}" type="slidenum">
              <a:rPr lang="zh-CN" altLang="en-US"/>
              <a:pPr>
                <a:buFontTx/>
                <a:buNone/>
              </a:pPr>
              <a:t>7</a:t>
            </a:fld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/>
              <a:t>Eclipse new versions GitHub will be installed by default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D6F7A55-9B00-4D14-9050-61C90F40C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1818" y="406401"/>
            <a:ext cx="11125199" cy="889000"/>
          </a:xfrm>
        </p:spPr>
        <p:txBody>
          <a:bodyPr/>
          <a:lstStyle/>
          <a:p>
            <a:r>
              <a:rPr lang="en-US" altLang="en-US" dirty="0"/>
              <a:t>To copy the project </a:t>
            </a:r>
          </a:p>
        </p:txBody>
      </p:sp>
    </p:spTree>
    <p:extLst>
      <p:ext uri="{BB962C8B-B14F-4D97-AF65-F5344CB8AC3E}">
        <p14:creationId xmlns:p14="http://schemas.microsoft.com/office/powerpoint/2010/main" val="228110782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5248-CA30-4EC5-80C9-61F5B143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524F-4076-4495-B57E-BD6D5E4A3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9F686-53FC-438C-A96B-BCA7EE04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6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fld id="{01725370-CE6A-4C1C-BEBC-EA072153B966}" type="slidenum">
              <a:rPr lang="zh-CN" altLang="en-US"/>
              <a:pPr>
                <a:buFontTx/>
                <a:buNone/>
              </a:pPr>
              <a:t>9</a:t>
            </a:fld>
            <a:endParaRPr lang="zh-CN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 Remote repository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we declare library does not exist either in local repository nor Maven center repository, the process will stop.</a:t>
            </a:r>
          </a:p>
          <a:p>
            <a:pPr marL="0" indent="0">
              <a:buNone/>
            </a:pPr>
            <a:r>
              <a:rPr lang="en-US" altLang="zh-CN" dirty="0"/>
              <a:t> &lt;dependency&gt;</a:t>
            </a:r>
          </a:p>
          <a:p>
            <a:pPr marL="0" indent="0">
              <a:buNone/>
            </a:pPr>
            <a:r>
              <a:rPr lang="en-US" altLang="zh-CN" dirty="0"/>
              <a:t>    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org.jvnet.localizer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   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&gt;localizer&lt;/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       &lt;version&gt;1.8&lt;/version&gt;</a:t>
            </a:r>
          </a:p>
          <a:p>
            <a:pPr marL="0" indent="0">
              <a:buNone/>
            </a:pPr>
            <a:r>
              <a:rPr lang="en-US" altLang="zh-CN" dirty="0"/>
              <a:t>    &lt;/dependency&gt;</a:t>
            </a:r>
          </a:p>
          <a:p>
            <a:r>
              <a:rPr lang="en-US" altLang="zh-CN" dirty="0"/>
              <a:t> The </a:t>
            </a:r>
            <a:r>
              <a:rPr lang="en-US" altLang="zh-CN" dirty="0" err="1"/>
              <a:t>org.jvnet.localizer</a:t>
            </a:r>
            <a:r>
              <a:rPr lang="en-US" altLang="zh-CN" dirty="0"/>
              <a:t> is now available in Maven center repository.</a:t>
            </a:r>
          </a:p>
        </p:txBody>
      </p:sp>
    </p:spTree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racle_16x9_2014_521">
  <a:themeElements>
    <a:clrScheme name="Antra Color Palette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99A60"/>
      </a:accent1>
      <a:accent2>
        <a:srgbClr val="9C5252"/>
      </a:accent2>
      <a:accent3>
        <a:srgbClr val="E68422"/>
      </a:accent3>
      <a:accent4>
        <a:srgbClr val="846648"/>
      </a:accent4>
      <a:accent5>
        <a:srgbClr val="157EBD"/>
      </a:accent5>
      <a:accent6>
        <a:srgbClr val="189FEF"/>
      </a:accent6>
      <a:hlink>
        <a:srgbClr val="4D95CA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racle_16x9_2014_521" id="{11138A86-4CFD-4AAE-84ED-85FDB159739F}" vid="{ADD436DE-0EC9-4932-BD4C-5E9FA04FA01B}"/>
    </a:ext>
  </a:extLst>
</a:theme>
</file>

<file path=ppt/theme/theme2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15146</TotalTime>
  <Words>390</Words>
  <Application>Microsoft Office PowerPoint</Application>
  <PresentationFormat>Custom</PresentationFormat>
  <Paragraphs>77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Microsoft YaHei</vt:lpstr>
      <vt:lpstr>宋体</vt:lpstr>
      <vt:lpstr>Arial</vt:lpstr>
      <vt:lpstr>Calibri</vt:lpstr>
      <vt:lpstr>Wingdings</vt:lpstr>
      <vt:lpstr>Oracle_16x9_2014_521</vt:lpstr>
      <vt:lpstr>PowerPoint Presentation</vt:lpstr>
      <vt:lpstr>Antra SEP Program</vt:lpstr>
      <vt:lpstr>GitHub Training Schedule</vt:lpstr>
      <vt:lpstr>Register in Github.com and create a repository</vt:lpstr>
      <vt:lpstr>PowerPoint Presentation</vt:lpstr>
      <vt:lpstr>Install GitHub (default in eclipse)</vt:lpstr>
      <vt:lpstr>To copy the project </vt:lpstr>
      <vt:lpstr>PowerPoint Presentation</vt:lpstr>
      <vt:lpstr>Maven Remote repository</vt:lpstr>
      <vt:lpstr>PowerPoint Presentation</vt:lpstr>
      <vt:lpstr>pom.xml</vt:lpstr>
      <vt:lpstr>Folder Structure of Maven</vt:lpstr>
      <vt:lpstr>Add Dependencies in Maven</vt:lpstr>
      <vt:lpstr>How to add plugins in Maven</vt:lpstr>
      <vt:lpstr>Maven Build Lifecycle</vt:lpstr>
      <vt:lpstr>PowerPoint Presentation</vt:lpstr>
      <vt:lpstr>Maven Basic Operations</vt:lpstr>
      <vt:lpstr>Thanks!</vt:lpstr>
    </vt:vector>
  </TitlesOfParts>
  <Company>Antra,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Antra, Inc. PowerPoint Template</dc:title>
  <dc:creator>Madhu Reddy</dc:creator>
  <cp:lastModifiedBy>Raj krishna</cp:lastModifiedBy>
  <cp:revision>1199</cp:revision>
  <dcterms:created xsi:type="dcterms:W3CDTF">2014-05-22T00:02:59Z</dcterms:created>
  <dcterms:modified xsi:type="dcterms:W3CDTF">2018-08-13T21:30:11Z</dcterms:modified>
</cp:coreProperties>
</file>