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82" r:id="rId2"/>
    <p:sldId id="752" r:id="rId3"/>
    <p:sldId id="781" r:id="rId4"/>
    <p:sldId id="783" r:id="rId5"/>
    <p:sldId id="785" r:id="rId6"/>
    <p:sldId id="784" r:id="rId7"/>
    <p:sldId id="786" r:id="rId8"/>
    <p:sldId id="787" r:id="rId9"/>
    <p:sldId id="788" r:id="rId10"/>
    <p:sldId id="789" r:id="rId11"/>
    <p:sldId id="790" r:id="rId12"/>
    <p:sldId id="791" r:id="rId13"/>
    <p:sldId id="792" r:id="rId14"/>
    <p:sldId id="793" r:id="rId15"/>
    <p:sldId id="782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7" pos="335">
          <p15:clr>
            <a:srgbClr val="A4A3A4"/>
          </p15:clr>
        </p15:guide>
        <p15:guide id="8" orient="horz" pos="768">
          <p15:clr>
            <a:srgbClr val="A4A3A4"/>
          </p15:clr>
        </p15:guide>
        <p15:guide id="9" pos="64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CF6"/>
    <a:srgbClr val="D6E9F7"/>
    <a:srgbClr val="E6F1F8"/>
    <a:srgbClr val="C4EDFC"/>
    <a:srgbClr val="BEE5F8"/>
    <a:srgbClr val="000000"/>
    <a:srgbClr val="E5E5E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5" autoAdjust="0"/>
    <p:restoredTop sz="86412" autoAdjust="0"/>
  </p:normalViewPr>
  <p:slideViewPr>
    <p:cSldViewPr snapToGrid="0">
      <p:cViewPr varScale="1">
        <p:scale>
          <a:sx n="80" d="100"/>
          <a:sy n="80" d="100"/>
        </p:scale>
        <p:origin x="200" y="232"/>
      </p:cViewPr>
      <p:guideLst>
        <p:guide orient="horz" pos="2160"/>
        <p:guide pos="335"/>
        <p:guide orient="horz" pos="768"/>
        <p:guide pos="6466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2" d="100"/>
        <a:sy n="32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312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pPr/>
              <a:t>4/18/16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D9AE-7182-4680-8F79-479C4181FF0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61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591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400034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71476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42919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5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Pictur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216257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 dirty="0" smtClean="0"/>
              <a:t>Additional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5973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 descr="Customer photo can be included here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31816" y="1905000"/>
            <a:ext cx="2194560" cy="3072384"/>
          </a:xfrm>
          <a:noFill/>
        </p:spPr>
        <p:txBody>
          <a:bodyPr tIns="91436">
            <a:noAutofit/>
          </a:bodyPr>
          <a:lstStyle>
            <a:lvl1pPr marL="0" indent="0" algn="ctr">
              <a:spcBef>
                <a:spcPts val="0"/>
              </a:spcBef>
              <a:buNone/>
              <a:defRPr sz="1900" baseline="0">
                <a:solidFill>
                  <a:schemeClr val="tx1"/>
                </a:solidFill>
              </a:defRPr>
            </a:lvl1pPr>
          </a:lstStyle>
          <a:p>
            <a:r>
              <a:rPr dirty="0"/>
              <a:t>Click icon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591" indent="-22859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2088" indent="-29208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F6-3723-A448-95A8-BD1191C13A2D}" type="datetime1">
              <a:rPr lang="en-US" smtClean="0"/>
              <a:pPr/>
              <a:t>4/18/16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76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1"/>
            <a:ext cx="5410199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20" y="1524001"/>
            <a:ext cx="5410197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1998-0579-A34D-928E-B5F399E2564A}" type="datetime1">
              <a:rPr lang="en-US" smtClean="0"/>
              <a:pPr/>
              <a:t>4/18/16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16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20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7058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82297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F-5D2B-0E48-ACDD-1035AD746EF1}" type="datetime1">
              <a:rPr lang="en-US" smtClean="0"/>
              <a:pPr/>
              <a:t>4/18/16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5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20" y="1524005"/>
            <a:ext cx="5410197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46C3-1D59-CF4C-AE28-5947B736609B}" type="datetime1">
              <a:rPr lang="en-US" smtClean="0"/>
              <a:pPr/>
              <a:t>4/18/16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31813" y="3810005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246820" y="3810005"/>
            <a:ext cx="5410197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3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 for Info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436810" y="1524001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8151812" y="1524001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 bwMode="ltGray">
          <a:xfrm flipH="1">
            <a:off x="531813" y="3733800"/>
            <a:ext cx="11125201" cy="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436810" y="3931920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151812" y="3931920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3A6F-DAB5-1948-87D0-440553A38235}" type="datetime1">
              <a:rPr lang="en-US" smtClean="0"/>
              <a:pPr/>
              <a:t>4/18/16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1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A large metric can be called out here in font size 166pt, Calibri"/>
          <p:cNvSpPr>
            <a:spLocks noGrp="1"/>
          </p:cNvSpPr>
          <p:nvPr>
            <p:ph type="title" hasCustomPrompt="1"/>
          </p:nvPr>
        </p:nvSpPr>
        <p:spPr>
          <a:xfrm>
            <a:off x="760419" y="1524000"/>
            <a:ext cx="4076699" cy="2743200"/>
          </a:xfrm>
        </p:spPr>
        <p:txBody>
          <a:bodyPr anchor="ctr"/>
          <a:lstStyle>
            <a:lvl1pPr algn="r">
              <a:defRPr sz="16700" b="1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256218" y="1524000"/>
            <a:ext cx="5029201" cy="274320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8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C769-D580-B848-9BB4-4B0EEAD5A748}" type="datetime1">
              <a:rPr lang="en-US" smtClean="0"/>
              <a:pPr/>
              <a:t>4/18/16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938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24000"/>
            <a:ext cx="5413249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9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7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2362200"/>
            <a:ext cx="5413249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764" y="1524000"/>
            <a:ext cx="5413249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9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7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3764" y="2362200"/>
            <a:ext cx="5413249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51FD1A58-660B-304C-8A32-AFAF42B12CD9}" type="datetime1">
              <a:rPr lang="en-US" smtClean="0"/>
              <a:pPr/>
              <a:t>4/18/16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700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21F-DA01-8449-859B-926C7DC39C39}" type="datetime1">
              <a:rPr lang="en-US" smtClean="0"/>
              <a:pPr/>
              <a:t>4/18/16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76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1373742"/>
            <a:ext cx="11125198" cy="343300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9BD-3365-934B-A79D-F6B125569C9C}" type="datetime1">
              <a:rPr lang="en-US" smtClean="0"/>
              <a:pPr/>
              <a:t>4/18/16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62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EF8F-C530-B34E-87EA-BFDE0E663C9E}" type="datetime1">
              <a:rPr lang="en-US" smtClean="0"/>
              <a:pPr/>
              <a:t>4/18/16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22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Pictur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216257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 dirty="0" smtClean="0"/>
              <a:t>Additional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702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 descr="Chart using colors from the approved palette included here"/>
          <p:cNvSpPr>
            <a:spLocks noGrp="1"/>
          </p:cNvSpPr>
          <p:nvPr>
            <p:ph idx="1"/>
          </p:nvPr>
        </p:nvSpPr>
        <p:spPr>
          <a:xfrm>
            <a:off x="531662" y="1524000"/>
            <a:ext cx="7589520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7288" y="1524001"/>
            <a:ext cx="2879725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EE37-C347-8E4E-9AC4-D2B0AF4181A9}" type="datetime1">
              <a:rPr lang="en-US" smtClean="0"/>
              <a:pPr/>
              <a:t>4/18/16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7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 descr="4-color photo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3" y="1524000"/>
            <a:ext cx="6095999" cy="4416725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8816" y="1524000"/>
            <a:ext cx="4648201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E27-870E-2C42-913D-79E2486E4762}" type="datetime1">
              <a:rPr lang="en-US" smtClean="0"/>
              <a:pPr/>
              <a:t>4/18/16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2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 descr="Two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2" y="1524000"/>
            <a:ext cx="5413249" cy="347472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5105400"/>
            <a:ext cx="5410200" cy="838200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6246811" y="1524000"/>
            <a:ext cx="5413249" cy="347472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46817" y="5105400"/>
            <a:ext cx="5410200" cy="838200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50A0-62EC-294A-9E0D-A89F93B97E74}" type="datetime1">
              <a:rPr lang="en-US" smtClean="0"/>
              <a:pPr/>
              <a:t>4/18/16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898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 descr="Three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20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357058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4357058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 bwMode="gray">
          <a:xfrm>
            <a:off x="8182297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8182297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238-F95D-9649-9ED3-3CD654C2CD73}" type="datetime1">
              <a:rPr lang="en-US" smtClean="0"/>
              <a:pPr/>
              <a:t>4/18/16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85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fe Harbor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818" y="1371600"/>
            <a:ext cx="11125199" cy="88900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sz="3200" dirty="0">
                <a:latin typeface="+mj-lt"/>
              </a:rPr>
              <a:t>Safe Harbor</a:t>
            </a:r>
            <a:r>
              <a:rPr sz="3200" baseline="0" dirty="0">
                <a:latin typeface="+mj-lt"/>
              </a:rPr>
              <a:t> Statement</a:t>
            </a:r>
            <a:endParaRPr sz="3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18" y="2514600"/>
            <a:ext cx="11125199" cy="228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sz="2400" dirty="0">
                <a:latin typeface="+mn-lt"/>
              </a:rPr>
              <a:t>The preceding is intended to outline our general product direction. It is intended for information purposes only, and may not be incorporated into any contract. It is not a commitment to deliver any material, code, or functionality, and should not be relied upon in making purchasing decisions. The </a:t>
            </a:r>
            <a:r>
              <a:rPr lang="en-US" sz="2400" dirty="0" smtClean="0">
                <a:latin typeface="+mn-lt"/>
              </a:rPr>
              <a:t>information</a:t>
            </a:r>
            <a:r>
              <a:rPr sz="2400" dirty="0" smtClean="0">
                <a:latin typeface="+mn-lt"/>
              </a:rPr>
              <a:t> </a:t>
            </a:r>
            <a:r>
              <a:rPr sz="2400" dirty="0">
                <a:latin typeface="+mn-lt"/>
              </a:rPr>
              <a:t>described for </a:t>
            </a:r>
            <a:r>
              <a:rPr lang="en-US" sz="2400" dirty="0" smtClean="0">
                <a:latin typeface="+mn-lt"/>
              </a:rPr>
              <a:t>Antra</a:t>
            </a:r>
            <a:r>
              <a:rPr sz="2400" dirty="0" smtClean="0">
                <a:latin typeface="+mn-lt"/>
              </a:rPr>
              <a:t>’s </a:t>
            </a:r>
            <a:r>
              <a:rPr lang="en-US" sz="2400" dirty="0" smtClean="0">
                <a:latin typeface="+mn-lt"/>
              </a:rPr>
              <a:t>solutions </a:t>
            </a:r>
            <a:r>
              <a:rPr sz="2400" dirty="0" smtClean="0">
                <a:latin typeface="+mn-lt"/>
              </a:rPr>
              <a:t>remains </a:t>
            </a:r>
            <a:r>
              <a:rPr sz="2400" dirty="0">
                <a:latin typeface="+mn-lt"/>
              </a:rPr>
              <a:t>at the sole discretion of </a:t>
            </a:r>
            <a:r>
              <a:rPr lang="en-US" sz="2400" dirty="0" smtClean="0">
                <a:latin typeface="+mn-lt"/>
              </a:rPr>
              <a:t>Antra, Inc</a:t>
            </a:r>
            <a:r>
              <a:rPr sz="2400" dirty="0" smtClean="0">
                <a:latin typeface="+mn-lt"/>
              </a:rPr>
              <a:t>.</a:t>
            </a:r>
            <a:endParaRPr sz="240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1F72EE3-3431-0F4E-AA5A-FF56130B3CA9}" type="datetime1">
              <a:rPr lang="en-US" smtClean="0"/>
              <a:pPr/>
              <a:t>4/18/16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887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Oracle log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22129" y="2843829"/>
            <a:ext cx="4544568" cy="569548"/>
          </a:xfrm>
          <a:prstGeom prst="rect">
            <a:avLst/>
          </a:prstGeom>
        </p:spPr>
      </p:pic>
      <p:pic>
        <p:nvPicPr>
          <p:cNvPr id="2" name="Picture 1" descr="Antra_Logo_72dpi_RGB_Tagline_XLarg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949"/>
            <a:ext cx="12188825" cy="44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5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7" y="1524001"/>
            <a:ext cx="11126522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64A-2914-114F-B367-A7001AEEC067}" type="datetime1">
              <a:rPr lang="en-US" smtClean="0"/>
              <a:pPr/>
              <a:t>4/18/16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20" y="1373742"/>
            <a:ext cx="11125199" cy="343300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7" y="1981200"/>
            <a:ext cx="11126522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462B-83F0-A04D-9BCD-79712597AF25}" type="datetime1">
              <a:rPr lang="en-US" smtClean="0"/>
              <a:pPr/>
              <a:t>4/18/16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31818" y="61722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31818" y="60198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6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95937" y="1981199"/>
            <a:ext cx="8861082" cy="3962401"/>
          </a:xfrm>
        </p:spPr>
        <p:txBody>
          <a:bodyPr>
            <a:noAutofit/>
          </a:bodyPr>
          <a:lstStyle>
            <a:lvl1pPr marL="1588" indent="0">
              <a:spcBef>
                <a:spcPts val="2400"/>
              </a:spcBef>
              <a:buNone/>
              <a:defRPr sz="2800"/>
            </a:lvl1pPr>
            <a:lvl2pPr marL="1588" indent="0">
              <a:spcBef>
                <a:spcPts val="2400"/>
              </a:spcBef>
              <a:buNone/>
              <a:defRPr sz="2800"/>
            </a:lvl2pPr>
            <a:lvl3pPr marL="1588" indent="0">
              <a:spcBef>
                <a:spcPts val="2400"/>
              </a:spcBef>
              <a:buNone/>
              <a:defRPr sz="2800"/>
            </a:lvl3pPr>
            <a:lvl4pPr marL="1588" indent="0">
              <a:spcBef>
                <a:spcPts val="2400"/>
              </a:spcBef>
              <a:buNone/>
              <a:defRPr sz="2800"/>
            </a:lvl4pPr>
            <a:lvl5pPr marL="1588" indent="0">
              <a:spcBef>
                <a:spcPts val="2400"/>
              </a:spcBef>
              <a:buNone/>
              <a:defRPr sz="2800"/>
            </a:lvl5pPr>
            <a:lvl6pPr marL="1588" indent="0">
              <a:spcBef>
                <a:spcPts val="2400"/>
              </a:spcBef>
              <a:buNone/>
              <a:defRPr sz="2800"/>
            </a:lvl6pPr>
            <a:lvl7pPr marL="1588" indent="0">
              <a:spcBef>
                <a:spcPts val="2400"/>
              </a:spcBef>
              <a:buNone/>
              <a:defRPr sz="2800"/>
            </a:lvl7pPr>
            <a:lvl8pPr marL="1588" indent="0">
              <a:spcBef>
                <a:spcPts val="2400"/>
              </a:spcBef>
              <a:buNone/>
              <a:defRPr sz="2800"/>
            </a:lvl8pPr>
            <a:lvl9pPr marL="1588" indent="0">
              <a:spcBef>
                <a:spcPts val="2400"/>
              </a:spcBef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382C4881-1486-4748-B649-8156805DE820}" type="datetime1">
              <a:rPr lang="en-US" smtClean="0"/>
              <a:pPr/>
              <a:t>4/18/16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22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20" y="2600324"/>
            <a:ext cx="11125199" cy="1371600"/>
          </a:xfrm>
        </p:spPr>
        <p:txBody>
          <a:bodyPr anchor="b"/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20" y="4038599"/>
            <a:ext cx="11125199" cy="9144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1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2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E63E-B473-C74B-A815-40AD3F51AA55}" type="datetime1">
              <a:rPr lang="en-US" smtClean="0"/>
              <a:pPr/>
              <a:t>4/18/16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85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905000"/>
            <a:ext cx="4800600" cy="1645920"/>
          </a:xfrm>
        </p:spPr>
        <p:txBody>
          <a:bodyPr anchor="b"/>
          <a:lstStyle>
            <a:lvl1pPr algn="l">
              <a:lnSpc>
                <a:spcPct val="80000"/>
              </a:lnSpc>
              <a:defRPr sz="4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3657600"/>
            <a:ext cx="4800599" cy="16459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 photo of your product can be included here"/>
          <p:cNvSpPr>
            <a:spLocks noGrp="1"/>
          </p:cNvSpPr>
          <p:nvPr>
            <p:ph type="pic" idx="1"/>
          </p:nvPr>
        </p:nvSpPr>
        <p:spPr>
          <a:xfrm>
            <a:off x="5588456" y="533400"/>
            <a:ext cx="6068558" cy="5410200"/>
          </a:xfrm>
          <a:noFill/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F908-F93C-DA41-989F-4AB77F9BB2D5}" type="datetime1">
              <a:rPr lang="en-US" smtClean="0"/>
              <a:pPr/>
              <a:t>4/18/16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3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ote Speaker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573-3879-8A46-8E93-BD50947CC398}" type="datetime1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 descr="If presenting remotely, you can insert your photo here"/>
          <p:cNvSpPr>
            <a:spLocks noGrp="1" noChangeAspect="1"/>
          </p:cNvSpPr>
          <p:nvPr>
            <p:ph type="pic" idx="1"/>
          </p:nvPr>
        </p:nvSpPr>
        <p:spPr>
          <a:xfrm>
            <a:off x="2286005" y="1828800"/>
            <a:ext cx="3474720" cy="3841445"/>
          </a:xfrm>
          <a:noFill/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35046" y="1828799"/>
            <a:ext cx="5102352" cy="384048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 b="1"/>
            </a:lvl1pPr>
            <a:lvl2pPr marL="228591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625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591" indent="-22859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2088" indent="-29208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A23F-32FE-1346-92AD-E4923E472CF6}" type="datetime1">
              <a:rPr lang="en-US" smtClean="0"/>
              <a:pPr/>
              <a:t>4/18/16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0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27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818" y="406401"/>
            <a:ext cx="11125199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57" y="1524001"/>
            <a:ext cx="11126522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8174" y="6556248"/>
            <a:ext cx="1226398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BEA73947-65C3-4E4B-A7EE-B27A99C2547E}" type="datetime1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54605" y="6556248"/>
            <a:ext cx="2787651" cy="18288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Copyright © </a:t>
            </a:r>
            <a:r>
              <a:rPr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201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r>
              <a:rPr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Antra,</a:t>
            </a:r>
            <a:r>
              <a:rPr lang="en-US" sz="900" baseline="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Inc</a:t>
            </a:r>
            <a:r>
              <a:rPr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. 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275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1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ntra_Logo_72dpi_RGB_NoTagline_Small.jpg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78" y="6373212"/>
            <a:ext cx="1515982" cy="46704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49072"/>
            <a:ext cx="12216257" cy="38828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50" r:id="rId3"/>
    <p:sldLayoutId id="2147483663" r:id="rId4"/>
    <p:sldLayoutId id="2147483686" r:id="rId5"/>
    <p:sldLayoutId id="2147483651" r:id="rId6"/>
    <p:sldLayoutId id="2147483669" r:id="rId7"/>
    <p:sldLayoutId id="2147483692" r:id="rId8"/>
    <p:sldLayoutId id="2147483683" r:id="rId9"/>
    <p:sldLayoutId id="2147483670" r:id="rId10"/>
    <p:sldLayoutId id="2147483652" r:id="rId11"/>
    <p:sldLayoutId id="2147483671" r:id="rId12"/>
    <p:sldLayoutId id="2147483672" r:id="rId13"/>
    <p:sldLayoutId id="2147483679" r:id="rId14"/>
    <p:sldLayoutId id="2147483685" r:id="rId15"/>
    <p:sldLayoutId id="2147483688" r:id="rId16"/>
    <p:sldLayoutId id="2147483654" r:id="rId17"/>
    <p:sldLayoutId id="2147483666" r:id="rId18"/>
    <p:sldLayoutId id="2147483655" r:id="rId19"/>
    <p:sldLayoutId id="2147483656" r:id="rId20"/>
    <p:sldLayoutId id="2147483657" r:id="rId21"/>
    <p:sldLayoutId id="2147483673" r:id="rId22"/>
    <p:sldLayoutId id="2147483674" r:id="rId23"/>
    <p:sldLayoutId id="2147483676" r:id="rId24"/>
    <p:sldLayoutId id="2147483661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361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899" indent="-228591" algn="l" defTabSz="914361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89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60080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67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26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852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44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032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11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the </a:t>
            </a:r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improve the performance: Once the list size is bigger than 8. The node list becomes a </a:t>
            </a:r>
            <a:r>
              <a:rPr lang="en-US" dirty="0" err="1" smtClean="0"/>
              <a:t>TreeNode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bigocheatsheet.com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10</a:t>
            </a:fld>
            <a:endParaRPr lang="uk-UA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588" y="2122165"/>
            <a:ext cx="6590715" cy="382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4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11</a:t>
            </a:fld>
            <a:endParaRPr lang="uk-UA" dirty="0"/>
          </a:p>
        </p:txBody>
      </p:sp>
      <p:grpSp>
        <p:nvGrpSpPr>
          <p:cNvPr id="64" name="Group 63"/>
          <p:cNvGrpSpPr/>
          <p:nvPr/>
        </p:nvGrpSpPr>
        <p:grpSpPr>
          <a:xfrm>
            <a:off x="531818" y="1554748"/>
            <a:ext cx="4538001" cy="647700"/>
            <a:chOff x="542533" y="2565400"/>
            <a:chExt cx="4538001" cy="647700"/>
          </a:xfrm>
        </p:grpSpPr>
        <p:grpSp>
          <p:nvGrpSpPr>
            <p:cNvPr id="65" name="Group 64"/>
            <p:cNvGrpSpPr/>
            <p:nvPr/>
          </p:nvGrpSpPr>
          <p:grpSpPr>
            <a:xfrm>
              <a:off x="542533" y="2565400"/>
              <a:ext cx="2298943" cy="647700"/>
              <a:chOff x="542533" y="2565400"/>
              <a:chExt cx="2298943" cy="647700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542533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83" name="Frame 82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888338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/>
                    <a:t>0</a:t>
                  </a:r>
                  <a:endParaRPr lang="en-US" dirty="0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1290171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81" name="Frame 80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888338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2037809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79" name="Frame 78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888338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2781591" y="2565400"/>
              <a:ext cx="2298943" cy="647700"/>
              <a:chOff x="542533" y="2565400"/>
              <a:chExt cx="2298943" cy="64770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542533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74" name="Frame 73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888338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1290171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72" name="Frame 71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888338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2037809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70" name="Frame 69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891065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</p:grpSp>
        </p:grpSp>
      </p:grpSp>
      <p:grpSp>
        <p:nvGrpSpPr>
          <p:cNvPr id="85" name="Group 84"/>
          <p:cNvGrpSpPr/>
          <p:nvPr/>
        </p:nvGrpSpPr>
        <p:grpSpPr>
          <a:xfrm>
            <a:off x="4983292" y="1554748"/>
            <a:ext cx="4538001" cy="647700"/>
            <a:chOff x="542533" y="2565400"/>
            <a:chExt cx="4538001" cy="647700"/>
          </a:xfrm>
        </p:grpSpPr>
        <p:grpSp>
          <p:nvGrpSpPr>
            <p:cNvPr id="86" name="Group 85"/>
            <p:cNvGrpSpPr/>
            <p:nvPr/>
          </p:nvGrpSpPr>
          <p:grpSpPr>
            <a:xfrm>
              <a:off x="542533" y="2565400"/>
              <a:ext cx="2298943" cy="647700"/>
              <a:chOff x="542533" y="2565400"/>
              <a:chExt cx="2298943" cy="64770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542533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104" name="Frame 103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888338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1290171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102" name="Frame 101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886581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mtClean="0"/>
                    <a:t>7</a:t>
                  </a:r>
                  <a:endParaRPr lang="en-US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2037809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100" name="Frame 99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891065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8</a:t>
                  </a:r>
                  <a:endParaRPr lang="en-US" dirty="0"/>
                </a:p>
              </p:txBody>
            </p:sp>
          </p:grpSp>
        </p:grpSp>
        <p:grpSp>
          <p:nvGrpSpPr>
            <p:cNvPr id="87" name="Group 86"/>
            <p:cNvGrpSpPr/>
            <p:nvPr/>
          </p:nvGrpSpPr>
          <p:grpSpPr>
            <a:xfrm>
              <a:off x="2781591" y="2565400"/>
              <a:ext cx="2298943" cy="647700"/>
              <a:chOff x="542533" y="2565400"/>
              <a:chExt cx="2298943" cy="647700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542533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95" name="Frame 94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888338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9</a:t>
                  </a:r>
                  <a:endParaRPr lang="en-US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1290171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93" name="Frame 92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756215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is-IS" dirty="0" smtClean="0"/>
                    <a:t>…..</a:t>
                  </a:r>
                  <a:endParaRPr lang="en-US" dirty="0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2037809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91" name="Frame 90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891065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15</a:t>
                  </a:r>
                  <a:endParaRPr lang="en-US" dirty="0"/>
                </a:p>
              </p:txBody>
            </p:sp>
          </p:grpSp>
        </p:grpSp>
      </p:grpSp>
      <p:sp>
        <p:nvSpPr>
          <p:cNvPr id="106" name="TextBox 105"/>
          <p:cNvSpPr txBox="1"/>
          <p:nvPr/>
        </p:nvSpPr>
        <p:spPr>
          <a:xfrm>
            <a:off x="586050" y="2557901"/>
            <a:ext cx="8967537" cy="22386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size of the data table grows once the </a:t>
            </a:r>
            <a:r>
              <a:rPr lang="en-US" dirty="0" err="1" smtClean="0"/>
              <a:t>hashmap</a:t>
            </a:r>
            <a:r>
              <a:rPr lang="en-US" dirty="0" smtClean="0"/>
              <a:t> thinks it is time to resize it.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dirty="0"/>
              <a:t>(++</a:t>
            </a:r>
            <a:r>
              <a:rPr lang="en-US" dirty="0"/>
              <a:t>size </a:t>
            </a:r>
            <a:r>
              <a:rPr lang="en-US" dirty="0"/>
              <a:t>&gt; </a:t>
            </a:r>
            <a:r>
              <a:rPr lang="en-US" dirty="0"/>
              <a:t>threshold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resize()</a:t>
            </a:r>
            <a:r>
              <a:rPr lang="en-US" dirty="0"/>
              <a:t>;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The size will be doubled.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1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Sub-class of </a:t>
            </a:r>
            <a:r>
              <a:rPr lang="en-US" dirty="0" err="1" smtClean="0"/>
              <a:t>HashMap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maintains a doubly-linked list running </a:t>
            </a:r>
            <a:r>
              <a:rPr lang="en-US" dirty="0" smtClean="0"/>
              <a:t>through</a:t>
            </a:r>
            <a:r>
              <a:rPr lang="en-US" dirty="0"/>
              <a:t> </a:t>
            </a:r>
            <a:r>
              <a:rPr lang="en-US" dirty="0" smtClean="0"/>
              <a:t>all </a:t>
            </a:r>
            <a:r>
              <a:rPr lang="en-US" dirty="0"/>
              <a:t>of its entries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we can transverse the map in the order of the insertion. Re-insert won’t be affected.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9961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are sorted.</a:t>
            </a:r>
          </a:p>
          <a:p>
            <a:r>
              <a:rPr lang="en-US" dirty="0" smtClean="0"/>
              <a:t>Uses Tree as the backing data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049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HashMap</a:t>
            </a:r>
            <a:r>
              <a:rPr lang="en-US" dirty="0" smtClean="0"/>
              <a:t> as its backing data structure/implementation.</a:t>
            </a:r>
          </a:p>
          <a:p>
            <a:r>
              <a:rPr lang="en-US" dirty="0" smtClean="0"/>
              <a:t>The Keys in </a:t>
            </a:r>
            <a:r>
              <a:rPr lang="en-US" dirty="0" err="1" smtClean="0"/>
              <a:t>HashMap</a:t>
            </a:r>
            <a:r>
              <a:rPr lang="en-US" dirty="0" smtClean="0"/>
              <a:t> act as the Value inside </a:t>
            </a:r>
            <a:r>
              <a:rPr lang="en-US" dirty="0" err="1" smtClean="0"/>
              <a:t>HashSet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dummy object will be inserted into the </a:t>
            </a:r>
            <a:r>
              <a:rPr lang="en-US" dirty="0" err="1" smtClean="0"/>
              <a:t>hashmap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HashSet</a:t>
            </a:r>
            <a:r>
              <a:rPr lang="en-US" dirty="0" smtClean="0"/>
              <a:t> == the Keys in 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920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18AD75FE-F346-4D6A-9983-DD5E5A801282}" type="slidenum">
              <a:rPr lang="zh-CN" altLang="en-US"/>
              <a:pPr>
                <a:buFontTx/>
                <a:buNone/>
              </a:pPr>
              <a:t>15</a:t>
            </a:fld>
            <a:endParaRPr lang="zh-CN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Thanks!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/>
        </p:nvSpPr>
        <p:spPr bwMode="auto">
          <a:xfrm>
            <a:off x="615791" y="955675"/>
            <a:ext cx="10948781" cy="512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just">
              <a:lnSpc>
                <a:spcPct val="110000"/>
              </a:lnSpc>
              <a:spcBef>
                <a:spcPts val="1800"/>
              </a:spcBef>
              <a:buSzPct val="90000"/>
              <a:buFontTx/>
              <a:buBlip>
                <a:blip r:embed="rId2"/>
              </a:buBlip>
            </a:pPr>
            <a:endParaRPr lang="en-US" altLang="en-US" sz="200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357188" indent="-357188" algn="just">
              <a:lnSpc>
                <a:spcPct val="110000"/>
              </a:lnSpc>
              <a:spcBef>
                <a:spcPts val="1800"/>
              </a:spcBef>
              <a:buSzPct val="90000"/>
              <a:buFontTx/>
              <a:buBlip>
                <a:blip r:embed="rId2"/>
              </a:buBlip>
            </a:pPr>
            <a:endParaRPr lang="en-US" altLang="en-US" sz="200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/>
          <a:p>
            <a:r>
              <a:rPr lang="en-US" dirty="0" smtClean="0"/>
              <a:t>Antra SEP Program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/>
          <a:lstStyle/>
          <a:p>
            <a:r>
              <a:rPr lang="en-US" dirty="0" smtClean="0"/>
              <a:t>Hello World	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1813" y="2867477"/>
            <a:ext cx="8763000" cy="2514149"/>
          </a:xfrm>
        </p:spPr>
        <p:txBody>
          <a:bodyPr/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15C3F5B1-E971-476C-A5FA-56619AE81110}" type="slidenum">
              <a:rPr lang="zh-CN" altLang="en-US"/>
              <a:pPr>
                <a:buFontTx/>
                <a:buNone/>
              </a:pPr>
              <a:t>3</a:t>
            </a:fld>
            <a:endParaRPr lang="zh-CN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HashMap</a:t>
            </a:r>
            <a:endParaRPr lang="en-US" alt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How does java implement </a:t>
            </a:r>
            <a:r>
              <a:rPr lang="en-US" altLang="en-US" dirty="0" err="1" smtClean="0"/>
              <a:t>hashmap</a:t>
            </a:r>
            <a:r>
              <a:rPr lang="en-US" altLang="en-US" dirty="0" smtClean="0"/>
              <a:t>?</a:t>
            </a:r>
          </a:p>
          <a:p>
            <a:r>
              <a:rPr lang="en-US" altLang="en-US" dirty="0" smtClean="0"/>
              <a:t>How does it deal with Null Key and Null Value?</a:t>
            </a:r>
          </a:p>
          <a:p>
            <a:r>
              <a:rPr lang="en-US" altLang="en-US" dirty="0" smtClean="0"/>
              <a:t>How does it deal with Duplicates?</a:t>
            </a:r>
          </a:p>
          <a:p>
            <a:r>
              <a:rPr lang="en-US" altLang="en-US" dirty="0" err="1" smtClean="0"/>
              <a:t>TreeMap</a:t>
            </a:r>
            <a:r>
              <a:rPr lang="en-US" altLang="en-US" dirty="0" smtClean="0"/>
              <a:t> vs </a:t>
            </a:r>
            <a:r>
              <a:rPr lang="en-US" altLang="en-US" dirty="0" err="1" smtClean="0"/>
              <a:t>LinkedHashMap</a:t>
            </a:r>
            <a:r>
              <a:rPr lang="en-US" altLang="en-US" dirty="0" smtClean="0"/>
              <a:t>?</a:t>
            </a:r>
            <a:endParaRPr lang="en-US" alt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/ 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495" y="1498601"/>
            <a:ext cx="11126522" cy="4419600"/>
          </a:xfrm>
        </p:spPr>
        <p:txBody>
          <a:bodyPr/>
          <a:lstStyle/>
          <a:p>
            <a:r>
              <a:rPr lang="en-US" dirty="0" smtClean="0"/>
              <a:t>Node</a:t>
            </a:r>
          </a:p>
          <a:p>
            <a:r>
              <a:rPr lang="en-US" dirty="0" smtClean="0"/>
              <a:t>Node []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4</a:t>
            </a:fld>
            <a:endParaRPr lang="uk-UA" dirty="0"/>
          </a:p>
        </p:txBody>
      </p:sp>
      <p:grpSp>
        <p:nvGrpSpPr>
          <p:cNvPr id="25" name="Group 24"/>
          <p:cNvGrpSpPr/>
          <p:nvPr/>
        </p:nvGrpSpPr>
        <p:grpSpPr>
          <a:xfrm>
            <a:off x="542533" y="2565400"/>
            <a:ext cx="4538001" cy="647700"/>
            <a:chOff x="542533" y="2565400"/>
            <a:chExt cx="4538001" cy="647700"/>
          </a:xfrm>
        </p:grpSpPr>
        <p:grpSp>
          <p:nvGrpSpPr>
            <p:cNvPr id="14" name="Group 13"/>
            <p:cNvGrpSpPr/>
            <p:nvPr/>
          </p:nvGrpSpPr>
          <p:grpSpPr>
            <a:xfrm>
              <a:off x="542533" y="2565400"/>
              <a:ext cx="2298943" cy="647700"/>
              <a:chOff x="542533" y="2565400"/>
              <a:chExt cx="2298943" cy="6477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42533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5" name="Frame 4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888338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/>
                    <a:t>0</a:t>
                  </a:r>
                  <a:endParaRPr lang="en-US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290171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9" name="Frame 8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888338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037809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12" name="Frame 11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888338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</p:grpSp>
        </p:grpSp>
        <p:grpSp>
          <p:nvGrpSpPr>
            <p:cNvPr id="15" name="Group 14"/>
            <p:cNvGrpSpPr/>
            <p:nvPr/>
          </p:nvGrpSpPr>
          <p:grpSpPr>
            <a:xfrm>
              <a:off x="2781591" y="2565400"/>
              <a:ext cx="2298943" cy="647700"/>
              <a:chOff x="542533" y="2565400"/>
              <a:chExt cx="2298943" cy="6477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42533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23" name="Frame 22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888338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290171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21" name="Frame 20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888338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2037809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19" name="Frame 18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891065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</p:grpSp>
        </p:grpSp>
      </p:grpSp>
      <p:grpSp>
        <p:nvGrpSpPr>
          <p:cNvPr id="26" name="Group 25"/>
          <p:cNvGrpSpPr/>
          <p:nvPr/>
        </p:nvGrpSpPr>
        <p:grpSpPr>
          <a:xfrm>
            <a:off x="4994007" y="2565400"/>
            <a:ext cx="4538001" cy="647700"/>
            <a:chOff x="542533" y="2565400"/>
            <a:chExt cx="4538001" cy="647700"/>
          </a:xfrm>
        </p:grpSpPr>
        <p:grpSp>
          <p:nvGrpSpPr>
            <p:cNvPr id="27" name="Group 26"/>
            <p:cNvGrpSpPr/>
            <p:nvPr/>
          </p:nvGrpSpPr>
          <p:grpSpPr>
            <a:xfrm>
              <a:off x="542533" y="2565400"/>
              <a:ext cx="2298943" cy="647700"/>
              <a:chOff x="542533" y="2565400"/>
              <a:chExt cx="2298943" cy="647700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542533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45" name="Frame 44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888338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1290171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43" name="Frame 42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886581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mtClean="0"/>
                    <a:t>7</a:t>
                  </a:r>
                  <a:endParaRPr lang="en-US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2037809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41" name="Frame 40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891065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8</a:t>
                  </a:r>
                  <a:endParaRPr lang="en-US" dirty="0"/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2781591" y="2565400"/>
              <a:ext cx="2298943" cy="647700"/>
              <a:chOff x="542533" y="2565400"/>
              <a:chExt cx="2298943" cy="6477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42533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36" name="Frame 35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888338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9</a:t>
                  </a:r>
                  <a:endParaRPr lang="en-US" dirty="0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1290171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34" name="Frame 33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56215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is-IS" dirty="0" smtClean="0"/>
                    <a:t>…..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2037809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32" name="Frame 31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891065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15</a:t>
                  </a:r>
                  <a:endParaRPr lang="en-US" dirty="0"/>
                </a:p>
              </p:txBody>
            </p:sp>
          </p:grpSp>
        </p:grpSp>
      </p:grpSp>
      <p:sp>
        <p:nvSpPr>
          <p:cNvPr id="51" name="Rounded Rectangle 50"/>
          <p:cNvSpPr/>
          <p:nvPr/>
        </p:nvSpPr>
        <p:spPr>
          <a:xfrm>
            <a:off x="2093838" y="1498601"/>
            <a:ext cx="747638" cy="428752"/>
          </a:xfrm>
          <a:prstGeom prst="roundRect">
            <a:avLst/>
          </a:prstGeom>
          <a:noFill/>
          <a:ln w="19050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341078" y="1538766"/>
            <a:ext cx="8315939" cy="6319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hash</a:t>
            </a:r>
            <a:r>
              <a:rPr lang="en-US" dirty="0" smtClean="0"/>
              <a:t>, K </a:t>
            </a:r>
            <a:r>
              <a:rPr lang="en-US" dirty="0" smtClean="0">
                <a:solidFill>
                  <a:schemeClr val="tx2"/>
                </a:solidFill>
              </a:rPr>
              <a:t>key</a:t>
            </a:r>
            <a:r>
              <a:rPr lang="en-US" dirty="0" smtClean="0"/>
              <a:t>, V </a:t>
            </a:r>
            <a:r>
              <a:rPr lang="en-US" dirty="0" smtClean="0">
                <a:solidFill>
                  <a:schemeClr val="tx2"/>
                </a:solidFill>
              </a:rPr>
              <a:t>value</a:t>
            </a:r>
            <a:r>
              <a:rPr lang="en-US" dirty="0" smtClean="0"/>
              <a:t>, Node </a:t>
            </a:r>
            <a:r>
              <a:rPr lang="en-US" dirty="0" smtClean="0">
                <a:solidFill>
                  <a:schemeClr val="tx2"/>
                </a:solidFill>
              </a:rPr>
              <a:t>next.  One key-value pair(Node), we have one Entry.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54" name="Straight Arrow Connector 53"/>
          <p:cNvCxnSpPr>
            <a:stCxn id="51" idx="3"/>
          </p:cNvCxnSpPr>
          <p:nvPr/>
        </p:nvCxnSpPr>
        <p:spPr>
          <a:xfrm>
            <a:off x="2841476" y="1712977"/>
            <a:ext cx="341948" cy="0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555748" y="3262938"/>
            <a:ext cx="777236" cy="2772299"/>
            <a:chOff x="555748" y="3262938"/>
            <a:chExt cx="777236" cy="2772299"/>
          </a:xfrm>
        </p:grpSpPr>
        <p:grpSp>
          <p:nvGrpSpPr>
            <p:cNvPr id="57" name="Group 56"/>
            <p:cNvGrpSpPr/>
            <p:nvPr/>
          </p:nvGrpSpPr>
          <p:grpSpPr>
            <a:xfrm>
              <a:off x="555748" y="3262938"/>
              <a:ext cx="747638" cy="924053"/>
              <a:chOff x="555748" y="3262938"/>
              <a:chExt cx="747638" cy="924053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H="1">
                <a:off x="944366" y="3691690"/>
                <a:ext cx="1" cy="49530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ounded Rectangle 55"/>
              <p:cNvSpPr/>
              <p:nvPr/>
            </p:nvSpPr>
            <p:spPr>
              <a:xfrm>
                <a:off x="555748" y="3262938"/>
                <a:ext cx="747638" cy="428752"/>
              </a:xfrm>
              <a:prstGeom prst="roundRect">
                <a:avLst/>
              </a:prstGeom>
              <a:noFill/>
              <a:ln w="19050">
                <a:solidFill>
                  <a:schemeClr val="accent5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5346" y="5111184"/>
              <a:ext cx="747638" cy="924053"/>
              <a:chOff x="555748" y="3262938"/>
              <a:chExt cx="747638" cy="924053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 flipH="1">
                <a:off x="944366" y="3691690"/>
                <a:ext cx="1" cy="49530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ounded Rectangle 59"/>
              <p:cNvSpPr/>
              <p:nvPr/>
            </p:nvSpPr>
            <p:spPr>
              <a:xfrm>
                <a:off x="555748" y="3262938"/>
                <a:ext cx="747638" cy="428752"/>
              </a:xfrm>
              <a:prstGeom prst="roundRect">
                <a:avLst/>
              </a:prstGeom>
              <a:noFill/>
              <a:ln w="19050">
                <a:solidFill>
                  <a:schemeClr val="accent5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70547" y="4187131"/>
              <a:ext cx="747638" cy="924053"/>
              <a:chOff x="555748" y="3262938"/>
              <a:chExt cx="747638" cy="924053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 flipH="1">
                <a:off x="944366" y="3691690"/>
                <a:ext cx="1" cy="49530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ounded Rectangle 62"/>
              <p:cNvSpPr/>
              <p:nvPr/>
            </p:nvSpPr>
            <p:spPr>
              <a:xfrm>
                <a:off x="555748" y="3262938"/>
                <a:ext cx="747638" cy="428752"/>
              </a:xfrm>
              <a:prstGeom prst="roundRect">
                <a:avLst/>
              </a:prstGeom>
              <a:noFill/>
              <a:ln w="19050">
                <a:solidFill>
                  <a:schemeClr val="accent5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805522" y="3352528"/>
              <a:ext cx="336884" cy="328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/>
                <a:t>n1</a:t>
              </a:r>
              <a:endParaRPr lang="en-US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581183" y="4183649"/>
              <a:ext cx="747638" cy="924053"/>
              <a:chOff x="555748" y="3262938"/>
              <a:chExt cx="747638" cy="924053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 flipH="1">
                <a:off x="944366" y="3691690"/>
                <a:ext cx="1" cy="49530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ounded Rectangle 66"/>
              <p:cNvSpPr/>
              <p:nvPr/>
            </p:nvSpPr>
            <p:spPr>
              <a:xfrm>
                <a:off x="555748" y="3262938"/>
                <a:ext cx="747638" cy="428752"/>
              </a:xfrm>
              <a:prstGeom prst="roundRect">
                <a:avLst/>
              </a:prstGeom>
              <a:noFill/>
              <a:ln w="19050">
                <a:solidFill>
                  <a:schemeClr val="accent5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809497" y="4279899"/>
              <a:ext cx="336884" cy="328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/>
                <a:t>n2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12325" y="5215425"/>
              <a:ext cx="336884" cy="328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/>
                <a:t>n3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302398" y="3296653"/>
            <a:ext cx="773073" cy="1848246"/>
            <a:chOff x="555748" y="3262938"/>
            <a:chExt cx="773073" cy="1848246"/>
          </a:xfrm>
        </p:grpSpPr>
        <p:grpSp>
          <p:nvGrpSpPr>
            <p:cNvPr id="72" name="Group 71"/>
            <p:cNvGrpSpPr/>
            <p:nvPr/>
          </p:nvGrpSpPr>
          <p:grpSpPr>
            <a:xfrm>
              <a:off x="555748" y="3262938"/>
              <a:ext cx="747638" cy="924053"/>
              <a:chOff x="555748" y="3262938"/>
              <a:chExt cx="747638" cy="924053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H="1">
                <a:off x="944366" y="3691690"/>
                <a:ext cx="1" cy="49530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ounded Rectangle 85"/>
              <p:cNvSpPr/>
              <p:nvPr/>
            </p:nvSpPr>
            <p:spPr>
              <a:xfrm>
                <a:off x="555748" y="3262938"/>
                <a:ext cx="747638" cy="428752"/>
              </a:xfrm>
              <a:prstGeom prst="roundRect">
                <a:avLst/>
              </a:prstGeom>
              <a:noFill/>
              <a:ln w="19050">
                <a:solidFill>
                  <a:schemeClr val="accent5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70547" y="4187131"/>
              <a:ext cx="747638" cy="924053"/>
              <a:chOff x="555748" y="3262938"/>
              <a:chExt cx="747638" cy="924053"/>
            </a:xfrm>
          </p:grpSpPr>
          <p:cxnSp>
            <p:nvCxnSpPr>
              <p:cNvPr id="81" name="Straight Arrow Connector 80"/>
              <p:cNvCxnSpPr/>
              <p:nvPr/>
            </p:nvCxnSpPr>
            <p:spPr>
              <a:xfrm flipH="1">
                <a:off x="944366" y="3691690"/>
                <a:ext cx="1" cy="49530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ounded Rectangle 81"/>
              <p:cNvSpPr/>
              <p:nvPr/>
            </p:nvSpPr>
            <p:spPr>
              <a:xfrm>
                <a:off x="555748" y="3262938"/>
                <a:ext cx="747638" cy="428752"/>
              </a:xfrm>
              <a:prstGeom prst="roundRect">
                <a:avLst/>
              </a:prstGeom>
              <a:noFill/>
              <a:ln w="19050">
                <a:solidFill>
                  <a:schemeClr val="accent5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805522" y="3352528"/>
              <a:ext cx="336884" cy="328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/>
                <a:t>n5</a:t>
              </a:r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81183" y="4183649"/>
              <a:ext cx="747638" cy="924053"/>
              <a:chOff x="555748" y="3262938"/>
              <a:chExt cx="747638" cy="924053"/>
            </a:xfrm>
          </p:grpSpPr>
          <p:cxnSp>
            <p:nvCxnSpPr>
              <p:cNvPr id="79" name="Straight Arrow Connector 78"/>
              <p:cNvCxnSpPr/>
              <p:nvPr/>
            </p:nvCxnSpPr>
            <p:spPr>
              <a:xfrm flipH="1">
                <a:off x="944366" y="3691690"/>
                <a:ext cx="1" cy="49530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ounded Rectangle 79"/>
              <p:cNvSpPr/>
              <p:nvPr/>
            </p:nvSpPr>
            <p:spPr>
              <a:xfrm>
                <a:off x="555748" y="3262938"/>
                <a:ext cx="747638" cy="428752"/>
              </a:xfrm>
              <a:prstGeom prst="roundRect">
                <a:avLst/>
              </a:prstGeom>
              <a:noFill/>
              <a:ln w="19050">
                <a:solidFill>
                  <a:schemeClr val="accent5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809497" y="4279899"/>
              <a:ext cx="336884" cy="328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/>
                <a:t>n4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864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75" y="301326"/>
            <a:ext cx="11125199" cy="889000"/>
          </a:xfrm>
        </p:spPr>
        <p:txBody>
          <a:bodyPr/>
          <a:lstStyle/>
          <a:p>
            <a:r>
              <a:rPr lang="en-US" dirty="0" smtClean="0"/>
              <a:t>Put(K,V)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5</a:t>
            </a:fld>
            <a:endParaRPr lang="uk-UA" dirty="0"/>
          </a:p>
        </p:txBody>
      </p:sp>
      <p:grpSp>
        <p:nvGrpSpPr>
          <p:cNvPr id="25" name="Group 24"/>
          <p:cNvGrpSpPr/>
          <p:nvPr/>
        </p:nvGrpSpPr>
        <p:grpSpPr>
          <a:xfrm>
            <a:off x="524938" y="2085328"/>
            <a:ext cx="4538001" cy="647700"/>
            <a:chOff x="542533" y="2565400"/>
            <a:chExt cx="4538001" cy="647700"/>
          </a:xfrm>
        </p:grpSpPr>
        <p:grpSp>
          <p:nvGrpSpPr>
            <p:cNvPr id="14" name="Group 13"/>
            <p:cNvGrpSpPr/>
            <p:nvPr/>
          </p:nvGrpSpPr>
          <p:grpSpPr>
            <a:xfrm>
              <a:off x="542533" y="2565400"/>
              <a:ext cx="2298943" cy="647700"/>
              <a:chOff x="542533" y="2565400"/>
              <a:chExt cx="2298943" cy="6477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42533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5" name="Frame 4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888338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/>
                    <a:t>0</a:t>
                  </a:r>
                  <a:endParaRPr lang="en-US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290171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9" name="Frame 8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888338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037809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12" name="Frame 11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888338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</p:grpSp>
        </p:grpSp>
        <p:grpSp>
          <p:nvGrpSpPr>
            <p:cNvPr id="15" name="Group 14"/>
            <p:cNvGrpSpPr/>
            <p:nvPr/>
          </p:nvGrpSpPr>
          <p:grpSpPr>
            <a:xfrm>
              <a:off x="2781591" y="2565400"/>
              <a:ext cx="2298943" cy="647700"/>
              <a:chOff x="542533" y="2565400"/>
              <a:chExt cx="2298943" cy="6477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42533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23" name="Frame 22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888338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290171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21" name="Frame 20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888338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2037809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19" name="Frame 18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891065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</p:grpSp>
        </p:grpSp>
      </p:grpSp>
      <p:grpSp>
        <p:nvGrpSpPr>
          <p:cNvPr id="26" name="Group 25"/>
          <p:cNvGrpSpPr/>
          <p:nvPr/>
        </p:nvGrpSpPr>
        <p:grpSpPr>
          <a:xfrm>
            <a:off x="4976412" y="2085328"/>
            <a:ext cx="4538001" cy="647700"/>
            <a:chOff x="542533" y="2565400"/>
            <a:chExt cx="4538001" cy="647700"/>
          </a:xfrm>
        </p:grpSpPr>
        <p:grpSp>
          <p:nvGrpSpPr>
            <p:cNvPr id="27" name="Group 26"/>
            <p:cNvGrpSpPr/>
            <p:nvPr/>
          </p:nvGrpSpPr>
          <p:grpSpPr>
            <a:xfrm>
              <a:off x="542533" y="2565400"/>
              <a:ext cx="2298943" cy="647700"/>
              <a:chOff x="542533" y="2565400"/>
              <a:chExt cx="2298943" cy="647700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542533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45" name="Frame 44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888338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1290171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43" name="Frame 42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886581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mtClean="0"/>
                    <a:t>7</a:t>
                  </a:r>
                  <a:endParaRPr lang="en-US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2037809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41" name="Frame 40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891065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8</a:t>
                  </a:r>
                  <a:endParaRPr lang="en-US" dirty="0"/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2781591" y="2565400"/>
              <a:ext cx="2298943" cy="647700"/>
              <a:chOff x="542533" y="2565400"/>
              <a:chExt cx="2298943" cy="6477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42533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36" name="Frame 35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888338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9</a:t>
                  </a:r>
                  <a:endParaRPr lang="en-US" dirty="0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1290171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34" name="Frame 33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56215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is-IS" dirty="0" smtClean="0"/>
                    <a:t>…..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2037809" y="2565400"/>
                <a:ext cx="803667" cy="647700"/>
                <a:chOff x="542533" y="2565400"/>
                <a:chExt cx="803667" cy="647700"/>
              </a:xfrm>
            </p:grpSpPr>
            <p:sp>
              <p:nvSpPr>
                <p:cNvPr id="32" name="Frame 31"/>
                <p:cNvSpPr/>
                <p:nvPr/>
              </p:nvSpPr>
              <p:spPr>
                <a:xfrm>
                  <a:off x="542533" y="2565400"/>
                  <a:ext cx="803667" cy="647700"/>
                </a:xfrm>
                <a:prstGeom prst="frame">
                  <a:avLst/>
                </a:prstGeom>
                <a:solidFill>
                  <a:schemeClr val="accent5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891065" y="2736850"/>
                  <a:ext cx="427364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dirty="0" smtClean="0"/>
                    <a:t>15</a:t>
                  </a:r>
                  <a:endParaRPr lang="en-US" dirty="0"/>
                </a:p>
              </p:txBody>
            </p:sp>
          </p:grpSp>
        </p:grpSp>
      </p:grpSp>
      <p:sp>
        <p:nvSpPr>
          <p:cNvPr id="51" name="Rounded Rectangle 50"/>
          <p:cNvSpPr/>
          <p:nvPr/>
        </p:nvSpPr>
        <p:spPr>
          <a:xfrm>
            <a:off x="2093838" y="1498601"/>
            <a:ext cx="747638" cy="428752"/>
          </a:xfrm>
          <a:prstGeom prst="roundRect">
            <a:avLst/>
          </a:prstGeom>
          <a:noFill/>
          <a:ln w="19050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341078" y="1538766"/>
            <a:ext cx="7884847" cy="6319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hash</a:t>
            </a:r>
            <a:r>
              <a:rPr lang="en-US" dirty="0" smtClean="0"/>
              <a:t>, K </a:t>
            </a:r>
            <a:r>
              <a:rPr lang="en-US" dirty="0" smtClean="0">
                <a:solidFill>
                  <a:schemeClr val="tx2"/>
                </a:solidFill>
              </a:rPr>
              <a:t>key</a:t>
            </a:r>
            <a:r>
              <a:rPr lang="en-US" dirty="0" smtClean="0"/>
              <a:t>, V </a:t>
            </a:r>
            <a:r>
              <a:rPr lang="en-US" dirty="0" smtClean="0">
                <a:solidFill>
                  <a:schemeClr val="tx2"/>
                </a:solidFill>
              </a:rPr>
              <a:t>value</a:t>
            </a:r>
            <a:r>
              <a:rPr lang="en-US" dirty="0" smtClean="0"/>
              <a:t>, Node </a:t>
            </a:r>
            <a:r>
              <a:rPr lang="en-US" dirty="0" smtClean="0">
                <a:solidFill>
                  <a:schemeClr val="tx2"/>
                </a:solidFill>
              </a:rPr>
              <a:t>next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54" name="Straight Arrow Connector 53"/>
          <p:cNvCxnSpPr>
            <a:stCxn id="51" idx="3"/>
          </p:cNvCxnSpPr>
          <p:nvPr/>
        </p:nvCxnSpPr>
        <p:spPr>
          <a:xfrm>
            <a:off x="2841476" y="1712977"/>
            <a:ext cx="341948" cy="0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4938" y="3105378"/>
            <a:ext cx="9934515" cy="7944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smtClean="0"/>
              <a:t>Find the correct index.</a:t>
            </a:r>
            <a:endParaRPr lang="en-US" dirty="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smtClean="0"/>
              <a:t>Create a new Node.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smtClean="0"/>
              <a:t>Insert into the bucket.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– Assign a number(unique) for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hashCode</a:t>
            </a:r>
            <a:r>
              <a:rPr lang="en-US" dirty="0" smtClean="0"/>
              <a:t> Method</a:t>
            </a:r>
          </a:p>
          <a:p>
            <a:r>
              <a:rPr lang="en-US" dirty="0"/>
              <a:t>public native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 smtClean="0"/>
              <a:t>(); // Object class</a:t>
            </a:r>
          </a:p>
          <a:p>
            <a:r>
              <a:rPr lang="en-US" dirty="0" err="1" smtClean="0"/>
              <a:t>HashMap</a:t>
            </a:r>
            <a:r>
              <a:rPr lang="en-US" dirty="0" smtClean="0"/>
              <a:t>  re-hash the </a:t>
            </a:r>
            <a:r>
              <a:rPr lang="en-US" dirty="0" err="1" smtClean="0"/>
              <a:t>hashCode</a:t>
            </a:r>
            <a:r>
              <a:rPr lang="en-US" dirty="0" smtClean="0"/>
              <a:t> again. // see hash Method</a:t>
            </a:r>
          </a:p>
          <a:p>
            <a:r>
              <a:rPr lang="en-US" dirty="0" smtClean="0"/>
              <a:t>Get the index using the new </a:t>
            </a:r>
            <a:r>
              <a:rPr lang="en-US" dirty="0" err="1" smtClean="0"/>
              <a:t>hashCode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47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Keys have the same </a:t>
            </a:r>
            <a:r>
              <a:rPr lang="en-US" dirty="0" err="1" smtClean="0"/>
              <a:t>hashCode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they are different Keys like:</a:t>
            </a:r>
          </a:p>
          <a:p>
            <a:pPr lvl="1"/>
            <a:r>
              <a:rPr lang="en-US" dirty="0" err="1" smtClean="0"/>
              <a:t>KeyOne</a:t>
            </a:r>
            <a:r>
              <a:rPr lang="en-US" dirty="0" smtClean="0"/>
              <a:t> has 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hashCode</a:t>
            </a:r>
            <a:r>
              <a:rPr lang="en-US" dirty="0" smtClean="0"/>
              <a:t>(){ return 1 + x};</a:t>
            </a:r>
          </a:p>
          <a:p>
            <a:pPr lvl="1"/>
            <a:r>
              <a:rPr lang="en-US" dirty="0" err="1" smtClean="0"/>
              <a:t>KeyTwo</a:t>
            </a:r>
            <a:r>
              <a:rPr lang="en-US" dirty="0" smtClean="0"/>
              <a:t> has 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hashCode</a:t>
            </a:r>
            <a:r>
              <a:rPr lang="en-US" dirty="0" smtClean="0"/>
              <a:t>(){ return 3 – y};</a:t>
            </a:r>
            <a:endParaRPr lang="en-US" dirty="0"/>
          </a:p>
          <a:p>
            <a:pPr lvl="1"/>
            <a:r>
              <a:rPr lang="en-US" dirty="0" smtClean="0"/>
              <a:t>If x = 1, y = 1, both will return 2.</a:t>
            </a:r>
            <a:endParaRPr lang="en-US" dirty="0"/>
          </a:p>
          <a:p>
            <a:pPr lvl="1"/>
            <a:r>
              <a:rPr lang="en-US" dirty="0" smtClean="0"/>
              <a:t>This will result in the same index, same bucket will be used to same the Entry.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645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8</a:t>
            </a:fld>
            <a:endParaRPr lang="uk-UA" dirty="0"/>
          </a:p>
        </p:txBody>
      </p:sp>
      <p:grpSp>
        <p:nvGrpSpPr>
          <p:cNvPr id="75" name="Group 74"/>
          <p:cNvGrpSpPr/>
          <p:nvPr/>
        </p:nvGrpSpPr>
        <p:grpSpPr>
          <a:xfrm>
            <a:off x="531818" y="1426410"/>
            <a:ext cx="8989475" cy="3469837"/>
            <a:chOff x="542533" y="2565400"/>
            <a:chExt cx="8989475" cy="3469837"/>
          </a:xfrm>
        </p:grpSpPr>
        <p:grpSp>
          <p:nvGrpSpPr>
            <p:cNvPr id="5" name="Group 4"/>
            <p:cNvGrpSpPr/>
            <p:nvPr/>
          </p:nvGrpSpPr>
          <p:grpSpPr>
            <a:xfrm>
              <a:off x="542533" y="2565400"/>
              <a:ext cx="4538001" cy="647700"/>
              <a:chOff x="542533" y="2565400"/>
              <a:chExt cx="4538001" cy="6477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2533" y="2565400"/>
                <a:ext cx="2298943" cy="647700"/>
                <a:chOff x="542533" y="2565400"/>
                <a:chExt cx="2298943" cy="64770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542533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24" name="Frame 23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88338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dirty="0"/>
                      <a:t>0</a:t>
                    </a:r>
                    <a:endParaRPr lang="en-US" dirty="0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290171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22" name="Frame 21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88338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dirty="0" smtClean="0"/>
                      <a:t>1</a:t>
                    </a:r>
                    <a:endParaRPr lang="en-US" dirty="0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2037809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20" name="Frame 19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88338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dirty="0" smtClean="0"/>
                      <a:t>2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2781591" y="2565400"/>
                <a:ext cx="2298943" cy="647700"/>
                <a:chOff x="542533" y="2565400"/>
                <a:chExt cx="2298943" cy="6477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542533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15" name="Frame 14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888338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dirty="0" smtClean="0"/>
                      <a:t>3</a:t>
                    </a:r>
                    <a:endParaRPr lang="en-US" dirty="0"/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1290171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13" name="Frame 12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888338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dirty="0" smtClean="0"/>
                      <a:t>4</a:t>
                    </a:r>
                    <a:endParaRPr lang="en-US" dirty="0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037809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11" name="Frame 10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91065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dirty="0" smtClean="0"/>
                      <a:t>5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26" name="Group 25"/>
            <p:cNvGrpSpPr/>
            <p:nvPr/>
          </p:nvGrpSpPr>
          <p:grpSpPr>
            <a:xfrm>
              <a:off x="4994007" y="2565400"/>
              <a:ext cx="4538001" cy="647700"/>
              <a:chOff x="542533" y="2565400"/>
              <a:chExt cx="4538001" cy="64770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42533" y="2565400"/>
                <a:ext cx="2298943" cy="647700"/>
                <a:chOff x="542533" y="2565400"/>
                <a:chExt cx="2298943" cy="6477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542533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45" name="Frame 44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888338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dirty="0" smtClean="0"/>
                      <a:t>6</a:t>
                    </a:r>
                    <a:endParaRPr lang="en-US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1290171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43" name="Frame 42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886581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smtClean="0"/>
                      <a:t>7</a:t>
                    </a:r>
                    <a:endParaRPr lang="en-US" dirty="0"/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2037809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41" name="Frame 40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891065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dirty="0" smtClean="0"/>
                      <a:t>8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8" name="Group 27"/>
              <p:cNvGrpSpPr/>
              <p:nvPr/>
            </p:nvGrpSpPr>
            <p:grpSpPr>
              <a:xfrm>
                <a:off x="2781591" y="2565400"/>
                <a:ext cx="2298943" cy="647700"/>
                <a:chOff x="542533" y="2565400"/>
                <a:chExt cx="2298943" cy="647700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542533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36" name="Frame 35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888338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dirty="0" smtClean="0"/>
                      <a:t>9</a:t>
                    </a:r>
                    <a:endParaRPr lang="en-US" dirty="0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1290171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34" name="Frame 33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56215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is-IS" dirty="0" smtClean="0"/>
                      <a:t>…..</a:t>
                    </a:r>
                    <a:endParaRPr lang="en-US" dirty="0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2037809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32" name="Frame 31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891065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dirty="0" smtClean="0"/>
                      <a:t>15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7" name="Group 46"/>
            <p:cNvGrpSpPr/>
            <p:nvPr/>
          </p:nvGrpSpPr>
          <p:grpSpPr>
            <a:xfrm>
              <a:off x="555748" y="3262938"/>
              <a:ext cx="777236" cy="2772299"/>
              <a:chOff x="555748" y="3262938"/>
              <a:chExt cx="777236" cy="2772299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555748" y="3262938"/>
                <a:ext cx="747638" cy="924053"/>
                <a:chOff x="555748" y="3262938"/>
                <a:chExt cx="747638" cy="924053"/>
              </a:xfrm>
            </p:grpSpPr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944366" y="3691690"/>
                  <a:ext cx="1" cy="495301"/>
                </a:xfrm>
                <a:prstGeom prst="straightConnector1">
                  <a:avLst/>
                </a:prstGeom>
                <a:ln w="19050">
                  <a:solidFill>
                    <a:schemeClr val="accent5"/>
                  </a:solidFill>
                  <a:miter lim="800000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ounded Rectangle 61"/>
                <p:cNvSpPr/>
                <p:nvPr/>
              </p:nvSpPr>
              <p:spPr>
                <a:xfrm>
                  <a:off x="555748" y="3262938"/>
                  <a:ext cx="747638" cy="428752"/>
                </a:xfrm>
                <a:prstGeom prst="roundRect">
                  <a:avLst/>
                </a:prstGeom>
                <a:noFill/>
                <a:ln w="19050">
                  <a:solidFill>
                    <a:schemeClr val="accent5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585346" y="5111184"/>
                <a:ext cx="747638" cy="924053"/>
                <a:chOff x="555748" y="3262938"/>
                <a:chExt cx="747638" cy="924053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 flipH="1">
                  <a:off x="944366" y="3691690"/>
                  <a:ext cx="1" cy="495301"/>
                </a:xfrm>
                <a:prstGeom prst="straightConnector1">
                  <a:avLst/>
                </a:prstGeom>
                <a:ln w="19050">
                  <a:solidFill>
                    <a:schemeClr val="accent5"/>
                  </a:solidFill>
                  <a:miter lim="800000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ounded Rectangle 59"/>
                <p:cNvSpPr/>
                <p:nvPr/>
              </p:nvSpPr>
              <p:spPr>
                <a:xfrm>
                  <a:off x="555748" y="3262938"/>
                  <a:ext cx="747638" cy="428752"/>
                </a:xfrm>
                <a:prstGeom prst="roundRect">
                  <a:avLst/>
                </a:prstGeom>
                <a:noFill/>
                <a:ln w="19050">
                  <a:solidFill>
                    <a:schemeClr val="accent5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570547" y="4187131"/>
                <a:ext cx="747638" cy="924053"/>
                <a:chOff x="555748" y="3262938"/>
                <a:chExt cx="747638" cy="924053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944366" y="3691690"/>
                  <a:ext cx="1" cy="495301"/>
                </a:xfrm>
                <a:prstGeom prst="straightConnector1">
                  <a:avLst/>
                </a:prstGeom>
                <a:ln w="19050">
                  <a:solidFill>
                    <a:schemeClr val="accent5"/>
                  </a:solidFill>
                  <a:miter lim="800000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ounded Rectangle 57"/>
                <p:cNvSpPr/>
                <p:nvPr/>
              </p:nvSpPr>
              <p:spPr>
                <a:xfrm>
                  <a:off x="555748" y="3262938"/>
                  <a:ext cx="747638" cy="428752"/>
                </a:xfrm>
                <a:prstGeom prst="roundRect">
                  <a:avLst/>
                </a:prstGeom>
                <a:noFill/>
                <a:ln w="19050">
                  <a:solidFill>
                    <a:schemeClr val="accent5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/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805522" y="3352528"/>
                <a:ext cx="336884" cy="328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n1</a:t>
                </a:r>
                <a:endParaRPr lang="en-US" dirty="0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581183" y="4183649"/>
                <a:ext cx="747638" cy="924053"/>
                <a:chOff x="555748" y="3262938"/>
                <a:chExt cx="747638" cy="924053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H="1">
                  <a:off x="944366" y="3691690"/>
                  <a:ext cx="1" cy="495301"/>
                </a:xfrm>
                <a:prstGeom prst="straightConnector1">
                  <a:avLst/>
                </a:prstGeom>
                <a:ln w="19050">
                  <a:solidFill>
                    <a:schemeClr val="accent5"/>
                  </a:solidFill>
                  <a:miter lim="800000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ounded Rectangle 55"/>
                <p:cNvSpPr/>
                <p:nvPr/>
              </p:nvSpPr>
              <p:spPr>
                <a:xfrm>
                  <a:off x="555748" y="3262938"/>
                  <a:ext cx="747638" cy="428752"/>
                </a:xfrm>
                <a:prstGeom prst="roundRect">
                  <a:avLst/>
                </a:prstGeom>
                <a:noFill/>
                <a:ln w="19050">
                  <a:solidFill>
                    <a:schemeClr val="accent5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809497" y="4279899"/>
                <a:ext cx="336884" cy="328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n2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12325" y="5215425"/>
                <a:ext cx="336884" cy="328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n3</a:t>
                </a:r>
                <a:endParaRPr lang="en-US" dirty="0"/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2770876" y="2800349"/>
            <a:ext cx="7784829" cy="25897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When the collision happens, equals method take care of the comparison.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equals(Object 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For the same bucket, the list will be traversed to check if the Key already exists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using equals method.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If same key is found, new value will override the old value.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same key is not found, new Node will be created and added into the list.</a:t>
            </a:r>
          </a:p>
        </p:txBody>
      </p:sp>
    </p:spTree>
    <p:extLst>
      <p:ext uri="{BB962C8B-B14F-4D97-AF65-F5344CB8AC3E}">
        <p14:creationId xmlns:p14="http://schemas.microsoft.com/office/powerpoint/2010/main" val="51504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the </a:t>
            </a:r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lots of collision?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9</a:t>
            </a:fld>
            <a:endParaRPr lang="uk-UA" dirty="0"/>
          </a:p>
        </p:txBody>
      </p:sp>
      <p:grpSp>
        <p:nvGrpSpPr>
          <p:cNvPr id="5" name="Group 4"/>
          <p:cNvGrpSpPr/>
          <p:nvPr/>
        </p:nvGrpSpPr>
        <p:grpSpPr>
          <a:xfrm>
            <a:off x="531157" y="1987191"/>
            <a:ext cx="8173272" cy="2982193"/>
            <a:chOff x="542533" y="2565400"/>
            <a:chExt cx="8989475" cy="3469837"/>
          </a:xfrm>
        </p:grpSpPr>
        <p:grpSp>
          <p:nvGrpSpPr>
            <p:cNvPr id="6" name="Group 5"/>
            <p:cNvGrpSpPr/>
            <p:nvPr/>
          </p:nvGrpSpPr>
          <p:grpSpPr>
            <a:xfrm>
              <a:off x="542533" y="2565400"/>
              <a:ext cx="4538001" cy="647700"/>
              <a:chOff x="542533" y="2565400"/>
              <a:chExt cx="4538001" cy="6477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542533" y="2565400"/>
                <a:ext cx="2298943" cy="647700"/>
                <a:chOff x="542533" y="2565400"/>
                <a:chExt cx="2298943" cy="647700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542533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62" name="Frame 61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888338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dirty="0"/>
                      <a:t>0</a:t>
                    </a:r>
                    <a:endParaRPr lang="en-US" dirty="0"/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290171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60" name="Frame 59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888338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dirty="0" smtClean="0"/>
                      <a:t>1</a:t>
                    </a:r>
                    <a:endParaRPr lang="en-US" dirty="0"/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2037809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58" name="Frame 57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888338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dirty="0" smtClean="0"/>
                      <a:t>2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>
                <a:off x="2781591" y="2565400"/>
                <a:ext cx="2298943" cy="647700"/>
                <a:chOff x="542533" y="2565400"/>
                <a:chExt cx="2298943" cy="647700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542533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53" name="Frame 52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888338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dirty="0" smtClean="0"/>
                      <a:t>3</a:t>
                    </a:r>
                    <a:endParaRPr lang="en-US" dirty="0"/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1290171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51" name="Frame 50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88338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dirty="0" smtClean="0"/>
                      <a:t>4</a:t>
                    </a:r>
                    <a:endParaRPr lang="en-US" dirty="0"/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2037809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49" name="Frame 48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891065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dirty="0" smtClean="0"/>
                      <a:t>5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7" name="Group 6"/>
            <p:cNvGrpSpPr/>
            <p:nvPr/>
          </p:nvGrpSpPr>
          <p:grpSpPr>
            <a:xfrm>
              <a:off x="4994007" y="2565400"/>
              <a:ext cx="4538001" cy="647700"/>
              <a:chOff x="542533" y="2565400"/>
              <a:chExt cx="4538001" cy="6477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42533" y="2565400"/>
                <a:ext cx="2298943" cy="647700"/>
                <a:chOff x="542533" y="2565400"/>
                <a:chExt cx="2298943" cy="647700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542533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42" name="Frame 41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888338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dirty="0" smtClean="0"/>
                      <a:t>6</a:t>
                    </a:r>
                    <a:endParaRPr lang="en-US" dirty="0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290171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40" name="Frame 39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886581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smtClean="0"/>
                      <a:t>7</a:t>
                    </a:r>
                    <a:endParaRPr lang="en-US" dirty="0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2037809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38" name="Frame 37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891065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dirty="0" smtClean="0"/>
                      <a:t>8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5" name="Group 24"/>
              <p:cNvGrpSpPr/>
              <p:nvPr/>
            </p:nvGrpSpPr>
            <p:grpSpPr>
              <a:xfrm>
                <a:off x="2781591" y="2565400"/>
                <a:ext cx="2298943" cy="647700"/>
                <a:chOff x="542533" y="2565400"/>
                <a:chExt cx="2298943" cy="647700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542533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33" name="Frame 32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888338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dirty="0" smtClean="0"/>
                      <a:t>9</a:t>
                    </a:r>
                    <a:endParaRPr lang="en-US" dirty="0"/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1290171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31" name="Frame 30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56215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is-IS" dirty="0" smtClean="0"/>
                      <a:t>…..</a:t>
                    </a:r>
                    <a:endParaRPr lang="en-US" dirty="0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2037809" y="2565400"/>
                  <a:ext cx="803667" cy="647700"/>
                  <a:chOff x="542533" y="2565400"/>
                  <a:chExt cx="803667" cy="647700"/>
                </a:xfrm>
              </p:grpSpPr>
              <p:sp>
                <p:nvSpPr>
                  <p:cNvPr id="29" name="Frame 28"/>
                  <p:cNvSpPr/>
                  <p:nvPr/>
                </p:nvSpPr>
                <p:spPr>
                  <a:xfrm>
                    <a:off x="542533" y="2565400"/>
                    <a:ext cx="803667" cy="647700"/>
                  </a:xfrm>
                  <a:prstGeom prst="frame">
                    <a:avLst/>
                  </a:prstGeom>
                  <a:solidFill>
                    <a:schemeClr val="accent5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891065" y="2736850"/>
                    <a:ext cx="427364" cy="304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dirty="0" smtClean="0"/>
                      <a:t>15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8" name="Group 7"/>
            <p:cNvGrpSpPr/>
            <p:nvPr/>
          </p:nvGrpSpPr>
          <p:grpSpPr>
            <a:xfrm>
              <a:off x="555748" y="3262938"/>
              <a:ext cx="777236" cy="2772299"/>
              <a:chOff x="555748" y="3262938"/>
              <a:chExt cx="777236" cy="277229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55748" y="3262938"/>
                <a:ext cx="747638" cy="924053"/>
                <a:chOff x="555748" y="3262938"/>
                <a:chExt cx="747638" cy="92405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944366" y="3691690"/>
                  <a:ext cx="1" cy="495301"/>
                </a:xfrm>
                <a:prstGeom prst="straightConnector1">
                  <a:avLst/>
                </a:prstGeom>
                <a:ln w="19050">
                  <a:solidFill>
                    <a:schemeClr val="accent5"/>
                  </a:solidFill>
                  <a:miter lim="800000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ounded Rectangle 22"/>
                <p:cNvSpPr/>
                <p:nvPr/>
              </p:nvSpPr>
              <p:spPr>
                <a:xfrm>
                  <a:off x="555748" y="3262938"/>
                  <a:ext cx="747638" cy="428752"/>
                </a:xfrm>
                <a:prstGeom prst="roundRect">
                  <a:avLst/>
                </a:prstGeom>
                <a:noFill/>
                <a:ln w="19050">
                  <a:solidFill>
                    <a:schemeClr val="accent5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85346" y="5111184"/>
                <a:ext cx="747638" cy="924053"/>
                <a:chOff x="555748" y="3262938"/>
                <a:chExt cx="747638" cy="924053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 flipH="1">
                  <a:off x="944366" y="3691690"/>
                  <a:ext cx="1" cy="495301"/>
                </a:xfrm>
                <a:prstGeom prst="straightConnector1">
                  <a:avLst/>
                </a:prstGeom>
                <a:ln w="19050">
                  <a:solidFill>
                    <a:schemeClr val="accent5"/>
                  </a:solidFill>
                  <a:miter lim="800000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555748" y="3262938"/>
                  <a:ext cx="747638" cy="428752"/>
                </a:xfrm>
                <a:prstGeom prst="roundRect">
                  <a:avLst/>
                </a:prstGeom>
                <a:noFill/>
                <a:ln w="19050">
                  <a:solidFill>
                    <a:schemeClr val="accent5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70547" y="4187131"/>
                <a:ext cx="747638" cy="924053"/>
                <a:chOff x="555748" y="3262938"/>
                <a:chExt cx="747638" cy="924053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 flipH="1">
                  <a:off x="944366" y="3691690"/>
                  <a:ext cx="1" cy="495301"/>
                </a:xfrm>
                <a:prstGeom prst="straightConnector1">
                  <a:avLst/>
                </a:prstGeom>
                <a:ln w="19050">
                  <a:solidFill>
                    <a:schemeClr val="accent5"/>
                  </a:solidFill>
                  <a:miter lim="800000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ounded Rectangle 18"/>
                <p:cNvSpPr/>
                <p:nvPr/>
              </p:nvSpPr>
              <p:spPr>
                <a:xfrm>
                  <a:off x="555748" y="3262938"/>
                  <a:ext cx="747638" cy="428752"/>
                </a:xfrm>
                <a:prstGeom prst="roundRect">
                  <a:avLst/>
                </a:prstGeom>
                <a:noFill/>
                <a:ln w="19050">
                  <a:solidFill>
                    <a:schemeClr val="accent5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805522" y="3352528"/>
                <a:ext cx="336884" cy="328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n1</a:t>
                </a:r>
                <a:endParaRPr lang="en-US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581183" y="4183649"/>
                <a:ext cx="747638" cy="924053"/>
                <a:chOff x="555748" y="3262938"/>
                <a:chExt cx="747638" cy="924053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944366" y="3691690"/>
                  <a:ext cx="1" cy="495301"/>
                </a:xfrm>
                <a:prstGeom prst="straightConnector1">
                  <a:avLst/>
                </a:prstGeom>
                <a:ln w="19050">
                  <a:solidFill>
                    <a:schemeClr val="accent5"/>
                  </a:solidFill>
                  <a:miter lim="800000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ounded Rectangle 16"/>
                <p:cNvSpPr/>
                <p:nvPr/>
              </p:nvSpPr>
              <p:spPr>
                <a:xfrm>
                  <a:off x="555748" y="3262938"/>
                  <a:ext cx="747638" cy="428752"/>
                </a:xfrm>
                <a:prstGeom prst="roundRect">
                  <a:avLst/>
                </a:prstGeom>
                <a:noFill/>
                <a:ln w="19050">
                  <a:solidFill>
                    <a:schemeClr val="accent5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809497" y="4279899"/>
                <a:ext cx="336884" cy="328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n2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12325" y="5215425"/>
                <a:ext cx="336884" cy="328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n3</a:t>
                </a:r>
                <a:endParaRPr lang="en-US" dirty="0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588150" y="4983050"/>
            <a:ext cx="634778" cy="2122802"/>
            <a:chOff x="555748" y="3262938"/>
            <a:chExt cx="777236" cy="2772299"/>
          </a:xfrm>
        </p:grpSpPr>
        <p:grpSp>
          <p:nvGrpSpPr>
            <p:cNvPr id="81" name="Group 80"/>
            <p:cNvGrpSpPr/>
            <p:nvPr/>
          </p:nvGrpSpPr>
          <p:grpSpPr>
            <a:xfrm>
              <a:off x="555748" y="3262938"/>
              <a:ext cx="747638" cy="924053"/>
              <a:chOff x="555748" y="3262938"/>
              <a:chExt cx="747638" cy="924053"/>
            </a:xfrm>
          </p:grpSpPr>
          <p:cxnSp>
            <p:nvCxnSpPr>
              <p:cNvPr id="94" name="Straight Arrow Connector 93"/>
              <p:cNvCxnSpPr/>
              <p:nvPr/>
            </p:nvCxnSpPr>
            <p:spPr>
              <a:xfrm flipH="1">
                <a:off x="944366" y="3691690"/>
                <a:ext cx="1" cy="49530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ounded Rectangle 94"/>
              <p:cNvSpPr/>
              <p:nvPr/>
            </p:nvSpPr>
            <p:spPr>
              <a:xfrm>
                <a:off x="555748" y="3262938"/>
                <a:ext cx="747638" cy="428752"/>
              </a:xfrm>
              <a:prstGeom prst="roundRect">
                <a:avLst/>
              </a:prstGeom>
              <a:noFill/>
              <a:ln w="19050">
                <a:solidFill>
                  <a:schemeClr val="accent5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585346" y="5111184"/>
              <a:ext cx="747638" cy="924053"/>
              <a:chOff x="555748" y="3262938"/>
              <a:chExt cx="747638" cy="924053"/>
            </a:xfrm>
          </p:grpSpPr>
          <p:cxnSp>
            <p:nvCxnSpPr>
              <p:cNvPr id="92" name="Straight Arrow Connector 91"/>
              <p:cNvCxnSpPr/>
              <p:nvPr/>
            </p:nvCxnSpPr>
            <p:spPr>
              <a:xfrm flipH="1">
                <a:off x="944366" y="3691690"/>
                <a:ext cx="1" cy="49530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ounded Rectangle 92"/>
              <p:cNvSpPr/>
              <p:nvPr/>
            </p:nvSpPr>
            <p:spPr>
              <a:xfrm>
                <a:off x="555748" y="3262938"/>
                <a:ext cx="747638" cy="428752"/>
              </a:xfrm>
              <a:prstGeom prst="roundRect">
                <a:avLst/>
              </a:prstGeom>
              <a:noFill/>
              <a:ln w="19050">
                <a:solidFill>
                  <a:schemeClr val="accent5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70547" y="4187131"/>
              <a:ext cx="747638" cy="924053"/>
              <a:chOff x="555748" y="3262938"/>
              <a:chExt cx="747638" cy="924053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 flipH="1">
                <a:off x="944366" y="3691690"/>
                <a:ext cx="1" cy="49530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ounded Rectangle 90"/>
              <p:cNvSpPr/>
              <p:nvPr/>
            </p:nvSpPr>
            <p:spPr>
              <a:xfrm>
                <a:off x="555748" y="3262938"/>
                <a:ext cx="747638" cy="428752"/>
              </a:xfrm>
              <a:prstGeom prst="roundRect">
                <a:avLst/>
              </a:prstGeom>
              <a:noFill/>
              <a:ln w="19050">
                <a:solidFill>
                  <a:schemeClr val="accent5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805522" y="3352528"/>
              <a:ext cx="336884" cy="328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/>
                <a:t>n1</a:t>
              </a:r>
              <a:endParaRPr lang="en-US" dirty="0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581183" y="4183649"/>
              <a:ext cx="747638" cy="924053"/>
              <a:chOff x="555748" y="3262938"/>
              <a:chExt cx="747638" cy="924053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H="1">
                <a:off x="944366" y="3691690"/>
                <a:ext cx="1" cy="49530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ounded Rectangle 88"/>
              <p:cNvSpPr/>
              <p:nvPr/>
            </p:nvSpPr>
            <p:spPr>
              <a:xfrm>
                <a:off x="555748" y="3262938"/>
                <a:ext cx="747638" cy="428752"/>
              </a:xfrm>
              <a:prstGeom prst="roundRect">
                <a:avLst/>
              </a:prstGeom>
              <a:noFill/>
              <a:ln w="19050">
                <a:solidFill>
                  <a:schemeClr val="accent5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809497" y="4279899"/>
              <a:ext cx="336884" cy="328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/>
                <a:t>n2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12325" y="5215425"/>
              <a:ext cx="336884" cy="328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/>
                <a:t>n3</a:t>
              </a:r>
              <a:endParaRPr lang="en-US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561082" y="3007055"/>
            <a:ext cx="6737949" cy="146960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performance of putting and getting data become slow.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Ideally the time complexity is O(1).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8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racle_16x9_2014_521">
  <a:themeElements>
    <a:clrScheme name="Antra Color Palette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99A60"/>
      </a:accent1>
      <a:accent2>
        <a:srgbClr val="9C5252"/>
      </a:accent2>
      <a:accent3>
        <a:srgbClr val="E68422"/>
      </a:accent3>
      <a:accent4>
        <a:srgbClr val="846648"/>
      </a:accent4>
      <a:accent5>
        <a:srgbClr val="157EBD"/>
      </a:accent5>
      <a:accent6>
        <a:srgbClr val="189FEF"/>
      </a:accent6>
      <a:hlink>
        <a:srgbClr val="4D95CA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14821</TotalTime>
  <Words>522</Words>
  <Application>Microsoft Macintosh PowerPoint</Application>
  <PresentationFormat>Custom</PresentationFormat>
  <Paragraphs>158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Microsoft YaHei</vt:lpstr>
      <vt:lpstr>宋体</vt:lpstr>
      <vt:lpstr>Arial</vt:lpstr>
      <vt:lpstr>Oracle_16x9_2014_521</vt:lpstr>
      <vt:lpstr>PowerPoint Presentation</vt:lpstr>
      <vt:lpstr>Antra SEP Program</vt:lpstr>
      <vt:lpstr>HashMap</vt:lpstr>
      <vt:lpstr>Bucket / Bin</vt:lpstr>
      <vt:lpstr>Put(K,V)</vt:lpstr>
      <vt:lpstr>Hashing – Assign a number(unique) for object</vt:lpstr>
      <vt:lpstr>Collision</vt:lpstr>
      <vt:lpstr>Equals</vt:lpstr>
      <vt:lpstr>More about the NodeList</vt:lpstr>
      <vt:lpstr>More about the NodeList</vt:lpstr>
      <vt:lpstr>Resizing</vt:lpstr>
      <vt:lpstr>LinkedHashMap</vt:lpstr>
      <vt:lpstr>TreeMap</vt:lpstr>
      <vt:lpstr>HashSet</vt:lpstr>
      <vt:lpstr>Thanks!</vt:lpstr>
    </vt:vector>
  </TitlesOfParts>
  <Company>Antra, Inc.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Antra, Inc. PowerPoint Template</dc:title>
  <dc:creator>Madhu Reddy</dc:creator>
  <cp:lastModifiedBy>Microsoft Office User</cp:lastModifiedBy>
  <cp:revision>1140</cp:revision>
  <dcterms:created xsi:type="dcterms:W3CDTF">2014-05-22T00:02:59Z</dcterms:created>
  <dcterms:modified xsi:type="dcterms:W3CDTF">2016-04-18T18:28:39Z</dcterms:modified>
</cp:coreProperties>
</file>