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682" r:id="rId2"/>
    <p:sldId id="752" r:id="rId3"/>
    <p:sldId id="785" r:id="rId4"/>
    <p:sldId id="786" r:id="rId5"/>
    <p:sldId id="787" r:id="rId6"/>
    <p:sldId id="788" r:id="rId7"/>
    <p:sldId id="789" r:id="rId8"/>
    <p:sldId id="790" r:id="rId9"/>
    <p:sldId id="791" r:id="rId10"/>
    <p:sldId id="792" r:id="rId11"/>
    <p:sldId id="793" r:id="rId12"/>
    <p:sldId id="794" r:id="rId13"/>
    <p:sldId id="795" r:id="rId14"/>
    <p:sldId id="796" r:id="rId15"/>
    <p:sldId id="797" r:id="rId16"/>
    <p:sldId id="798" r:id="rId17"/>
    <p:sldId id="799" r:id="rId18"/>
    <p:sldId id="800" r:id="rId19"/>
    <p:sldId id="801" r:id="rId20"/>
    <p:sldId id="802" r:id="rId21"/>
    <p:sldId id="803" r:id="rId22"/>
    <p:sldId id="804" r:id="rId23"/>
    <p:sldId id="805" r:id="rId24"/>
    <p:sldId id="806" r:id="rId25"/>
    <p:sldId id="807" r:id="rId26"/>
    <p:sldId id="808" r:id="rId27"/>
    <p:sldId id="809" r:id="rId28"/>
    <p:sldId id="810" r:id="rId29"/>
    <p:sldId id="811" r:id="rId30"/>
    <p:sldId id="812" r:id="rId31"/>
    <p:sldId id="813" r:id="rId32"/>
    <p:sldId id="814" r:id="rId33"/>
    <p:sldId id="815" r:id="rId34"/>
  </p:sldIdLst>
  <p:sldSz cx="12188825" cy="6858000"/>
  <p:notesSz cx="6858000" cy="9144000"/>
  <p:custDataLst>
    <p:tags r:id="rId37"/>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7" pos="335">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AECF6"/>
    <a:srgbClr val="D6E9F7"/>
    <a:srgbClr val="E6F1F8"/>
    <a:srgbClr val="C4EDFC"/>
    <a:srgbClr val="BEE5F8"/>
    <a:srgbClr val="000000"/>
    <a:srgbClr val="E5E5E5"/>
    <a:srgbClr val="7F7F7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5842" autoAdjust="0"/>
  </p:normalViewPr>
  <p:slideViewPr>
    <p:cSldViewPr snapToGrid="0">
      <p:cViewPr>
        <p:scale>
          <a:sx n="100" d="100"/>
          <a:sy n="100" d="100"/>
        </p:scale>
        <p:origin x="-78" y="1620"/>
      </p:cViewPr>
      <p:guideLst>
        <p:guide orient="horz" pos="768"/>
        <p:guide pos="6466"/>
      </p:guideLst>
    </p:cSldViewPr>
  </p:slideViewPr>
  <p:outlineViewPr>
    <p:cViewPr>
      <p:scale>
        <a:sx n="33" d="100"/>
        <a:sy n="33" d="100"/>
      </p:scale>
      <p:origin x="0" y="0"/>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1/6/2016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 xmlns:p14="http://schemas.microsoft.com/office/powerpoint/2010/main" val="1242756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smtClean="0"/>
              <a:t>Additional Notes</a:t>
            </a:r>
            <a:endParaRPr dirty="0"/>
          </a:p>
        </p:txBody>
      </p:sp>
    </p:spTree>
    <p:extLst>
      <p:ext uri="{BB962C8B-B14F-4D97-AF65-F5344CB8AC3E}">
        <p14:creationId xmlns=""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10277668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7BAB1998-0579-A34D-928E-B5F399E2564A}"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5201661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0BD4F12F-5D2B-0E48-ACDD-1035AD746EF1}"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533714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9E546C3-1D59-CF4C-AE28-5947B736609B}"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 xmlns:p14="http://schemas.microsoft.com/office/powerpoint/2010/main" val="12263345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24281250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smtClean="0"/>
              <a:t>XX</a:t>
            </a:r>
            <a:endParaRPr lang="en-US" dirty="0"/>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373938650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1/6/2016</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 xmlns:p14="http://schemas.microsoft.com/office/powerpoint/2010/main" val="37870018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1/6/2016</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33376993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1/6/2016</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41636203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1/6/2016</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36082293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smtClean="0"/>
              <a:t>Additional Notes</a:t>
            </a:r>
            <a:endParaRPr dirty="0"/>
          </a:p>
        </p:txBody>
      </p:sp>
    </p:spTree>
    <p:extLst>
      <p:ext uri="{BB962C8B-B14F-4D97-AF65-F5344CB8AC3E}">
        <p14:creationId xmlns=""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34578507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30582747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9089822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27908547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smtClean="0">
                <a:latin typeface="+mn-lt"/>
              </a:rPr>
              <a:t>information</a:t>
            </a:r>
            <a:r>
              <a:rPr sz="2400" dirty="0" smtClean="0">
                <a:latin typeface="+mn-lt"/>
              </a:rPr>
              <a:t> </a:t>
            </a:r>
            <a:r>
              <a:rPr sz="2400" dirty="0">
                <a:latin typeface="+mn-lt"/>
              </a:rPr>
              <a:t>described for </a:t>
            </a:r>
            <a:r>
              <a:rPr lang="en-US" sz="2400" dirty="0" smtClean="0">
                <a:latin typeface="+mn-lt"/>
              </a:rPr>
              <a:t>Antra</a:t>
            </a:r>
            <a:r>
              <a:rPr sz="2400" dirty="0" smtClean="0">
                <a:latin typeface="+mn-lt"/>
              </a:rPr>
              <a:t>’s </a:t>
            </a:r>
            <a:r>
              <a:rPr lang="en-US" sz="2400" dirty="0" smtClean="0">
                <a:latin typeface="+mn-lt"/>
              </a:rPr>
              <a:t>solutions </a:t>
            </a:r>
            <a:r>
              <a:rPr sz="2400" dirty="0" smtClean="0">
                <a:latin typeface="+mn-lt"/>
              </a:rPr>
              <a:t>remains </a:t>
            </a:r>
            <a:r>
              <a:rPr sz="2400" dirty="0">
                <a:latin typeface="+mn-lt"/>
              </a:rPr>
              <a:t>at the sole discretion of </a:t>
            </a:r>
            <a:r>
              <a:rPr lang="en-US" sz="2400" dirty="0" smtClean="0">
                <a:latin typeface="+mn-lt"/>
              </a:rPr>
              <a:t>Antra, Inc</a:t>
            </a:r>
            <a:r>
              <a:rPr sz="2400" dirty="0" smtClean="0">
                <a:latin typeface="+mn-lt"/>
              </a:rPr>
              <a:t>.</a:t>
            </a:r>
            <a:endParaRPr sz="2400" dirty="0">
              <a:latin typeface="+mn-lt"/>
            </a:endParaRP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1/6/2016</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 xmlns:p14="http://schemas.microsoft.com/office/powerpoint/2010/main" val="235887190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 xmlns:p14="http://schemas.microsoft.com/office/powerpoint/2010/main" val="10657555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1/6/2016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2075238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1/6/2016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 xmlns:p14="http://schemas.microsoft.com/office/powerpoint/2010/main" val="33717683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1/6/2016</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 xmlns:p14="http://schemas.microsoft.com/office/powerpoint/2010/main" val="6812296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1/6/2016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151385333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26703705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4F1573-3879-8A46-8E93-BD50947CC398}" type="datetime1">
              <a:rPr lang="en-US" smtClean="0"/>
              <a:pPr/>
              <a:t>1/6/2016</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smtClean="0"/>
              <a:t>Click to edit Master text styles</a:t>
            </a:r>
          </a:p>
          <a:p>
            <a:pPr lvl="1"/>
            <a:r>
              <a:rPr lang="en-US" smtClean="0"/>
              <a:t>Second level</a:t>
            </a:r>
          </a:p>
        </p:txBody>
      </p:sp>
    </p:spTree>
    <p:extLst>
      <p:ext uri="{BB962C8B-B14F-4D97-AF65-F5344CB8AC3E}">
        <p14:creationId xmlns="" xmlns:p14="http://schemas.microsoft.com/office/powerpoint/2010/main" val="15962563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9450984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1/6/2016</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a:t>
            </a:r>
            <a:r>
              <a:rPr sz="900" dirty="0" smtClean="0">
                <a:solidFill>
                  <a:schemeClr val="tx1">
                    <a:lumMod val="60000"/>
                    <a:lumOff val="40000"/>
                  </a:schemeClr>
                </a:solidFill>
              </a:rPr>
              <a:t>201</a:t>
            </a:r>
            <a:r>
              <a:rPr lang="en-US" sz="900" dirty="0" smtClean="0">
                <a:solidFill>
                  <a:schemeClr val="tx1">
                    <a:lumMod val="60000"/>
                    <a:lumOff val="40000"/>
                  </a:schemeClr>
                </a:solidFill>
              </a:rPr>
              <a:t>5</a:t>
            </a:r>
            <a:r>
              <a:rPr sz="900" dirty="0" smtClean="0">
                <a:solidFill>
                  <a:schemeClr val="tx1">
                    <a:lumMod val="60000"/>
                    <a:lumOff val="40000"/>
                  </a:schemeClr>
                </a:solidFill>
              </a:rPr>
              <a:t> </a:t>
            </a:r>
            <a:r>
              <a:rPr lang="en-US" sz="900" dirty="0" smtClean="0">
                <a:solidFill>
                  <a:schemeClr val="tx1">
                    <a:lumMod val="60000"/>
                    <a:lumOff val="40000"/>
                  </a:schemeClr>
                </a:solidFill>
              </a:rPr>
              <a:t>Antra,</a:t>
            </a:r>
            <a:r>
              <a:rPr lang="en-US" sz="900" baseline="0" dirty="0" smtClean="0">
                <a:solidFill>
                  <a:schemeClr val="tx1">
                    <a:lumMod val="60000"/>
                    <a:lumOff val="40000"/>
                  </a:schemeClr>
                </a:solidFill>
              </a:rPr>
              <a:t> Inc</a:t>
            </a:r>
            <a:r>
              <a:rPr sz="900" dirty="0" smtClean="0">
                <a:solidFill>
                  <a:schemeClr val="tx1">
                    <a:lumMod val="60000"/>
                    <a:lumOff val="40000"/>
                  </a:schemeClr>
                </a:solidFill>
              </a:rPr>
              <a:t>. </a:t>
            </a:r>
            <a:r>
              <a:rPr sz="900" dirty="0">
                <a:solidFill>
                  <a:schemeClr val="tx1">
                    <a:lumMod val="60000"/>
                    <a:lumOff val="40000"/>
                  </a:schemeClr>
                </a:solidFill>
              </a:rPr>
              <a:t>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71143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HTTP protocol?</a:t>
            </a:r>
            <a:endParaRPr lang="en-US" dirty="0"/>
          </a:p>
        </p:txBody>
      </p:sp>
      <p:sp>
        <p:nvSpPr>
          <p:cNvPr id="3" name="Content Placeholder 2"/>
          <p:cNvSpPr>
            <a:spLocks noGrp="1"/>
          </p:cNvSpPr>
          <p:nvPr>
            <p:ph idx="1"/>
          </p:nvPr>
        </p:nvSpPr>
        <p:spPr/>
        <p:txBody>
          <a:bodyPr>
            <a:normAutofit/>
          </a:bodyPr>
          <a:lstStyle/>
          <a:p>
            <a:r>
              <a:rPr lang="en-US" dirty="0" smtClean="0"/>
              <a:t>HTTP runs on top of TCP/IP. If you’re not familiar with those networking protocols, here’s the crash course: TCP is responsible for making sure that a file sent from one network node to another ends up as a complete file at the destination, even though the file is split into chunks when it’s sent. IP is the underlying protocol that moves/routes the chunks (packets) from one host to another on their way to the destination. HTTP, then, is another network protocol that has Web-specific features, but it depends on TCP/IP to get the complete request and response from one place to another. The structure of an HTTP conversation is a simple Request/Response sequence; a browser requests, and a server responds.</a:t>
            </a:r>
          </a:p>
        </p:txBody>
      </p:sp>
    </p:spTree>
    <p:extLst>
      <p:ext uri="{BB962C8B-B14F-4D97-AF65-F5344CB8AC3E}">
        <p14:creationId xmlns:p14="http://schemas.microsoft.com/office/powerpoint/2010/main" xmlns="" val="244616375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elements of the request stream:</a:t>
            </a:r>
            <a:br>
              <a:rPr lang="en-US" dirty="0" smtClean="0"/>
            </a:br>
            <a:endParaRPr lang="en-US" dirty="0"/>
          </a:p>
        </p:txBody>
      </p:sp>
      <p:sp>
        <p:nvSpPr>
          <p:cNvPr id="3" name="Content Placeholder 2"/>
          <p:cNvSpPr>
            <a:spLocks noGrp="1"/>
          </p:cNvSpPr>
          <p:nvPr>
            <p:ph idx="1"/>
          </p:nvPr>
        </p:nvSpPr>
        <p:spPr/>
        <p:txBody>
          <a:bodyPr/>
          <a:lstStyle/>
          <a:p>
            <a:r>
              <a:rPr lang="en-US" dirty="0" smtClean="0"/>
              <a:t>HTTP method (the action to be performed)</a:t>
            </a:r>
          </a:p>
          <a:p>
            <a:r>
              <a:rPr lang="en-US" dirty="0" smtClean="0"/>
              <a:t>The page to access (a URL)</a:t>
            </a:r>
          </a:p>
          <a:p>
            <a:r>
              <a:rPr lang="en-US" dirty="0" smtClean="0"/>
              <a:t>Form parameters (like arguments to a method)</a:t>
            </a:r>
          </a:p>
          <a:p>
            <a:endParaRPr lang="en-US" dirty="0"/>
          </a:p>
        </p:txBody>
      </p:sp>
    </p:spTree>
    <p:extLst>
      <p:ext uri="{BB962C8B-B14F-4D97-AF65-F5344CB8AC3E}">
        <p14:creationId xmlns:p14="http://schemas.microsoft.com/office/powerpoint/2010/main" xmlns="" val="9981570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elements of the </a:t>
            </a:r>
            <a:r>
              <a:rPr lang="en-US" b="1" dirty="0"/>
              <a:t>response</a:t>
            </a:r>
            <a:r>
              <a:rPr lang="en-US" dirty="0"/>
              <a:t> stream:</a:t>
            </a:r>
          </a:p>
        </p:txBody>
      </p:sp>
      <p:sp>
        <p:nvSpPr>
          <p:cNvPr id="3" name="Content Placeholder 2"/>
          <p:cNvSpPr>
            <a:spLocks noGrp="1"/>
          </p:cNvSpPr>
          <p:nvPr>
            <p:ph idx="1"/>
          </p:nvPr>
        </p:nvSpPr>
        <p:spPr/>
        <p:txBody>
          <a:bodyPr/>
          <a:lstStyle/>
          <a:p>
            <a:pPr fontAlgn="base"/>
            <a:r>
              <a:rPr lang="en-US" dirty="0"/>
              <a:t>A status code (for whether the request was successful)</a:t>
            </a:r>
          </a:p>
          <a:p>
            <a:pPr fontAlgn="base"/>
            <a:r>
              <a:rPr lang="en-US" dirty="0"/>
              <a:t>Content-type (text, picture, HTML, etc.)</a:t>
            </a:r>
          </a:p>
          <a:p>
            <a:pPr fontAlgn="base"/>
            <a:r>
              <a:rPr lang="en-US" dirty="0"/>
              <a:t>The content (the actual HTML, image, etc.)</a:t>
            </a:r>
          </a:p>
          <a:p>
            <a:endParaRPr lang="en-US" dirty="0"/>
          </a:p>
        </p:txBody>
      </p:sp>
    </p:spTree>
    <p:extLst>
      <p:ext uri="{BB962C8B-B14F-4D97-AF65-F5344CB8AC3E}">
        <p14:creationId xmlns:p14="http://schemas.microsoft.com/office/powerpoint/2010/main" xmlns="" val="58034767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867" y="3810001"/>
            <a:ext cx="10969943" cy="2849563"/>
          </a:xfrm>
        </p:spPr>
        <p:txBody>
          <a:bodyPr>
            <a:normAutofit/>
          </a:bodyPr>
          <a:lstStyle/>
          <a:p>
            <a:r>
              <a:rPr lang="en-US" dirty="0" smtClean="0"/>
              <a:t>HTML is part of the HTTP response</a:t>
            </a:r>
          </a:p>
          <a:p>
            <a:r>
              <a:rPr lang="en-US" dirty="0" smtClean="0"/>
              <a:t>An HTTP response can contain HTML. HTTP adds header information to the top of whatever content is in the response (in other words, the thing coming back from the server). An HTML browser uses that header info to help process the HTML page. Think of the HTML content as data pasted inside an HTTP response.</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3603" y="990600"/>
            <a:ext cx="8329030" cy="259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707951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request?</a:t>
            </a:r>
            <a:endParaRPr lang="en-US" dirty="0"/>
          </a:p>
        </p:txBody>
      </p:sp>
      <p:sp>
        <p:nvSpPr>
          <p:cNvPr id="3" name="Content Placeholder 2"/>
          <p:cNvSpPr>
            <a:spLocks noGrp="1"/>
          </p:cNvSpPr>
          <p:nvPr>
            <p:ph idx="1"/>
          </p:nvPr>
        </p:nvSpPr>
        <p:spPr/>
        <p:txBody>
          <a:bodyPr/>
          <a:lstStyle/>
          <a:p>
            <a:r>
              <a:rPr lang="en-US" dirty="0" smtClean="0"/>
              <a:t>The first thing you’ll find is an HTTP method name. These aren’t Java methods, but the idea is similar. The method name tells the server the kind of request that’s being made, and how the rest of the message will be formatted. The HTTP protocol has several methods, but the ones you’ll use most often are GET and POST.</a:t>
            </a:r>
            <a:endParaRPr lang="en-US" dirty="0"/>
          </a:p>
        </p:txBody>
      </p:sp>
    </p:spTree>
    <p:extLst>
      <p:ext uri="{BB962C8B-B14F-4D97-AF65-F5344CB8AC3E}">
        <p14:creationId xmlns:p14="http://schemas.microsoft.com/office/powerpoint/2010/main" xmlns="" val="3986302578"/>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 is a simple request, POST can send user data</a:t>
            </a:r>
            <a:endParaRPr lang="en-US" dirty="0"/>
          </a:p>
        </p:txBody>
      </p:sp>
      <p:sp>
        <p:nvSpPr>
          <p:cNvPr id="3" name="Content Placeholder 2"/>
          <p:cNvSpPr>
            <a:spLocks noGrp="1"/>
          </p:cNvSpPr>
          <p:nvPr>
            <p:ph idx="1"/>
          </p:nvPr>
        </p:nvSpPr>
        <p:spPr/>
        <p:txBody>
          <a:bodyPr>
            <a:normAutofit/>
          </a:bodyPr>
          <a:lstStyle/>
          <a:p>
            <a:r>
              <a:rPr lang="en-US" dirty="0" smtClean="0"/>
              <a:t>GET is the simplest HTTP method, and its main job in life is to ask the server to get a resource and send it back. That resource might be an HTML page, a JPEG, a PDF, etc. Doesn’t matter. The point of GET is to get something back from the server.</a:t>
            </a:r>
          </a:p>
          <a:p>
            <a:r>
              <a:rPr lang="en-US" dirty="0" smtClean="0"/>
              <a:t>POST is a more powerful request. It’s like a GET plus </a:t>
            </a:r>
            <a:r>
              <a:rPr lang="en-US" dirty="0" err="1" smtClean="0"/>
              <a:t>plus</a:t>
            </a:r>
            <a:r>
              <a:rPr lang="en-US" dirty="0" smtClean="0"/>
              <a:t>. With POST, you can request something and at the same time send form data to the server (later in this chapter we’ll see what the server might do with that data)</a:t>
            </a:r>
          </a:p>
          <a:p>
            <a:r>
              <a:rPr lang="en-US" dirty="0" smtClean="0"/>
              <a:t> There are a few rarely used methods (and Servlets can handle them) including HEAD, TRACE, PUT, DELETE, OPTIONS, and CONNECT</a:t>
            </a:r>
            <a:endParaRPr lang="en-US" dirty="0"/>
          </a:p>
        </p:txBody>
      </p:sp>
    </p:spTree>
    <p:extLst>
      <p:ext uri="{BB962C8B-B14F-4D97-AF65-F5344CB8AC3E}">
        <p14:creationId xmlns:p14="http://schemas.microsoft.com/office/powerpoint/2010/main" xmlns="" val="346755395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Reasons you might use POST instead of GET include:</a:t>
            </a:r>
          </a:p>
        </p:txBody>
      </p:sp>
      <p:sp>
        <p:nvSpPr>
          <p:cNvPr id="3" name="Content Placeholder 2"/>
          <p:cNvSpPr>
            <a:spLocks noGrp="1"/>
          </p:cNvSpPr>
          <p:nvPr>
            <p:ph idx="1"/>
          </p:nvPr>
        </p:nvSpPr>
        <p:spPr/>
        <p:txBody>
          <a:bodyPr>
            <a:normAutofit lnSpcReduction="10000"/>
          </a:bodyPr>
          <a:lstStyle/>
          <a:p>
            <a:r>
              <a:rPr lang="en-US" b="1" dirty="0"/>
              <a:t>you </a:t>
            </a:r>
            <a:r>
              <a:rPr lang="en-US" b="1" u="sng" dirty="0"/>
              <a:t>can</a:t>
            </a:r>
            <a:r>
              <a:rPr lang="en-US" b="1" dirty="0"/>
              <a:t> send a little data with HTTP GET</a:t>
            </a:r>
          </a:p>
          <a:p>
            <a:r>
              <a:rPr lang="en-US" dirty="0" smtClean="0"/>
              <a:t>The total amount of characters in a GET is really limited (depending on the server). If the user types, say, a long passage into a “search” input box, the GET might not work.</a:t>
            </a:r>
          </a:p>
          <a:p>
            <a:r>
              <a:rPr lang="en-US" dirty="0" smtClean="0"/>
              <a:t>The data you send with the GET is appended to the URL up in the browser bar, so whatever you send is exposed. Better not put a password or some other sensitive data as part of a GET!</a:t>
            </a:r>
          </a:p>
          <a:p>
            <a:r>
              <a:rPr lang="en-US" dirty="0" smtClean="0"/>
              <a:t>Because of number two above, the user can’t bookmark a form submission if you use POST instead of GET. Depending on your app, you may or may not want users to be able to bookmark the resulting request from a form submission.</a:t>
            </a:r>
            <a:endParaRPr lang="en-US" dirty="0"/>
          </a:p>
        </p:txBody>
      </p:sp>
    </p:spTree>
    <p:extLst>
      <p:ext uri="{BB962C8B-B14F-4D97-AF65-F5344CB8AC3E}">
        <p14:creationId xmlns:p14="http://schemas.microsoft.com/office/powerpoint/2010/main" xmlns="" val="288246898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12589" y="266033"/>
            <a:ext cx="10766795" cy="5763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4497757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Get Request Looks like?</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3228" y="1524000"/>
            <a:ext cx="11144582" cy="441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7681970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657018" cy="714374"/>
          </a:xfrm>
        </p:spPr>
        <p:txBody>
          <a:bodyPr/>
          <a:lstStyle/>
          <a:p>
            <a:r>
              <a:rPr lang="en-US" dirty="0" smtClean="0"/>
              <a:t>How Post looks like?</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1052" y="742951"/>
            <a:ext cx="11269429" cy="51149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3415359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31813" y="739780"/>
            <a:ext cx="8763000" cy="1470025"/>
          </a:xfrm>
        </p:spPr>
        <p:txBody>
          <a:bodyPr/>
          <a:lstStyle/>
          <a:p>
            <a:r>
              <a:rPr lang="en-US" dirty="0" smtClean="0"/>
              <a:t>Antra SEP Program</a:t>
            </a:r>
            <a:endParaRPr lang="en-US" dirty="0"/>
          </a:p>
        </p:txBody>
      </p:sp>
      <p:sp>
        <p:nvSpPr>
          <p:cNvPr id="6" name="Subtitle 2"/>
          <p:cNvSpPr>
            <a:spLocks noGrp="1"/>
          </p:cNvSpPr>
          <p:nvPr>
            <p:ph type="subTitle" idx="1"/>
          </p:nvPr>
        </p:nvSpPr>
        <p:spPr>
          <a:xfrm>
            <a:off x="531763" y="2286000"/>
            <a:ext cx="8764141" cy="914400"/>
          </a:xfrm>
        </p:spPr>
        <p:txBody>
          <a:bodyPr/>
          <a:lstStyle/>
          <a:p>
            <a:r>
              <a:rPr lang="en-US" dirty="0" smtClean="0"/>
              <a:t>Introduction to Web</a:t>
            </a:r>
            <a:r>
              <a:rPr lang="en-US" dirty="0" smtClean="0"/>
              <a:t> </a:t>
            </a:r>
            <a:endParaRPr lang="en-US" dirty="0"/>
          </a:p>
        </p:txBody>
      </p:sp>
      <p:sp>
        <p:nvSpPr>
          <p:cNvPr id="8" name="Text Placeholder 3"/>
          <p:cNvSpPr>
            <a:spLocks noGrp="1"/>
          </p:cNvSpPr>
          <p:nvPr>
            <p:ph type="body" sz="quarter" idx="13"/>
          </p:nvPr>
        </p:nvSpPr>
        <p:spPr>
          <a:xfrm>
            <a:off x="531813" y="2867477"/>
            <a:ext cx="8763000" cy="2514149"/>
          </a:xfrm>
        </p:spPr>
        <p:txBody>
          <a:bodyPr/>
          <a:lstStyle/>
          <a:p>
            <a:r>
              <a:rPr lang="en-US" dirty="0" smtClean="0"/>
              <a:t>Advanced Java slide 1</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114300"/>
            <a:ext cx="11523667" cy="714375"/>
          </a:xfrm>
        </p:spPr>
        <p:txBody>
          <a:bodyPr>
            <a:normAutofit fontScale="90000"/>
          </a:bodyPr>
          <a:lstStyle/>
          <a:p>
            <a:r>
              <a:rPr lang="en-US" b="1" dirty="0"/>
              <a:t>HTTP </a:t>
            </a:r>
            <a:r>
              <a:rPr lang="en-US" b="1" u="sng" dirty="0"/>
              <a:t>response</a:t>
            </a:r>
            <a:r>
              <a:rPr lang="en-US" b="1" dirty="0"/>
              <a:t/>
            </a:r>
            <a:br>
              <a:rPr lang="en-US" b="1" dirty="0"/>
            </a:b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1440" y="838199"/>
            <a:ext cx="10868369" cy="5105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0046889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8554" y="238125"/>
            <a:ext cx="10987332" cy="6018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9040094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0"/>
            <a:ext cx="11485567" cy="942975"/>
          </a:xfrm>
        </p:spPr>
        <p:txBody>
          <a:bodyPr>
            <a:normAutofit/>
          </a:bodyPr>
          <a:lstStyle/>
          <a:p>
            <a:r>
              <a:rPr lang="en-US" dirty="0" smtClean="0"/>
              <a:t>URL format.</a:t>
            </a:r>
            <a:br>
              <a:rPr lang="en-US" dirty="0" smtClean="0"/>
            </a:br>
            <a:endParaRPr lang="en-US" dirty="0"/>
          </a:p>
        </p:txBody>
      </p:sp>
      <p:sp>
        <p:nvSpPr>
          <p:cNvPr id="3" name="Content Placeholder 2"/>
          <p:cNvSpPr>
            <a:spLocks noGrp="1"/>
          </p:cNvSpPr>
          <p:nvPr>
            <p:ph idx="1"/>
          </p:nvPr>
        </p:nvSpPr>
        <p:spPr>
          <a:xfrm>
            <a:off x="352425" y="581025"/>
            <a:ext cx="11125385" cy="5011739"/>
          </a:xfrm>
        </p:spPr>
        <p:txBody>
          <a:bodyPr/>
          <a:lstStyle/>
          <a:p>
            <a:r>
              <a:rPr lang="en-US" sz="2000" dirty="0"/>
              <a:t>URI, URL, </a:t>
            </a:r>
            <a:r>
              <a:rPr lang="en-US" sz="2000" dirty="0" smtClean="0"/>
              <a:t>URN? </a:t>
            </a:r>
            <a:r>
              <a:rPr lang="en-US" sz="2000" dirty="0"/>
              <a:t>For now, we’re going to focus on the URLs, or </a:t>
            </a:r>
            <a:r>
              <a:rPr lang="en-US" sz="2000" b="1" dirty="0"/>
              <a:t>U</a:t>
            </a:r>
            <a:r>
              <a:rPr lang="en-US" sz="2000" dirty="0"/>
              <a:t>niform </a:t>
            </a:r>
            <a:r>
              <a:rPr lang="en-US" sz="2000" b="1" dirty="0"/>
              <a:t>R</a:t>
            </a:r>
            <a:r>
              <a:rPr lang="en-US" sz="2000" dirty="0"/>
              <a:t>esource </a:t>
            </a:r>
            <a:r>
              <a:rPr lang="en-US" sz="2000" b="1" dirty="0" smtClean="0"/>
              <a:t>L</a:t>
            </a:r>
            <a:r>
              <a:rPr lang="en-US" sz="2000" dirty="0" smtClean="0"/>
              <a:t>ocators. </a:t>
            </a:r>
            <a:r>
              <a:rPr lang="en-US" sz="2000" dirty="0"/>
              <a:t>Every resource on the web has its own unique </a:t>
            </a:r>
            <a:r>
              <a:rPr lang="en-US" sz="2000" dirty="0" smtClean="0"/>
              <a:t>address, in the URL format.</a:t>
            </a:r>
          </a:p>
          <a:p>
            <a:r>
              <a:rPr lang="en-US" sz="2000" dirty="0"/>
              <a:t> if this was a GET request, the extra info (parameters) would be appended to the end of this URL, starting with a question mark “?”, and with each parameter (name/value pair) separated by an ampersand “&amp;”.</a:t>
            </a: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1876425"/>
            <a:ext cx="10103088" cy="4218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05080270"/>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t>A TCP port is just a number</a:t>
            </a:r>
            <a:br>
              <a:rPr lang="en-US" sz="2200" dirty="0" smtClean="0"/>
            </a:br>
            <a:r>
              <a:rPr lang="en-US" sz="2200" dirty="0" smtClean="0"/>
              <a:t>A 16-bit number that identifies a specific software program on the server hardware</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Your internet web (HTTP) server software runs on port 80. That’s a standard. If you’ve got a Telnet server, it’s running on port 23. FTP? 21. POP3 mail server? 110. SMTP? 25. The Time server sits at 37. Think of ports as unique identifiers. A port represents a logical connection to a particular piece of software running on the server hardware. That’s it. You can’t spin your hardware box around and find a TCP port. For one thing, you have 65536 of them on a server (0 to 65535). For another, they do not represent a place to plug in physical devices. They’re just numbers representing a server application.</a:t>
            </a:r>
          </a:p>
          <a:p>
            <a:r>
              <a:rPr lang="en-US" dirty="0" smtClean="0"/>
              <a:t>Without port numbers, the server would have no way of knowing which application a client wanted to connect to. And since each application might have its own unique protocol, think of the trouble you’d have without these identifiers. What if your web browser, for example, landed at the POP3 mail server instead of the HTTP server? The mail server won’t know how to parse an HTTP request! And even if it did, the POP3 server doesn’t know anything about serving back an HTML page.</a:t>
            </a:r>
          </a:p>
          <a:p>
            <a:r>
              <a:rPr lang="en-US" dirty="0" smtClean="0"/>
              <a:t>If you’re writing services (server programs) to run on a company network, you should check with the sys-admins to find out which ports are already taken. Your sys-admins might tell you, for example, that you can’t use any port number below, say, 3000.</a:t>
            </a:r>
            <a:endParaRPr lang="en-US" dirty="0"/>
          </a:p>
        </p:txBody>
      </p:sp>
    </p:spTree>
    <p:extLst>
      <p:ext uri="{BB962C8B-B14F-4D97-AF65-F5344CB8AC3E}">
        <p14:creationId xmlns:p14="http://schemas.microsoft.com/office/powerpoint/2010/main" xmlns="" val="3509912675"/>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237917" cy="1066800"/>
          </a:xfrm>
        </p:spPr>
        <p:txBody>
          <a:bodyPr>
            <a:normAutofit/>
          </a:bodyPr>
          <a:lstStyle/>
          <a:p>
            <a:r>
              <a:rPr lang="en-US" dirty="0" err="1" smtClean="0"/>
              <a:t>Tcp</a:t>
            </a:r>
            <a:r>
              <a:rPr lang="en-US" dirty="0" smtClean="0"/>
              <a:t> Port Numbers</a:t>
            </a:r>
            <a:br>
              <a:rPr lang="en-US" dirty="0" smtClean="0"/>
            </a:br>
            <a:endParaRPr lang="en-US" dirty="0"/>
          </a:p>
        </p:txBody>
      </p:sp>
      <p:sp>
        <p:nvSpPr>
          <p:cNvPr id="3" name="Content Placeholder 2"/>
          <p:cNvSpPr>
            <a:spLocks noGrp="1"/>
          </p:cNvSpPr>
          <p:nvPr>
            <p:ph idx="1"/>
          </p:nvPr>
        </p:nvSpPr>
        <p:spPr>
          <a:xfrm>
            <a:off x="438150" y="771525"/>
            <a:ext cx="11219529" cy="5172076"/>
          </a:xfrm>
        </p:spPr>
        <p:txBody>
          <a:bodyPr>
            <a:normAutofit/>
          </a:bodyPr>
          <a:lstStyle/>
          <a:p>
            <a:r>
              <a:rPr lang="en-US" sz="2000" dirty="0" smtClean="0"/>
              <a:t>Using one server app per port, a server can have up to 65536 different server apps running.</a:t>
            </a:r>
          </a:p>
          <a:p>
            <a:r>
              <a:rPr lang="en-US" sz="2000" dirty="0" smtClean="0"/>
              <a:t>The TCP port numbers from 0 to 1023 are reserved for well-known services (including the Big One we care about—port 80). Don’t use these ports for your own custom server programs!</a:t>
            </a:r>
            <a:endParaRPr lang="en-US" sz="2000"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45633" y="2228851"/>
            <a:ext cx="5586545" cy="3571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3812311"/>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Directory structure for a simple Apache web site</a:t>
            </a:r>
            <a:endParaRPr lang="en-US" sz="2400" dirty="0"/>
          </a:p>
        </p:txBody>
      </p:sp>
      <p:sp>
        <p:nvSpPr>
          <p:cNvPr id="3" name="Content Placeholder 2"/>
          <p:cNvSpPr>
            <a:spLocks noGrp="1"/>
          </p:cNvSpPr>
          <p:nvPr>
            <p:ph idx="1"/>
          </p:nvPr>
        </p:nvSpPr>
        <p:spPr/>
        <p:txBody>
          <a:bodyPr>
            <a:normAutofit/>
          </a:bodyPr>
          <a:lstStyle/>
          <a:p>
            <a:r>
              <a:rPr lang="en-US" sz="1900" dirty="0" smtClean="0"/>
              <a:t>We’ll talk more about Apache and Tomcat later, but for now let’s assume that our simple web site is using Apache (the extremely popular, open source web server you’re probably already using). What would the directory structure look like for a web site called www.wickedlysmart.com, hosting two applications, one giving skiing advice, and the other beer-related advice? Imagine that the Apache application is running on port 80.</a:t>
            </a:r>
          </a:p>
          <a:p>
            <a:r>
              <a:rPr lang="en-US" sz="1900" dirty="0" smtClean="0"/>
              <a:t>The .html pages are each marked with a letter (A, B, C, D) for the exercise on the opposite page</a:t>
            </a:r>
            <a:r>
              <a:rPr lang="en-US" dirty="0" smtClean="0"/>
              <a:t>.</a:t>
            </a:r>
            <a:endParaRPr lang="en-US" dirty="0"/>
          </a:p>
        </p:txBody>
      </p:sp>
    </p:spTree>
    <p:extLst>
      <p:ext uri="{BB962C8B-B14F-4D97-AF65-F5344CB8AC3E}">
        <p14:creationId xmlns:p14="http://schemas.microsoft.com/office/powerpoint/2010/main" xmlns="" val="248492561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2926" y="210224"/>
            <a:ext cx="11138032" cy="6047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63302971"/>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Mapping URLs to content</a:t>
            </a:r>
          </a:p>
          <a:p>
            <a:r>
              <a:rPr lang="en-US" dirty="0" smtClean="0"/>
              <a:t>Look at the directory structure on the opposite page, then write in a URL that would get you to each of the four .html pages marked with the A, B, C, and D. We did the first one (A) for you, because that’s the kind of people we are. For the exercise, assume Apache is running on port 80. (The answers are at the bottom of the next page.) will cause the server to return to you the index.html page at location ?</a:t>
            </a:r>
          </a:p>
          <a:p>
            <a:r>
              <a:rPr lang="en-US" dirty="0" smtClean="0"/>
              <a:t>image with no caption</a:t>
            </a:r>
          </a:p>
          <a:p>
            <a:r>
              <a:rPr lang="en-US" dirty="0" smtClean="0"/>
              <a:t>will cause the server to return to you the index.html page at location </a:t>
            </a:r>
          </a:p>
          <a:p>
            <a:r>
              <a:rPr lang="en-US" dirty="0" smtClean="0"/>
              <a:t>image with no caption</a:t>
            </a:r>
          </a:p>
          <a:p>
            <a:r>
              <a:rPr lang="en-US" dirty="0" smtClean="0"/>
              <a:t>will cause the server to return to you the index.html page at location </a:t>
            </a:r>
          </a:p>
          <a:p>
            <a:r>
              <a:rPr lang="en-US" dirty="0" smtClean="0"/>
              <a:t>image with no caption</a:t>
            </a:r>
          </a:p>
          <a:p>
            <a:r>
              <a:rPr lang="en-US" dirty="0" smtClean="0"/>
              <a:t>will cause the server to return to you the index.html page at location </a:t>
            </a:r>
          </a:p>
          <a:p>
            <a:r>
              <a:rPr lang="en-US" dirty="0" smtClean="0"/>
              <a:t>image with no caption</a:t>
            </a:r>
          </a:p>
          <a:p>
            <a:r>
              <a:rPr lang="en-US" dirty="0" smtClean="0"/>
              <a:t>will cause the server to return to you the selectBeer.html page at location </a:t>
            </a:r>
            <a:endParaRPr lang="en-US" dirty="0"/>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4825" y="381000"/>
            <a:ext cx="1026197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99811254"/>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3874" y="304800"/>
            <a:ext cx="11020425" cy="3238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33044" y="3543300"/>
            <a:ext cx="6907001" cy="2498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80655668"/>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14300"/>
            <a:ext cx="11010899" cy="333375"/>
          </a:xfrm>
        </p:spPr>
        <p:txBody>
          <a:bodyPr/>
          <a:lstStyle/>
          <a:p>
            <a:endParaRPr lang="en-US" dirty="0"/>
          </a:p>
        </p:txBody>
      </p:sp>
      <p:sp>
        <p:nvSpPr>
          <p:cNvPr id="3" name="Content Placeholder 2"/>
          <p:cNvSpPr>
            <a:spLocks noGrp="1"/>
          </p:cNvSpPr>
          <p:nvPr>
            <p:ph idx="1"/>
          </p:nvPr>
        </p:nvSpPr>
        <p:spPr>
          <a:xfrm>
            <a:off x="133350" y="352425"/>
            <a:ext cx="11655586" cy="5905500"/>
          </a:xfrm>
        </p:spPr>
        <p:txBody>
          <a:bodyPr>
            <a:normAutofit fontScale="25000" lnSpcReduction="20000"/>
          </a:bodyPr>
          <a:lstStyle/>
          <a:p>
            <a:endParaRPr lang="en-US" dirty="0" smtClean="0"/>
          </a:p>
          <a:p>
            <a:pPr>
              <a:buNone/>
            </a:pPr>
            <a:r>
              <a:rPr lang="en-US" dirty="0"/>
              <a:t> </a:t>
            </a:r>
            <a:r>
              <a:rPr lang="en-US" dirty="0" smtClean="0"/>
              <a:t>          </a:t>
            </a:r>
            <a:r>
              <a:rPr lang="en-US" sz="4300" dirty="0" smtClean="0"/>
              <a:t>Two </a:t>
            </a:r>
            <a:r>
              <a:rPr lang="en-US" sz="4300" dirty="0" smtClean="0"/>
              <a:t>things the web server alone won’t </a:t>
            </a:r>
            <a:r>
              <a:rPr lang="en-US" sz="4300" dirty="0" smtClean="0"/>
              <a:t>do</a:t>
            </a:r>
            <a:endParaRPr lang="en-US" sz="4300" dirty="0"/>
          </a:p>
          <a:p>
            <a:pPr>
              <a:buNone/>
            </a:pPr>
            <a:r>
              <a:rPr lang="en-US" dirty="0" smtClean="0"/>
              <a:t>            </a:t>
            </a:r>
            <a:r>
              <a:rPr lang="en-US" dirty="0" smtClean="0"/>
              <a:t>If </a:t>
            </a:r>
            <a:r>
              <a:rPr lang="en-US" dirty="0" smtClean="0"/>
              <a:t>you need just-in-time pages (dynamically-created pages that don’t exist before the request) and the ability to write/save data on the server (which means writing to a file or database), you can’t rely on the web server alone.</a:t>
            </a:r>
          </a:p>
          <a:p>
            <a:r>
              <a:rPr lang="en-US" dirty="0" smtClean="0"/>
              <a:t>1 Dynamic content</a:t>
            </a:r>
          </a:p>
          <a:p>
            <a:r>
              <a:rPr lang="en-US" dirty="0" smtClean="0"/>
              <a:t>The web server application serves only static pages, but a separate “helper” application that the web server can communicate with can build non-static, just-in-time pages. A dynamic page could be anything from a catalog to a weblog or even just a page that randomly chooses pictures to display.</a:t>
            </a:r>
          </a:p>
          <a:p>
            <a:r>
              <a:rPr lang="en-US" dirty="0" smtClean="0"/>
              <a:t>When instead of this:</a:t>
            </a:r>
          </a:p>
          <a:p>
            <a:r>
              <a:rPr lang="en-US" dirty="0" smtClean="0"/>
              <a:t>&lt;html&gt;</a:t>
            </a:r>
          </a:p>
          <a:p>
            <a:r>
              <a:rPr lang="en-US" dirty="0" smtClean="0"/>
              <a:t>&lt;body&gt;</a:t>
            </a:r>
          </a:p>
          <a:p>
            <a:r>
              <a:rPr lang="en-US" dirty="0" smtClean="0"/>
              <a:t>The current time is</a:t>
            </a:r>
          </a:p>
          <a:p>
            <a:r>
              <a:rPr lang="en-US" dirty="0" smtClean="0"/>
              <a:t>always 4:20 PM</a:t>
            </a:r>
          </a:p>
          <a:p>
            <a:r>
              <a:rPr lang="en-US" dirty="0" smtClean="0"/>
              <a:t>on the server</a:t>
            </a:r>
          </a:p>
          <a:p>
            <a:r>
              <a:rPr lang="en-US" dirty="0" smtClean="0"/>
              <a:t>&lt;/body&gt;</a:t>
            </a:r>
          </a:p>
          <a:p>
            <a:r>
              <a:rPr lang="en-US" dirty="0" smtClean="0"/>
              <a:t>&lt;/html&gt;</a:t>
            </a:r>
          </a:p>
          <a:p>
            <a:endParaRPr lang="en-US" dirty="0" smtClean="0"/>
          </a:p>
          <a:p>
            <a:r>
              <a:rPr lang="en-US" dirty="0" smtClean="0"/>
              <a:t>&lt;html&gt;</a:t>
            </a:r>
          </a:p>
          <a:p>
            <a:r>
              <a:rPr lang="en-US" dirty="0" smtClean="0"/>
              <a:t>&lt;body&gt;</a:t>
            </a:r>
          </a:p>
          <a:p>
            <a:r>
              <a:rPr lang="en-US" dirty="0" smtClean="0"/>
              <a:t>The current time is</a:t>
            </a:r>
          </a:p>
          <a:p>
            <a:r>
              <a:rPr lang="en-US" dirty="0" smtClean="0"/>
              <a:t>[</a:t>
            </a:r>
            <a:r>
              <a:rPr lang="en-US" dirty="0" err="1" smtClean="0"/>
              <a:t>insertTimeOnServer</a:t>
            </a:r>
            <a:r>
              <a:rPr lang="en-US" dirty="0" smtClean="0"/>
              <a:t>]</a:t>
            </a:r>
          </a:p>
          <a:p>
            <a:r>
              <a:rPr lang="en-US" dirty="0" smtClean="0"/>
              <a:t>on the server</a:t>
            </a:r>
          </a:p>
          <a:p>
            <a:r>
              <a:rPr lang="en-US" dirty="0" smtClean="0"/>
              <a:t>&lt;/body&gt;</a:t>
            </a:r>
          </a:p>
          <a:p>
            <a:r>
              <a:rPr lang="en-US" dirty="0" smtClean="0"/>
              <a:t>&lt;/html&gt;</a:t>
            </a:r>
          </a:p>
          <a:p>
            <a:endParaRPr lang="en-US" dirty="0"/>
          </a:p>
          <a:p>
            <a:pPr marL="0" indent="0">
              <a:buNone/>
            </a:pPr>
            <a:r>
              <a:rPr lang="en-US" dirty="0" smtClean="0"/>
              <a:t>              Just-in-time pages don’t exist before the request comes in. It’s like making an HTML page out of thin air.</a:t>
            </a:r>
          </a:p>
          <a:p>
            <a:r>
              <a:rPr lang="en-US" dirty="0" smtClean="0"/>
              <a:t>The request comes in, the helper app “writes” the HTML, and the web server gets it back to the client.</a:t>
            </a:r>
          </a:p>
          <a:p>
            <a:r>
              <a:rPr lang="en-US" dirty="0" smtClean="0"/>
              <a:t>2 Saving data on the server</a:t>
            </a:r>
          </a:p>
          <a:p>
            <a:r>
              <a:rPr lang="en-US" dirty="0" smtClean="0"/>
              <a:t>When the user submits data in a form, the web server sees the form data and thinks, “So? Like I care?”. To process that form data, either to save it to a file or database or even just to use it to generate the response page, you need another app. When the web server sees a request for a helper app, the web server assumes that parameters are meant for that app. So the web server hands over the parameters, and gives the app a way to generate a response to the client.</a:t>
            </a:r>
            <a:endParaRPr lang="en-US" dirty="0"/>
          </a:p>
        </p:txBody>
      </p:sp>
    </p:spTree>
    <p:extLst>
      <p:ext uri="{BB962C8B-B14F-4D97-AF65-F5344CB8AC3E}">
        <p14:creationId xmlns:p14="http://schemas.microsoft.com/office/powerpoint/2010/main" xmlns="" val="236646483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 y="152400"/>
            <a:ext cx="11514143" cy="619125"/>
          </a:xfrm>
        </p:spPr>
        <p:txBody>
          <a:bodyPr/>
          <a:lstStyle/>
          <a:p>
            <a:r>
              <a:rPr lang="en-US" dirty="0" smtClean="0"/>
              <a:t>Internet Overview</a:t>
            </a:r>
            <a:endParaRPr lang="en-US" dirty="0"/>
          </a:p>
        </p:txBody>
      </p:sp>
      <p:sp>
        <p:nvSpPr>
          <p:cNvPr id="3" name="Content Placeholder 2"/>
          <p:cNvSpPr>
            <a:spLocks noGrp="1"/>
          </p:cNvSpPr>
          <p:nvPr>
            <p:ph idx="1"/>
          </p:nvPr>
        </p:nvSpPr>
        <p:spPr>
          <a:xfrm>
            <a:off x="161925" y="742950"/>
            <a:ext cx="11417459" cy="5800725"/>
          </a:xfrm>
        </p:spPr>
        <p:txBody>
          <a:bodyPr/>
          <a:lstStyle/>
          <a:p>
            <a:r>
              <a:rPr lang="en-US" sz="2400" dirty="0" smtClean="0"/>
              <a:t>The web consists of gazillions of clients (using browsers like Mozilla or Safari) and servers (using web server apps like Apache) connected through wires and wireless networks</a:t>
            </a:r>
            <a:r>
              <a:rPr lang="en-US" dirty="0" smtClean="0"/>
              <a:t>.</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42461" y="1638300"/>
            <a:ext cx="5827782" cy="372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74819922"/>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CGI</a:t>
            </a:r>
            <a:endParaRPr lang="en-US" dirty="0"/>
          </a:p>
        </p:txBody>
      </p:sp>
      <p:sp>
        <p:nvSpPr>
          <p:cNvPr id="3" name="Content Placeholder 2"/>
          <p:cNvSpPr>
            <a:spLocks noGrp="1"/>
          </p:cNvSpPr>
          <p:nvPr>
            <p:ph idx="1"/>
          </p:nvPr>
        </p:nvSpPr>
        <p:spPr/>
        <p:txBody>
          <a:bodyPr>
            <a:normAutofit/>
          </a:bodyPr>
          <a:lstStyle/>
          <a:p>
            <a:r>
              <a:rPr lang="en-US" dirty="0" smtClean="0"/>
              <a:t>The non-Java term for a web server helper app is “CGI” program</a:t>
            </a:r>
          </a:p>
          <a:p>
            <a:r>
              <a:rPr lang="en-US" dirty="0" smtClean="0"/>
              <a:t>Most CGI programs are written as Perl scripts, but many other languages can work including C, Python, and PHP. (CGI stands for Common Gateway Interface, and we don’t care why it’s called that.)</a:t>
            </a:r>
          </a:p>
          <a:p>
            <a:r>
              <a:rPr lang="en-US" dirty="0" smtClean="0"/>
              <a:t>Using CGI, here’s how it might work for a dynamic web page that has the current server date.</a:t>
            </a:r>
          </a:p>
          <a:p>
            <a:r>
              <a:rPr lang="en-US" dirty="0" smtClean="0"/>
              <a:t>image with no caption</a:t>
            </a:r>
            <a:endParaRPr lang="en-US" dirty="0"/>
          </a:p>
        </p:txBody>
      </p:sp>
    </p:spTree>
    <p:extLst>
      <p:ext uri="{BB962C8B-B14F-4D97-AF65-F5344CB8AC3E}">
        <p14:creationId xmlns:p14="http://schemas.microsoft.com/office/powerpoint/2010/main" xmlns="" val="2929391408"/>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0"/>
            <a:ext cx="11495093" cy="1038225"/>
          </a:xfrm>
        </p:spPr>
        <p:txBody>
          <a:bodyPr>
            <a:normAutofit/>
          </a:bodyPr>
          <a:lstStyle/>
          <a:p>
            <a:r>
              <a:rPr lang="en-US" sz="3600" dirty="0" smtClean="0"/>
              <a:t>Servlet </a:t>
            </a:r>
            <a:r>
              <a:rPr lang="en-US" sz="3600" dirty="0" err="1" smtClean="0"/>
              <a:t>vs</a:t>
            </a:r>
            <a:r>
              <a:rPr lang="en-US" sz="3600" dirty="0" smtClean="0"/>
              <a:t> CGI (Common Gateway Interface)</a:t>
            </a:r>
            <a:r>
              <a:rPr lang="en-US" dirty="0" smtClean="0"/>
              <a:t/>
            </a:r>
            <a:br>
              <a:rPr lang="en-US" dirty="0" smtClean="0"/>
            </a:br>
            <a:endParaRPr lang="en-US" dirty="0"/>
          </a:p>
        </p:txBody>
      </p:sp>
      <p:sp>
        <p:nvSpPr>
          <p:cNvPr id="3" name="Content Placeholder 2"/>
          <p:cNvSpPr>
            <a:spLocks noGrp="1"/>
          </p:cNvSpPr>
          <p:nvPr>
            <p:ph idx="1"/>
          </p:nvPr>
        </p:nvSpPr>
        <p:spPr>
          <a:xfrm>
            <a:off x="180975" y="504824"/>
            <a:ext cx="11474609" cy="5762625"/>
          </a:xfrm>
        </p:spPr>
        <p:txBody>
          <a:bodyPr>
            <a:normAutofit fontScale="25000" lnSpcReduction="20000"/>
          </a:bodyPr>
          <a:lstStyle/>
          <a:p>
            <a:endParaRPr lang="en-US" dirty="0" smtClean="0"/>
          </a:p>
          <a:p>
            <a:r>
              <a:rPr lang="en-US" dirty="0" smtClean="0"/>
              <a:t>Servlets can link directly to the Web server.	</a:t>
            </a:r>
          </a:p>
          <a:p>
            <a:r>
              <a:rPr lang="en-US" dirty="0" smtClean="0"/>
              <a:t>CGI cannot directly link to Web server.</a:t>
            </a:r>
          </a:p>
          <a:p>
            <a:endParaRPr lang="en-US" dirty="0" smtClean="0"/>
          </a:p>
          <a:p>
            <a:r>
              <a:rPr lang="en-US" dirty="0" smtClean="0"/>
              <a:t>Servlets can share data among each other.</a:t>
            </a:r>
          </a:p>
          <a:p>
            <a:r>
              <a:rPr lang="en-US" dirty="0" smtClean="0"/>
              <a:t>CGI does not provide sharing property.</a:t>
            </a:r>
          </a:p>
          <a:p>
            <a:endParaRPr lang="en-US" dirty="0" smtClean="0"/>
          </a:p>
          <a:p>
            <a:r>
              <a:rPr lang="en-US" dirty="0" smtClean="0"/>
              <a:t>Servlets can perform session tracking and caching of previous computations.</a:t>
            </a:r>
          </a:p>
          <a:p>
            <a:r>
              <a:rPr lang="en-US" dirty="0" smtClean="0"/>
              <a:t>CGI cannot perform session tracking and caching of previous computations.</a:t>
            </a:r>
          </a:p>
          <a:p>
            <a:endParaRPr lang="en-US" dirty="0" smtClean="0"/>
          </a:p>
          <a:p>
            <a:r>
              <a:rPr lang="en-US" dirty="0" smtClean="0"/>
              <a:t>Servlets are portable.</a:t>
            </a:r>
          </a:p>
          <a:p>
            <a:r>
              <a:rPr lang="en-US" dirty="0" smtClean="0"/>
              <a:t>CGI is not portable.</a:t>
            </a:r>
          </a:p>
          <a:p>
            <a:endParaRPr lang="en-US" dirty="0" smtClean="0"/>
          </a:p>
          <a:p>
            <a:r>
              <a:rPr lang="en-US" dirty="0" smtClean="0"/>
              <a:t>In Servlets, the Java Virtual Machine stays up, and each request is handled by a lightweight Java thread</a:t>
            </a:r>
          </a:p>
          <a:p>
            <a:r>
              <a:rPr lang="en-US" dirty="0" smtClean="0"/>
              <a:t>In CGI, each request is handled by a heavyweight operating system process.</a:t>
            </a:r>
          </a:p>
          <a:p>
            <a:endParaRPr lang="en-US" dirty="0" smtClean="0"/>
          </a:p>
          <a:p>
            <a:r>
              <a:rPr lang="en-US" dirty="0" smtClean="0"/>
              <a:t>Servlets automatically parse and decode the HTML form data.</a:t>
            </a:r>
          </a:p>
          <a:p>
            <a:r>
              <a:rPr lang="en-US" dirty="0" smtClean="0"/>
              <a:t>CGI cannot automatically parse and decode the HTML form data.</a:t>
            </a:r>
          </a:p>
          <a:p>
            <a:endParaRPr lang="en-US" dirty="0" smtClean="0"/>
          </a:p>
          <a:p>
            <a:r>
              <a:rPr lang="en-US" dirty="0" smtClean="0"/>
              <a:t>Servlets can read and set HTTP headers, handle cookies, tracking sessions.</a:t>
            </a:r>
          </a:p>
          <a:p>
            <a:r>
              <a:rPr lang="en-US" dirty="0" smtClean="0"/>
              <a:t>CGI cannot read and set HTTP headers, handle cookies, tracking sessions.</a:t>
            </a:r>
          </a:p>
          <a:p>
            <a:endParaRPr lang="en-US" dirty="0" smtClean="0"/>
          </a:p>
          <a:p>
            <a:r>
              <a:rPr lang="en-US" dirty="0" smtClean="0"/>
              <a:t>Servlets is inexpensive than CGI.	</a:t>
            </a:r>
          </a:p>
          <a:p>
            <a:r>
              <a:rPr lang="en-US" dirty="0" smtClean="0"/>
              <a:t>CGI is more expensive than Servlets</a:t>
            </a:r>
            <a:endParaRPr lang="en-US" dirty="0"/>
          </a:p>
        </p:txBody>
      </p:sp>
    </p:spTree>
    <p:extLst>
      <p:ext uri="{BB962C8B-B14F-4D97-AF65-F5344CB8AC3E}">
        <p14:creationId xmlns:p14="http://schemas.microsoft.com/office/powerpoint/2010/main" xmlns="" val="2366852737"/>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47500" lnSpcReduction="20000"/>
          </a:bodyPr>
          <a:lstStyle/>
          <a:p>
            <a:pPr fontAlgn="base"/>
            <a:r>
              <a:rPr lang="en-US" dirty="0"/>
              <a:t>HTTP stands for Hypertext Transfer Protocol, and is the network protocol used on the Web. It runs on top of TCP/IP.</a:t>
            </a:r>
          </a:p>
          <a:p>
            <a:pPr fontAlgn="base"/>
            <a:r>
              <a:rPr lang="en-US" dirty="0"/>
              <a:t>HTTP uses a request/response model—the client makes an HTTP request, and the web server gives back an HTTP response that the browser then figures out how to handle (depending on the content type of the response).</a:t>
            </a:r>
          </a:p>
          <a:p>
            <a:pPr fontAlgn="base"/>
            <a:r>
              <a:rPr lang="en-US" dirty="0"/>
              <a:t>If the response from the server is an HTML page, the HTML is added to the HTTP response.</a:t>
            </a:r>
          </a:p>
          <a:p>
            <a:pPr fontAlgn="base"/>
            <a:r>
              <a:rPr lang="en-US" dirty="0"/>
              <a:t>An HTTP request includes the request URL (the resource the client is trying to access), the HTTP method (GET, POST, etc.), and (optionally) form parameter data (also called the “query string”).</a:t>
            </a:r>
          </a:p>
          <a:p>
            <a:pPr fontAlgn="base"/>
            <a:r>
              <a:rPr lang="en-US" dirty="0"/>
              <a:t>An HTTP response includes a status code, the content-type (also known as MIME type), and the actual content of the response (HTML, image, etc.)</a:t>
            </a:r>
          </a:p>
          <a:p>
            <a:pPr fontAlgn="base"/>
            <a:r>
              <a:rPr lang="en-US" dirty="0"/>
              <a:t>A GET request appends form data to the end of the URL.</a:t>
            </a:r>
          </a:p>
          <a:p>
            <a:pPr fontAlgn="base"/>
            <a:r>
              <a:rPr lang="en-US" dirty="0"/>
              <a:t>A POST request includes form data in the body of the request.</a:t>
            </a:r>
          </a:p>
          <a:p>
            <a:pPr fontAlgn="base"/>
            <a:r>
              <a:rPr lang="en-US" dirty="0"/>
              <a:t>A MIME type tells the browser what kind of data the browser is about to receive so that the browser will know what to do with it (render the HTML, display the graphic, play the music, etc.)</a:t>
            </a:r>
          </a:p>
          <a:p>
            <a:pPr fontAlgn="base"/>
            <a:r>
              <a:rPr lang="en-US" dirty="0"/>
              <a:t>URL stands for Uniform Resource Locator. Every resource on the web has its own unique address in this format. It starts with a protocol, followed by the server name, an optional port number, and usually a specific path and resource name. It can also include an optional query string, if the URL is for a GET request.</a:t>
            </a:r>
          </a:p>
          <a:p>
            <a:pPr fontAlgn="base"/>
            <a:r>
              <a:rPr lang="en-US" dirty="0"/>
              <a:t>Web servers are good at serving static HTML pages, but if you need dynamically-generated data in the page (the current time, for example), you need some kind of helper app that can work with the server. The non-Java term for these helper apps (most often written in Perl) is CGI (which stands for Common Gateway Interface).</a:t>
            </a:r>
          </a:p>
          <a:p>
            <a:pPr fontAlgn="base"/>
            <a:r>
              <a:rPr lang="en-US" dirty="0"/>
              <a:t>Putting HTML inside a </a:t>
            </a:r>
            <a:r>
              <a:rPr lang="en-US" dirty="0" err="1"/>
              <a:t>println</a:t>
            </a:r>
            <a:r>
              <a:rPr lang="en-US" dirty="0"/>
              <a:t>() statement is ugly and error-prone, but JSPs solve that problem by letting you put Java into an HTML page rather than putting HTML into Java code.</a:t>
            </a:r>
          </a:p>
          <a:p>
            <a:endParaRPr lang="en-US" dirty="0"/>
          </a:p>
        </p:txBody>
      </p:sp>
    </p:spTree>
    <p:extLst>
      <p:ext uri="{BB962C8B-B14F-4D97-AF65-F5344CB8AC3E}">
        <p14:creationId xmlns:p14="http://schemas.microsoft.com/office/powerpoint/2010/main" xmlns="" val="1303788747"/>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a:t>
            </a:r>
            <a:endParaRPr lang="en-US" dirty="0"/>
          </a:p>
        </p:txBody>
      </p:sp>
      <p:sp>
        <p:nvSpPr>
          <p:cNvPr id="3" name="Content Placeholder 2"/>
          <p:cNvSpPr>
            <a:spLocks noGrp="1"/>
          </p:cNvSpPr>
          <p:nvPr>
            <p:ph idx="1"/>
          </p:nvPr>
        </p:nvSpPr>
        <p:spPr/>
        <p:txBody>
          <a:bodyPr/>
          <a:lstStyle/>
          <a:p>
            <a:r>
              <a:rPr lang="en-US" dirty="0" smtClean="0"/>
              <a:t>JDK</a:t>
            </a:r>
          </a:p>
          <a:p>
            <a:r>
              <a:rPr lang="en-US" dirty="0" smtClean="0"/>
              <a:t>STS</a:t>
            </a:r>
          </a:p>
          <a:p>
            <a:r>
              <a:rPr lang="en-US" dirty="0" smtClean="0"/>
              <a:t>Tomcat</a:t>
            </a:r>
          </a:p>
          <a:p>
            <a:r>
              <a:rPr lang="en-US" dirty="0" err="1" smtClean="0"/>
              <a:t>Mysql</a:t>
            </a:r>
            <a:r>
              <a:rPr lang="en-US" dirty="0" smtClean="0"/>
              <a:t> server</a:t>
            </a:r>
          </a:p>
          <a:p>
            <a:r>
              <a:rPr lang="en-US" dirty="0" err="1" smtClean="0"/>
              <a:t>Mysql</a:t>
            </a:r>
            <a:r>
              <a:rPr lang="en-US" dirty="0" smtClean="0"/>
              <a:t> workbench</a:t>
            </a:r>
          </a:p>
        </p:txBody>
      </p:sp>
    </p:spTree>
    <p:extLst>
      <p:ext uri="{BB962C8B-B14F-4D97-AF65-F5344CB8AC3E}">
        <p14:creationId xmlns:p14="http://schemas.microsoft.com/office/powerpoint/2010/main" xmlns="" val="370957537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does your web server do?</a:t>
            </a:r>
            <a:br>
              <a:rPr lang="en-US" dirty="0" smtClean="0"/>
            </a:br>
            <a:endParaRPr lang="en-US" dirty="0"/>
          </a:p>
        </p:txBody>
      </p:sp>
      <p:sp>
        <p:nvSpPr>
          <p:cNvPr id="3" name="Content Placeholder 2"/>
          <p:cNvSpPr>
            <a:spLocks noGrp="1"/>
          </p:cNvSpPr>
          <p:nvPr>
            <p:ph idx="1"/>
          </p:nvPr>
        </p:nvSpPr>
        <p:spPr>
          <a:xfrm>
            <a:off x="609441" y="1143000"/>
            <a:ext cx="10969943" cy="5638800"/>
          </a:xfrm>
        </p:spPr>
        <p:txBody>
          <a:bodyPr>
            <a:noAutofit/>
          </a:bodyPr>
          <a:lstStyle/>
          <a:p>
            <a:r>
              <a:rPr lang="en-US" sz="2100" dirty="0" smtClean="0"/>
              <a:t>A web server takes a client request and gives something back to the client.</a:t>
            </a:r>
          </a:p>
          <a:p>
            <a:r>
              <a:rPr lang="en-US" sz="2100" dirty="0" smtClean="0"/>
              <a:t>A web browser lets a user request a resource. The web server gets the request, finds the resource, and returns something to the user. Sometimes that resource is an HTML page. Sometimes it’s a picture. Or a sound file. Or even a PDF document. Doesn’t matter—the client asks for the thing (resource) and the server sends it back.</a:t>
            </a:r>
          </a:p>
          <a:p>
            <a:r>
              <a:rPr lang="en-US" sz="2100" dirty="0" smtClean="0"/>
              <a:t>Unless the thing isn’t there. Or at least it’s not where the server is expecting it to be. You’re of course quite familiar with the “404 Not Found” error—the response you get when the server can’t find what it thinks you asked for.</a:t>
            </a:r>
          </a:p>
          <a:p>
            <a:r>
              <a:rPr lang="en-US" sz="2100" dirty="0" smtClean="0"/>
              <a:t>When we say “server”, we mean either the physical machine (hardware) or the web server application (software). Throughout the book, if the difference between server hardware and software matters, we’ll explicitly say which one (hardware or software) we’re talking about</a:t>
            </a:r>
          </a:p>
        </p:txBody>
      </p:sp>
    </p:spTree>
    <p:extLst>
      <p:ext uri="{BB962C8B-B14F-4D97-AF65-F5344CB8AC3E}">
        <p14:creationId xmlns:p14="http://schemas.microsoft.com/office/powerpoint/2010/main" xmlns="" val="115753835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Server Overview</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443" y="1385888"/>
            <a:ext cx="11087850" cy="4633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5330982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What does a web </a:t>
            </a:r>
            <a:r>
              <a:rPr lang="en-US" b="1" u="sng" dirty="0"/>
              <a:t>client</a:t>
            </a:r>
            <a:r>
              <a:rPr lang="en-US" b="1" dirty="0"/>
              <a:t> do?</a:t>
            </a:r>
          </a:p>
        </p:txBody>
      </p:sp>
      <p:sp>
        <p:nvSpPr>
          <p:cNvPr id="3" name="Content Placeholder 2"/>
          <p:cNvSpPr>
            <a:spLocks noGrp="1"/>
          </p:cNvSpPr>
          <p:nvPr>
            <p:ph idx="1"/>
          </p:nvPr>
        </p:nvSpPr>
        <p:spPr/>
        <p:txBody>
          <a:bodyPr>
            <a:normAutofit/>
          </a:bodyPr>
          <a:lstStyle/>
          <a:p>
            <a:pPr fontAlgn="base"/>
            <a:r>
              <a:rPr lang="en-US" b="1" dirty="0"/>
              <a:t>A web client lets the user </a:t>
            </a:r>
            <a:r>
              <a:rPr lang="en-US" b="1" u="sng" dirty="0"/>
              <a:t>request</a:t>
            </a:r>
            <a:r>
              <a:rPr lang="en-US" b="1" dirty="0"/>
              <a:t> something on the server, and shows the user the </a:t>
            </a:r>
            <a:r>
              <a:rPr lang="en-US" b="1" u="sng" dirty="0"/>
              <a:t>result</a:t>
            </a:r>
            <a:r>
              <a:rPr lang="en-US" b="1" dirty="0"/>
              <a:t> of the request.</a:t>
            </a:r>
            <a:endParaRPr lang="en-US" dirty="0"/>
          </a:p>
          <a:p>
            <a:pPr fontAlgn="base"/>
            <a:r>
              <a:rPr lang="en-US" dirty="0"/>
              <a:t>When we talk about </a:t>
            </a:r>
            <a:r>
              <a:rPr lang="en-US" i="1" dirty="0"/>
              <a:t>clients</a:t>
            </a:r>
            <a:r>
              <a:rPr lang="en-US" dirty="0"/>
              <a:t>, though, we usually mean both (or either) the </a:t>
            </a:r>
            <a:r>
              <a:rPr lang="en-US" i="1" dirty="0"/>
              <a:t>human</a:t>
            </a:r>
            <a:r>
              <a:rPr lang="en-US" dirty="0"/>
              <a:t> user and the browser </a:t>
            </a:r>
            <a:r>
              <a:rPr lang="en-US" i="1" dirty="0"/>
              <a:t>application</a:t>
            </a:r>
            <a:r>
              <a:rPr lang="en-US" dirty="0"/>
              <a:t>.</a:t>
            </a:r>
          </a:p>
          <a:p>
            <a:pPr fontAlgn="base"/>
            <a:r>
              <a:rPr lang="en-US" dirty="0"/>
              <a:t>The </a:t>
            </a:r>
            <a:r>
              <a:rPr lang="en-US" i="1" dirty="0"/>
              <a:t>browser</a:t>
            </a:r>
            <a:r>
              <a:rPr lang="en-US" dirty="0"/>
              <a:t> is the piece of software (like Netscape or Mozilla) that knows how to communicate with the server. The browser’s other big job is interpreting the HTML code and </a:t>
            </a:r>
            <a:r>
              <a:rPr lang="en-US" i="1" dirty="0"/>
              <a:t>rendering</a:t>
            </a:r>
            <a:r>
              <a:rPr lang="en-US" dirty="0"/>
              <a:t> the web page for the user.</a:t>
            </a:r>
          </a:p>
          <a:p>
            <a:pPr fontAlgn="base"/>
            <a:r>
              <a:rPr lang="en-US" dirty="0"/>
              <a:t>So from now on, when we use the term </a:t>
            </a:r>
            <a:r>
              <a:rPr lang="en-US" i="1" dirty="0"/>
              <a:t>client</a:t>
            </a:r>
            <a:r>
              <a:rPr lang="en-US" dirty="0"/>
              <a:t>, we usually won’t care whether we’re talking about the human user </a:t>
            </a:r>
            <a:r>
              <a:rPr lang="en-US" i="1" dirty="0"/>
              <a:t>or</a:t>
            </a:r>
            <a:r>
              <a:rPr lang="en-US" dirty="0"/>
              <a:t> the browser app. In other words, the </a:t>
            </a:r>
            <a:r>
              <a:rPr lang="en-US" i="1" dirty="0"/>
              <a:t>client</a:t>
            </a:r>
            <a:r>
              <a:rPr lang="en-US" dirty="0"/>
              <a:t> is the </a:t>
            </a:r>
            <a:r>
              <a:rPr lang="en-US" i="1" dirty="0"/>
              <a:t>browser app doing what the user asked it to do</a:t>
            </a:r>
            <a:endParaRPr lang="en-US" dirty="0"/>
          </a:p>
          <a:p>
            <a:endParaRPr lang="en-US" dirty="0"/>
          </a:p>
        </p:txBody>
      </p:sp>
    </p:spTree>
    <p:extLst>
      <p:ext uri="{BB962C8B-B14F-4D97-AF65-F5344CB8AC3E}">
        <p14:creationId xmlns:p14="http://schemas.microsoft.com/office/powerpoint/2010/main" xmlns="" val="182241917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Client Server Overview</a:t>
            </a:r>
            <a:br>
              <a:rPr lang="en-US" dirty="0" smtClean="0"/>
            </a:b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6657" y="1543051"/>
            <a:ext cx="9589910" cy="183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3186" y="3486151"/>
            <a:ext cx="9610686" cy="21240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59763310"/>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a:t>
            </a:r>
            <a:br>
              <a:rPr lang="en-US" dirty="0" smtClean="0"/>
            </a:br>
            <a:endParaRPr lang="en-US" dirty="0"/>
          </a:p>
        </p:txBody>
      </p:sp>
      <p:sp>
        <p:nvSpPr>
          <p:cNvPr id="3" name="Content Placeholder 2"/>
          <p:cNvSpPr>
            <a:spLocks noGrp="1"/>
          </p:cNvSpPr>
          <p:nvPr>
            <p:ph idx="1"/>
          </p:nvPr>
        </p:nvSpPr>
        <p:spPr>
          <a:xfrm>
            <a:off x="609441" y="1219201"/>
            <a:ext cx="10969943" cy="4906963"/>
          </a:xfrm>
        </p:spPr>
        <p:txBody>
          <a:bodyPr>
            <a:normAutofit/>
          </a:bodyPr>
          <a:lstStyle/>
          <a:p>
            <a:r>
              <a:rPr lang="en-US" dirty="0" smtClean="0"/>
              <a:t>When a server answers a request, the server usually sends some type of content to the browser so that the browser can display it. Servers often send the browser a set of instructions written in HTML, the </a:t>
            </a:r>
            <a:r>
              <a:rPr lang="en-US" dirty="0" err="1" smtClean="0"/>
              <a:t>HyperText</a:t>
            </a:r>
            <a:r>
              <a:rPr lang="en-US" dirty="0" smtClean="0"/>
              <a:t> Markup Language. The HTML tells the browser how to present the content to the use</a:t>
            </a:r>
          </a:p>
          <a:p>
            <a:r>
              <a:rPr lang="en-US" dirty="0" smtClean="0"/>
              <a:t>All web browsers know what to do with HTML, although sometimes an older browser might not understand parts of a page that was written using newer versions of HTML.</a:t>
            </a:r>
            <a:endParaRPr lang="en-US" dirty="0"/>
          </a:p>
        </p:txBody>
      </p:sp>
    </p:spTree>
    <p:extLst>
      <p:ext uri="{BB962C8B-B14F-4D97-AF65-F5344CB8AC3E}">
        <p14:creationId xmlns:p14="http://schemas.microsoft.com/office/powerpoint/2010/main" xmlns="" val="29086855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normAutofit lnSpcReduction="10000"/>
          </a:bodyPr>
          <a:lstStyle/>
          <a:p>
            <a:r>
              <a:rPr lang="en-US" dirty="0" smtClean="0"/>
              <a:t>Most of the conversations held on the web between clients and servers are held using the HTTP protocol, which allows for simple request and response conversations. The client sends an HTTP request, and the server answers with an HTTP response. Bottom line: if you’re a web server, you speak HTTP.</a:t>
            </a:r>
          </a:p>
          <a:p>
            <a:r>
              <a:rPr lang="en-US" dirty="0" smtClean="0"/>
              <a:t>When a web server sends an HTML page to the client, it sends it using HTTP. (You’ll see the details on how all this works in the next few pages.)</a:t>
            </a:r>
          </a:p>
          <a:p>
            <a:r>
              <a:rPr lang="en-US" dirty="0" smtClean="0"/>
              <a:t>(FYI: HTTP stands for </a:t>
            </a:r>
            <a:r>
              <a:rPr lang="en-US" dirty="0" err="1" smtClean="0"/>
              <a:t>HyperText</a:t>
            </a:r>
            <a:r>
              <a:rPr lang="en-US" dirty="0" smtClean="0"/>
              <a:t> Transfer Protocol.)</a:t>
            </a:r>
          </a:p>
          <a:p>
            <a:r>
              <a:rPr lang="en-US" dirty="0" smtClean="0"/>
              <a:t>HTTP is the protocol clients and servers use on the web to communicate.</a:t>
            </a:r>
          </a:p>
          <a:p>
            <a:r>
              <a:rPr lang="en-US" dirty="0" smtClean="0"/>
              <a:t>The server uses HTTP to send HTML to the client.</a:t>
            </a:r>
            <a:endParaRPr lang="en-US" dirty="0"/>
          </a:p>
        </p:txBody>
      </p:sp>
    </p:spTree>
    <p:extLst>
      <p:ext uri="{BB962C8B-B14F-4D97-AF65-F5344CB8AC3E}">
        <p14:creationId xmlns:p14="http://schemas.microsoft.com/office/powerpoint/2010/main" xmlns="" val="1938041979"/>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xmlns=""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14677</TotalTime>
  <Words>2435</Words>
  <Application>Microsoft Office PowerPoint</Application>
  <PresentationFormat>Custom</PresentationFormat>
  <Paragraphs>149</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Oracle_16x9_2014_521</vt:lpstr>
      <vt:lpstr>Slide 1</vt:lpstr>
      <vt:lpstr>Antra SEP Program</vt:lpstr>
      <vt:lpstr>Internet Overview</vt:lpstr>
      <vt:lpstr>What does your web server do? </vt:lpstr>
      <vt:lpstr>Client Server Overview</vt:lpstr>
      <vt:lpstr>What does a web client do?</vt:lpstr>
      <vt:lpstr>Client Server Overview </vt:lpstr>
      <vt:lpstr>HTML </vt:lpstr>
      <vt:lpstr>HTTP</vt:lpstr>
      <vt:lpstr>What is the HTTP protocol?</vt:lpstr>
      <vt:lpstr>Key elements of the request stream: </vt:lpstr>
      <vt:lpstr>Key elements of the response stream:</vt:lpstr>
      <vt:lpstr>Slide 13</vt:lpstr>
      <vt:lpstr>what’s in the request?</vt:lpstr>
      <vt:lpstr>GET is a simple request, POST can send user data</vt:lpstr>
      <vt:lpstr>Reasons you might use POST instead of GET include:</vt:lpstr>
      <vt:lpstr>Slide 17</vt:lpstr>
      <vt:lpstr>How Get Request Looks like?</vt:lpstr>
      <vt:lpstr>How Post looks like?</vt:lpstr>
      <vt:lpstr>HTTP response </vt:lpstr>
      <vt:lpstr>Slide 21</vt:lpstr>
      <vt:lpstr>URL format. </vt:lpstr>
      <vt:lpstr>A TCP port is just a number A 16-bit number that identifies a specific software program on the server hardware.</vt:lpstr>
      <vt:lpstr>Tcp Port Numbers </vt:lpstr>
      <vt:lpstr>Directory structure for a simple Apache web site</vt:lpstr>
      <vt:lpstr>Slide 26</vt:lpstr>
      <vt:lpstr>Slide 27</vt:lpstr>
      <vt:lpstr>Slide 28</vt:lpstr>
      <vt:lpstr>Slide 29</vt:lpstr>
      <vt:lpstr>CGI</vt:lpstr>
      <vt:lpstr>Servlet vs CGI (Common Gateway Interface) </vt:lpstr>
      <vt:lpstr>Slide 32</vt:lpstr>
      <vt:lpstr>Download </vt:lpstr>
    </vt:vector>
  </TitlesOfParts>
  <Company>Antra, Inc.</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Admin-5</cp:lastModifiedBy>
  <cp:revision>1129</cp:revision>
  <dcterms:created xsi:type="dcterms:W3CDTF">2014-05-22T00:02:59Z</dcterms:created>
  <dcterms:modified xsi:type="dcterms:W3CDTF">2016-01-06T20:29:20Z</dcterms:modified>
</cp:coreProperties>
</file>