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682" r:id="rId2"/>
    <p:sldId id="752" r:id="rId3"/>
    <p:sldId id="817" r:id="rId4"/>
    <p:sldId id="818" r:id="rId5"/>
    <p:sldId id="819" r:id="rId6"/>
    <p:sldId id="820" r:id="rId7"/>
    <p:sldId id="821" r:id="rId8"/>
    <p:sldId id="822" r:id="rId9"/>
    <p:sldId id="823" r:id="rId10"/>
    <p:sldId id="824" r:id="rId11"/>
    <p:sldId id="825" r:id="rId12"/>
    <p:sldId id="826" r:id="rId13"/>
    <p:sldId id="827" r:id="rId14"/>
    <p:sldId id="828" r:id="rId15"/>
  </p:sldIdLst>
  <p:sldSz cx="12188825" cy="6858000"/>
  <p:notesSz cx="6858000" cy="9144000"/>
  <p:custDataLst>
    <p:tags r:id="rId18"/>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7" pos="33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AECF6"/>
    <a:srgbClr val="D6E9F7"/>
    <a:srgbClr val="E6F1F8"/>
    <a:srgbClr val="C4EDFC"/>
    <a:srgbClr val="BEE5F8"/>
    <a:srgbClr val="000000"/>
    <a:srgbClr val="E5E5E5"/>
    <a:srgbClr val="7F7F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5842" autoAdjust="0"/>
  </p:normalViewPr>
  <p:slideViewPr>
    <p:cSldViewPr snapToGrid="0">
      <p:cViewPr>
        <p:scale>
          <a:sx n="100" d="100"/>
          <a:sy n="100" d="100"/>
        </p:scale>
        <p:origin x="306" y="690"/>
      </p:cViewPr>
      <p:guideLst>
        <p:guide orient="horz" pos="768"/>
        <p:guide pos="6466"/>
      </p:guideLst>
    </p:cSldViewPr>
  </p:slideViewPr>
  <p:outlineViewPr>
    <p:cViewPr>
      <p:scale>
        <a:sx n="33" d="100"/>
        <a:sy n="33" d="100"/>
      </p:scale>
      <p:origin x="0" y="0"/>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1/6/2016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10277668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520166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533714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 xmlns:p14="http://schemas.microsoft.com/office/powerpoint/2010/main" val="12263345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428125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7393865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1/6/2016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37870018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1/6/2016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337699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1/6/2016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41636203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1/6/2016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6082293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457850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30582747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9089822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790854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1/6/2016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23588719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 xmlns:p14="http://schemas.microsoft.com/office/powerpoint/2010/main" val="10657555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075238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 xmlns:p14="http://schemas.microsoft.com/office/powerpoint/2010/main" val="337176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1/6/2016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 xmlns:p14="http://schemas.microsoft.com/office/powerpoint/2010/main" val="6812296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1/6/2016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15138533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2670370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1/6/2016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1596256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1/6/2016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 xmlns:p14="http://schemas.microsoft.com/office/powerpoint/2010/main" val="945098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1/6/2016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71143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t>The container finds the correct servlet based on the URL in the request, creates or allocates a thread for that request, and passes the request and response objects to the servlet thread</a:t>
            </a:r>
            <a:r>
              <a:rPr lang="en-US" sz="2000" dirty="0" smtClean="0"/>
              <a:t>.</a:t>
            </a:r>
          </a:p>
          <a:p>
            <a:endParaRPr lang="en-US" sz="20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4618" y="3276601"/>
            <a:ext cx="7516442" cy="221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404007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The container calls the servlet’s service() method. Depending on the type of request, the service() method calls either the </a:t>
            </a:r>
            <a:r>
              <a:rPr lang="en-US" sz="2000" dirty="0" err="1"/>
              <a:t>doGet</a:t>
            </a:r>
            <a:r>
              <a:rPr lang="en-US" sz="2000" dirty="0"/>
              <a:t>() or </a:t>
            </a:r>
            <a:r>
              <a:rPr lang="en-US" sz="2000" dirty="0" err="1"/>
              <a:t>doPost</a:t>
            </a:r>
            <a:r>
              <a:rPr lang="en-US" sz="2000" dirty="0"/>
              <a:t>() method.</a:t>
            </a:r>
          </a:p>
          <a:p>
            <a:r>
              <a:rPr lang="en-US" sz="2000" dirty="0"/>
              <a:t>For this example, we’ll assume </a:t>
            </a:r>
            <a:r>
              <a:rPr lang="en-US" sz="2000" dirty="0" smtClean="0"/>
              <a:t>the </a:t>
            </a:r>
            <a:r>
              <a:rPr lang="en-US" sz="2000" dirty="0"/>
              <a:t>request was an HTTP GET</a:t>
            </a:r>
            <a:r>
              <a:rPr lang="en-US" sz="2000" dirty="0" smtClean="0"/>
              <a:t>.</a:t>
            </a:r>
          </a:p>
          <a:p>
            <a:endParaRPr lang="en-US" sz="20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40912" y="3886200"/>
            <a:ext cx="7516442" cy="184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6221920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The thread completes, the container converts the response object into an HTTP response, sends it back to the client, then deletes the request and response objects</a:t>
            </a:r>
            <a:r>
              <a:rPr lang="en-US" sz="2000" dirty="0" smtClean="0"/>
              <a:t>.</a:t>
            </a:r>
          </a:p>
          <a:p>
            <a:endParaRPr lang="en-US" sz="2000" dirty="0"/>
          </a:p>
          <a:p>
            <a:endParaRPr lang="en-US" sz="20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324" y="3352801"/>
            <a:ext cx="8125883" cy="240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138664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servlet can have THREE names</a:t>
            </a:r>
          </a:p>
        </p:txBody>
      </p:sp>
      <p:sp>
        <p:nvSpPr>
          <p:cNvPr id="3" name="Content Placeholder 2"/>
          <p:cNvSpPr>
            <a:spLocks noGrp="1"/>
          </p:cNvSpPr>
          <p:nvPr>
            <p:ph idx="1"/>
          </p:nvPr>
        </p:nvSpPr>
        <p:spPr/>
        <p:txBody>
          <a:bodyPr>
            <a:normAutofit fontScale="92500" lnSpcReduction="20000"/>
          </a:bodyPr>
          <a:lstStyle/>
          <a:p>
            <a:r>
              <a:rPr lang="en-US" dirty="0"/>
              <a:t>A servlet has a file path name, obviously, like classes/registration/</a:t>
            </a:r>
            <a:r>
              <a:rPr lang="en-US" dirty="0" err="1"/>
              <a:t>SignUpServlet.class</a:t>
            </a:r>
            <a:r>
              <a:rPr lang="en-US" dirty="0"/>
              <a:t> (a path to an actual class file). The original developer of the servlet class chose the class name (and the package name that defines part of the directory structure), and the location on the server defines the full path name. But anyone who deploys the servlet can also give it a special deployment name. A deployment name is simply a secret internal name that doesn’t have to be the same as the class or file name. It can be the same as the servlet class name (</a:t>
            </a:r>
            <a:r>
              <a:rPr lang="en-US" dirty="0" err="1"/>
              <a:t>registration.SignUpServlet</a:t>
            </a:r>
            <a:r>
              <a:rPr lang="en-US" dirty="0"/>
              <a:t>) or the relative path to the class file (classes/registration/</a:t>
            </a:r>
            <a:r>
              <a:rPr lang="en-US" dirty="0" err="1"/>
              <a:t>SignUpServlet.class</a:t>
            </a:r>
            <a:r>
              <a:rPr lang="en-US" dirty="0"/>
              <a:t>), but it can also be something completely different (like </a:t>
            </a:r>
            <a:r>
              <a:rPr lang="en-US" dirty="0" err="1"/>
              <a:t>EnrollServlet</a:t>
            </a:r>
            <a:r>
              <a:rPr lang="en-US" dirty="0"/>
              <a:t>).</a:t>
            </a:r>
          </a:p>
          <a:p>
            <a:r>
              <a:rPr lang="en-US" dirty="0"/>
              <a:t>Finally, the servlet has a public URL name—the name the client knows about. In other words, the name coded into the HTML so that when the user clicks a link that’s supposed to go to that servlet, this public URL name is sent to the server in the HTTP request.</a:t>
            </a:r>
          </a:p>
        </p:txBody>
      </p:sp>
    </p:spTree>
    <p:extLst>
      <p:ext uri="{BB962C8B-B14F-4D97-AF65-F5344CB8AC3E}">
        <p14:creationId xmlns:p14="http://schemas.microsoft.com/office/powerpoint/2010/main" xmlns="" val="426159894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4089" y="485775"/>
            <a:ext cx="10940574" cy="561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48031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err="1" smtClean="0"/>
              <a:t>Webapp_architecture</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Advanced Java slide 2</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	</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STS</a:t>
            </a:r>
          </a:p>
          <a:p>
            <a:r>
              <a:rPr lang="en-US" dirty="0" smtClean="0"/>
              <a:t>MySQL Server(community edition)</a:t>
            </a:r>
          </a:p>
          <a:p>
            <a:r>
              <a:rPr lang="en-US" dirty="0" smtClean="0"/>
              <a:t>MySQL </a:t>
            </a:r>
            <a:r>
              <a:rPr lang="en-US" dirty="0" err="1" smtClean="0"/>
              <a:t>WorkBench</a:t>
            </a:r>
            <a:endParaRPr lang="en-US" dirty="0" smtClean="0"/>
          </a:p>
          <a:p>
            <a:r>
              <a:rPr lang="en-US" dirty="0" smtClean="0"/>
              <a:t>Apache Tomcat </a:t>
            </a:r>
          </a:p>
          <a:p>
            <a:r>
              <a:rPr lang="en-US" dirty="0" err="1" smtClean="0"/>
              <a:t>NotePad</a:t>
            </a:r>
            <a:r>
              <a:rPr lang="en-US" dirty="0" smtClean="0"/>
              <a:t> ++</a:t>
            </a:r>
            <a:endParaRPr lang="en-US" dirty="0"/>
          </a:p>
        </p:txBody>
      </p:sp>
    </p:spTree>
    <p:extLst>
      <p:ext uri="{BB962C8B-B14F-4D97-AF65-F5344CB8AC3E}">
        <p14:creationId xmlns:p14="http://schemas.microsoft.com/office/powerpoint/2010/main" xmlns="" val="332733988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Start Tomcat /bin/startup.bat</a:t>
            </a:r>
          </a:p>
          <a:p>
            <a:r>
              <a:rPr lang="en-US" dirty="0" smtClean="0"/>
              <a:t>Shut Down Tomcat /bin/shutdown.bat</a:t>
            </a:r>
          </a:p>
          <a:p>
            <a:r>
              <a:rPr lang="en-US" dirty="0" smtClean="0"/>
              <a:t>On </a:t>
            </a:r>
            <a:r>
              <a:rPr lang="en-US" dirty="0" err="1" smtClean="0"/>
              <a:t>unix</a:t>
            </a:r>
            <a:r>
              <a:rPr lang="en-US" dirty="0" smtClean="0"/>
              <a:t> systems ./startup.sh</a:t>
            </a:r>
          </a:p>
          <a:p>
            <a:r>
              <a:rPr lang="en-US" dirty="0" smtClean="0"/>
              <a:t>./shutdown.sh</a:t>
            </a:r>
          </a:p>
          <a:p>
            <a:r>
              <a:rPr lang="en-US" dirty="0" smtClean="0"/>
              <a:t>Create and deploy first website</a:t>
            </a:r>
          </a:p>
          <a:p>
            <a:r>
              <a:rPr lang="en-US" dirty="0" smtClean="0"/>
              <a:t>Create a sample html page inside the website</a:t>
            </a:r>
            <a:endParaRPr lang="en-US" dirty="0"/>
          </a:p>
        </p:txBody>
      </p:sp>
    </p:spTree>
    <p:extLst>
      <p:ext uri="{BB962C8B-B14F-4D97-AF65-F5344CB8AC3E}">
        <p14:creationId xmlns:p14="http://schemas.microsoft.com/office/powerpoint/2010/main" xmlns="" val="263702846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a:t>
            </a:r>
            <a:r>
              <a:rPr lang="en-US" b="1" u="sng" dirty="0"/>
              <a:t>Container?</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Servlets don’t have a main() method. They’re under the control of another Java application called a Container.</a:t>
            </a:r>
          </a:p>
          <a:p>
            <a:r>
              <a:rPr lang="en-US" sz="2400" dirty="0"/>
              <a:t>Tomcat is an example of a Container. When your web server application (like Apache) gets a request for a servlet (as opposed to, say, a plain old static HTML page), the server hands the request not to the servlet itself, but to the Container in which the servlet is deployed. It’s the Container that gives the servlet the HTTP request and response, and it’s the Container </a:t>
            </a:r>
            <a:r>
              <a:rPr lang="en-US" sz="2400" dirty="0" smtClean="0"/>
              <a:t>that </a:t>
            </a:r>
            <a:r>
              <a:rPr lang="en-US" sz="2400" dirty="0"/>
              <a:t>calls the servlet’s methods (like </a:t>
            </a:r>
            <a:r>
              <a:rPr lang="en-US" sz="2400" dirty="0" err="1"/>
              <a:t>doPost</a:t>
            </a:r>
            <a:r>
              <a:rPr lang="en-US" sz="2400" dirty="0"/>
              <a:t>() or </a:t>
            </a:r>
            <a:r>
              <a:rPr lang="en-US" sz="2400" dirty="0" err="1"/>
              <a:t>doGet</a:t>
            </a:r>
            <a:r>
              <a:rPr lang="en-US" sz="2400" dirty="0" smtClean="0"/>
              <a:t>()).</a:t>
            </a:r>
          </a:p>
          <a:p>
            <a:endParaRPr lang="en-US" sz="2000" dirty="0"/>
          </a:p>
          <a:p>
            <a:endParaRPr lang="en-US" sz="2000" dirty="0"/>
          </a:p>
        </p:txBody>
      </p:sp>
    </p:spTree>
    <p:extLst>
      <p:ext uri="{BB962C8B-B14F-4D97-AF65-F5344CB8AC3E}">
        <p14:creationId xmlns:p14="http://schemas.microsoft.com/office/powerpoint/2010/main" xmlns="" val="397879776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33525"/>
            <a:ext cx="11200479" cy="4410076"/>
          </a:xfrm>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8625" y="466726"/>
            <a:ext cx="8814567"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3875" y="3286125"/>
            <a:ext cx="8820891" cy="23241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81596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Container give you?</a:t>
            </a:r>
          </a:p>
        </p:txBody>
      </p:sp>
      <p:sp>
        <p:nvSpPr>
          <p:cNvPr id="3" name="Content Placeholder 2"/>
          <p:cNvSpPr>
            <a:spLocks noGrp="1"/>
          </p:cNvSpPr>
          <p:nvPr>
            <p:ph idx="1"/>
          </p:nvPr>
        </p:nvSpPr>
        <p:spPr/>
        <p:txBody>
          <a:bodyPr>
            <a:normAutofit fontScale="62500" lnSpcReduction="20000"/>
          </a:bodyPr>
          <a:lstStyle/>
          <a:p>
            <a:r>
              <a:rPr lang="en-US" b="1" dirty="0"/>
              <a:t>Communications support </a:t>
            </a:r>
            <a:r>
              <a:rPr lang="en-US" dirty="0"/>
              <a:t>The container provides an easy way for your servlets to talk to your web server. You don’t have to build a </a:t>
            </a:r>
            <a:r>
              <a:rPr lang="en-US" dirty="0" err="1"/>
              <a:t>ServerSocket</a:t>
            </a:r>
            <a:r>
              <a:rPr lang="en-US" dirty="0"/>
              <a:t>, listen on a port, create streams, etc. The Container knows the protocol between the web server and itself, so that your servlet doesn’t have to worry about an API between, say, the Apache web server and your own web application code. All you have to worry about is your own business logic that goes in your Servlet (like accepting an order from your online store).</a:t>
            </a:r>
          </a:p>
          <a:p>
            <a:r>
              <a:rPr lang="en-US" b="1" dirty="0" smtClean="0"/>
              <a:t>Lifecycle </a:t>
            </a:r>
            <a:r>
              <a:rPr lang="en-US" b="1" dirty="0"/>
              <a:t>Management </a:t>
            </a:r>
            <a:r>
              <a:rPr lang="en-US" dirty="0"/>
              <a:t>The Container controls the life and death of your servlets. It takes care of loading the classes, instantiating and initializing the servlets, invoking the servlet methods, and making servlet instances eligible for garbage collection. With the Container in control, you don’t have to worry as much about resource management.</a:t>
            </a:r>
          </a:p>
          <a:p>
            <a:r>
              <a:rPr lang="en-US" b="1" dirty="0" smtClean="0"/>
              <a:t>Multithreading </a:t>
            </a:r>
            <a:r>
              <a:rPr lang="en-US" b="1" dirty="0"/>
              <a:t>Support </a:t>
            </a:r>
            <a:r>
              <a:rPr lang="en-US" dirty="0"/>
              <a:t>The Container automatically creates a new Java thread for every servlet request it receives. When the servlet’s done running the HTTP service method for that client’s request, the thread completes (i.e. dies). This doesn’t mean you’re off the hook for thread safety—you can still run into synchronization issues. But having the server create and manage threads for multiple requests still saves you a lot of work.</a:t>
            </a:r>
          </a:p>
          <a:p>
            <a:r>
              <a:rPr lang="en-US" b="1" dirty="0"/>
              <a:t>Declarative Security With a Container</a:t>
            </a:r>
            <a:r>
              <a:rPr lang="en-US" dirty="0"/>
              <a:t>, you get to use an XML deployment descriptor to configure (and modify) security without having to hard-code it into your servlet (or any other) class code. Think about that! You can manage and change your security without touching and recompiling your Java source files.</a:t>
            </a:r>
          </a:p>
          <a:p>
            <a:r>
              <a:rPr lang="en-US" b="1" dirty="0"/>
              <a:t>JSP Support </a:t>
            </a:r>
            <a:r>
              <a:rPr lang="en-US" dirty="0"/>
              <a:t>You already know how cool JSPs are. Well, who do you think takes care of translating that JSP code into real Java? Of course. The Container.</a:t>
            </a:r>
          </a:p>
        </p:txBody>
      </p:sp>
    </p:spTree>
    <p:extLst>
      <p:ext uri="{BB962C8B-B14F-4D97-AF65-F5344CB8AC3E}">
        <p14:creationId xmlns:p14="http://schemas.microsoft.com/office/powerpoint/2010/main" xmlns="" val="18409126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the Container handles a </a:t>
            </a:r>
            <a:r>
              <a:rPr lang="en-US" dirty="0" smtClean="0"/>
              <a:t>request?</a:t>
            </a:r>
            <a:endParaRPr lang="en-US" dirty="0"/>
          </a:p>
        </p:txBody>
      </p:sp>
      <p:sp>
        <p:nvSpPr>
          <p:cNvPr id="3" name="Content Placeholder 2"/>
          <p:cNvSpPr>
            <a:spLocks noGrp="1"/>
          </p:cNvSpPr>
          <p:nvPr>
            <p:ph idx="1"/>
          </p:nvPr>
        </p:nvSpPr>
        <p:spPr/>
        <p:txBody>
          <a:bodyPr>
            <a:normAutofit/>
          </a:bodyPr>
          <a:lstStyle/>
          <a:p>
            <a:r>
              <a:rPr lang="en-US" sz="2000" dirty="0"/>
              <a:t>User clicks a </a:t>
            </a:r>
            <a:r>
              <a:rPr lang="en-US" sz="2000" dirty="0" smtClean="0"/>
              <a:t>link </a:t>
            </a:r>
            <a:r>
              <a:rPr lang="en-US" sz="2000" dirty="0"/>
              <a:t>that has a URL to a servlet instead of a static page.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9897" y="2971801"/>
            <a:ext cx="7110148" cy="21349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8384864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The container “sees” that the request is for a servlet, so the container creates two objects:</a:t>
            </a:r>
          </a:p>
          <a:p>
            <a:pPr marL="0" indent="0">
              <a:buNone/>
            </a:pPr>
            <a:r>
              <a:rPr lang="en-US" sz="2000" dirty="0"/>
              <a:t>1) </a:t>
            </a:r>
            <a:r>
              <a:rPr lang="en-US" sz="2000" dirty="0" err="1"/>
              <a:t>HttpServletResponse</a:t>
            </a:r>
            <a:endParaRPr lang="en-US" sz="2000" dirty="0"/>
          </a:p>
          <a:p>
            <a:pPr marL="0" indent="0">
              <a:buNone/>
            </a:pPr>
            <a:r>
              <a:rPr lang="en-US" sz="2000" dirty="0"/>
              <a:t>2) </a:t>
            </a:r>
            <a:r>
              <a:rPr lang="en-US" sz="2000" dirty="0" err="1" smtClean="0"/>
              <a:t>HttpServletRequest</a:t>
            </a:r>
            <a:endParaRPr lang="en-US" sz="2000" dirty="0" smtClean="0"/>
          </a:p>
          <a:p>
            <a:pPr marL="0" indent="0">
              <a:buNone/>
            </a:pPr>
            <a:endParaRPr lang="en-US" sz="2000" dirty="0" smtClean="0"/>
          </a:p>
          <a:p>
            <a:pPr marL="0" indent="0">
              <a:buNone/>
            </a:pPr>
            <a:endParaRPr lang="en-US" sz="2000"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6750" y="3429000"/>
            <a:ext cx="7821163"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05139344"/>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xmlns=""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14687</TotalTime>
  <Words>844</Words>
  <Application>Microsoft Office PowerPoint</Application>
  <PresentationFormat>Custom</PresentationFormat>
  <Paragraphs>38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Oracle_16x9_2014_521</vt:lpstr>
      <vt:lpstr>Slide 1</vt:lpstr>
      <vt:lpstr>Antra SEP Program</vt:lpstr>
      <vt:lpstr>Set Up Environment </vt:lpstr>
      <vt:lpstr>Slide 4</vt:lpstr>
      <vt:lpstr>What is a Container? </vt:lpstr>
      <vt:lpstr>Slide 6</vt:lpstr>
      <vt:lpstr>What does the Container give you?</vt:lpstr>
      <vt:lpstr>How the Container handles a request?</vt:lpstr>
      <vt:lpstr>Slide 9</vt:lpstr>
      <vt:lpstr>Slide 10</vt:lpstr>
      <vt:lpstr>Slide 11</vt:lpstr>
      <vt:lpstr>Slide 12</vt:lpstr>
      <vt:lpstr>A servlet can have THREE names</vt:lpstr>
      <vt:lpstr>Slide 14</vt:lpstr>
    </vt:vector>
  </TitlesOfParts>
  <Company>Antra,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Admin-5</cp:lastModifiedBy>
  <cp:revision>1131</cp:revision>
  <dcterms:created xsi:type="dcterms:W3CDTF">2014-05-22T00:02:59Z</dcterms:created>
  <dcterms:modified xsi:type="dcterms:W3CDTF">2016-01-06T20:39:34Z</dcterms:modified>
</cp:coreProperties>
</file>