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682" r:id="rId2"/>
    <p:sldId id="752" r:id="rId3"/>
    <p:sldId id="756" r:id="rId4"/>
    <p:sldId id="757" r:id="rId5"/>
    <p:sldId id="758" r:id="rId6"/>
    <p:sldId id="759" r:id="rId7"/>
    <p:sldId id="760" r:id="rId8"/>
    <p:sldId id="761" r:id="rId9"/>
    <p:sldId id="762" r:id="rId10"/>
    <p:sldId id="763" r:id="rId11"/>
    <p:sldId id="764" r:id="rId12"/>
    <p:sldId id="765" r:id="rId13"/>
    <p:sldId id="766" r:id="rId14"/>
    <p:sldId id="767" r:id="rId15"/>
    <p:sldId id="768" r:id="rId16"/>
    <p:sldId id="769" r:id="rId17"/>
    <p:sldId id="770" r:id="rId18"/>
    <p:sldId id="771" r:id="rId19"/>
    <p:sldId id="772" r:id="rId20"/>
    <p:sldId id="773" r:id="rId21"/>
    <p:sldId id="774" r:id="rId22"/>
    <p:sldId id="775" r:id="rId23"/>
    <p:sldId id="776" r:id="rId24"/>
    <p:sldId id="777" r:id="rId25"/>
    <p:sldId id="778" r:id="rId26"/>
    <p:sldId id="779" r:id="rId27"/>
    <p:sldId id="780" r:id="rId28"/>
    <p:sldId id="781" r:id="rId29"/>
    <p:sldId id="782" r:id="rId30"/>
  </p:sldIdLst>
  <p:sldSz cx="12188825" cy="6858000"/>
  <p:notesSz cx="6858000" cy="9144000"/>
  <p:custDataLst>
    <p:tags r:id="rId33"/>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ECF6"/>
    <a:srgbClr val="D6E9F7"/>
    <a:srgbClr val="E6F1F8"/>
    <a:srgbClr val="C4EDFC"/>
    <a:srgbClr val="BEE5F8"/>
    <a:srgbClr val="000000"/>
    <a:srgbClr val="E5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06" autoAdjust="0"/>
    <p:restoredTop sz="86590" autoAdjust="0"/>
  </p:normalViewPr>
  <p:slideViewPr>
    <p:cSldViewPr snapToGrid="0">
      <p:cViewPr>
        <p:scale>
          <a:sx n="100" d="100"/>
          <a:sy n="100" d="100"/>
        </p:scale>
        <p:origin x="408" y="-288"/>
      </p:cViewPr>
      <p:guideLst>
        <p:guide orient="horz" pos="2160"/>
        <p:guide pos="335"/>
        <p:guide orient="horz" pos="768"/>
        <p:guide pos="6466"/>
      </p:guideLst>
    </p:cSldViewPr>
  </p:slideViewPr>
  <p:outlineViewPr>
    <p:cViewPr>
      <p:scale>
        <a:sx n="33" d="100"/>
        <a:sy n="33" d="100"/>
      </p:scale>
      <p:origin x="0" y="0"/>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gs" Target="tags/tag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1/28/16</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p:sp>
      <p:sp>
        <p:nvSpPr>
          <p:cNvPr id="32770" name="Notes Placeholder 2"/>
          <p:cNvSpPr>
            <a:spLocks noGrp="1"/>
          </p:cNvSpPr>
          <p:nvPr>
            <p:ph type="body" idx="1"/>
          </p:nvPr>
        </p:nvSpPr>
        <p:spPr>
          <a:noFill/>
        </p:spPr>
        <p:txBody>
          <a:bodyPr/>
          <a:lstStyle/>
          <a:p>
            <a:endParaRPr lang="en-US" smtClean="0">
              <a:latin typeface="Calibri" pitchFamily="34" charset="0"/>
              <a:ea typeface="SimSun" pitchFamily="2" charset="-122"/>
            </a:endParaRPr>
          </a:p>
        </p:txBody>
      </p:sp>
      <p:sp>
        <p:nvSpPr>
          <p:cNvPr id="32771" name="Slide Number Placeholder 3"/>
          <p:cNvSpPr>
            <a:spLocks noGrp="1"/>
          </p:cNvSpPr>
          <p:nvPr>
            <p:ph type="sldNum" sz="quarter" idx="5"/>
          </p:nvPr>
        </p:nvSpPr>
        <p:spPr>
          <a:noFill/>
          <a:ln>
            <a:miter lim="800000"/>
            <a:headEnd/>
            <a:tailEnd/>
          </a:ln>
        </p:spPr>
        <p:txBody>
          <a:bodyPr/>
          <a:lstStyle/>
          <a:p>
            <a:fld id="{D8ECF3F6-16FB-4377-BFF8-60EF0E4E68D1}" type="slidenum">
              <a:rPr lang="zh-CN" altLang="en-US"/>
              <a:pPr/>
              <a:t>21</a:t>
            </a:fld>
            <a:endParaRPr lang="zh-CN" altLang="en-US"/>
          </a:p>
        </p:txBody>
      </p:sp>
    </p:spTree>
    <p:extLst>
      <p:ext uri="{BB962C8B-B14F-4D97-AF65-F5344CB8AC3E}">
        <p14:creationId xmlns:p14="http://schemas.microsoft.com/office/powerpoint/2010/main" val="581639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p:sp>
      <p:sp>
        <p:nvSpPr>
          <p:cNvPr id="33794" name="Notes Placeholder 2"/>
          <p:cNvSpPr>
            <a:spLocks noGrp="1"/>
          </p:cNvSpPr>
          <p:nvPr>
            <p:ph type="body" idx="1"/>
          </p:nvPr>
        </p:nvSpPr>
        <p:spPr>
          <a:noFill/>
        </p:spPr>
        <p:txBody>
          <a:bodyPr/>
          <a:lstStyle/>
          <a:p>
            <a:endParaRPr lang="en-US" smtClean="0">
              <a:latin typeface="Calibri" pitchFamily="34" charset="0"/>
              <a:ea typeface="SimSun" pitchFamily="2" charset="-122"/>
            </a:endParaRPr>
          </a:p>
        </p:txBody>
      </p:sp>
      <p:sp>
        <p:nvSpPr>
          <p:cNvPr id="33795" name="Slide Number Placeholder 3"/>
          <p:cNvSpPr>
            <a:spLocks noGrp="1"/>
          </p:cNvSpPr>
          <p:nvPr>
            <p:ph type="sldNum" sz="quarter" idx="5"/>
          </p:nvPr>
        </p:nvSpPr>
        <p:spPr>
          <a:noFill/>
          <a:ln>
            <a:miter lim="800000"/>
            <a:headEnd/>
            <a:tailEnd/>
          </a:ln>
        </p:spPr>
        <p:txBody>
          <a:bodyPr/>
          <a:lstStyle/>
          <a:p>
            <a:fld id="{335DFB83-344F-4403-A812-E3B2DD63B4EF}" type="slidenum">
              <a:rPr lang="zh-CN" altLang="en-US"/>
              <a:pPr/>
              <a:t>26</a:t>
            </a:fld>
            <a:endParaRPr lang="zh-CN" altLang="en-US"/>
          </a:p>
        </p:txBody>
      </p:sp>
    </p:spTree>
    <p:extLst>
      <p:ext uri="{BB962C8B-B14F-4D97-AF65-F5344CB8AC3E}">
        <p14:creationId xmlns:p14="http://schemas.microsoft.com/office/powerpoint/2010/main" val="271196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smtClean="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1/28/16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7BAB1998-0579-A34D-928E-B5F399E2564A}" type="datetime1">
              <a:rPr lang="en-US" smtClean="0"/>
              <a:pPr/>
              <a:t>1/28/16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0BD4F12F-5D2B-0E48-ACDD-1035AD746EF1}" type="datetime1">
              <a:rPr lang="en-US" smtClean="0"/>
              <a:pPr/>
              <a:t>1/28/16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9E546C3-1D59-CF4C-AE28-5947B736609B}" type="datetime1">
              <a:rPr lang="en-US" smtClean="0"/>
              <a:pPr/>
              <a:t>1/28/16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1/28/16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smtClean="0"/>
              <a:t>XX</a:t>
            </a:r>
            <a:endParaRPr lang="en-US" dirty="0"/>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1/28/16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1/28/16</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1/28/16</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1/28/16</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1/28/16</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smtClean="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1/28/16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1/28/16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1/28/16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1/28/16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smtClean="0">
                <a:latin typeface="+mn-lt"/>
              </a:rPr>
              <a:t>information</a:t>
            </a:r>
            <a:r>
              <a:rPr sz="2400" dirty="0" smtClean="0">
                <a:latin typeface="+mn-lt"/>
              </a:rPr>
              <a:t> </a:t>
            </a:r>
            <a:r>
              <a:rPr sz="2400" dirty="0">
                <a:latin typeface="+mn-lt"/>
              </a:rPr>
              <a:t>described for </a:t>
            </a:r>
            <a:r>
              <a:rPr lang="en-US" sz="2400" dirty="0" smtClean="0">
                <a:latin typeface="+mn-lt"/>
              </a:rPr>
              <a:t>Antra</a:t>
            </a:r>
            <a:r>
              <a:rPr sz="2400" dirty="0" smtClean="0">
                <a:latin typeface="+mn-lt"/>
              </a:rPr>
              <a:t>’s </a:t>
            </a:r>
            <a:r>
              <a:rPr lang="en-US" sz="2400" dirty="0" smtClean="0">
                <a:latin typeface="+mn-lt"/>
              </a:rPr>
              <a:t>solutions </a:t>
            </a:r>
            <a:r>
              <a:rPr sz="2400" dirty="0" smtClean="0">
                <a:latin typeface="+mn-lt"/>
              </a:rPr>
              <a:t>remains </a:t>
            </a:r>
            <a:r>
              <a:rPr sz="2400" dirty="0">
                <a:latin typeface="+mn-lt"/>
              </a:rPr>
              <a:t>at the sole discretion of </a:t>
            </a:r>
            <a:r>
              <a:rPr lang="en-US" sz="2400" dirty="0" smtClean="0">
                <a:latin typeface="+mn-lt"/>
              </a:rPr>
              <a:t>Antra, Inc</a:t>
            </a:r>
            <a:r>
              <a:rPr sz="2400" dirty="0" smtClean="0">
                <a:latin typeface="+mn-lt"/>
              </a:rPr>
              <a:t>.</a:t>
            </a:r>
            <a:endParaRPr sz="2400" dirty="0">
              <a:latin typeface="+mn-lt"/>
            </a:endParaRP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1/28/16</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7461" y="223838"/>
            <a:ext cx="9732016" cy="5064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49648" y="1049339"/>
            <a:ext cx="5372816" cy="5127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25612" y="1049339"/>
            <a:ext cx="5372818" cy="5127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KSO_FD"/>
          <p:cNvSpPr>
            <a:spLocks noGrp="1" noChangeArrowheads="1"/>
          </p:cNvSpPr>
          <p:nvPr>
            <p:ph type="dt" sz="half" idx="10"/>
          </p:nvPr>
        </p:nvSpPr>
        <p:spPr>
          <a:ln/>
        </p:spPr>
        <p:txBody>
          <a:bodyPr/>
          <a:lstStyle>
            <a:lvl1pPr>
              <a:defRPr/>
            </a:lvl1pPr>
          </a:lstStyle>
          <a:p>
            <a:fld id="{18337B0E-2DE5-4C6D-B89B-5D9AD6C9C901}" type="datetime1">
              <a:rPr lang="zh-CN" altLang="en-US"/>
              <a:pPr/>
              <a:t>16/1/28</a:t>
            </a:fld>
            <a:endParaRPr lang="zh-CN" altLang="en-US"/>
          </a:p>
        </p:txBody>
      </p:sp>
      <p:sp>
        <p:nvSpPr>
          <p:cNvPr id="6" name="KSO_FT"/>
          <p:cNvSpPr>
            <a:spLocks noGrp="1" noChangeArrowheads="1"/>
          </p:cNvSpPr>
          <p:nvPr>
            <p:ph type="ftr" sz="quarter" idx="11"/>
          </p:nvPr>
        </p:nvSpPr>
        <p:spPr>
          <a:xfrm>
            <a:off x="4037549" y="6356351"/>
            <a:ext cx="4113728" cy="365125"/>
          </a:xfrm>
          <a:prstGeom prst="rect">
            <a:avLst/>
          </a:prstGeom>
          <a:ln/>
        </p:spPr>
        <p:txBody>
          <a:bodyPr/>
          <a:lstStyle>
            <a:lvl1pPr>
              <a:defRPr/>
            </a:lvl1pPr>
          </a:lstStyle>
          <a:p>
            <a:endParaRPr lang="zh-CN" altLang="en-US"/>
          </a:p>
        </p:txBody>
      </p:sp>
      <p:sp>
        <p:nvSpPr>
          <p:cNvPr id="7" name="KSO_FN"/>
          <p:cNvSpPr>
            <a:spLocks noGrp="1" noChangeArrowheads="1"/>
          </p:cNvSpPr>
          <p:nvPr>
            <p:ph type="sldNum" sz="quarter" idx="12"/>
          </p:nvPr>
        </p:nvSpPr>
        <p:spPr>
          <a:ln/>
        </p:spPr>
        <p:txBody>
          <a:bodyPr/>
          <a:lstStyle>
            <a:lvl1pPr>
              <a:defRPr/>
            </a:lvl1pPr>
          </a:lstStyle>
          <a:p>
            <a:fld id="{428F82EE-B84F-4439-9463-99230A99B2EF}" type="slidenum">
              <a:rPr lang="zh-CN" altLang="en-US"/>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1/28/16</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1/28/16</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1/28/16</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1/28/16</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1/28/16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4F1573-3879-8A46-8E93-BD50947CC398}" type="datetime1">
              <a:rPr lang="en-US" smtClean="0"/>
              <a:pPr/>
              <a:t>1/28/16</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1/28/16</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28"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1/28/16</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a:t>
            </a:r>
            <a:r>
              <a:rPr sz="900" dirty="0" smtClean="0">
                <a:solidFill>
                  <a:schemeClr val="tx1">
                    <a:lumMod val="60000"/>
                    <a:lumOff val="40000"/>
                  </a:schemeClr>
                </a:solidFill>
              </a:rPr>
              <a:t>201</a:t>
            </a:r>
            <a:r>
              <a:rPr lang="en-US" sz="900" dirty="0" smtClean="0">
                <a:solidFill>
                  <a:schemeClr val="tx1">
                    <a:lumMod val="60000"/>
                    <a:lumOff val="40000"/>
                  </a:schemeClr>
                </a:solidFill>
              </a:rPr>
              <a:t>5</a:t>
            </a:r>
            <a:r>
              <a:rPr sz="900" dirty="0" smtClean="0">
                <a:solidFill>
                  <a:schemeClr val="tx1">
                    <a:lumMod val="60000"/>
                    <a:lumOff val="40000"/>
                  </a:schemeClr>
                </a:solidFill>
              </a:rPr>
              <a:t> </a:t>
            </a:r>
            <a:r>
              <a:rPr lang="en-US" sz="900" dirty="0" smtClean="0">
                <a:solidFill>
                  <a:schemeClr val="tx1">
                    <a:lumMod val="60000"/>
                    <a:lumOff val="40000"/>
                  </a:schemeClr>
                </a:solidFill>
              </a:rPr>
              <a:t>Antra,</a:t>
            </a:r>
            <a:r>
              <a:rPr lang="en-US" sz="900" baseline="0" dirty="0" smtClean="0">
                <a:solidFill>
                  <a:schemeClr val="tx1">
                    <a:lumMod val="60000"/>
                    <a:lumOff val="40000"/>
                  </a:schemeClr>
                </a:solidFill>
              </a:rPr>
              <a:t> Inc</a:t>
            </a:r>
            <a:r>
              <a:rPr sz="900" dirty="0" smtClean="0">
                <a:solidFill>
                  <a:schemeClr val="tx1">
                    <a:lumMod val="60000"/>
                    <a:lumOff val="40000"/>
                  </a:schemeClr>
                </a:solidFill>
              </a:rPr>
              <a:t>. </a:t>
            </a:r>
            <a:r>
              <a:rPr sz="900" dirty="0">
                <a:solidFill>
                  <a:schemeClr val="tx1">
                    <a:lumMod val="60000"/>
                    <a:lumOff val="40000"/>
                  </a:schemeClr>
                </a:solidFill>
              </a:rPr>
              <a:t>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 id="2147483695"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9.emf"/><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2.bin"/><Relationship Id="rId5" Type="http://schemas.openxmlformats.org/officeDocument/2006/relationships/image" Target="../media/image10.wmf"/><Relationship Id="rId1" Type="http://schemas.openxmlformats.org/officeDocument/2006/relationships/vmlDrawing" Target="../drawings/vmlDrawing2.vml"/><Relationship Id="rId2"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2"/>
          </p:nvPr>
        </p:nvSpPr>
        <p:spPr>
          <a:noFill/>
          <a:ln>
            <a:miter lim="800000"/>
            <a:headEnd/>
            <a:tailEnd/>
          </a:ln>
        </p:spPr>
        <p:txBody>
          <a:bodyPr/>
          <a:lstStyle/>
          <a:p>
            <a:fld id="{B2C53009-8448-45BF-A9D5-4E3D27FAA260}" type="slidenum">
              <a:rPr lang="zh-CN" altLang="en-US"/>
              <a:pPr/>
              <a:t>10</a:t>
            </a:fld>
            <a:endParaRPr lang="zh-CN" altLang="en-US"/>
          </a:p>
        </p:txBody>
      </p:sp>
      <p:sp>
        <p:nvSpPr>
          <p:cNvPr id="12290" name="Rectangle 2"/>
          <p:cNvSpPr>
            <a:spLocks noGrp="1" noChangeArrowheads="1"/>
          </p:cNvSpPr>
          <p:nvPr>
            <p:ph type="title"/>
          </p:nvPr>
        </p:nvSpPr>
        <p:spPr/>
        <p:txBody>
          <a:bodyPr/>
          <a:lstStyle/>
          <a:p>
            <a:r>
              <a:rPr lang="en-US" altLang="zh-CN" smtClean="0"/>
              <a:t>Data Types</a:t>
            </a:r>
          </a:p>
        </p:txBody>
      </p:sp>
      <p:sp>
        <p:nvSpPr>
          <p:cNvPr id="12291" name="Rectangle 3"/>
          <p:cNvSpPr>
            <a:spLocks noGrp="1" noChangeArrowheads="1"/>
          </p:cNvSpPr>
          <p:nvPr>
            <p:ph type="body" idx="1"/>
          </p:nvPr>
        </p:nvSpPr>
        <p:spPr/>
        <p:txBody>
          <a:bodyPr/>
          <a:lstStyle/>
          <a:p>
            <a:r>
              <a:rPr lang="en-US" altLang="en-US" smtClean="0"/>
              <a:t>Two types</a:t>
            </a:r>
          </a:p>
          <a:p>
            <a:pPr>
              <a:buFont typeface="Wingdings" pitchFamily="2" charset="2"/>
              <a:buChar char="v"/>
            </a:pPr>
            <a:r>
              <a:rPr lang="en-US" altLang="en-US" smtClean="0"/>
              <a:t>Primitive type</a:t>
            </a:r>
          </a:p>
          <a:p>
            <a:pPr>
              <a:buFont typeface="Wingdings" pitchFamily="2" charset="2"/>
              <a:buChar char="v"/>
            </a:pPr>
            <a:r>
              <a:rPr lang="en-US" altLang="en-US" smtClean="0"/>
              <a:t>User defined data types -- reference type</a:t>
            </a: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Number Placeholder 5"/>
          <p:cNvSpPr>
            <a:spLocks noGrp="1"/>
          </p:cNvSpPr>
          <p:nvPr>
            <p:ph type="sldNum" sz="quarter" idx="12"/>
          </p:nvPr>
        </p:nvSpPr>
        <p:spPr>
          <a:noFill/>
          <a:ln>
            <a:miter lim="800000"/>
            <a:headEnd/>
            <a:tailEnd/>
          </a:ln>
        </p:spPr>
        <p:txBody>
          <a:bodyPr/>
          <a:lstStyle/>
          <a:p>
            <a:fld id="{37C87CDE-41F8-48CD-9501-0F6958E3B26F}" type="slidenum">
              <a:rPr lang="zh-CN" altLang="en-US"/>
              <a:pPr/>
              <a:t>11</a:t>
            </a:fld>
            <a:endParaRPr lang="zh-CN" altLang="en-US"/>
          </a:p>
        </p:txBody>
      </p:sp>
      <p:sp>
        <p:nvSpPr>
          <p:cNvPr id="13314" name="Rectangle 2"/>
          <p:cNvSpPr>
            <a:spLocks noGrp="1" noChangeArrowheads="1"/>
          </p:cNvSpPr>
          <p:nvPr>
            <p:ph type="title"/>
          </p:nvPr>
        </p:nvSpPr>
        <p:spPr/>
        <p:txBody>
          <a:bodyPr/>
          <a:lstStyle/>
          <a:p>
            <a:r>
              <a:rPr lang="en-US" altLang="zh-CN" smtClean="0"/>
              <a:t>Variables</a:t>
            </a:r>
          </a:p>
        </p:txBody>
      </p:sp>
      <p:sp>
        <p:nvSpPr>
          <p:cNvPr id="13315" name="Rectangle 3"/>
          <p:cNvSpPr>
            <a:spLocks noGrp="1" noChangeArrowheads="1"/>
          </p:cNvSpPr>
          <p:nvPr>
            <p:ph type="body" idx="1"/>
          </p:nvPr>
        </p:nvSpPr>
        <p:spPr/>
        <p:txBody>
          <a:bodyPr/>
          <a:lstStyle/>
          <a:p>
            <a:r>
              <a:rPr lang="en-US" altLang="en-US" smtClean="0"/>
              <a:t>Variable holds the value.</a:t>
            </a:r>
          </a:p>
          <a:p>
            <a:r>
              <a:rPr lang="en-US" altLang="en-US" smtClean="0"/>
              <a:t> Ex: int x;</a:t>
            </a:r>
          </a:p>
          <a:p>
            <a:endParaRPr lang="en-US" altLang="en-US" smtClean="0"/>
          </a:p>
          <a:p>
            <a:r>
              <a:rPr lang="en-US" altLang="en-US" smtClean="0"/>
              <a:t>Types of variables</a:t>
            </a:r>
          </a:p>
          <a:p>
            <a:pPr>
              <a:lnSpc>
                <a:spcPct val="40000"/>
              </a:lnSpc>
              <a:buFont typeface="Wingdings" pitchFamily="2" charset="2"/>
              <a:buChar char="v"/>
            </a:pPr>
            <a:r>
              <a:rPr lang="en-US" altLang="en-US" smtClean="0"/>
              <a:t>Public</a:t>
            </a:r>
          </a:p>
          <a:p>
            <a:pPr>
              <a:lnSpc>
                <a:spcPct val="40000"/>
              </a:lnSpc>
              <a:buFont typeface="Wingdings" pitchFamily="2" charset="2"/>
              <a:buChar char="v"/>
            </a:pPr>
            <a:r>
              <a:rPr lang="en-US" altLang="en-US" smtClean="0"/>
              <a:t>Private</a:t>
            </a:r>
          </a:p>
          <a:p>
            <a:pPr>
              <a:lnSpc>
                <a:spcPct val="40000"/>
              </a:lnSpc>
              <a:buFont typeface="Wingdings" pitchFamily="2" charset="2"/>
              <a:buChar char="v"/>
            </a:pPr>
            <a:r>
              <a:rPr lang="en-US" altLang="en-US" smtClean="0"/>
              <a:t>Protected</a:t>
            </a:r>
          </a:p>
          <a:p>
            <a:pPr>
              <a:lnSpc>
                <a:spcPct val="40000"/>
              </a:lnSpc>
              <a:buFont typeface="Wingdings" pitchFamily="2" charset="2"/>
              <a:buChar char="v"/>
            </a:pPr>
            <a:r>
              <a:rPr lang="en-US" altLang="en-US" smtClean="0"/>
              <a:t>Default</a:t>
            </a: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5"/>
          <p:cNvSpPr>
            <a:spLocks noGrp="1"/>
          </p:cNvSpPr>
          <p:nvPr>
            <p:ph type="sldNum" sz="quarter" idx="12"/>
          </p:nvPr>
        </p:nvSpPr>
        <p:spPr>
          <a:noFill/>
          <a:ln>
            <a:miter lim="800000"/>
            <a:headEnd/>
            <a:tailEnd/>
          </a:ln>
        </p:spPr>
        <p:txBody>
          <a:bodyPr/>
          <a:lstStyle/>
          <a:p>
            <a:fld id="{F986F58B-3F6A-4004-B6CC-DB46E10BF4C1}" type="slidenum">
              <a:rPr lang="zh-CN" altLang="en-US"/>
              <a:pPr/>
              <a:t>12</a:t>
            </a:fld>
            <a:endParaRPr lang="zh-CN" altLang="en-US"/>
          </a:p>
        </p:txBody>
      </p:sp>
      <p:sp>
        <p:nvSpPr>
          <p:cNvPr id="14338" name="Rectangle 2"/>
          <p:cNvSpPr>
            <a:spLocks noGrp="1" noChangeArrowheads="1"/>
          </p:cNvSpPr>
          <p:nvPr>
            <p:ph type="title"/>
          </p:nvPr>
        </p:nvSpPr>
        <p:spPr/>
        <p:txBody>
          <a:bodyPr/>
          <a:lstStyle/>
          <a:p>
            <a:r>
              <a:rPr lang="en-US" altLang="zh-CN" smtClean="0"/>
              <a:t>Operator </a:t>
            </a:r>
          </a:p>
        </p:txBody>
      </p:sp>
      <p:sp>
        <p:nvSpPr>
          <p:cNvPr id="14339" name="Rectangle 3"/>
          <p:cNvSpPr>
            <a:spLocks noGrp="1" noChangeArrowheads="1"/>
          </p:cNvSpPr>
          <p:nvPr>
            <p:ph type="body" idx="1"/>
          </p:nvPr>
        </p:nvSpPr>
        <p:spPr/>
        <p:txBody>
          <a:bodyPr/>
          <a:lstStyle/>
          <a:p>
            <a:r>
              <a:rPr lang="en-US" altLang="en-US" sz="1800" smtClean="0"/>
              <a:t>Operator is symbol that can perform some operation between the operands is called operator</a:t>
            </a:r>
          </a:p>
          <a:p>
            <a:r>
              <a:rPr lang="en-US" altLang="en-US" sz="1800" smtClean="0"/>
              <a:t>Ex: in c=a+b;</a:t>
            </a:r>
          </a:p>
          <a:p>
            <a:pPr>
              <a:lnSpc>
                <a:spcPct val="30000"/>
              </a:lnSpc>
              <a:buFont typeface="Wingdings" pitchFamily="2" charset="2"/>
              <a:buChar char="v"/>
            </a:pPr>
            <a:r>
              <a:rPr lang="en-US" altLang="en-US" sz="1800" smtClean="0"/>
              <a:t> increment &amp; decrement operators.   ++ --</a:t>
            </a:r>
          </a:p>
          <a:p>
            <a:pPr>
              <a:lnSpc>
                <a:spcPct val="30000"/>
              </a:lnSpc>
              <a:buFont typeface="Wingdings" pitchFamily="2" charset="2"/>
              <a:buChar char="v"/>
            </a:pPr>
            <a:r>
              <a:rPr lang="en-US" altLang="en-US" sz="1800" smtClean="0"/>
              <a:t> arithmetic operators.  +-/*%</a:t>
            </a:r>
          </a:p>
          <a:p>
            <a:pPr>
              <a:lnSpc>
                <a:spcPct val="30000"/>
              </a:lnSpc>
              <a:buFont typeface="Wingdings" pitchFamily="2" charset="2"/>
              <a:buChar char="v"/>
            </a:pPr>
            <a:r>
              <a:rPr lang="en-US" altLang="en-US" sz="1800" smtClean="0"/>
              <a:t> string concatenation operators. +</a:t>
            </a:r>
          </a:p>
          <a:p>
            <a:pPr>
              <a:lnSpc>
                <a:spcPct val="30000"/>
              </a:lnSpc>
              <a:buFont typeface="Wingdings" pitchFamily="2" charset="2"/>
              <a:buChar char="v"/>
            </a:pPr>
            <a:r>
              <a:rPr lang="en-US" altLang="en-US" sz="1800" smtClean="0"/>
              <a:t> Relational operators   &gt; &lt; = &gt;= &lt;= ==</a:t>
            </a:r>
          </a:p>
          <a:p>
            <a:pPr>
              <a:lnSpc>
                <a:spcPct val="30000"/>
              </a:lnSpc>
              <a:buFont typeface="Wingdings" pitchFamily="2" charset="2"/>
              <a:buChar char="v"/>
            </a:pPr>
            <a:r>
              <a:rPr lang="en-US" altLang="en-US" sz="1800" smtClean="0"/>
              <a:t> Equality operators  == !=</a:t>
            </a:r>
          </a:p>
          <a:p>
            <a:pPr>
              <a:lnSpc>
                <a:spcPct val="30000"/>
              </a:lnSpc>
              <a:buFont typeface="Wingdings" pitchFamily="2" charset="2"/>
              <a:buChar char="v"/>
            </a:pPr>
            <a:r>
              <a:rPr lang="en-US" altLang="en-US" sz="1800" smtClean="0"/>
              <a:t> Bitwise operators   &amp; |  ^</a:t>
            </a:r>
          </a:p>
          <a:p>
            <a:pPr>
              <a:lnSpc>
                <a:spcPct val="30000"/>
              </a:lnSpc>
              <a:buFont typeface="Wingdings" pitchFamily="2" charset="2"/>
              <a:buChar char="v"/>
            </a:pPr>
            <a:r>
              <a:rPr lang="en-US" altLang="en-US" sz="1800" smtClean="0"/>
              <a:t> Short circuit operators  &amp;&amp; ||</a:t>
            </a:r>
          </a:p>
          <a:p>
            <a:pPr>
              <a:lnSpc>
                <a:spcPct val="30000"/>
              </a:lnSpc>
              <a:buFont typeface="Wingdings" pitchFamily="2" charset="2"/>
              <a:buChar char="v"/>
            </a:pPr>
            <a:r>
              <a:rPr lang="en-US" altLang="en-US" sz="1800" smtClean="0"/>
              <a:t> instance of operators </a:t>
            </a:r>
          </a:p>
          <a:p>
            <a:pPr>
              <a:lnSpc>
                <a:spcPct val="30000"/>
              </a:lnSpc>
              <a:buFont typeface="Wingdings" pitchFamily="2" charset="2"/>
              <a:buChar char="v"/>
            </a:pPr>
            <a:r>
              <a:rPr lang="en-US" altLang="en-US" sz="1800" smtClean="0"/>
              <a:t> type cast operators</a:t>
            </a:r>
          </a:p>
          <a:p>
            <a:pPr>
              <a:lnSpc>
                <a:spcPct val="30000"/>
              </a:lnSpc>
              <a:buFont typeface="Wingdings" pitchFamily="2" charset="2"/>
              <a:buChar char="v"/>
            </a:pPr>
            <a:r>
              <a:rPr lang="en-US" altLang="en-US" sz="1800" smtClean="0"/>
              <a:t> assignment operator </a:t>
            </a:r>
          </a:p>
          <a:p>
            <a:pPr>
              <a:lnSpc>
                <a:spcPct val="30000"/>
              </a:lnSpc>
              <a:buFont typeface="Wingdings" pitchFamily="2" charset="2"/>
              <a:buChar char="v"/>
            </a:pPr>
            <a:r>
              <a:rPr lang="en-US" altLang="en-US" sz="1800" smtClean="0"/>
              <a:t> conditional operator  (expression)?1:0</a:t>
            </a:r>
          </a:p>
          <a:p>
            <a:pPr>
              <a:lnSpc>
                <a:spcPct val="30000"/>
              </a:lnSpc>
              <a:buFont typeface="Wingdings" pitchFamily="2" charset="2"/>
              <a:buChar char="v"/>
            </a:pPr>
            <a:r>
              <a:rPr lang="en-US" altLang="en-US" sz="1800" smtClean="0"/>
              <a:t> new operator</a:t>
            </a: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5"/>
          <p:cNvSpPr>
            <a:spLocks noGrp="1"/>
          </p:cNvSpPr>
          <p:nvPr>
            <p:ph type="sldNum" sz="quarter" idx="12"/>
          </p:nvPr>
        </p:nvSpPr>
        <p:spPr>
          <a:noFill/>
          <a:ln>
            <a:miter lim="800000"/>
            <a:headEnd/>
            <a:tailEnd/>
          </a:ln>
        </p:spPr>
        <p:txBody>
          <a:bodyPr/>
          <a:lstStyle/>
          <a:p>
            <a:fld id="{BE626586-2604-4F0E-BBF3-22B41E9EB48A}" type="slidenum">
              <a:rPr lang="zh-CN" altLang="en-US"/>
              <a:pPr/>
              <a:t>13</a:t>
            </a:fld>
            <a:endParaRPr lang="zh-CN" altLang="en-US"/>
          </a:p>
        </p:txBody>
      </p:sp>
      <p:sp>
        <p:nvSpPr>
          <p:cNvPr id="15362" name="Rectangle 2"/>
          <p:cNvSpPr>
            <a:spLocks noGrp="1" noChangeArrowheads="1"/>
          </p:cNvSpPr>
          <p:nvPr>
            <p:ph type="title"/>
          </p:nvPr>
        </p:nvSpPr>
        <p:spPr/>
        <p:txBody>
          <a:bodyPr/>
          <a:lstStyle/>
          <a:p>
            <a:r>
              <a:rPr lang="en-US" altLang="zh-CN" smtClean="0"/>
              <a:t>Literal</a:t>
            </a:r>
          </a:p>
        </p:txBody>
      </p:sp>
      <p:sp>
        <p:nvSpPr>
          <p:cNvPr id="15363" name="Rectangle 3"/>
          <p:cNvSpPr>
            <a:spLocks noGrp="1" noChangeArrowheads="1"/>
          </p:cNvSpPr>
          <p:nvPr>
            <p:ph type="body" idx="1"/>
          </p:nvPr>
        </p:nvSpPr>
        <p:spPr/>
        <p:txBody>
          <a:bodyPr/>
          <a:lstStyle/>
          <a:p>
            <a:r>
              <a:rPr lang="en-US" altLang="zh-CN" smtClean="0"/>
              <a:t>A literal represents a constant value which can be assigned to the variables.</a:t>
            </a: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p:cNvSpPr>
            <a:spLocks noGrp="1"/>
          </p:cNvSpPr>
          <p:nvPr>
            <p:ph type="sldNum" sz="quarter" idx="12"/>
          </p:nvPr>
        </p:nvSpPr>
        <p:spPr>
          <a:noFill/>
          <a:ln>
            <a:miter lim="800000"/>
            <a:headEnd/>
            <a:tailEnd/>
          </a:ln>
        </p:spPr>
        <p:txBody>
          <a:bodyPr/>
          <a:lstStyle/>
          <a:p>
            <a:fld id="{3AEB897C-B1AA-4A95-B33F-822943D4576E}" type="slidenum">
              <a:rPr lang="zh-CN" altLang="en-US"/>
              <a:pPr/>
              <a:t>14</a:t>
            </a:fld>
            <a:endParaRPr lang="zh-CN" altLang="en-US"/>
          </a:p>
        </p:txBody>
      </p:sp>
      <p:sp>
        <p:nvSpPr>
          <p:cNvPr id="16386" name="Rectangle 2"/>
          <p:cNvSpPr>
            <a:spLocks noGrp="1" noChangeArrowheads="1"/>
          </p:cNvSpPr>
          <p:nvPr>
            <p:ph type="title"/>
          </p:nvPr>
        </p:nvSpPr>
        <p:spPr/>
        <p:txBody>
          <a:bodyPr/>
          <a:lstStyle/>
          <a:p>
            <a:r>
              <a:rPr lang="en-US" altLang="zh-CN" smtClean="0"/>
              <a:t>Java Coding Standards</a:t>
            </a:r>
          </a:p>
        </p:txBody>
      </p:sp>
      <p:sp>
        <p:nvSpPr>
          <p:cNvPr id="16387" name="Rectangle 3"/>
          <p:cNvSpPr>
            <a:spLocks noGrp="1" noChangeArrowheads="1"/>
          </p:cNvSpPr>
          <p:nvPr>
            <p:ph type="body" idx="1"/>
          </p:nvPr>
        </p:nvSpPr>
        <p:spPr/>
        <p:txBody>
          <a:bodyPr/>
          <a:lstStyle/>
          <a:p>
            <a:r>
              <a:rPr lang="en-US" altLang="zh-CN" smtClean="0"/>
              <a:t>Coding standards for classes</a:t>
            </a:r>
          </a:p>
          <a:p>
            <a:r>
              <a:rPr lang="en-US" altLang="zh-CN" smtClean="0"/>
              <a:t>Coding standards for interface</a:t>
            </a:r>
          </a:p>
          <a:p>
            <a:r>
              <a:rPr lang="en-US" altLang="zh-CN" smtClean="0"/>
              <a:t>Coding standards for method</a:t>
            </a:r>
          </a:p>
          <a:p>
            <a:r>
              <a:rPr lang="en-US" altLang="zh-CN" smtClean="0"/>
              <a:t>Coding standards for variable</a:t>
            </a:r>
          </a:p>
          <a:p>
            <a:r>
              <a:rPr lang="en-US" altLang="zh-CN" smtClean="0"/>
              <a:t>Coding standards for  constants</a:t>
            </a: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p:cNvSpPr>
            <a:spLocks noGrp="1"/>
          </p:cNvSpPr>
          <p:nvPr>
            <p:ph type="sldNum" sz="quarter" idx="12"/>
          </p:nvPr>
        </p:nvSpPr>
        <p:spPr>
          <a:noFill/>
          <a:ln>
            <a:miter lim="800000"/>
            <a:headEnd/>
            <a:tailEnd/>
          </a:ln>
        </p:spPr>
        <p:txBody>
          <a:bodyPr/>
          <a:lstStyle/>
          <a:p>
            <a:fld id="{A108BF41-98EE-4D5B-BC3C-B412427552FF}" type="slidenum">
              <a:rPr lang="zh-CN" altLang="en-US"/>
              <a:pPr/>
              <a:t>15</a:t>
            </a:fld>
            <a:endParaRPr lang="zh-CN" altLang="en-US"/>
          </a:p>
        </p:txBody>
      </p:sp>
      <p:sp>
        <p:nvSpPr>
          <p:cNvPr id="17410" name="Rectangle 2"/>
          <p:cNvSpPr>
            <a:spLocks noGrp="1" noChangeArrowheads="1"/>
          </p:cNvSpPr>
          <p:nvPr>
            <p:ph type="title"/>
          </p:nvPr>
        </p:nvSpPr>
        <p:spPr>
          <a:xfrm>
            <a:off x="571500" y="406401"/>
            <a:ext cx="11085517" cy="774699"/>
          </a:xfrm>
        </p:spPr>
        <p:txBody>
          <a:bodyPr/>
          <a:lstStyle/>
          <a:p>
            <a:r>
              <a:rPr lang="en-US" altLang="zh-CN" dirty="0" smtClean="0"/>
              <a:t>Naming Conventions</a:t>
            </a:r>
          </a:p>
        </p:txBody>
      </p:sp>
      <p:sp>
        <p:nvSpPr>
          <p:cNvPr id="17411" name="Rectangle 3"/>
          <p:cNvSpPr>
            <a:spLocks noGrp="1" noChangeArrowheads="1"/>
          </p:cNvSpPr>
          <p:nvPr>
            <p:ph type="body" idx="1"/>
          </p:nvPr>
        </p:nvSpPr>
        <p:spPr>
          <a:xfrm>
            <a:off x="371475" y="1200150"/>
            <a:ext cx="11286204" cy="4743451"/>
          </a:xfrm>
        </p:spPr>
        <p:txBody>
          <a:bodyPr/>
          <a:lstStyle/>
          <a:p>
            <a:r>
              <a:rPr lang="en-US" altLang="zh-CN" dirty="0" smtClean="0"/>
              <a:t>Choose meaningful and descriptive names.</a:t>
            </a:r>
          </a:p>
          <a:p>
            <a:r>
              <a:rPr lang="en-US" altLang="zh-CN" dirty="0" smtClean="0"/>
              <a:t>Variables and method names:  </a:t>
            </a:r>
          </a:p>
          <a:p>
            <a:pPr>
              <a:buFont typeface="Wingdings" pitchFamily="2" charset="2"/>
              <a:buChar char="v"/>
            </a:pPr>
            <a:r>
              <a:rPr lang="en-US" altLang="zh-CN" dirty="0" smtClean="0"/>
              <a:t>Use lowercase. If the name consists of several words, concatenate all in one, use lowercase for the first word, and capitalize the first letter of each subsequent word in the name. For example, the variables radius and area, and the method </a:t>
            </a:r>
            <a:r>
              <a:rPr lang="en-US" altLang="zh-CN" dirty="0" err="1" smtClean="0"/>
              <a:t>computeArea</a:t>
            </a:r>
            <a:r>
              <a:rPr lang="en-US" altLang="zh-CN" dirty="0" smtClean="0"/>
              <a:t>.</a:t>
            </a:r>
          </a:p>
          <a:p>
            <a:pPr>
              <a:buFont typeface="Wingdings" pitchFamily="2" charset="2"/>
              <a:buChar char="v"/>
            </a:pPr>
            <a:endParaRPr lang="en-US" altLang="zh-CN" dirty="0" smtClean="0"/>
          </a:p>
        </p:txBody>
      </p:sp>
      <p:sp>
        <p:nvSpPr>
          <p:cNvPr id="17412" name="Text Box 4"/>
          <p:cNvSpPr txBox="1">
            <a:spLocks noChangeArrowheads="1"/>
          </p:cNvSpPr>
          <p:nvPr/>
        </p:nvSpPr>
        <p:spPr bwMode="auto">
          <a:xfrm>
            <a:off x="649649" y="3695700"/>
            <a:ext cx="7554532" cy="2723823"/>
          </a:xfrm>
          <a:prstGeom prst="rect">
            <a:avLst/>
          </a:prstGeom>
          <a:noFill/>
          <a:ln w="9525">
            <a:noFill/>
            <a:bevel/>
            <a:headEnd/>
            <a:tailEnd/>
          </a:ln>
          <a:effectLst/>
        </p:spPr>
        <p:txBody>
          <a:bodyPr>
            <a:spAutoFit/>
          </a:bodyPr>
          <a:lstStyle/>
          <a:p>
            <a:pPr>
              <a:buFont typeface="Arial" pitchFamily="34" charset="0"/>
              <a:buNone/>
            </a:pPr>
            <a:r>
              <a:rPr lang="en-US" altLang="en-US"/>
              <a:t>public class Circle{</a:t>
            </a:r>
          </a:p>
          <a:p>
            <a:pPr>
              <a:buFont typeface="Arial" pitchFamily="34" charset="0"/>
              <a:buNone/>
            </a:pPr>
            <a:r>
              <a:rPr lang="en-US" altLang="en-US"/>
              <a:t>	int radius;</a:t>
            </a:r>
          </a:p>
          <a:p>
            <a:pPr>
              <a:buFont typeface="Arial" pitchFamily="34" charset="0"/>
              <a:buNone/>
            </a:pPr>
            <a:r>
              <a:rPr lang="en-US" altLang="en-US"/>
              <a:t>	double area;</a:t>
            </a:r>
          </a:p>
          <a:p>
            <a:pPr>
              <a:buFont typeface="Arial" pitchFamily="34" charset="0"/>
              <a:buNone/>
            </a:pPr>
            <a:r>
              <a:rPr lang="en-US" altLang="en-US"/>
              <a:t>	String nameOfThisCirle;</a:t>
            </a:r>
          </a:p>
          <a:p>
            <a:pPr>
              <a:buFont typeface="Arial" pitchFamily="34" charset="0"/>
              <a:buNone/>
            </a:pPr>
            <a:endParaRPr lang="en-US" altLang="en-US"/>
          </a:p>
          <a:p>
            <a:pPr>
              <a:buFont typeface="Arial" pitchFamily="34" charset="0"/>
              <a:buNone/>
            </a:pPr>
            <a:r>
              <a:rPr lang="en-US" altLang="en-US"/>
              <a:t>	public Double computeArea(){</a:t>
            </a:r>
          </a:p>
          <a:p>
            <a:pPr>
              <a:buFont typeface="Arial" pitchFamily="34" charset="0"/>
              <a:buNone/>
            </a:pPr>
            <a:r>
              <a:rPr lang="en-US" altLang="en-US"/>
              <a:t>		return null;</a:t>
            </a:r>
          </a:p>
          <a:p>
            <a:pPr>
              <a:buFont typeface="Arial" pitchFamily="34" charset="0"/>
              <a:buNone/>
            </a:pPr>
            <a:r>
              <a:rPr lang="en-US" altLang="en-US"/>
              <a:t>	}</a:t>
            </a:r>
          </a:p>
          <a:p>
            <a:pPr>
              <a:buFont typeface="Arial" pitchFamily="34" charset="0"/>
              <a:buNone/>
            </a:pPr>
            <a:r>
              <a:rPr lang="en-US" altLang="en-US"/>
              <a:t>}</a:t>
            </a: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p:cNvSpPr>
            <a:spLocks noGrp="1"/>
          </p:cNvSpPr>
          <p:nvPr>
            <p:ph type="sldNum" sz="quarter" idx="12"/>
          </p:nvPr>
        </p:nvSpPr>
        <p:spPr>
          <a:noFill/>
          <a:ln>
            <a:miter lim="800000"/>
            <a:headEnd/>
            <a:tailEnd/>
          </a:ln>
        </p:spPr>
        <p:txBody>
          <a:bodyPr/>
          <a:lstStyle/>
          <a:p>
            <a:fld id="{E109B0AE-30C5-4AC1-9A1B-D74DA1391321}" type="slidenum">
              <a:rPr lang="zh-CN" altLang="en-US"/>
              <a:pPr/>
              <a:t>16</a:t>
            </a:fld>
            <a:endParaRPr lang="zh-CN" altLang="en-US"/>
          </a:p>
        </p:txBody>
      </p:sp>
      <p:sp>
        <p:nvSpPr>
          <p:cNvPr id="18434" name="Rectangle 2"/>
          <p:cNvSpPr>
            <a:spLocks noGrp="1" noChangeArrowheads="1"/>
          </p:cNvSpPr>
          <p:nvPr>
            <p:ph type="title"/>
          </p:nvPr>
        </p:nvSpPr>
        <p:spPr/>
        <p:txBody>
          <a:bodyPr/>
          <a:lstStyle/>
          <a:p>
            <a:r>
              <a:rPr lang="en-US" altLang="zh-CN" smtClean="0"/>
              <a:t>Appropriate Comments</a:t>
            </a:r>
          </a:p>
        </p:txBody>
      </p:sp>
      <p:sp>
        <p:nvSpPr>
          <p:cNvPr id="18435" name="Rectangle 3"/>
          <p:cNvSpPr>
            <a:spLocks noGrp="1" noChangeArrowheads="1"/>
          </p:cNvSpPr>
          <p:nvPr>
            <p:ph type="body" idx="1"/>
          </p:nvPr>
        </p:nvSpPr>
        <p:spPr>
          <a:xfrm>
            <a:off x="419100" y="1390650"/>
            <a:ext cx="11238579" cy="4552951"/>
          </a:xfrm>
        </p:spPr>
        <p:txBody>
          <a:bodyPr/>
          <a:lstStyle/>
          <a:p>
            <a:r>
              <a:rPr lang="en-US" altLang="en-US" dirty="0" smtClean="0"/>
              <a:t>Include a summary at the beginning of the program to explain what the program does, its key features, its supporting data structures, and any unique techniques it uses. </a:t>
            </a:r>
          </a:p>
          <a:p>
            <a:r>
              <a:rPr lang="en-US" altLang="en-US" dirty="0" smtClean="0"/>
              <a:t>Include your name, class section, instructor, date, and a brief description at the beginning of the program. </a:t>
            </a:r>
          </a:p>
        </p:txBody>
      </p:sp>
      <p:sp>
        <p:nvSpPr>
          <p:cNvPr id="18436" name="TextBox 1"/>
          <p:cNvSpPr txBox="1">
            <a:spLocks noChangeArrowheads="1"/>
          </p:cNvSpPr>
          <p:nvPr/>
        </p:nvSpPr>
        <p:spPr bwMode="auto">
          <a:xfrm>
            <a:off x="857027" y="3378200"/>
            <a:ext cx="6839285" cy="2139047"/>
          </a:xfrm>
          <a:prstGeom prst="rect">
            <a:avLst/>
          </a:prstGeom>
          <a:noFill/>
          <a:ln w="9525">
            <a:noFill/>
            <a:miter lim="800000"/>
            <a:headEnd/>
            <a:tailEnd/>
          </a:ln>
        </p:spPr>
        <p:txBody>
          <a:bodyPr>
            <a:spAutoFit/>
          </a:bodyPr>
          <a:lstStyle/>
          <a:p>
            <a:pPr>
              <a:buFont typeface="Arial" pitchFamily="34" charset="0"/>
              <a:buNone/>
            </a:pPr>
            <a:r>
              <a:rPr lang="en-US"/>
              <a:t>// single line</a:t>
            </a:r>
          </a:p>
          <a:p>
            <a:pPr>
              <a:buFont typeface="Arial" pitchFamily="34" charset="0"/>
              <a:buNone/>
            </a:pPr>
            <a:endParaRPr lang="en-US"/>
          </a:p>
          <a:p>
            <a:pPr>
              <a:buFont typeface="Arial" pitchFamily="34" charset="0"/>
              <a:buNone/>
            </a:pPr>
            <a:r>
              <a:rPr lang="en-US"/>
              <a:t>/* block */</a:t>
            </a:r>
          </a:p>
          <a:p>
            <a:pPr>
              <a:buFont typeface="Arial" pitchFamily="34" charset="0"/>
              <a:buNone/>
            </a:pPr>
            <a:endParaRPr lang="en-US"/>
          </a:p>
          <a:p>
            <a:pPr>
              <a:buFont typeface="Arial" pitchFamily="34" charset="0"/>
              <a:buNone/>
            </a:pPr>
            <a:r>
              <a:rPr lang="en-US"/>
              <a:t>/**</a:t>
            </a:r>
          </a:p>
          <a:p>
            <a:pPr>
              <a:buFont typeface="Arial" pitchFamily="34" charset="0"/>
              <a:buNone/>
            </a:pPr>
            <a:r>
              <a:rPr lang="en-US"/>
              <a:t>Documentation</a:t>
            </a:r>
          </a:p>
          <a:p>
            <a:pPr>
              <a:buFont typeface="Arial" pitchFamily="34" charset="0"/>
              <a:buNone/>
            </a:pPr>
            <a:r>
              <a:rPr lang="en-US"/>
              <a:t>*/</a:t>
            </a: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p:cNvSpPr>
            <a:spLocks noGrp="1"/>
          </p:cNvSpPr>
          <p:nvPr>
            <p:ph type="sldNum" sz="quarter" idx="12"/>
          </p:nvPr>
        </p:nvSpPr>
        <p:spPr>
          <a:noFill/>
          <a:ln>
            <a:miter lim="800000"/>
            <a:headEnd/>
            <a:tailEnd/>
          </a:ln>
        </p:spPr>
        <p:txBody>
          <a:bodyPr/>
          <a:lstStyle/>
          <a:p>
            <a:fld id="{36DD48AB-B04B-4552-88F8-645DF10A94CC}" type="slidenum">
              <a:rPr lang="zh-CN" altLang="en-US"/>
              <a:pPr/>
              <a:t>17</a:t>
            </a:fld>
            <a:endParaRPr lang="zh-CN" altLang="en-US"/>
          </a:p>
        </p:txBody>
      </p:sp>
      <p:sp>
        <p:nvSpPr>
          <p:cNvPr id="19458" name="Rectangle 2"/>
          <p:cNvSpPr>
            <a:spLocks noGrp="1" noChangeArrowheads="1"/>
          </p:cNvSpPr>
          <p:nvPr>
            <p:ph type="title"/>
          </p:nvPr>
        </p:nvSpPr>
        <p:spPr/>
        <p:txBody>
          <a:bodyPr/>
          <a:lstStyle/>
          <a:p>
            <a:r>
              <a:rPr lang="en-US" altLang="zh-CN" smtClean="0"/>
              <a:t>Programming Errors</a:t>
            </a:r>
          </a:p>
        </p:txBody>
      </p:sp>
      <p:sp>
        <p:nvSpPr>
          <p:cNvPr id="19459" name="Rectangle 3"/>
          <p:cNvSpPr>
            <a:spLocks noGrp="1" noChangeArrowheads="1"/>
          </p:cNvSpPr>
          <p:nvPr>
            <p:ph type="body" idx="1"/>
          </p:nvPr>
        </p:nvSpPr>
        <p:spPr/>
        <p:txBody>
          <a:bodyPr/>
          <a:lstStyle/>
          <a:p>
            <a:r>
              <a:rPr lang="en-US" altLang="zh-CN" smtClean="0"/>
              <a:t>Syntax Errors</a:t>
            </a:r>
          </a:p>
          <a:p>
            <a:pPr>
              <a:buFont typeface="Wingdings" pitchFamily="2" charset="2"/>
              <a:buChar char="v"/>
            </a:pPr>
            <a:r>
              <a:rPr lang="en-US" altLang="zh-CN" smtClean="0"/>
              <a:t>Detected by the compiler</a:t>
            </a:r>
          </a:p>
          <a:p>
            <a:r>
              <a:rPr lang="en-US" altLang="zh-CN" smtClean="0"/>
              <a:t>Runtime Errors</a:t>
            </a:r>
          </a:p>
          <a:p>
            <a:pPr>
              <a:buFont typeface="Wingdings" pitchFamily="2" charset="2"/>
              <a:buChar char="v"/>
            </a:pPr>
            <a:r>
              <a:rPr lang="en-US" altLang="zh-CN" smtClean="0"/>
              <a:t>Causes the program to abort</a:t>
            </a:r>
          </a:p>
          <a:p>
            <a:r>
              <a:rPr lang="en-US" altLang="zh-CN" smtClean="0"/>
              <a:t>Logic Errors</a:t>
            </a:r>
          </a:p>
          <a:p>
            <a:pPr>
              <a:buFont typeface="Wingdings" pitchFamily="2" charset="2"/>
              <a:buChar char="v"/>
            </a:pPr>
            <a:r>
              <a:rPr lang="en-US" altLang="zh-CN" smtClean="0"/>
              <a:t>Produces incorrect result</a:t>
            </a: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p:cNvSpPr>
            <a:spLocks noGrp="1"/>
          </p:cNvSpPr>
          <p:nvPr>
            <p:ph type="sldNum" sz="quarter" idx="12"/>
          </p:nvPr>
        </p:nvSpPr>
        <p:spPr>
          <a:noFill/>
          <a:ln>
            <a:miter lim="800000"/>
            <a:headEnd/>
            <a:tailEnd/>
          </a:ln>
        </p:spPr>
        <p:txBody>
          <a:bodyPr/>
          <a:lstStyle/>
          <a:p>
            <a:fld id="{8F2AD4A4-DCE1-4B5D-A7A3-3C27BC863008}" type="slidenum">
              <a:rPr lang="zh-CN" altLang="en-US"/>
              <a:pPr/>
              <a:t>18</a:t>
            </a:fld>
            <a:endParaRPr lang="zh-CN" altLang="en-US"/>
          </a:p>
        </p:txBody>
      </p:sp>
      <p:sp>
        <p:nvSpPr>
          <p:cNvPr id="20482" name="Rectangle 2"/>
          <p:cNvSpPr>
            <a:spLocks noGrp="1" noChangeArrowheads="1"/>
          </p:cNvSpPr>
          <p:nvPr>
            <p:ph type="title"/>
          </p:nvPr>
        </p:nvSpPr>
        <p:spPr>
          <a:xfrm>
            <a:off x="531818" y="406401"/>
            <a:ext cx="11125199" cy="711199"/>
          </a:xfrm>
        </p:spPr>
        <p:txBody>
          <a:bodyPr/>
          <a:lstStyle/>
          <a:p>
            <a:r>
              <a:rPr lang="en-US" altLang="zh-CN" smtClean="0"/>
              <a:t>Programming Errors</a:t>
            </a:r>
          </a:p>
        </p:txBody>
      </p:sp>
      <p:sp>
        <p:nvSpPr>
          <p:cNvPr id="20483" name="Text Box 3"/>
          <p:cNvSpPr txBox="1">
            <a:spLocks noChangeArrowheads="1"/>
          </p:cNvSpPr>
          <p:nvPr/>
        </p:nvSpPr>
        <p:spPr bwMode="auto">
          <a:xfrm>
            <a:off x="228563" y="1057221"/>
            <a:ext cx="7552417" cy="1554272"/>
          </a:xfrm>
          <a:prstGeom prst="rect">
            <a:avLst/>
          </a:prstGeom>
          <a:noFill/>
          <a:ln w="9525">
            <a:noFill/>
            <a:miter lim="800000"/>
            <a:headEnd/>
            <a:tailEnd/>
          </a:ln>
          <a:effectLst/>
        </p:spPr>
        <p:txBody>
          <a:bodyPr>
            <a:spAutoFit/>
          </a:bodyPr>
          <a:lstStyle/>
          <a:p>
            <a:pPr>
              <a:buFont typeface="Arial" charset="0"/>
              <a:buNone/>
              <a:defRPr/>
            </a:pPr>
            <a:r>
              <a:rPr lang="en-US" altLang="zh-CN" dirty="0">
                <a:latin typeface="Calibri" charset="0"/>
                <a:ea typeface="幼圆" charset="0"/>
              </a:rPr>
              <a:t>public class </a:t>
            </a:r>
            <a:r>
              <a:rPr lang="en-US" altLang="zh-CN" dirty="0" err="1">
                <a:latin typeface="Calibri" charset="0"/>
                <a:ea typeface="幼圆" charset="0"/>
              </a:rPr>
              <a:t>SyntaxErrors</a:t>
            </a:r>
            <a:r>
              <a:rPr lang="en-US" altLang="zh-CN" dirty="0">
                <a:latin typeface="Calibri" charset="0"/>
                <a:ea typeface="幼圆" charset="0"/>
              </a:rPr>
              <a:t> {</a:t>
            </a:r>
          </a:p>
          <a:p>
            <a:pPr>
              <a:buFont typeface="Arial" charset="0"/>
              <a:buNone/>
              <a:defRPr/>
            </a:pPr>
            <a:r>
              <a:rPr lang="en-US" altLang="zh-CN" dirty="0">
                <a:latin typeface="Calibri" charset="0"/>
                <a:ea typeface="幼圆" charset="0"/>
              </a:rPr>
              <a:t>  public static main(String[] </a:t>
            </a:r>
            <a:r>
              <a:rPr lang="en-US" altLang="zh-CN" dirty="0" err="1">
                <a:latin typeface="Calibri" charset="0"/>
                <a:ea typeface="幼圆" charset="0"/>
              </a:rPr>
              <a:t>args</a:t>
            </a:r>
            <a:r>
              <a:rPr lang="en-US" altLang="zh-CN" dirty="0">
                <a:latin typeface="Calibri" charset="0"/>
                <a:ea typeface="幼圆" charset="0"/>
              </a:rPr>
              <a:t>) {</a:t>
            </a:r>
          </a:p>
          <a:p>
            <a:pPr>
              <a:buFont typeface="Arial" charset="0"/>
              <a:buNone/>
              <a:defRPr/>
            </a:pPr>
            <a:r>
              <a:rPr lang="en-US" altLang="zh-CN" dirty="0">
                <a:latin typeface="Calibri" charset="0"/>
                <a:ea typeface="幼圆" charset="0"/>
              </a:rPr>
              <a:t>    </a:t>
            </a:r>
            <a:r>
              <a:rPr lang="en-US" altLang="zh-CN" dirty="0" err="1">
                <a:latin typeface="Calibri" charset="0"/>
                <a:ea typeface="幼圆" charset="0"/>
              </a:rPr>
              <a:t>System.out.println</a:t>
            </a:r>
            <a:r>
              <a:rPr lang="en-US" altLang="zh-CN" dirty="0">
                <a:latin typeface="Calibri" charset="0"/>
                <a:ea typeface="幼圆" charset="0"/>
              </a:rPr>
              <a:t>("Welcome to Java);</a:t>
            </a:r>
          </a:p>
          <a:p>
            <a:pPr>
              <a:buFont typeface="Arial" charset="0"/>
              <a:buNone/>
              <a:defRPr/>
            </a:pPr>
            <a:r>
              <a:rPr lang="en-US" altLang="zh-CN" dirty="0">
                <a:latin typeface="Calibri" charset="0"/>
                <a:ea typeface="幼圆" charset="0"/>
              </a:rPr>
              <a:t>  }</a:t>
            </a:r>
          </a:p>
          <a:p>
            <a:pPr>
              <a:buFont typeface="Arial" charset="0"/>
              <a:buNone/>
              <a:defRPr/>
            </a:pPr>
            <a:r>
              <a:rPr lang="en-US" altLang="zh-CN" dirty="0">
                <a:latin typeface="Calibri" charset="0"/>
                <a:ea typeface="幼圆" charset="0"/>
              </a:rPr>
              <a:t>}</a:t>
            </a:r>
          </a:p>
        </p:txBody>
      </p:sp>
      <p:sp>
        <p:nvSpPr>
          <p:cNvPr id="20484" name="Text Box 4"/>
          <p:cNvSpPr txBox="1">
            <a:spLocks noChangeArrowheads="1"/>
          </p:cNvSpPr>
          <p:nvPr/>
        </p:nvSpPr>
        <p:spPr bwMode="auto">
          <a:xfrm>
            <a:off x="139663" y="2551114"/>
            <a:ext cx="7552417" cy="1554272"/>
          </a:xfrm>
          <a:prstGeom prst="rect">
            <a:avLst/>
          </a:prstGeom>
          <a:noFill/>
          <a:ln w="9525">
            <a:noFill/>
            <a:bevel/>
            <a:headEnd/>
            <a:tailEnd/>
          </a:ln>
          <a:effectLst/>
        </p:spPr>
        <p:txBody>
          <a:bodyPr>
            <a:spAutoFit/>
          </a:bodyPr>
          <a:lstStyle/>
          <a:p>
            <a:pPr>
              <a:buFont typeface="Arial" charset="0"/>
              <a:buNone/>
              <a:defRPr/>
            </a:pPr>
            <a:r>
              <a:rPr lang="en-US" altLang="zh-CN">
                <a:latin typeface="Calibri" charset="0"/>
                <a:ea typeface="幼圆" charset="0"/>
              </a:rPr>
              <a:t>public class RuntimeErrors {</a:t>
            </a:r>
          </a:p>
          <a:p>
            <a:pPr>
              <a:buFont typeface="Arial" charset="0"/>
              <a:buNone/>
              <a:defRPr/>
            </a:pPr>
            <a:r>
              <a:rPr lang="en-US" altLang="zh-CN">
                <a:latin typeface="Calibri" charset="0"/>
                <a:ea typeface="幼圆" charset="0"/>
              </a:rPr>
              <a:t>  public static void main(String[] args) {</a:t>
            </a:r>
          </a:p>
          <a:p>
            <a:pPr>
              <a:buFont typeface="Arial" charset="0"/>
              <a:buNone/>
              <a:defRPr/>
            </a:pPr>
            <a:r>
              <a:rPr lang="en-US" altLang="zh-CN">
                <a:latin typeface="Calibri" charset="0"/>
                <a:ea typeface="幼圆" charset="0"/>
              </a:rPr>
              <a:t>    System.out.println(1 / 0);</a:t>
            </a:r>
          </a:p>
          <a:p>
            <a:pPr>
              <a:buFont typeface="Arial" charset="0"/>
              <a:buNone/>
              <a:defRPr/>
            </a:pPr>
            <a:r>
              <a:rPr lang="en-US" altLang="zh-CN">
                <a:latin typeface="Calibri" charset="0"/>
                <a:ea typeface="幼圆" charset="0"/>
              </a:rPr>
              <a:t>  }</a:t>
            </a:r>
          </a:p>
          <a:p>
            <a:pPr>
              <a:buFont typeface="Arial" charset="0"/>
              <a:buNone/>
              <a:defRPr/>
            </a:pPr>
            <a:r>
              <a:rPr lang="en-US" altLang="zh-CN">
                <a:latin typeface="Calibri" charset="0"/>
                <a:ea typeface="幼圆" charset="0"/>
              </a:rPr>
              <a:t>}</a:t>
            </a:r>
          </a:p>
        </p:txBody>
      </p:sp>
      <p:sp>
        <p:nvSpPr>
          <p:cNvPr id="20485" name="Text Box 5"/>
          <p:cNvSpPr txBox="1">
            <a:spLocks noChangeArrowheads="1"/>
          </p:cNvSpPr>
          <p:nvPr/>
        </p:nvSpPr>
        <p:spPr bwMode="auto">
          <a:xfrm>
            <a:off x="139664" y="4397376"/>
            <a:ext cx="7937550" cy="1846659"/>
          </a:xfrm>
          <a:prstGeom prst="rect">
            <a:avLst/>
          </a:prstGeom>
          <a:noFill/>
          <a:ln w="9525">
            <a:noFill/>
            <a:miter lim="800000"/>
            <a:headEnd/>
            <a:tailEnd/>
          </a:ln>
          <a:effectLst/>
        </p:spPr>
        <p:txBody>
          <a:bodyPr>
            <a:spAutoFit/>
          </a:bodyPr>
          <a:lstStyle/>
          <a:p>
            <a:pPr>
              <a:buFont typeface="Arial" charset="0"/>
              <a:buNone/>
              <a:defRPr/>
            </a:pPr>
            <a:r>
              <a:rPr lang="en-US" altLang="zh-CN">
                <a:latin typeface="Calibri" charset="0"/>
                <a:ea typeface="幼圆" charset="0"/>
              </a:rPr>
              <a:t>public class LogicErrors {</a:t>
            </a:r>
          </a:p>
          <a:p>
            <a:pPr>
              <a:buFont typeface="Arial" charset="0"/>
              <a:buNone/>
              <a:defRPr/>
            </a:pPr>
            <a:r>
              <a:rPr lang="en-US" altLang="zh-CN">
                <a:latin typeface="Calibri" charset="0"/>
                <a:ea typeface="幼圆" charset="0"/>
              </a:rPr>
              <a:t>  public static void main(String[] args) {</a:t>
            </a:r>
          </a:p>
          <a:p>
            <a:pPr>
              <a:buFont typeface="Arial" charset="0"/>
              <a:buNone/>
              <a:defRPr/>
            </a:pPr>
            <a:r>
              <a:rPr lang="en-US" altLang="zh-CN">
                <a:latin typeface="Calibri" charset="0"/>
                <a:ea typeface="幼圆" charset="0"/>
              </a:rPr>
              <a:t>    System.out.println("Celsius 35 is Fahrenheit degree ");</a:t>
            </a:r>
          </a:p>
          <a:p>
            <a:pPr>
              <a:buFont typeface="Arial" charset="0"/>
              <a:buNone/>
              <a:defRPr/>
            </a:pPr>
            <a:r>
              <a:rPr lang="en-US" altLang="zh-CN">
                <a:latin typeface="Calibri" charset="0"/>
                <a:ea typeface="幼圆" charset="0"/>
              </a:rPr>
              <a:t>    System.out.println((9 / 5) * 35 + 32);</a:t>
            </a:r>
          </a:p>
          <a:p>
            <a:pPr>
              <a:buFont typeface="Arial" charset="0"/>
              <a:buNone/>
              <a:defRPr/>
            </a:pPr>
            <a:r>
              <a:rPr lang="en-US" altLang="zh-CN">
                <a:latin typeface="Calibri" charset="0"/>
                <a:ea typeface="幼圆" charset="0"/>
              </a:rPr>
              <a:t>  }</a:t>
            </a:r>
          </a:p>
          <a:p>
            <a:pPr>
              <a:buFont typeface="Arial" charset="0"/>
              <a:buNone/>
              <a:defRPr/>
            </a:pPr>
            <a:r>
              <a:rPr lang="en-US" altLang="zh-CN">
                <a:latin typeface="Calibri" charset="0"/>
                <a:ea typeface="幼圆" charset="0"/>
              </a:rPr>
              <a:t>}</a:t>
            </a: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p:cNvSpPr>
            <a:spLocks noGrp="1"/>
          </p:cNvSpPr>
          <p:nvPr>
            <p:ph type="sldNum" sz="quarter" idx="12"/>
          </p:nvPr>
        </p:nvSpPr>
        <p:spPr>
          <a:noFill/>
          <a:ln>
            <a:miter lim="800000"/>
            <a:headEnd/>
            <a:tailEnd/>
          </a:ln>
        </p:spPr>
        <p:txBody>
          <a:bodyPr/>
          <a:lstStyle/>
          <a:p>
            <a:fld id="{3713EAC4-A3A1-4531-B036-C89B2FBB9958}" type="slidenum">
              <a:rPr lang="zh-CN" altLang="en-US"/>
              <a:pPr/>
              <a:t>19</a:t>
            </a:fld>
            <a:endParaRPr lang="zh-CN" altLang="en-US"/>
          </a:p>
        </p:txBody>
      </p:sp>
      <p:sp>
        <p:nvSpPr>
          <p:cNvPr id="21506" name="Rectangle 2"/>
          <p:cNvSpPr>
            <a:spLocks noGrp="1" noChangeArrowheads="1"/>
          </p:cNvSpPr>
          <p:nvPr>
            <p:ph type="title"/>
          </p:nvPr>
        </p:nvSpPr>
        <p:spPr/>
        <p:txBody>
          <a:bodyPr/>
          <a:lstStyle/>
          <a:p>
            <a:r>
              <a:rPr lang="en-US" altLang="zh-CN" smtClean="0"/>
              <a:t>Named Constants</a:t>
            </a:r>
          </a:p>
        </p:txBody>
      </p:sp>
      <p:sp>
        <p:nvSpPr>
          <p:cNvPr id="21507" name="Rectangle 3"/>
          <p:cNvSpPr>
            <a:spLocks noGrp="1" noChangeArrowheads="1"/>
          </p:cNvSpPr>
          <p:nvPr>
            <p:ph type="body" idx="1"/>
          </p:nvPr>
        </p:nvSpPr>
        <p:spPr/>
        <p:txBody>
          <a:bodyPr/>
          <a:lstStyle/>
          <a:p>
            <a:r>
              <a:rPr lang="en-US" altLang="zh-CN" smtClean="0"/>
              <a:t>final static datatype CONSTANTNAME = VALUE;   </a:t>
            </a:r>
          </a:p>
          <a:p>
            <a:endParaRPr lang="en-US" altLang="zh-CN" smtClean="0"/>
          </a:p>
          <a:p>
            <a:r>
              <a:rPr lang="en-US" altLang="zh-CN" smtClean="0"/>
              <a:t>final static double PI = 3.14159; </a:t>
            </a:r>
          </a:p>
          <a:p>
            <a:r>
              <a:rPr lang="en-US" altLang="zh-CN" smtClean="0"/>
              <a:t>final static int SIZE = 3;</a:t>
            </a:r>
          </a:p>
          <a:p>
            <a:pPr>
              <a:buFontTx/>
              <a:buNone/>
            </a:pPr>
            <a:endParaRPr lang="en-US" altLang="zh-CN" smtClean="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531813" y="739780"/>
            <a:ext cx="8763000" cy="1470025"/>
          </a:xfrm>
        </p:spPr>
        <p:txBody>
          <a:bodyPr/>
          <a:lstStyle/>
          <a:p>
            <a:r>
              <a:rPr lang="en-US" dirty="0" smtClean="0"/>
              <a:t>Antra SEP Program</a:t>
            </a:r>
            <a:endParaRPr lang="en-US" dirty="0"/>
          </a:p>
        </p:txBody>
      </p:sp>
      <p:sp>
        <p:nvSpPr>
          <p:cNvPr id="6" name="Subtitle 2"/>
          <p:cNvSpPr>
            <a:spLocks noGrp="1"/>
          </p:cNvSpPr>
          <p:nvPr>
            <p:ph type="subTitle" idx="1"/>
          </p:nvPr>
        </p:nvSpPr>
        <p:spPr>
          <a:xfrm>
            <a:off x="531763" y="2286000"/>
            <a:ext cx="8764141" cy="914400"/>
          </a:xfrm>
        </p:spPr>
        <p:txBody>
          <a:bodyPr/>
          <a:lstStyle/>
          <a:p>
            <a:r>
              <a:rPr lang="en-US" dirty="0" smtClean="0"/>
              <a:t>Hello World</a:t>
            </a:r>
            <a:endParaRPr lang="en-US" dirty="0"/>
          </a:p>
        </p:txBody>
      </p:sp>
      <p:sp>
        <p:nvSpPr>
          <p:cNvPr id="8" name="Text Placeholder 3"/>
          <p:cNvSpPr>
            <a:spLocks noGrp="1"/>
          </p:cNvSpPr>
          <p:nvPr>
            <p:ph type="body" sz="quarter" idx="13"/>
          </p:nvPr>
        </p:nvSpPr>
        <p:spPr>
          <a:xfrm>
            <a:off x="531813" y="2867477"/>
            <a:ext cx="8763000" cy="2514149"/>
          </a:xfrm>
        </p:spPr>
        <p:txBody>
          <a:bodyPr/>
          <a:lstStyle/>
          <a:p>
            <a:r>
              <a:rPr lang="en-US" dirty="0" smtClean="0"/>
              <a:t>Core Java Training 1</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p:cNvSpPr>
            <a:spLocks noGrp="1"/>
          </p:cNvSpPr>
          <p:nvPr>
            <p:ph type="sldNum" sz="quarter" idx="12"/>
          </p:nvPr>
        </p:nvSpPr>
        <p:spPr>
          <a:noFill/>
          <a:ln>
            <a:miter lim="800000"/>
            <a:headEnd/>
            <a:tailEnd/>
          </a:ln>
        </p:spPr>
        <p:txBody>
          <a:bodyPr/>
          <a:lstStyle/>
          <a:p>
            <a:fld id="{522A4A6E-ACED-454A-8546-AF182C51329F}" type="slidenum">
              <a:rPr lang="zh-CN" altLang="en-US"/>
              <a:pPr/>
              <a:t>20</a:t>
            </a:fld>
            <a:endParaRPr lang="zh-CN" altLang="en-US"/>
          </a:p>
        </p:txBody>
      </p:sp>
      <p:sp>
        <p:nvSpPr>
          <p:cNvPr id="22530" name="Rectangle 2"/>
          <p:cNvSpPr>
            <a:spLocks noGrp="1" noChangeArrowheads="1"/>
          </p:cNvSpPr>
          <p:nvPr>
            <p:ph type="title"/>
          </p:nvPr>
        </p:nvSpPr>
        <p:spPr>
          <a:xfrm>
            <a:off x="0" y="406401"/>
            <a:ext cx="11657017" cy="622299"/>
          </a:xfrm>
        </p:spPr>
        <p:txBody>
          <a:bodyPr/>
          <a:lstStyle/>
          <a:p>
            <a:r>
              <a:rPr lang="en-US" altLang="zh-CN" dirty="0" smtClean="0"/>
              <a:t>Numerical Data Types</a:t>
            </a:r>
          </a:p>
        </p:txBody>
      </p:sp>
      <p:graphicFrame>
        <p:nvGraphicFramePr>
          <p:cNvPr id="22531" name="Object 8"/>
          <p:cNvGraphicFramePr>
            <a:graphicFrameLocks noGrp="1" noChangeAspect="1"/>
          </p:cNvGraphicFramePr>
          <p:nvPr>
            <p:ph idx="1"/>
          </p:nvPr>
        </p:nvGraphicFramePr>
        <p:xfrm>
          <a:off x="159561" y="1076326"/>
          <a:ext cx="10335108" cy="3730625"/>
        </p:xfrm>
        <a:graphic>
          <a:graphicData uri="http://schemas.openxmlformats.org/presentationml/2006/ole">
            <mc:AlternateContent xmlns:mc="http://schemas.openxmlformats.org/markup-compatibility/2006">
              <mc:Choice xmlns:v="urn:schemas-microsoft-com:vml" Requires="v">
                <p:oleObj spid="_x0000_s197636" r:id="rId3" imgW="5295900" imgH="2552700" progId="Word.Picture.8">
                  <p:embed/>
                </p:oleObj>
              </mc:Choice>
              <mc:Fallback>
                <p:oleObj r:id="rId3" imgW="5295900" imgH="255270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561" y="1076326"/>
                        <a:ext cx="10335108" cy="3730625"/>
                      </a:xfrm>
                      <a:prstGeom prst="rect">
                        <a:avLst/>
                      </a:prstGeom>
                      <a:solidFill>
                        <a:srgbClr val="000000"/>
                      </a:solidFill>
                      <a:ln>
                        <a:noFill/>
                      </a:ln>
                      <a:effectLst/>
                      <a:extLs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6"/>
          <p:cNvSpPr>
            <a:spLocks noGrp="1"/>
          </p:cNvSpPr>
          <p:nvPr>
            <p:ph type="sldNum" sz="quarter" idx="12"/>
          </p:nvPr>
        </p:nvSpPr>
        <p:spPr>
          <a:noFill/>
          <a:ln>
            <a:miter lim="800000"/>
            <a:headEnd/>
            <a:tailEnd/>
          </a:ln>
        </p:spPr>
        <p:txBody>
          <a:bodyPr/>
          <a:lstStyle/>
          <a:p>
            <a:fld id="{15DB44E3-0D3E-4A5B-A5DC-098BC41C4AE7}" type="slidenum">
              <a:rPr lang="zh-CN" altLang="en-US"/>
              <a:pPr/>
              <a:t>21</a:t>
            </a:fld>
            <a:endParaRPr lang="zh-CN" altLang="en-US"/>
          </a:p>
        </p:txBody>
      </p:sp>
      <p:sp>
        <p:nvSpPr>
          <p:cNvPr id="23554" name="Rectangle 2"/>
          <p:cNvSpPr>
            <a:spLocks noGrp="1" noChangeArrowheads="1"/>
          </p:cNvSpPr>
          <p:nvPr>
            <p:ph type="title"/>
          </p:nvPr>
        </p:nvSpPr>
        <p:spPr/>
        <p:txBody>
          <a:bodyPr/>
          <a:lstStyle/>
          <a:p>
            <a:r>
              <a:rPr lang="en-US" altLang="zh-CN" smtClean="0"/>
              <a:t>Type Casting</a:t>
            </a:r>
          </a:p>
        </p:txBody>
      </p:sp>
      <p:sp>
        <p:nvSpPr>
          <p:cNvPr id="23555" name="Rectangle 3"/>
          <p:cNvSpPr>
            <a:spLocks noGrp="1" noChangeArrowheads="1"/>
          </p:cNvSpPr>
          <p:nvPr>
            <p:ph type="body" sz="half" idx="1"/>
          </p:nvPr>
        </p:nvSpPr>
        <p:spPr>
          <a:xfrm>
            <a:off x="438150" y="857250"/>
            <a:ext cx="10502167" cy="5321301"/>
          </a:xfrm>
        </p:spPr>
        <p:txBody>
          <a:bodyPr/>
          <a:lstStyle/>
          <a:p>
            <a:r>
              <a:rPr lang="en-US" altLang="zh-CN" dirty="0" smtClean="0"/>
              <a:t>Implicit casting</a:t>
            </a:r>
          </a:p>
          <a:p>
            <a:r>
              <a:rPr lang="en-US" altLang="zh-CN" dirty="0" smtClean="0"/>
              <a:t>  double d = 3; (type widening)</a:t>
            </a:r>
          </a:p>
          <a:p>
            <a:endParaRPr lang="en-US" altLang="zh-CN" sz="2400" dirty="0" smtClean="0"/>
          </a:p>
          <a:p>
            <a:r>
              <a:rPr lang="en-US" altLang="zh-CN" dirty="0" smtClean="0"/>
              <a:t>Explicit casting</a:t>
            </a:r>
          </a:p>
          <a:p>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 = (</a:t>
            </a:r>
            <a:r>
              <a:rPr lang="en-US" altLang="zh-CN" dirty="0" err="1" smtClean="0"/>
              <a:t>int</a:t>
            </a:r>
            <a:r>
              <a:rPr lang="en-US" altLang="zh-CN" dirty="0" smtClean="0"/>
              <a:t>)3.0; (type narrowing)</a:t>
            </a:r>
          </a:p>
          <a:p>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 = (</a:t>
            </a:r>
            <a:r>
              <a:rPr lang="en-US" altLang="zh-CN" dirty="0" err="1" smtClean="0"/>
              <a:t>int</a:t>
            </a:r>
            <a:r>
              <a:rPr lang="en-US" altLang="zh-CN" dirty="0" smtClean="0"/>
              <a:t>)3.9; (Fraction part is truncated) </a:t>
            </a:r>
          </a:p>
          <a:p>
            <a:r>
              <a:rPr lang="en-US" altLang="zh-CN" dirty="0" smtClean="0"/>
              <a:t>What is wrong?	</a:t>
            </a:r>
            <a:r>
              <a:rPr lang="en-US" altLang="zh-CN" dirty="0" err="1" smtClean="0"/>
              <a:t>int</a:t>
            </a:r>
            <a:r>
              <a:rPr lang="en-US" altLang="zh-CN" dirty="0" smtClean="0"/>
              <a:t> x = 5 / 2.0;</a:t>
            </a:r>
          </a:p>
        </p:txBody>
      </p:sp>
      <p:graphicFrame>
        <p:nvGraphicFramePr>
          <p:cNvPr id="23556" name="Object 6"/>
          <p:cNvGraphicFramePr>
            <a:graphicFrameLocks noGrp="1" noChangeAspect="1"/>
          </p:cNvGraphicFramePr>
          <p:nvPr>
            <p:ph sz="half" idx="2"/>
          </p:nvPr>
        </p:nvGraphicFramePr>
        <p:xfrm>
          <a:off x="821053" y="4837114"/>
          <a:ext cx="8193599" cy="1341437"/>
        </p:xfrm>
        <a:graphic>
          <a:graphicData uri="http://schemas.openxmlformats.org/presentationml/2006/ole">
            <mc:AlternateContent xmlns:mc="http://schemas.openxmlformats.org/markup-compatibility/2006">
              <mc:Choice xmlns:v="urn:schemas-microsoft-com:vml" Requires="v">
                <p:oleObj spid="_x0000_s198660" r:id="rId4" imgW="2533650" imgH="552450" progId="Word.Picture.8">
                  <p:embed/>
                </p:oleObj>
              </mc:Choice>
              <mc:Fallback>
                <p:oleObj r:id="rId4" imgW="2533650" imgH="552450"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053" y="4837114"/>
                        <a:ext cx="8193599" cy="1341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p:cNvSpPr>
            <a:spLocks noGrp="1"/>
          </p:cNvSpPr>
          <p:nvPr>
            <p:ph type="sldNum" sz="quarter" idx="12"/>
          </p:nvPr>
        </p:nvSpPr>
        <p:spPr>
          <a:noFill/>
          <a:ln>
            <a:miter lim="800000"/>
            <a:headEnd/>
            <a:tailEnd/>
          </a:ln>
        </p:spPr>
        <p:txBody>
          <a:bodyPr/>
          <a:lstStyle/>
          <a:p>
            <a:fld id="{18AD8F2A-2BBC-40AE-BB87-29CE1242B684}" type="slidenum">
              <a:rPr lang="zh-CN" altLang="en-US"/>
              <a:pPr/>
              <a:t>22</a:t>
            </a:fld>
            <a:endParaRPr lang="zh-CN" altLang="en-US"/>
          </a:p>
        </p:txBody>
      </p:sp>
      <p:sp>
        <p:nvSpPr>
          <p:cNvPr id="24578" name="Rectangle 2"/>
          <p:cNvSpPr>
            <a:spLocks noGrp="1" noChangeArrowheads="1"/>
          </p:cNvSpPr>
          <p:nvPr>
            <p:ph type="title"/>
          </p:nvPr>
        </p:nvSpPr>
        <p:spPr/>
        <p:txBody>
          <a:bodyPr/>
          <a:lstStyle/>
          <a:p>
            <a:r>
              <a:rPr lang="en-US" altLang="zh-CN" smtClean="0"/>
              <a:t>Control Structures	</a:t>
            </a:r>
          </a:p>
        </p:txBody>
      </p:sp>
      <p:sp>
        <p:nvSpPr>
          <p:cNvPr id="24579" name="Rectangle 3"/>
          <p:cNvSpPr>
            <a:spLocks noGrp="1" noChangeArrowheads="1"/>
          </p:cNvSpPr>
          <p:nvPr>
            <p:ph type="body" idx="1"/>
          </p:nvPr>
        </p:nvSpPr>
        <p:spPr/>
        <p:txBody>
          <a:bodyPr/>
          <a:lstStyle/>
          <a:p>
            <a:r>
              <a:rPr lang="en-US" altLang="en-US" smtClean="0"/>
              <a:t>Flow control describes the order in which all the statements will execute at run time.</a:t>
            </a:r>
          </a:p>
          <a:p>
            <a:r>
              <a:rPr lang="en-US" altLang="en-US" smtClean="0"/>
              <a:t>Flow controls are categorized into 3 types those are</a:t>
            </a:r>
          </a:p>
          <a:p>
            <a:r>
              <a:rPr lang="en-US" altLang="en-US" smtClean="0"/>
              <a:t>1) Selection statements   if - else  switch</a:t>
            </a:r>
          </a:p>
          <a:p>
            <a:r>
              <a:rPr lang="en-US" altLang="en-US" smtClean="0"/>
              <a:t>2) Iterative statements     while() do-while for  foreach</a:t>
            </a:r>
          </a:p>
          <a:p>
            <a:r>
              <a:rPr lang="en-US" altLang="en-US" smtClean="0"/>
              <a:t>3) Transfer statements    break, continue, return, try-catch-finally</a:t>
            </a: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p:cNvSpPr>
            <a:spLocks noGrp="1"/>
          </p:cNvSpPr>
          <p:nvPr>
            <p:ph type="sldNum" sz="quarter" idx="12"/>
          </p:nvPr>
        </p:nvSpPr>
        <p:spPr>
          <a:noFill/>
          <a:ln>
            <a:miter lim="800000"/>
            <a:headEnd/>
            <a:tailEnd/>
          </a:ln>
        </p:spPr>
        <p:txBody>
          <a:bodyPr/>
          <a:lstStyle/>
          <a:p>
            <a:fld id="{7BE3EB62-FC13-40DD-8DD7-CB603D498481}" type="slidenum">
              <a:rPr lang="zh-CN" altLang="en-US"/>
              <a:pPr/>
              <a:t>23</a:t>
            </a:fld>
            <a:endParaRPr lang="zh-CN" altLang="en-US"/>
          </a:p>
        </p:txBody>
      </p:sp>
      <p:sp>
        <p:nvSpPr>
          <p:cNvPr id="25602" name="Rectangle 2"/>
          <p:cNvSpPr>
            <a:spLocks noGrp="1" noChangeArrowheads="1"/>
          </p:cNvSpPr>
          <p:nvPr>
            <p:ph type="title"/>
          </p:nvPr>
        </p:nvSpPr>
        <p:spPr/>
        <p:txBody>
          <a:bodyPr/>
          <a:lstStyle/>
          <a:p>
            <a:r>
              <a:rPr lang="en-US" altLang="zh-CN" smtClean="0"/>
              <a:t>String Type</a:t>
            </a:r>
          </a:p>
        </p:txBody>
      </p:sp>
      <p:sp>
        <p:nvSpPr>
          <p:cNvPr id="25603" name="Rectangle 3"/>
          <p:cNvSpPr>
            <a:spLocks noGrp="1" noChangeArrowheads="1"/>
          </p:cNvSpPr>
          <p:nvPr>
            <p:ph type="body" idx="1"/>
          </p:nvPr>
        </p:nvSpPr>
        <p:spPr/>
        <p:txBody>
          <a:bodyPr/>
          <a:lstStyle/>
          <a:p>
            <a:r>
              <a:rPr lang="en-US" altLang="en-US" smtClean="0"/>
              <a:t>The char type only represents one character. To represent a string of characters, use the data type called String. </a:t>
            </a:r>
          </a:p>
          <a:p>
            <a:r>
              <a:rPr lang="en-US" altLang="en-US" smtClean="0"/>
              <a:t>For example, String message = "Welcome to Java";</a:t>
            </a:r>
          </a:p>
          <a:p>
            <a:r>
              <a:rPr lang="en-US" altLang="en-US" smtClean="0"/>
              <a:t>The String type is </a:t>
            </a:r>
            <a:r>
              <a:rPr lang="en-US" altLang="en-US" b="1" smtClean="0"/>
              <a:t>NOT</a:t>
            </a:r>
            <a:r>
              <a:rPr lang="en-US" altLang="en-US" smtClean="0"/>
              <a:t> a primitive type. It is known as a reference type. Any Java class can be used as a reference type for a variable. </a:t>
            </a: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p:cNvSpPr>
            <a:spLocks noGrp="1"/>
          </p:cNvSpPr>
          <p:nvPr>
            <p:ph type="sldNum" sz="quarter" idx="12"/>
          </p:nvPr>
        </p:nvSpPr>
        <p:spPr>
          <a:noFill/>
          <a:ln>
            <a:miter lim="800000"/>
            <a:headEnd/>
            <a:tailEnd/>
          </a:ln>
        </p:spPr>
        <p:txBody>
          <a:bodyPr/>
          <a:lstStyle/>
          <a:p>
            <a:fld id="{11DA153C-DF37-480C-8FB3-7B2E186F0DFC}" type="slidenum">
              <a:rPr lang="zh-CN" altLang="en-US"/>
              <a:pPr/>
              <a:t>24</a:t>
            </a:fld>
            <a:endParaRPr lang="zh-CN" altLang="en-US"/>
          </a:p>
        </p:txBody>
      </p:sp>
      <p:sp>
        <p:nvSpPr>
          <p:cNvPr id="26626" name="Rectangle 2"/>
          <p:cNvSpPr>
            <a:spLocks noGrp="1" noChangeArrowheads="1"/>
          </p:cNvSpPr>
          <p:nvPr>
            <p:ph type="title"/>
          </p:nvPr>
        </p:nvSpPr>
        <p:spPr/>
        <p:txBody>
          <a:bodyPr/>
          <a:lstStyle/>
          <a:p>
            <a:r>
              <a:rPr lang="en-US" altLang="zh-CN" smtClean="0"/>
              <a:t>String Concatenation</a:t>
            </a:r>
          </a:p>
        </p:txBody>
      </p:sp>
      <p:sp>
        <p:nvSpPr>
          <p:cNvPr id="26627" name="Rectangle 3"/>
          <p:cNvSpPr>
            <a:spLocks noGrp="1" noChangeArrowheads="1"/>
          </p:cNvSpPr>
          <p:nvPr>
            <p:ph type="body" idx="1"/>
          </p:nvPr>
        </p:nvSpPr>
        <p:spPr/>
        <p:txBody>
          <a:bodyPr/>
          <a:lstStyle/>
          <a:p>
            <a:r>
              <a:rPr lang="en-US" altLang="en-US" smtClean="0"/>
              <a:t>// Three strings are concatenated</a:t>
            </a:r>
          </a:p>
          <a:p>
            <a:r>
              <a:rPr lang="en-US" altLang="en-US" smtClean="0"/>
              <a:t>String message = "Welcome " + "to " + "Java";</a:t>
            </a:r>
          </a:p>
          <a:p>
            <a:pPr>
              <a:buFontTx/>
              <a:buNone/>
            </a:pPr>
            <a:endParaRPr lang="en-US" altLang="en-US" smtClean="0"/>
          </a:p>
          <a:p>
            <a:r>
              <a:rPr lang="en-US" altLang="en-US" smtClean="0"/>
              <a:t>// String Chapter is concatenated with number 2</a:t>
            </a:r>
          </a:p>
          <a:p>
            <a:r>
              <a:rPr lang="en-US" altLang="en-US" smtClean="0"/>
              <a:t>String s = "Chapter" + 2; // s becomes Chapter2</a:t>
            </a:r>
          </a:p>
          <a:p>
            <a:pPr>
              <a:buFontTx/>
              <a:buNone/>
            </a:pPr>
            <a:endParaRPr lang="en-US" altLang="en-US" smtClean="0"/>
          </a:p>
          <a:p>
            <a:r>
              <a:rPr lang="en-US" altLang="en-US" smtClean="0"/>
              <a:t>// String Supplement is concatenated with character B</a:t>
            </a:r>
          </a:p>
          <a:p>
            <a:r>
              <a:rPr lang="en-US" altLang="en-US" smtClean="0"/>
              <a:t>String s1 = "Supplement" + 'B'; // s1 becomes SupplementB</a:t>
            </a: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5"/>
          <p:cNvSpPr>
            <a:spLocks noGrp="1"/>
          </p:cNvSpPr>
          <p:nvPr>
            <p:ph type="sldNum" sz="quarter" idx="12"/>
          </p:nvPr>
        </p:nvSpPr>
        <p:spPr>
          <a:noFill/>
          <a:ln>
            <a:miter lim="800000"/>
            <a:headEnd/>
            <a:tailEnd/>
          </a:ln>
        </p:spPr>
        <p:txBody>
          <a:bodyPr/>
          <a:lstStyle/>
          <a:p>
            <a:fld id="{59C594CD-18C1-476A-BE81-F1108F11D9B1}" type="slidenum">
              <a:rPr lang="zh-CN" altLang="en-US"/>
              <a:pPr/>
              <a:t>25</a:t>
            </a:fld>
            <a:endParaRPr lang="zh-CN" altLang="en-US"/>
          </a:p>
        </p:txBody>
      </p:sp>
      <p:sp>
        <p:nvSpPr>
          <p:cNvPr id="27650" name="Rectangle 2"/>
          <p:cNvSpPr>
            <a:spLocks noGrp="1" noChangeArrowheads="1"/>
          </p:cNvSpPr>
          <p:nvPr>
            <p:ph type="title"/>
          </p:nvPr>
        </p:nvSpPr>
        <p:spPr>
          <a:xfrm>
            <a:off x="114300" y="406401"/>
            <a:ext cx="11542717" cy="793749"/>
          </a:xfrm>
        </p:spPr>
        <p:txBody>
          <a:bodyPr/>
          <a:lstStyle/>
          <a:p>
            <a:r>
              <a:rPr lang="en-US" altLang="zh-CN" sz="2400" dirty="0" smtClean="0"/>
              <a:t>Converting Strings to Integers/Numbers</a:t>
            </a:r>
          </a:p>
        </p:txBody>
      </p:sp>
      <p:sp>
        <p:nvSpPr>
          <p:cNvPr id="27651" name="Rectangle 3"/>
          <p:cNvSpPr>
            <a:spLocks noGrp="1" noChangeArrowheads="1"/>
          </p:cNvSpPr>
          <p:nvPr>
            <p:ph type="body" idx="1"/>
          </p:nvPr>
        </p:nvSpPr>
        <p:spPr>
          <a:xfrm>
            <a:off x="142875" y="1285875"/>
            <a:ext cx="11514804" cy="4657726"/>
          </a:xfrm>
        </p:spPr>
        <p:txBody>
          <a:bodyPr/>
          <a:lstStyle/>
          <a:p>
            <a:pPr>
              <a:lnSpc>
                <a:spcPct val="90000"/>
              </a:lnSpc>
            </a:pPr>
            <a:r>
              <a:rPr lang="en-US" altLang="en-US" sz="1800" dirty="0" smtClean="0"/>
              <a:t>The input returned from the input dialog box is a string. If you enter a numeric value such as 123, it returns “123”. To obtain the input as a number, you have to convert a string into a number.  </a:t>
            </a:r>
          </a:p>
          <a:p>
            <a:pPr>
              <a:lnSpc>
                <a:spcPct val="90000"/>
              </a:lnSpc>
            </a:pPr>
            <a:r>
              <a:rPr lang="en-US" altLang="en-US" sz="1800" dirty="0" smtClean="0"/>
              <a:t>To convert a string into an </a:t>
            </a:r>
            <a:r>
              <a:rPr lang="en-US" altLang="en-US" sz="1800" dirty="0" err="1" smtClean="0"/>
              <a:t>int</a:t>
            </a:r>
            <a:r>
              <a:rPr lang="en-US" altLang="en-US" sz="1800" dirty="0" smtClean="0"/>
              <a:t> value, you can use the static </a:t>
            </a:r>
            <a:r>
              <a:rPr lang="en-US" altLang="en-US" sz="1800" dirty="0" err="1" smtClean="0"/>
              <a:t>parseInt</a:t>
            </a:r>
            <a:r>
              <a:rPr lang="en-US" altLang="en-US" sz="1800" dirty="0" smtClean="0"/>
              <a:t> method in the Integer class as follows:</a:t>
            </a:r>
          </a:p>
          <a:p>
            <a:pPr>
              <a:lnSpc>
                <a:spcPct val="90000"/>
              </a:lnSpc>
            </a:pPr>
            <a:r>
              <a:rPr lang="en-US" altLang="en-US" dirty="0" err="1" smtClean="0"/>
              <a:t>i</a:t>
            </a:r>
            <a:r>
              <a:rPr lang="en-US" altLang="en-US" b="1" dirty="0" err="1" smtClean="0"/>
              <a:t>nt</a:t>
            </a:r>
            <a:r>
              <a:rPr lang="en-US" altLang="en-US" b="1" dirty="0" smtClean="0"/>
              <a:t> </a:t>
            </a:r>
            <a:r>
              <a:rPr lang="en-US" altLang="en-US" b="1" dirty="0" err="1" smtClean="0"/>
              <a:t>intValue</a:t>
            </a:r>
            <a:r>
              <a:rPr lang="en-US" altLang="en-US" b="1" dirty="0" smtClean="0"/>
              <a:t> = </a:t>
            </a:r>
            <a:r>
              <a:rPr lang="en-US" altLang="en-US" b="1" dirty="0" err="1" smtClean="0"/>
              <a:t>Integer.parseInt</a:t>
            </a:r>
            <a:r>
              <a:rPr lang="en-US" altLang="en-US" b="1" dirty="0" smtClean="0"/>
              <a:t>(</a:t>
            </a:r>
            <a:r>
              <a:rPr lang="en-US" altLang="en-US" b="1" dirty="0" err="1" smtClean="0"/>
              <a:t>intString</a:t>
            </a:r>
            <a:r>
              <a:rPr lang="en-US" altLang="en-US" b="1" dirty="0" smtClean="0"/>
              <a:t>); where </a:t>
            </a:r>
            <a:r>
              <a:rPr lang="en-US" altLang="en-US" b="1" dirty="0" err="1" smtClean="0"/>
              <a:t>intString</a:t>
            </a:r>
            <a:r>
              <a:rPr lang="en-US" altLang="en-US" b="1" dirty="0" smtClean="0"/>
              <a:t> is a numeric string such as “123”. </a:t>
            </a:r>
          </a:p>
          <a:p>
            <a:pPr>
              <a:lnSpc>
                <a:spcPct val="90000"/>
              </a:lnSpc>
            </a:pPr>
            <a:r>
              <a:rPr lang="en-US" altLang="en-US" sz="1800" dirty="0" smtClean="0"/>
              <a:t>Same thing:</a:t>
            </a:r>
          </a:p>
          <a:p>
            <a:pPr>
              <a:lnSpc>
                <a:spcPct val="90000"/>
              </a:lnSpc>
              <a:buFont typeface="Monotype Sorts" pitchFamily="2" charset="2"/>
              <a:buNone/>
            </a:pPr>
            <a:r>
              <a:rPr lang="en-US" altLang="en-US" b="1" u="sng" dirty="0" smtClean="0">
                <a:sym typeface="Times New Roman" pitchFamily="18" charset="0"/>
              </a:rPr>
              <a:t>double </a:t>
            </a:r>
            <a:r>
              <a:rPr lang="en-US" altLang="en-US" b="1" u="sng" dirty="0" err="1" smtClean="0">
                <a:sym typeface="Times New Roman" pitchFamily="18" charset="0"/>
              </a:rPr>
              <a:t>doubleValue</a:t>
            </a:r>
            <a:r>
              <a:rPr lang="en-US" altLang="en-US" b="1" u="sng" dirty="0" smtClean="0">
                <a:sym typeface="Times New Roman" pitchFamily="18" charset="0"/>
              </a:rPr>
              <a:t> =</a:t>
            </a:r>
            <a:r>
              <a:rPr lang="en-US" altLang="en-US" b="1" u="sng" dirty="0" err="1" smtClean="0">
                <a:sym typeface="Times New Roman" pitchFamily="18" charset="0"/>
              </a:rPr>
              <a:t>Double.parseDouble</a:t>
            </a:r>
            <a:r>
              <a:rPr lang="en-US" altLang="en-US" b="1" u="sng" dirty="0" smtClean="0">
                <a:sym typeface="Times New Roman" pitchFamily="18" charset="0"/>
              </a:rPr>
              <a:t>(</a:t>
            </a:r>
            <a:r>
              <a:rPr lang="en-US" altLang="en-US" b="1" u="sng" dirty="0" err="1" smtClean="0">
                <a:sym typeface="Times New Roman" pitchFamily="18" charset="0"/>
              </a:rPr>
              <a:t>doubleString</a:t>
            </a:r>
            <a:r>
              <a:rPr lang="en-US" altLang="en-US" b="1" u="sng" dirty="0" smtClean="0">
                <a:sym typeface="Times New Roman" pitchFamily="18" charset="0"/>
              </a:rPr>
              <a:t>);</a:t>
            </a:r>
          </a:p>
          <a:p>
            <a:pPr>
              <a:lnSpc>
                <a:spcPct val="90000"/>
              </a:lnSpc>
              <a:buFont typeface="Monotype Sorts" pitchFamily="2" charset="2"/>
              <a:buNone/>
            </a:pPr>
            <a:r>
              <a:rPr lang="en-US" altLang="en-US" b="1" dirty="0" smtClean="0">
                <a:sym typeface="Times New Roman" pitchFamily="18" charset="0"/>
              </a:rPr>
              <a:t> where </a:t>
            </a:r>
            <a:r>
              <a:rPr lang="en-US" altLang="en-US" b="1" u="sng" dirty="0" err="1" smtClean="0">
                <a:sym typeface="Times New Roman" pitchFamily="18" charset="0"/>
              </a:rPr>
              <a:t>doubleString</a:t>
            </a:r>
            <a:r>
              <a:rPr lang="en-US" altLang="en-US" b="1" dirty="0" smtClean="0">
                <a:sym typeface="Times New Roman" pitchFamily="18" charset="0"/>
              </a:rPr>
              <a:t> is a numeric string such as “123.45”. </a:t>
            </a: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p:cNvSpPr>
            <a:spLocks noGrp="1"/>
          </p:cNvSpPr>
          <p:nvPr>
            <p:ph type="sldNum" sz="quarter" idx="12"/>
          </p:nvPr>
        </p:nvSpPr>
        <p:spPr>
          <a:noFill/>
          <a:ln>
            <a:miter lim="800000"/>
            <a:headEnd/>
            <a:tailEnd/>
          </a:ln>
        </p:spPr>
        <p:txBody>
          <a:bodyPr/>
          <a:lstStyle/>
          <a:p>
            <a:fld id="{DE789804-AA38-4F44-9D74-467EE34673C1}" type="slidenum">
              <a:rPr lang="zh-CN" altLang="en-US"/>
              <a:pPr/>
              <a:t>26</a:t>
            </a:fld>
            <a:endParaRPr lang="zh-CN" altLang="en-US"/>
          </a:p>
        </p:txBody>
      </p:sp>
      <p:sp>
        <p:nvSpPr>
          <p:cNvPr id="28674" name="Rectangle 2"/>
          <p:cNvSpPr>
            <a:spLocks noGrp="1" noChangeArrowheads="1"/>
          </p:cNvSpPr>
          <p:nvPr>
            <p:ph type="title"/>
          </p:nvPr>
        </p:nvSpPr>
        <p:spPr>
          <a:xfrm>
            <a:off x="276226" y="406401"/>
            <a:ext cx="11380792" cy="765174"/>
          </a:xfrm>
        </p:spPr>
        <p:txBody>
          <a:bodyPr/>
          <a:lstStyle/>
          <a:p>
            <a:r>
              <a:rPr lang="en-US" altLang="zh-CN" dirty="0" smtClean="0"/>
              <a:t>Overloading Methods</a:t>
            </a:r>
          </a:p>
        </p:txBody>
      </p:sp>
      <p:sp>
        <p:nvSpPr>
          <p:cNvPr id="28675" name="Rectangle 3"/>
          <p:cNvSpPr>
            <a:spLocks noGrp="1" noChangeArrowheads="1"/>
          </p:cNvSpPr>
          <p:nvPr>
            <p:ph type="body" idx="1"/>
          </p:nvPr>
        </p:nvSpPr>
        <p:spPr>
          <a:xfrm>
            <a:off x="304800" y="1219200"/>
            <a:ext cx="11352879" cy="4724401"/>
          </a:xfrm>
        </p:spPr>
        <p:txBody>
          <a:bodyPr/>
          <a:lstStyle/>
          <a:p>
            <a:r>
              <a:rPr lang="en-US" altLang="en-US" dirty="0" smtClean="0"/>
              <a:t>The method signature is the name and parameter list only.</a:t>
            </a:r>
          </a:p>
          <a:p>
            <a:r>
              <a:rPr lang="en-US" altLang="en-US" dirty="0" smtClean="0"/>
              <a:t>Methods within a class can have the same name if they have different parameter lists</a:t>
            </a:r>
          </a:p>
        </p:txBody>
      </p:sp>
      <p:sp>
        <p:nvSpPr>
          <p:cNvPr id="28676" name="Text Box 4"/>
          <p:cNvSpPr txBox="1">
            <a:spLocks noChangeArrowheads="1"/>
          </p:cNvSpPr>
          <p:nvPr/>
        </p:nvSpPr>
        <p:spPr bwMode="auto">
          <a:xfrm>
            <a:off x="787196" y="2514601"/>
            <a:ext cx="7554532" cy="1846659"/>
          </a:xfrm>
          <a:prstGeom prst="rect">
            <a:avLst/>
          </a:prstGeom>
          <a:noFill/>
          <a:ln w="9525">
            <a:noFill/>
            <a:miter lim="800000"/>
            <a:headEnd/>
            <a:tailEnd/>
          </a:ln>
          <a:effectLst/>
        </p:spPr>
        <p:txBody>
          <a:bodyPr>
            <a:spAutoFit/>
          </a:bodyPr>
          <a:lstStyle/>
          <a:p>
            <a:pPr>
              <a:buFont typeface="Arial" charset="0"/>
              <a:buNone/>
              <a:defRPr/>
            </a:pPr>
            <a:r>
              <a:rPr lang="en-US" altLang="en-US">
                <a:latin typeface="Calibri" charset="0"/>
                <a:ea typeface="幼圆" charset="0"/>
              </a:rPr>
              <a:t>public static int max(int num1, int num2) { </a:t>
            </a:r>
          </a:p>
          <a:p>
            <a:pPr>
              <a:buFont typeface="Arial" charset="0"/>
              <a:buNone/>
              <a:defRPr/>
            </a:pPr>
            <a:r>
              <a:rPr lang="en-US" altLang="en-US">
                <a:latin typeface="Calibri" charset="0"/>
                <a:ea typeface="幼圆" charset="0"/>
              </a:rPr>
              <a:t>  if (num1 &gt; num2)</a:t>
            </a:r>
          </a:p>
          <a:p>
            <a:pPr>
              <a:buFont typeface="Arial" charset="0"/>
              <a:buNone/>
              <a:defRPr/>
            </a:pPr>
            <a:r>
              <a:rPr lang="en-US" altLang="en-US">
                <a:latin typeface="Calibri" charset="0"/>
                <a:ea typeface="幼圆" charset="0"/>
              </a:rPr>
              <a:t>    return num1;</a:t>
            </a:r>
          </a:p>
          <a:p>
            <a:pPr>
              <a:buFont typeface="Arial" charset="0"/>
              <a:buNone/>
              <a:defRPr/>
            </a:pPr>
            <a:r>
              <a:rPr lang="en-US" altLang="en-US">
                <a:latin typeface="Calibri" charset="0"/>
                <a:ea typeface="幼圆" charset="0"/>
              </a:rPr>
              <a:t>  else</a:t>
            </a:r>
          </a:p>
          <a:p>
            <a:pPr>
              <a:buFont typeface="Arial" charset="0"/>
              <a:buNone/>
              <a:defRPr/>
            </a:pPr>
            <a:r>
              <a:rPr lang="en-US" altLang="en-US">
                <a:latin typeface="Calibri" charset="0"/>
                <a:ea typeface="幼圆" charset="0"/>
              </a:rPr>
              <a:t>    return num2;</a:t>
            </a:r>
          </a:p>
          <a:p>
            <a:pPr>
              <a:buFont typeface="Arial" charset="0"/>
              <a:buNone/>
              <a:defRPr/>
            </a:pPr>
            <a:r>
              <a:rPr lang="en-US" altLang="en-US">
                <a:latin typeface="Calibri" charset="0"/>
                <a:ea typeface="幼圆" charset="0"/>
              </a:rPr>
              <a:t>}</a:t>
            </a:r>
          </a:p>
        </p:txBody>
      </p:sp>
      <p:sp>
        <p:nvSpPr>
          <p:cNvPr id="28677" name="Text Box 5"/>
          <p:cNvSpPr txBox="1">
            <a:spLocks noChangeArrowheads="1"/>
          </p:cNvSpPr>
          <p:nvPr/>
        </p:nvSpPr>
        <p:spPr bwMode="auto">
          <a:xfrm>
            <a:off x="787196" y="4251326"/>
            <a:ext cx="7554532" cy="1846659"/>
          </a:xfrm>
          <a:prstGeom prst="rect">
            <a:avLst/>
          </a:prstGeom>
          <a:noFill/>
          <a:ln w="9525">
            <a:noFill/>
            <a:miter lim="800000"/>
            <a:headEnd/>
            <a:tailEnd/>
          </a:ln>
          <a:effectLst/>
        </p:spPr>
        <p:txBody>
          <a:bodyPr>
            <a:spAutoFit/>
          </a:bodyPr>
          <a:lstStyle/>
          <a:p>
            <a:pPr>
              <a:buFont typeface="Arial" charset="0"/>
              <a:buNone/>
              <a:defRPr/>
            </a:pPr>
            <a:r>
              <a:rPr lang="en-US" altLang="zh-CN">
                <a:latin typeface="Calibri" charset="0"/>
                <a:ea typeface="幼圆" charset="0"/>
              </a:rPr>
              <a:t>public static double max(double num1, double num2) { </a:t>
            </a:r>
          </a:p>
          <a:p>
            <a:pPr>
              <a:buFont typeface="Arial" charset="0"/>
              <a:buNone/>
              <a:defRPr/>
            </a:pPr>
            <a:r>
              <a:rPr lang="en-US" altLang="zh-CN">
                <a:latin typeface="Calibri" charset="0"/>
                <a:ea typeface="幼圆" charset="0"/>
              </a:rPr>
              <a:t>  if (num1 &gt; num2)</a:t>
            </a:r>
          </a:p>
          <a:p>
            <a:pPr>
              <a:buFont typeface="Arial" charset="0"/>
              <a:buNone/>
              <a:defRPr/>
            </a:pPr>
            <a:r>
              <a:rPr lang="en-US" altLang="zh-CN">
                <a:latin typeface="Calibri" charset="0"/>
                <a:ea typeface="幼圆" charset="0"/>
              </a:rPr>
              <a:t>    return num1;</a:t>
            </a:r>
          </a:p>
          <a:p>
            <a:pPr>
              <a:buFont typeface="Arial" charset="0"/>
              <a:buNone/>
              <a:defRPr/>
            </a:pPr>
            <a:r>
              <a:rPr lang="en-US" altLang="zh-CN">
                <a:latin typeface="Calibri" charset="0"/>
                <a:ea typeface="幼圆" charset="0"/>
              </a:rPr>
              <a:t>  else</a:t>
            </a:r>
          </a:p>
          <a:p>
            <a:pPr>
              <a:buFont typeface="Arial" charset="0"/>
              <a:buNone/>
              <a:defRPr/>
            </a:pPr>
            <a:r>
              <a:rPr lang="en-US" altLang="zh-CN">
                <a:latin typeface="Calibri" charset="0"/>
                <a:ea typeface="幼圆" charset="0"/>
              </a:rPr>
              <a:t>    return num2;</a:t>
            </a:r>
          </a:p>
          <a:p>
            <a:pPr>
              <a:buFont typeface="Arial" charset="0"/>
              <a:buNone/>
              <a:defRPr/>
            </a:pPr>
            <a:r>
              <a:rPr lang="en-US" altLang="zh-CN">
                <a:latin typeface="Calibri" charset="0"/>
                <a:ea typeface="幼圆" charset="0"/>
              </a:rPr>
              <a:t>}</a:t>
            </a: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p:cNvSpPr>
            <a:spLocks noGrp="1"/>
          </p:cNvSpPr>
          <p:nvPr>
            <p:ph type="sldNum" sz="quarter" idx="12"/>
          </p:nvPr>
        </p:nvSpPr>
        <p:spPr>
          <a:noFill/>
          <a:ln>
            <a:miter lim="800000"/>
            <a:headEnd/>
            <a:tailEnd/>
          </a:ln>
        </p:spPr>
        <p:txBody>
          <a:bodyPr/>
          <a:lstStyle/>
          <a:p>
            <a:fld id="{34F264DA-2A8C-49DB-912F-49E6334731AE}" type="slidenum">
              <a:rPr lang="zh-CN" altLang="en-US"/>
              <a:pPr/>
              <a:t>27</a:t>
            </a:fld>
            <a:endParaRPr lang="zh-CN" altLang="en-US"/>
          </a:p>
        </p:txBody>
      </p:sp>
      <p:sp>
        <p:nvSpPr>
          <p:cNvPr id="29698" name="Rectangle 2"/>
          <p:cNvSpPr>
            <a:spLocks noGrp="1" noChangeArrowheads="1"/>
          </p:cNvSpPr>
          <p:nvPr>
            <p:ph type="title"/>
          </p:nvPr>
        </p:nvSpPr>
        <p:spPr>
          <a:xfrm>
            <a:off x="390524" y="400051"/>
            <a:ext cx="11266493" cy="666750"/>
          </a:xfrm>
        </p:spPr>
        <p:txBody>
          <a:bodyPr/>
          <a:lstStyle/>
          <a:p>
            <a:r>
              <a:rPr lang="en-US" altLang="zh-CN" dirty="0" smtClean="0"/>
              <a:t>Scope of Variables</a:t>
            </a:r>
          </a:p>
        </p:txBody>
      </p:sp>
      <p:sp>
        <p:nvSpPr>
          <p:cNvPr id="29699" name="Rectangle 3"/>
          <p:cNvSpPr>
            <a:spLocks noGrp="1" noChangeArrowheads="1"/>
          </p:cNvSpPr>
          <p:nvPr>
            <p:ph type="body" idx="1"/>
          </p:nvPr>
        </p:nvSpPr>
        <p:spPr>
          <a:xfrm>
            <a:off x="276225" y="1190625"/>
            <a:ext cx="11381454" cy="4752976"/>
          </a:xfrm>
        </p:spPr>
        <p:txBody>
          <a:bodyPr/>
          <a:lstStyle/>
          <a:p>
            <a:pPr>
              <a:buFont typeface="Wingdings" pitchFamily="2" charset="2"/>
              <a:buChar char="Ø"/>
            </a:pPr>
            <a:r>
              <a:rPr lang="en-US" altLang="en-US" dirty="0" smtClean="0"/>
              <a:t>A local variable: a variable defined inside a </a:t>
            </a:r>
            <a:r>
              <a:rPr lang="en-US" altLang="en-US" sz="2400" b="1" dirty="0" smtClean="0"/>
              <a:t>method</a:t>
            </a:r>
            <a:r>
              <a:rPr lang="en-US" altLang="en-US" dirty="0" smtClean="0"/>
              <a:t>.</a:t>
            </a:r>
          </a:p>
          <a:p>
            <a:pPr>
              <a:lnSpc>
                <a:spcPct val="80000"/>
              </a:lnSpc>
              <a:buFont typeface="Wingdings" pitchFamily="2" charset="2"/>
              <a:buChar char="v"/>
            </a:pPr>
            <a:r>
              <a:rPr lang="en-US" altLang="en-US" sz="1600" dirty="0" smtClean="0"/>
              <a:t>Scope: the part of the program where the variable can be referenced.</a:t>
            </a:r>
          </a:p>
          <a:p>
            <a:pPr>
              <a:lnSpc>
                <a:spcPct val="80000"/>
              </a:lnSpc>
              <a:buFont typeface="Wingdings" pitchFamily="2" charset="2"/>
              <a:buChar char="v"/>
            </a:pPr>
            <a:r>
              <a:rPr lang="en-US" altLang="en-US" sz="1600" dirty="0" smtClean="0"/>
              <a:t>The scope of a local variable starts from its declaration and continues to the end of the block that contains the variable. A local variable must be declared before it can be used.</a:t>
            </a:r>
          </a:p>
          <a:p>
            <a:pPr>
              <a:buFont typeface="Wingdings" pitchFamily="2" charset="2"/>
              <a:buChar char="Ø"/>
            </a:pPr>
            <a:r>
              <a:rPr lang="en-US" altLang="en-US" dirty="0" smtClean="0"/>
              <a:t>A instance variable: a variable defined inside a </a:t>
            </a:r>
            <a:r>
              <a:rPr lang="en-US" altLang="en-US" sz="2400" b="1" dirty="0" smtClean="0"/>
              <a:t>class</a:t>
            </a:r>
            <a:r>
              <a:rPr lang="en-US" altLang="en-US" dirty="0" smtClean="0"/>
              <a:t>.</a:t>
            </a:r>
          </a:p>
          <a:p>
            <a:pPr>
              <a:lnSpc>
                <a:spcPct val="100000"/>
              </a:lnSpc>
              <a:buFont typeface="Wingdings" pitchFamily="2" charset="2"/>
              <a:buChar char="v"/>
            </a:pPr>
            <a:r>
              <a:rPr lang="en-US" altLang="en-US" sz="1600" dirty="0" smtClean="0"/>
              <a:t>The scope of a instance: variable visible for all methods, constructors and block in the class.</a:t>
            </a:r>
          </a:p>
          <a:p>
            <a:pPr>
              <a:lnSpc>
                <a:spcPct val="100000"/>
              </a:lnSpc>
              <a:buFont typeface="Wingdings" pitchFamily="2" charset="2"/>
              <a:buChar char="Ø"/>
            </a:pPr>
            <a:r>
              <a:rPr lang="en-US" altLang="en-US" dirty="0" smtClean="0"/>
              <a:t>Class/static </a:t>
            </a:r>
            <a:r>
              <a:rPr lang="en-US" altLang="en-US" dirty="0" err="1" smtClean="0"/>
              <a:t>variable:Class</a:t>
            </a:r>
            <a:r>
              <a:rPr lang="en-US" altLang="en-US" dirty="0" smtClean="0"/>
              <a:t> variables also known as static variables are declared with the static keyword in a class, but outside a method, constructor or a block.</a:t>
            </a:r>
          </a:p>
          <a:p>
            <a:pPr>
              <a:lnSpc>
                <a:spcPct val="100000"/>
              </a:lnSpc>
              <a:buFont typeface="Wingdings" pitchFamily="2" charset="2"/>
              <a:buChar char="v"/>
            </a:pPr>
            <a:r>
              <a:rPr lang="en-US" altLang="en-US" sz="1600" dirty="0" smtClean="0"/>
              <a:t>The scope of class variable: just one copy of each class variable per class. </a:t>
            </a: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p:cNvSpPr>
            <a:spLocks noGrp="1"/>
          </p:cNvSpPr>
          <p:nvPr>
            <p:ph type="sldNum" sz="quarter" idx="12"/>
          </p:nvPr>
        </p:nvSpPr>
        <p:spPr>
          <a:noFill/>
          <a:ln>
            <a:miter lim="800000"/>
            <a:headEnd/>
            <a:tailEnd/>
          </a:ln>
        </p:spPr>
        <p:txBody>
          <a:bodyPr/>
          <a:lstStyle/>
          <a:p>
            <a:fld id="{6732F41D-19E8-43F5-9EC7-330B0CED62A2}" type="slidenum">
              <a:rPr lang="zh-CN" altLang="en-US"/>
              <a:pPr/>
              <a:t>28</a:t>
            </a:fld>
            <a:endParaRPr lang="zh-CN" altLang="en-US"/>
          </a:p>
        </p:txBody>
      </p:sp>
      <p:sp>
        <p:nvSpPr>
          <p:cNvPr id="30722" name="Rectangle 2"/>
          <p:cNvSpPr>
            <a:spLocks noGrp="1" noChangeArrowheads="1"/>
          </p:cNvSpPr>
          <p:nvPr>
            <p:ph type="title"/>
          </p:nvPr>
        </p:nvSpPr>
        <p:spPr/>
        <p:txBody>
          <a:bodyPr/>
          <a:lstStyle/>
          <a:p>
            <a:r>
              <a:rPr lang="en-US" altLang="zh-CN" sz="2400" smtClean="0"/>
              <a:t>How to get the input from the key board</a:t>
            </a:r>
          </a:p>
        </p:txBody>
      </p:sp>
      <p:sp>
        <p:nvSpPr>
          <p:cNvPr id="30723" name="Rectangle 3"/>
          <p:cNvSpPr>
            <a:spLocks noGrp="1" noChangeArrowheads="1"/>
          </p:cNvSpPr>
          <p:nvPr>
            <p:ph type="body" idx="1"/>
          </p:nvPr>
        </p:nvSpPr>
        <p:spPr/>
        <p:txBody>
          <a:bodyPr/>
          <a:lstStyle/>
          <a:p>
            <a:r>
              <a:rPr lang="en-US" altLang="en-US" smtClean="0"/>
              <a:t>There are many ways to read data from the keyboard. For example:</a:t>
            </a:r>
          </a:p>
          <a:p>
            <a:r>
              <a:rPr lang="en-US" altLang="en-US" smtClean="0"/>
              <a:t>Scanner              Scanner scanner= new Scanner(System.in);</a:t>
            </a:r>
          </a:p>
          <a:p>
            <a:pPr>
              <a:buFontTx/>
              <a:buNone/>
            </a:pPr>
            <a:endParaRPr lang="en-US" altLang="en-US" smtClean="0"/>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p:cNvSpPr>
            <a:spLocks noGrp="1"/>
          </p:cNvSpPr>
          <p:nvPr>
            <p:ph type="sldNum" sz="quarter" idx="12"/>
          </p:nvPr>
        </p:nvSpPr>
        <p:spPr>
          <a:noFill/>
          <a:ln>
            <a:miter lim="800000"/>
            <a:headEnd/>
            <a:tailEnd/>
          </a:ln>
        </p:spPr>
        <p:txBody>
          <a:bodyPr/>
          <a:lstStyle/>
          <a:p>
            <a:fld id="{FA2D4EB6-7322-4A67-817A-72AD1A4EFE9B}" type="slidenum">
              <a:rPr lang="zh-CN" altLang="en-US"/>
              <a:pPr/>
              <a:t>29</a:t>
            </a:fld>
            <a:endParaRPr lang="zh-CN" altLang="en-US"/>
          </a:p>
        </p:txBody>
      </p:sp>
      <p:sp>
        <p:nvSpPr>
          <p:cNvPr id="31746" name="Rectangle 2"/>
          <p:cNvSpPr>
            <a:spLocks noGrp="1" noChangeArrowheads="1"/>
          </p:cNvSpPr>
          <p:nvPr>
            <p:ph type="title"/>
          </p:nvPr>
        </p:nvSpPr>
        <p:spPr/>
        <p:txBody>
          <a:bodyPr/>
          <a:lstStyle/>
          <a:p>
            <a:r>
              <a:rPr lang="en-US" altLang="zh-CN" smtClean="0"/>
              <a:t>Thanks!</a:t>
            </a: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Number Placeholder 3"/>
          <p:cNvSpPr>
            <a:spLocks noGrp="1"/>
          </p:cNvSpPr>
          <p:nvPr>
            <p:ph type="sldNum" sz="quarter" idx="12"/>
          </p:nvPr>
        </p:nvSpPr>
        <p:spPr>
          <a:noFill/>
          <a:ln>
            <a:miter lim="800000"/>
            <a:headEnd/>
            <a:tailEnd/>
          </a:ln>
        </p:spPr>
        <p:txBody>
          <a:bodyPr/>
          <a:lstStyle/>
          <a:p>
            <a:fld id="{D9B3C6AB-9705-47E1-BA91-F05F6DF957E4}" type="slidenum">
              <a:rPr lang="zh-CN" altLang="en-US"/>
              <a:pPr/>
              <a:t>3</a:t>
            </a:fld>
            <a:endParaRPr lang="zh-CN" altLang="en-US"/>
          </a:p>
        </p:txBody>
      </p:sp>
      <p:sp>
        <p:nvSpPr>
          <p:cNvPr id="5122" name="Rectangle 6"/>
          <p:cNvSpPr>
            <a:spLocks noGrp="1"/>
          </p:cNvSpPr>
          <p:nvPr>
            <p:ph type="title" idx="4294967295"/>
          </p:nvPr>
        </p:nvSpPr>
        <p:spPr/>
        <p:txBody>
          <a:bodyPr/>
          <a:lstStyle/>
          <a:p>
            <a:pPr eaLnBrk="1" hangingPunct="1"/>
            <a:r>
              <a:rPr lang="en-US" altLang="en-US" smtClean="0"/>
              <a:t>Day 1 Training Schedule</a:t>
            </a:r>
            <a:endParaRPr lang="zh-CN" altLang="en-US" smtClean="0"/>
          </a:p>
        </p:txBody>
      </p:sp>
      <p:sp>
        <p:nvSpPr>
          <p:cNvPr id="5123" name="Rectangle 7"/>
          <p:cNvSpPr>
            <a:spLocks noGrp="1"/>
          </p:cNvSpPr>
          <p:nvPr>
            <p:ph type="body" idx="4294967295"/>
          </p:nvPr>
        </p:nvSpPr>
        <p:spPr/>
        <p:txBody>
          <a:bodyPr/>
          <a:lstStyle/>
          <a:p>
            <a:pPr eaLnBrk="1" hangingPunct="1"/>
            <a:r>
              <a:rPr lang="en-US" altLang="en-US" smtClean="0"/>
              <a:t>Introduction to java</a:t>
            </a:r>
          </a:p>
          <a:p>
            <a:pPr eaLnBrk="1" hangingPunct="1"/>
            <a:r>
              <a:rPr lang="en-US" altLang="en-US" smtClean="0"/>
              <a:t>Programming environment</a:t>
            </a:r>
          </a:p>
          <a:p>
            <a:pPr eaLnBrk="1" hangingPunct="1"/>
            <a:r>
              <a:rPr lang="en-US" altLang="en-US" smtClean="0"/>
              <a:t>Java programming basics</a:t>
            </a:r>
          </a:p>
          <a:p>
            <a:pPr eaLnBrk="1" hangingPunct="1"/>
            <a:r>
              <a:rPr lang="en-US" altLang="en-US" smtClean="0"/>
              <a:t>Getting input from the key board</a:t>
            </a:r>
          </a:p>
          <a:p>
            <a:pPr eaLnBrk="1" hangingPunct="1"/>
            <a:r>
              <a:rPr lang="en-US" altLang="en-US" smtClean="0"/>
              <a:t>Control structures</a:t>
            </a:r>
          </a:p>
        </p:txBody>
      </p:sp>
      <p:pic>
        <p:nvPicPr>
          <p:cNvPr id="5124" name="Picture 4" descr="C:\Users\chennakesava.reddy\Desktop\New folder\logo-antra.png"/>
          <p:cNvPicPr>
            <a:picLocks noChangeAspect="1" noChangeArrowheads="1"/>
          </p:cNvPicPr>
          <p:nvPr/>
        </p:nvPicPr>
        <p:blipFill>
          <a:blip r:embed="rId2" cstate="print"/>
          <a:srcRect/>
          <a:stretch>
            <a:fillRect/>
          </a:stretch>
        </p:blipFill>
        <p:spPr bwMode="auto">
          <a:xfrm>
            <a:off x="10699080" y="30163"/>
            <a:ext cx="1472816" cy="387350"/>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Number Placeholder 6"/>
          <p:cNvSpPr>
            <a:spLocks noGrp="1"/>
          </p:cNvSpPr>
          <p:nvPr>
            <p:ph type="sldNum" sz="quarter" idx="12"/>
          </p:nvPr>
        </p:nvSpPr>
        <p:spPr>
          <a:noFill/>
          <a:ln>
            <a:miter lim="800000"/>
            <a:headEnd/>
            <a:tailEnd/>
          </a:ln>
        </p:spPr>
        <p:txBody>
          <a:bodyPr/>
          <a:lstStyle/>
          <a:p>
            <a:fld id="{B36ADE76-B977-4B9C-80B5-67C67B500577}" type="slidenum">
              <a:rPr lang="zh-CN" altLang="en-US"/>
              <a:pPr/>
              <a:t>4</a:t>
            </a:fld>
            <a:endParaRPr lang="zh-CN" altLang="en-US"/>
          </a:p>
        </p:txBody>
      </p:sp>
      <p:sp>
        <p:nvSpPr>
          <p:cNvPr id="6146" name="Rectangle 2"/>
          <p:cNvSpPr>
            <a:spLocks noGrp="1" noChangeArrowheads="1"/>
          </p:cNvSpPr>
          <p:nvPr>
            <p:ph type="title"/>
          </p:nvPr>
        </p:nvSpPr>
        <p:spPr/>
        <p:txBody>
          <a:bodyPr/>
          <a:lstStyle/>
          <a:p>
            <a:r>
              <a:rPr lang="en-US" altLang="zh-CN" smtClean="0"/>
              <a:t>Java Versions</a:t>
            </a:r>
          </a:p>
        </p:txBody>
      </p:sp>
      <p:sp>
        <p:nvSpPr>
          <p:cNvPr id="6147" name="Rectangle 3"/>
          <p:cNvSpPr>
            <a:spLocks noGrp="1" noChangeArrowheads="1"/>
          </p:cNvSpPr>
          <p:nvPr>
            <p:ph type="body" sz="half" idx="1"/>
          </p:nvPr>
        </p:nvSpPr>
        <p:spPr/>
        <p:txBody>
          <a:bodyPr/>
          <a:lstStyle/>
          <a:p>
            <a:pPr>
              <a:lnSpc>
                <a:spcPct val="100000"/>
              </a:lnSpc>
            </a:pPr>
            <a:r>
              <a:rPr lang="en-US" altLang="en-US" sz="1800" smtClean="0"/>
              <a:t>JDK 1.0 (1996)</a:t>
            </a:r>
          </a:p>
          <a:p>
            <a:pPr>
              <a:lnSpc>
                <a:spcPct val="100000"/>
              </a:lnSpc>
            </a:pPr>
            <a:r>
              <a:rPr lang="en-US" altLang="en-US" sz="1800" smtClean="0"/>
              <a:t>JDK 1.1 (1997)</a:t>
            </a:r>
          </a:p>
          <a:p>
            <a:pPr>
              <a:lnSpc>
                <a:spcPct val="100000"/>
              </a:lnSpc>
            </a:pPr>
            <a:r>
              <a:rPr lang="en-US" altLang="en-US" sz="1800" smtClean="0"/>
              <a:t>JDK 1.2 (1998)</a:t>
            </a:r>
          </a:p>
          <a:p>
            <a:pPr>
              <a:lnSpc>
                <a:spcPct val="100000"/>
              </a:lnSpc>
            </a:pPr>
            <a:r>
              <a:rPr lang="en-US" altLang="en-US" sz="1800" smtClean="0"/>
              <a:t>JDK 1.3 (2000)</a:t>
            </a:r>
          </a:p>
          <a:p>
            <a:pPr>
              <a:lnSpc>
                <a:spcPct val="100000"/>
              </a:lnSpc>
            </a:pPr>
            <a:r>
              <a:rPr lang="en-US" altLang="en-US" sz="1800" smtClean="0"/>
              <a:t>JDK 1.4 (2002)</a:t>
            </a:r>
          </a:p>
          <a:p>
            <a:pPr>
              <a:lnSpc>
                <a:spcPct val="100000"/>
              </a:lnSpc>
            </a:pPr>
            <a:r>
              <a:rPr lang="en-US" altLang="en-US" sz="1800" smtClean="0"/>
              <a:t>JDK 1.5 (2004)</a:t>
            </a:r>
          </a:p>
          <a:p>
            <a:pPr>
              <a:lnSpc>
                <a:spcPct val="100000"/>
              </a:lnSpc>
            </a:pPr>
            <a:r>
              <a:rPr lang="en-US" altLang="en-US" sz="1800" smtClean="0"/>
              <a:t>JDK 1.6 (2006) </a:t>
            </a:r>
          </a:p>
          <a:p>
            <a:pPr>
              <a:lnSpc>
                <a:spcPct val="100000"/>
              </a:lnSpc>
            </a:pPr>
            <a:r>
              <a:rPr lang="en-US" altLang="en-US" sz="1800" smtClean="0"/>
              <a:t>JDK 1.7 (2011) </a:t>
            </a:r>
          </a:p>
          <a:p>
            <a:pPr>
              <a:lnSpc>
                <a:spcPct val="100000"/>
              </a:lnSpc>
            </a:pPr>
            <a:r>
              <a:rPr lang="en-US" altLang="en-US" sz="1800" smtClean="0"/>
              <a:t>JDK 1.8 (2014) </a:t>
            </a:r>
          </a:p>
        </p:txBody>
      </p:sp>
      <p:pic>
        <p:nvPicPr>
          <p:cNvPr id="6148" name="Picture 4"/>
          <p:cNvPicPr>
            <a:picLocks noGrp="1" noChangeAspect="1" noChangeArrowheads="1"/>
          </p:cNvPicPr>
          <p:nvPr>
            <p:ph sz="half" idx="2"/>
          </p:nvPr>
        </p:nvPicPr>
        <p:blipFill>
          <a:blip r:embed="rId2" cstate="print"/>
          <a:srcRect/>
          <a:stretch>
            <a:fillRect/>
          </a:stretch>
        </p:blipFill>
        <p:spPr>
          <a:xfrm>
            <a:off x="4892459" y="1452563"/>
            <a:ext cx="6932394" cy="3994150"/>
          </a:xfr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Number Placeholder 5"/>
          <p:cNvSpPr>
            <a:spLocks noGrp="1"/>
          </p:cNvSpPr>
          <p:nvPr>
            <p:ph type="sldNum" sz="quarter" idx="12"/>
          </p:nvPr>
        </p:nvSpPr>
        <p:spPr>
          <a:noFill/>
          <a:ln>
            <a:miter lim="800000"/>
            <a:headEnd/>
            <a:tailEnd/>
          </a:ln>
        </p:spPr>
        <p:txBody>
          <a:bodyPr/>
          <a:lstStyle/>
          <a:p>
            <a:fld id="{C1B4FB63-AF46-4202-81F0-3B7263D73408}" type="slidenum">
              <a:rPr lang="zh-CN" altLang="en-US"/>
              <a:pPr/>
              <a:t>5</a:t>
            </a:fld>
            <a:endParaRPr lang="zh-CN" altLang="en-US"/>
          </a:p>
        </p:txBody>
      </p:sp>
      <p:sp>
        <p:nvSpPr>
          <p:cNvPr id="7170" name="Rectangle 2"/>
          <p:cNvSpPr>
            <a:spLocks noGrp="1" noChangeArrowheads="1"/>
          </p:cNvSpPr>
          <p:nvPr>
            <p:ph type="title"/>
          </p:nvPr>
        </p:nvSpPr>
        <p:spPr/>
        <p:txBody>
          <a:bodyPr/>
          <a:lstStyle/>
          <a:p>
            <a:r>
              <a:rPr lang="en-US" altLang="zh-CN" smtClean="0"/>
              <a:t>Java Programming Basics</a:t>
            </a:r>
          </a:p>
        </p:txBody>
      </p:sp>
      <p:sp>
        <p:nvSpPr>
          <p:cNvPr id="7171" name="Rectangle 3"/>
          <p:cNvSpPr>
            <a:spLocks noGrp="1" noChangeArrowheads="1"/>
          </p:cNvSpPr>
          <p:nvPr>
            <p:ph type="body" idx="1"/>
          </p:nvPr>
        </p:nvSpPr>
        <p:spPr>
          <a:xfrm>
            <a:off x="463431" y="1238250"/>
            <a:ext cx="10948781" cy="4852989"/>
          </a:xfrm>
        </p:spPr>
        <p:txBody>
          <a:bodyPr/>
          <a:lstStyle/>
          <a:p>
            <a:r>
              <a:rPr lang="en-US" altLang="en-US" dirty="0" smtClean="0"/>
              <a:t>Install the latest version of  java.</a:t>
            </a:r>
          </a:p>
          <a:p>
            <a:r>
              <a:rPr lang="en-US" altLang="en-US" dirty="0" smtClean="0"/>
              <a:t>Set the path and class path in environment variables.</a:t>
            </a:r>
          </a:p>
          <a:p>
            <a:r>
              <a:rPr lang="en-US" altLang="en-US" dirty="0" smtClean="0"/>
              <a:t>Write code in any editor or IDE.</a:t>
            </a:r>
          </a:p>
          <a:p>
            <a:r>
              <a:rPr lang="en-US" altLang="en-US" dirty="0" smtClean="0"/>
              <a:t>Compile  (</a:t>
            </a:r>
            <a:r>
              <a:rPr lang="en-US" altLang="en-US" dirty="0" err="1" smtClean="0"/>
              <a:t>javac</a:t>
            </a:r>
            <a:r>
              <a:rPr lang="en-US" altLang="en-US" dirty="0" smtClean="0"/>
              <a:t>)</a:t>
            </a:r>
          </a:p>
          <a:p>
            <a:r>
              <a:rPr lang="en-US" altLang="en-US" dirty="0" smtClean="0"/>
              <a:t>Run  (java)</a:t>
            </a:r>
          </a:p>
        </p:txBody>
      </p:sp>
      <p:grpSp>
        <p:nvGrpSpPr>
          <p:cNvPr id="3" name="Group 21"/>
          <p:cNvGrpSpPr>
            <a:grpSpLocks/>
          </p:cNvGrpSpPr>
          <p:nvPr/>
        </p:nvGrpSpPr>
        <p:grpSpPr bwMode="auto">
          <a:xfrm>
            <a:off x="463431" y="4051301"/>
            <a:ext cx="10398591" cy="2195513"/>
            <a:chOff x="192880" y="4042833"/>
            <a:chExt cx="7799653" cy="2195777"/>
          </a:xfrm>
        </p:grpSpPr>
        <p:sp>
          <p:nvSpPr>
            <p:cNvPr id="2" name="Rectangle 1"/>
            <p:cNvSpPr/>
            <p:nvPr/>
          </p:nvSpPr>
          <p:spPr bwMode="auto">
            <a:xfrm>
              <a:off x="192880" y="4233356"/>
              <a:ext cx="1742780" cy="37310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Arial" charset="0"/>
                <a:buNone/>
                <a:defRPr/>
              </a:pPr>
              <a:r>
                <a:rPr lang="en-US">
                  <a:latin typeface="Calibri" charset="0"/>
                  <a:ea typeface="幼圆" charset="0"/>
                </a:rPr>
                <a:t>HelloWorld.java</a:t>
              </a:r>
              <a:endParaRPr lang="en-US" dirty="0">
                <a:latin typeface="Calibri" charset="0"/>
                <a:ea typeface="幼圆" charset="0"/>
              </a:endParaRPr>
            </a:p>
          </p:txBody>
        </p:sp>
        <p:sp>
          <p:nvSpPr>
            <p:cNvPr id="8" name="Rectangle 7"/>
            <p:cNvSpPr/>
            <p:nvPr/>
          </p:nvSpPr>
          <p:spPr bwMode="auto">
            <a:xfrm>
              <a:off x="4454595" y="4233356"/>
              <a:ext cx="1742780" cy="37310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Arial" charset="0"/>
                <a:buNone/>
                <a:defRPr/>
              </a:pPr>
              <a:r>
                <a:rPr lang="en-US" dirty="0" err="1">
                  <a:latin typeface="Calibri" charset="0"/>
                  <a:ea typeface="幼圆" charset="0"/>
                </a:rPr>
                <a:t>HelloWorld.class</a:t>
              </a:r>
              <a:endParaRPr lang="en-US" dirty="0">
                <a:latin typeface="Calibri" charset="0"/>
                <a:ea typeface="幼圆" charset="0"/>
              </a:endParaRPr>
            </a:p>
          </p:txBody>
        </p:sp>
        <p:cxnSp>
          <p:nvCxnSpPr>
            <p:cNvPr id="7" name="Straight Arrow Connector 6"/>
            <p:cNvCxnSpPr>
              <a:stCxn id="2" idx="3"/>
            </p:cNvCxnSpPr>
            <p:nvPr/>
          </p:nvCxnSpPr>
          <p:spPr bwMode="auto">
            <a:xfrm>
              <a:off x="1935660" y="4419116"/>
              <a:ext cx="42696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 name="Oval 9"/>
            <p:cNvSpPr/>
            <p:nvPr/>
          </p:nvSpPr>
          <p:spPr bwMode="auto">
            <a:xfrm>
              <a:off x="2362624" y="4042833"/>
              <a:ext cx="1655482" cy="75415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Arial" charset="0"/>
                <a:buNone/>
                <a:defRPr/>
              </a:pPr>
              <a:r>
                <a:rPr lang="en-US">
                  <a:latin typeface="Calibri" charset="0"/>
                  <a:ea typeface="幼圆" charset="0"/>
                </a:rPr>
                <a:t>Compiler</a:t>
              </a:r>
            </a:p>
          </p:txBody>
        </p:sp>
        <p:cxnSp>
          <p:nvCxnSpPr>
            <p:cNvPr id="15" name="Straight Arrow Connector 14"/>
            <p:cNvCxnSpPr>
              <a:stCxn id="10" idx="6"/>
              <a:endCxn id="8" idx="1"/>
            </p:cNvCxnSpPr>
            <p:nvPr/>
          </p:nvCxnSpPr>
          <p:spPr bwMode="auto">
            <a:xfrm>
              <a:off x="4018107" y="4419116"/>
              <a:ext cx="43648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 name="Down Arrow 16"/>
            <p:cNvSpPr/>
            <p:nvPr/>
          </p:nvSpPr>
          <p:spPr bwMode="auto">
            <a:xfrm>
              <a:off x="5183134" y="4709663"/>
              <a:ext cx="287288" cy="660479"/>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Arial" pitchFamily="34" charset="0"/>
                <a:buNone/>
              </a:pPr>
              <a:endParaRPr lang="en-US"/>
            </a:p>
          </p:txBody>
        </p:sp>
        <p:sp>
          <p:nvSpPr>
            <p:cNvPr id="18" name="Oval 17"/>
            <p:cNvSpPr/>
            <p:nvPr/>
          </p:nvSpPr>
          <p:spPr bwMode="auto">
            <a:xfrm>
              <a:off x="4852990" y="5433650"/>
              <a:ext cx="945990" cy="80496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Arial" charset="0"/>
                <a:buNone/>
                <a:defRPr/>
              </a:pPr>
              <a:r>
                <a:rPr lang="en-US" dirty="0">
                  <a:latin typeface="Calibri" charset="0"/>
                  <a:ea typeface="幼圆" charset="0"/>
                </a:rPr>
                <a:t>JVM</a:t>
              </a:r>
            </a:p>
          </p:txBody>
        </p:sp>
        <p:cxnSp>
          <p:nvCxnSpPr>
            <p:cNvPr id="20" name="Straight Arrow Connector 19"/>
            <p:cNvCxnSpPr/>
            <p:nvPr/>
          </p:nvCxnSpPr>
          <p:spPr bwMode="auto">
            <a:xfrm>
              <a:off x="5824375" y="5784530"/>
              <a:ext cx="568229"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1" name="Rectangle 20"/>
            <p:cNvSpPr/>
            <p:nvPr/>
          </p:nvSpPr>
          <p:spPr bwMode="auto">
            <a:xfrm>
              <a:off x="6400540" y="5638463"/>
              <a:ext cx="1591993" cy="43185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Arial" pitchFamily="34" charset="0"/>
                <a:buNone/>
              </a:pPr>
              <a:r>
                <a:rPr lang="en-US"/>
                <a:t>“Hello World”</a:t>
              </a:r>
            </a:p>
          </p:txBody>
        </p:sp>
      </p:gr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Number Placeholder 5"/>
          <p:cNvSpPr>
            <a:spLocks noGrp="1"/>
          </p:cNvSpPr>
          <p:nvPr>
            <p:ph type="sldNum" sz="quarter" idx="12"/>
          </p:nvPr>
        </p:nvSpPr>
        <p:spPr>
          <a:noFill/>
          <a:ln>
            <a:miter lim="800000"/>
            <a:headEnd/>
            <a:tailEnd/>
          </a:ln>
        </p:spPr>
        <p:txBody>
          <a:bodyPr/>
          <a:lstStyle/>
          <a:p>
            <a:fld id="{7ED828A2-62F2-460B-9868-066B2FDD4A5D}" type="slidenum">
              <a:rPr lang="zh-CN" altLang="en-US"/>
              <a:pPr/>
              <a:t>6</a:t>
            </a:fld>
            <a:endParaRPr lang="zh-CN" altLang="en-US"/>
          </a:p>
        </p:txBody>
      </p:sp>
      <p:sp>
        <p:nvSpPr>
          <p:cNvPr id="8194" name="Rectangle 2"/>
          <p:cNvSpPr>
            <a:spLocks noGrp="1" noChangeArrowheads="1"/>
          </p:cNvSpPr>
          <p:nvPr>
            <p:ph type="title"/>
          </p:nvPr>
        </p:nvSpPr>
        <p:spPr>
          <a:xfrm>
            <a:off x="571500" y="406401"/>
            <a:ext cx="11085517" cy="641349"/>
          </a:xfrm>
        </p:spPr>
        <p:txBody>
          <a:bodyPr/>
          <a:lstStyle/>
          <a:p>
            <a:r>
              <a:rPr lang="en-US" altLang="zh-CN" dirty="0" smtClean="0"/>
              <a:t>Statement</a:t>
            </a:r>
          </a:p>
        </p:txBody>
      </p:sp>
      <p:sp>
        <p:nvSpPr>
          <p:cNvPr id="8195" name="Rectangle 3"/>
          <p:cNvSpPr>
            <a:spLocks noGrp="1" noChangeArrowheads="1"/>
          </p:cNvSpPr>
          <p:nvPr>
            <p:ph type="body" idx="1"/>
          </p:nvPr>
        </p:nvSpPr>
        <p:spPr>
          <a:xfrm>
            <a:off x="180975" y="1047750"/>
            <a:ext cx="11476704" cy="4895851"/>
          </a:xfrm>
        </p:spPr>
        <p:txBody>
          <a:bodyPr/>
          <a:lstStyle/>
          <a:p>
            <a:pPr>
              <a:lnSpc>
                <a:spcPct val="90000"/>
              </a:lnSpc>
            </a:pPr>
            <a:r>
              <a:rPr lang="en-US" altLang="zh-CN" dirty="0" smtClean="0"/>
              <a:t>A statement represents an action or a sequence of actions. </a:t>
            </a:r>
          </a:p>
          <a:p>
            <a:pPr>
              <a:lnSpc>
                <a:spcPct val="90000"/>
              </a:lnSpc>
            </a:pPr>
            <a:r>
              <a:rPr lang="en-US" altLang="zh-CN" dirty="0" smtClean="0"/>
              <a:t>Format is important.</a:t>
            </a:r>
          </a:p>
          <a:p>
            <a:pPr>
              <a:lnSpc>
                <a:spcPct val="90000"/>
              </a:lnSpc>
            </a:pPr>
            <a:r>
              <a:rPr lang="en-US" altLang="zh-CN" dirty="0" smtClean="0"/>
              <a:t>Make sure the code is clean. </a:t>
            </a:r>
          </a:p>
          <a:p>
            <a:pPr>
              <a:lnSpc>
                <a:spcPct val="90000"/>
              </a:lnSpc>
            </a:pPr>
            <a:r>
              <a:rPr lang="en-US" altLang="zh-CN" dirty="0" smtClean="0"/>
              <a:t>Alignment/Indent/Naming Convention. </a:t>
            </a:r>
          </a:p>
        </p:txBody>
      </p:sp>
      <p:sp>
        <p:nvSpPr>
          <p:cNvPr id="8196" name="Text Box 4"/>
          <p:cNvSpPr txBox="1">
            <a:spLocks noChangeArrowheads="1"/>
          </p:cNvSpPr>
          <p:nvPr/>
        </p:nvSpPr>
        <p:spPr bwMode="auto">
          <a:xfrm>
            <a:off x="649649" y="3154363"/>
            <a:ext cx="7554532" cy="1846659"/>
          </a:xfrm>
          <a:prstGeom prst="rect">
            <a:avLst/>
          </a:prstGeom>
          <a:noFill/>
          <a:ln w="9525">
            <a:noFill/>
            <a:miter lim="800000"/>
            <a:headEnd/>
            <a:tailEnd/>
          </a:ln>
        </p:spPr>
        <p:txBody>
          <a:bodyPr>
            <a:spAutoFit/>
          </a:bodyPr>
          <a:lstStyle/>
          <a:p>
            <a:pPr>
              <a:buFont typeface="Arial" pitchFamily="34" charset="0"/>
              <a:buNone/>
            </a:pPr>
            <a:r>
              <a:rPr lang="en-US" altLang="en-US" dirty="0"/>
              <a:t>//This program prints Welcome to Java!</a:t>
            </a:r>
          </a:p>
          <a:p>
            <a:pPr>
              <a:buFont typeface="Arial" pitchFamily="34" charset="0"/>
              <a:buNone/>
            </a:pPr>
            <a:r>
              <a:rPr lang="en-US" altLang="en-US" b="1" dirty="0"/>
              <a:t>public class Welcome {	</a:t>
            </a:r>
          </a:p>
          <a:p>
            <a:pPr>
              <a:buFont typeface="Arial" pitchFamily="34" charset="0"/>
              <a:buNone/>
            </a:pPr>
            <a:r>
              <a:rPr lang="en-US" altLang="en-US" b="1" dirty="0"/>
              <a:t>           public static void main(String[] </a:t>
            </a:r>
            <a:r>
              <a:rPr lang="en-US" altLang="en-US" b="1" dirty="0" err="1"/>
              <a:t>args</a:t>
            </a:r>
            <a:r>
              <a:rPr lang="en-US" altLang="en-US" b="1" dirty="0"/>
              <a:t>) { </a:t>
            </a:r>
          </a:p>
          <a:p>
            <a:pPr>
              <a:buFont typeface="Arial" pitchFamily="34" charset="0"/>
              <a:buNone/>
            </a:pPr>
            <a:r>
              <a:rPr lang="en-US" altLang="en-US" b="1" dirty="0"/>
              <a:t>	</a:t>
            </a:r>
            <a:r>
              <a:rPr lang="en-US" altLang="en-US" b="1" dirty="0" err="1"/>
              <a:t>System.out.println</a:t>
            </a:r>
            <a:r>
              <a:rPr lang="en-US" altLang="en-US" b="1" dirty="0"/>
              <a:t>("Welcome to Java!");</a:t>
            </a:r>
          </a:p>
          <a:p>
            <a:pPr>
              <a:buFont typeface="Arial" pitchFamily="34" charset="0"/>
              <a:buNone/>
            </a:pPr>
            <a:r>
              <a:rPr lang="en-US" altLang="en-US" b="1" dirty="0"/>
              <a:t>           }</a:t>
            </a:r>
          </a:p>
          <a:p>
            <a:pPr>
              <a:buFont typeface="Arial" pitchFamily="34" charset="0"/>
              <a:buNone/>
            </a:pPr>
            <a:r>
              <a:rPr lang="en-US" altLang="en-US" b="1" dirty="0"/>
              <a:t>}</a:t>
            </a:r>
            <a:endParaRPr lang="en-US" altLang="en-US" dirty="0"/>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Number Placeholder 5"/>
          <p:cNvSpPr>
            <a:spLocks noGrp="1"/>
          </p:cNvSpPr>
          <p:nvPr>
            <p:ph type="sldNum" sz="quarter" idx="12"/>
          </p:nvPr>
        </p:nvSpPr>
        <p:spPr>
          <a:noFill/>
          <a:ln>
            <a:miter lim="800000"/>
            <a:headEnd/>
            <a:tailEnd/>
          </a:ln>
        </p:spPr>
        <p:txBody>
          <a:bodyPr/>
          <a:lstStyle/>
          <a:p>
            <a:fld id="{CF63E648-FFD4-4582-9FDF-990775A14CC7}" type="slidenum">
              <a:rPr lang="zh-CN" altLang="en-US"/>
              <a:pPr/>
              <a:t>7</a:t>
            </a:fld>
            <a:endParaRPr lang="zh-CN" altLang="en-US"/>
          </a:p>
        </p:txBody>
      </p:sp>
      <p:sp>
        <p:nvSpPr>
          <p:cNvPr id="9218" name="Rectangle 2"/>
          <p:cNvSpPr>
            <a:spLocks noGrp="1" noChangeArrowheads="1"/>
          </p:cNvSpPr>
          <p:nvPr>
            <p:ph type="title"/>
          </p:nvPr>
        </p:nvSpPr>
        <p:spPr/>
        <p:txBody>
          <a:bodyPr/>
          <a:lstStyle/>
          <a:p>
            <a:r>
              <a:rPr lang="en-US" altLang="zh-CN" smtClean="0"/>
              <a:t>Language Fundamentals</a:t>
            </a:r>
          </a:p>
        </p:txBody>
      </p:sp>
      <p:sp>
        <p:nvSpPr>
          <p:cNvPr id="9219" name="Rectangle 3"/>
          <p:cNvSpPr>
            <a:spLocks noGrp="1" noChangeArrowheads="1"/>
          </p:cNvSpPr>
          <p:nvPr>
            <p:ph type="body" idx="1"/>
          </p:nvPr>
        </p:nvSpPr>
        <p:spPr/>
        <p:txBody>
          <a:bodyPr/>
          <a:lstStyle/>
          <a:p>
            <a:r>
              <a:rPr lang="en-US" altLang="en-US" smtClean="0"/>
              <a:t>Identifiers</a:t>
            </a:r>
          </a:p>
          <a:p>
            <a:r>
              <a:rPr lang="en-US" altLang="en-US" smtClean="0"/>
              <a:t>Reserved words</a:t>
            </a:r>
          </a:p>
          <a:p>
            <a:r>
              <a:rPr lang="en-US" altLang="en-US" smtClean="0"/>
              <a:t>Variables</a:t>
            </a:r>
          </a:p>
          <a:p>
            <a:r>
              <a:rPr lang="en-US" altLang="en-US" smtClean="0"/>
              <a:t>Data types</a:t>
            </a:r>
          </a:p>
          <a:p>
            <a:r>
              <a:rPr lang="en-US" altLang="en-US" smtClean="0"/>
              <a:t>Operators</a:t>
            </a:r>
          </a:p>
          <a:p>
            <a:r>
              <a:rPr lang="en-US" altLang="en-US" smtClean="0"/>
              <a:t>Literals</a:t>
            </a:r>
          </a:p>
          <a:p>
            <a:r>
              <a:rPr lang="en-US" altLang="en-US" smtClean="0"/>
              <a:t>Java coding standards</a:t>
            </a:r>
          </a:p>
          <a:p>
            <a:r>
              <a:rPr lang="en-US" altLang="en-US" smtClean="0"/>
              <a:t>...</a:t>
            </a: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5"/>
          <p:cNvSpPr>
            <a:spLocks noGrp="1"/>
          </p:cNvSpPr>
          <p:nvPr>
            <p:ph type="sldNum" sz="quarter" idx="12"/>
          </p:nvPr>
        </p:nvSpPr>
        <p:spPr>
          <a:noFill/>
          <a:ln>
            <a:miter lim="800000"/>
            <a:headEnd/>
            <a:tailEnd/>
          </a:ln>
        </p:spPr>
        <p:txBody>
          <a:bodyPr/>
          <a:lstStyle/>
          <a:p>
            <a:fld id="{A6FA8F40-92C5-46C2-BC37-637CB2DE81F2}" type="slidenum">
              <a:rPr lang="zh-CN" altLang="en-US"/>
              <a:pPr/>
              <a:t>8</a:t>
            </a:fld>
            <a:endParaRPr lang="zh-CN" altLang="en-US"/>
          </a:p>
        </p:txBody>
      </p:sp>
      <p:sp>
        <p:nvSpPr>
          <p:cNvPr id="10242" name="Rectangle 2"/>
          <p:cNvSpPr>
            <a:spLocks noGrp="1" noChangeArrowheads="1"/>
          </p:cNvSpPr>
          <p:nvPr>
            <p:ph type="title"/>
          </p:nvPr>
        </p:nvSpPr>
        <p:spPr/>
        <p:txBody>
          <a:bodyPr/>
          <a:lstStyle/>
          <a:p>
            <a:r>
              <a:rPr lang="en-US" altLang="zh-CN" smtClean="0"/>
              <a:t>Identifier</a:t>
            </a:r>
          </a:p>
        </p:txBody>
      </p:sp>
      <p:sp>
        <p:nvSpPr>
          <p:cNvPr id="10243" name="Rectangle 3"/>
          <p:cNvSpPr>
            <a:spLocks noGrp="1" noChangeArrowheads="1"/>
          </p:cNvSpPr>
          <p:nvPr>
            <p:ph type="body" idx="1"/>
          </p:nvPr>
        </p:nvSpPr>
        <p:spPr/>
        <p:txBody>
          <a:bodyPr/>
          <a:lstStyle/>
          <a:p>
            <a:pPr>
              <a:lnSpc>
                <a:spcPct val="90000"/>
              </a:lnSpc>
            </a:pPr>
            <a:r>
              <a:rPr lang="en-US" altLang="en-US" smtClean="0"/>
              <a:t>A name in the program is an identifier it may be class name or method name, variable name or label name.</a:t>
            </a:r>
          </a:p>
          <a:p>
            <a:pPr>
              <a:lnSpc>
                <a:spcPct val="90000"/>
              </a:lnSpc>
            </a:pPr>
            <a:endParaRPr lang="en-US" altLang="en-US" smtClean="0"/>
          </a:p>
          <a:p>
            <a:pPr>
              <a:lnSpc>
                <a:spcPct val="90000"/>
              </a:lnSpc>
            </a:pPr>
            <a:endParaRPr lang="en-US" altLang="en-US" smtClean="0"/>
          </a:p>
          <a:p>
            <a:pPr>
              <a:lnSpc>
                <a:spcPct val="90000"/>
              </a:lnSpc>
              <a:buFont typeface="Wingdings" pitchFamily="2" charset="2"/>
              <a:buChar char="v"/>
            </a:pPr>
            <a:r>
              <a:rPr lang="en-US" altLang="en-US" smtClean="0"/>
              <a:t>A java identifier is a sequence of characters, where each character may be a letter from a-z or A-Z or a digit form 0-9 or “$” or “_”, if we are using any other symbol we will get Compile time error “Illegal Character”.</a:t>
            </a:r>
          </a:p>
          <a:p>
            <a:pPr>
              <a:lnSpc>
                <a:spcPct val="90000"/>
              </a:lnSpc>
              <a:buFont typeface="Wingdings" pitchFamily="2" charset="2"/>
              <a:buChar char="v"/>
            </a:pPr>
            <a:r>
              <a:rPr lang="en-US" altLang="en-US" smtClean="0"/>
              <a:t>Identifier should not be starts with digit.</a:t>
            </a:r>
          </a:p>
          <a:p>
            <a:pPr>
              <a:lnSpc>
                <a:spcPct val="90000"/>
              </a:lnSpc>
              <a:buFont typeface="Wingdings" pitchFamily="2" charset="2"/>
              <a:buChar char="v"/>
            </a:pPr>
            <a:r>
              <a:rPr lang="en-US" altLang="en-US" smtClean="0"/>
              <a:t>Java Identifiers are case sensitive</a:t>
            </a: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Number Placeholder 6"/>
          <p:cNvSpPr>
            <a:spLocks noGrp="1"/>
          </p:cNvSpPr>
          <p:nvPr>
            <p:ph type="sldNum" sz="quarter" idx="12"/>
          </p:nvPr>
        </p:nvSpPr>
        <p:spPr>
          <a:noFill/>
          <a:ln>
            <a:miter lim="800000"/>
            <a:headEnd/>
            <a:tailEnd/>
          </a:ln>
        </p:spPr>
        <p:txBody>
          <a:bodyPr/>
          <a:lstStyle/>
          <a:p>
            <a:fld id="{28284C29-9591-4316-94E4-FB7E92816287}" type="slidenum">
              <a:rPr lang="zh-CN" altLang="en-US"/>
              <a:pPr/>
              <a:t>9</a:t>
            </a:fld>
            <a:endParaRPr lang="zh-CN" altLang="en-US"/>
          </a:p>
        </p:txBody>
      </p:sp>
      <p:sp>
        <p:nvSpPr>
          <p:cNvPr id="11266" name="Rectangle 2"/>
          <p:cNvSpPr>
            <a:spLocks noGrp="1" noChangeArrowheads="1"/>
          </p:cNvSpPr>
          <p:nvPr>
            <p:ph type="title"/>
          </p:nvPr>
        </p:nvSpPr>
        <p:spPr/>
        <p:txBody>
          <a:bodyPr/>
          <a:lstStyle/>
          <a:p>
            <a:r>
              <a:rPr lang="en-US" altLang="zh-CN" smtClean="0"/>
              <a:t>Reserved words</a:t>
            </a:r>
          </a:p>
        </p:txBody>
      </p:sp>
      <p:sp>
        <p:nvSpPr>
          <p:cNvPr id="11267" name="Rectangle 3"/>
          <p:cNvSpPr>
            <a:spLocks noGrp="1" noChangeArrowheads="1"/>
          </p:cNvSpPr>
          <p:nvPr>
            <p:ph type="body" sz="half" idx="1"/>
          </p:nvPr>
        </p:nvSpPr>
        <p:spPr>
          <a:xfrm>
            <a:off x="649649" y="1050926"/>
            <a:ext cx="11270431" cy="5127625"/>
          </a:xfrm>
        </p:spPr>
        <p:txBody>
          <a:bodyPr/>
          <a:lstStyle/>
          <a:p>
            <a:r>
              <a:rPr lang="en-US" altLang="en-US" smtClean="0"/>
              <a:t>Reserved words or keywords are words that have a specific meaning to the compiler and cannot be used for other purposes in the program. For example, when the compiler sees the word class, it understands that the word after class is the name for the class. </a:t>
            </a:r>
          </a:p>
          <a:p>
            <a:pPr>
              <a:lnSpc>
                <a:spcPct val="20000"/>
              </a:lnSpc>
              <a:buFont typeface="Wingdings" pitchFamily="2" charset="2"/>
              <a:buChar char="v"/>
            </a:pPr>
            <a:r>
              <a:rPr lang="en-US" altLang="en-US" sz="1200" smtClean="0"/>
              <a:t>Reserved words for data types:</a:t>
            </a:r>
          </a:p>
          <a:p>
            <a:pPr>
              <a:lnSpc>
                <a:spcPct val="20000"/>
              </a:lnSpc>
              <a:buFont typeface="Wingdings" pitchFamily="2" charset="2"/>
              <a:buChar char="v"/>
            </a:pPr>
            <a:r>
              <a:rPr lang="en-US" altLang="en-US" sz="1200" smtClean="0"/>
              <a:t>byte,short,int,long,float,double,char,boolean</a:t>
            </a:r>
          </a:p>
          <a:p>
            <a:pPr>
              <a:lnSpc>
                <a:spcPct val="20000"/>
              </a:lnSpc>
              <a:buFont typeface="Wingdings" pitchFamily="2" charset="2"/>
              <a:buChar char="v"/>
            </a:pPr>
            <a:r>
              <a:rPr lang="en-US" altLang="en-US" sz="1200" smtClean="0"/>
              <a:t>Reserved words for flow control:</a:t>
            </a:r>
          </a:p>
          <a:p>
            <a:pPr>
              <a:lnSpc>
                <a:spcPct val="20000"/>
              </a:lnSpc>
              <a:buFont typeface="Wingdings" pitchFamily="2" charset="2"/>
              <a:buChar char="v"/>
            </a:pPr>
            <a:r>
              <a:rPr lang="en-US" altLang="en-US" sz="1200" smtClean="0"/>
              <a:t>if ,else,switch ,case ,default ,for ,do ,while ,break ,continue,return</a:t>
            </a:r>
          </a:p>
          <a:p>
            <a:pPr>
              <a:lnSpc>
                <a:spcPct val="20000"/>
              </a:lnSpc>
              <a:buFont typeface="Wingdings" pitchFamily="2" charset="2"/>
              <a:buChar char="v"/>
            </a:pPr>
            <a:r>
              <a:rPr lang="en-US" altLang="en-US" sz="1200" smtClean="0"/>
              <a:t>Keywords for modifiers:</a:t>
            </a:r>
          </a:p>
          <a:p>
            <a:pPr>
              <a:lnSpc>
                <a:spcPct val="20000"/>
              </a:lnSpc>
              <a:buFont typeface="Wingdings" pitchFamily="2" charset="2"/>
              <a:buChar char="v"/>
            </a:pPr>
            <a:r>
              <a:rPr lang="en-US" altLang="en-US" sz="1200" smtClean="0"/>
              <a:t>public ,private ,protected,static,final ,abstract ,synchronized ,native ,strictfp(1.2 version) ,transient,volatile</a:t>
            </a:r>
          </a:p>
          <a:p>
            <a:pPr>
              <a:lnSpc>
                <a:spcPct val="20000"/>
              </a:lnSpc>
              <a:buFont typeface="Wingdings" pitchFamily="2" charset="2"/>
              <a:buChar char="v"/>
            </a:pPr>
            <a:r>
              <a:rPr lang="en-US" altLang="en-US" sz="1200" smtClean="0"/>
              <a:t>keywords for exception handling:</a:t>
            </a:r>
          </a:p>
          <a:p>
            <a:pPr>
              <a:lnSpc>
                <a:spcPct val="20000"/>
              </a:lnSpc>
              <a:buFont typeface="Wingdings" pitchFamily="2" charset="2"/>
              <a:buChar char="v"/>
            </a:pPr>
            <a:r>
              <a:rPr lang="en-US" altLang="en-US" sz="1200" smtClean="0"/>
              <a:t>try,catch,finally ,throw,throws,assert(1.4 version)</a:t>
            </a:r>
          </a:p>
          <a:p>
            <a:pPr>
              <a:lnSpc>
                <a:spcPct val="20000"/>
              </a:lnSpc>
              <a:buFont typeface="Wingdings" pitchFamily="2" charset="2"/>
              <a:buChar char="v"/>
            </a:pPr>
            <a:r>
              <a:rPr lang="en-US" altLang="en-US" sz="1200" smtClean="0"/>
              <a:t>Class related keywords:</a:t>
            </a:r>
          </a:p>
          <a:p>
            <a:pPr>
              <a:lnSpc>
                <a:spcPct val="20000"/>
              </a:lnSpc>
              <a:buFont typeface="Wingdings" pitchFamily="2" charset="2"/>
              <a:buChar char="v"/>
            </a:pPr>
            <a:r>
              <a:rPr lang="en-US" altLang="en-US" sz="1200" smtClean="0"/>
              <a:t>class,package,import,extends,implement,s,interface</a:t>
            </a:r>
          </a:p>
          <a:p>
            <a:pPr>
              <a:lnSpc>
                <a:spcPct val="20000"/>
              </a:lnSpc>
              <a:buFont typeface="Wingdings" pitchFamily="2" charset="2"/>
              <a:buChar char="v"/>
            </a:pPr>
            <a:r>
              <a:rPr lang="en-US" altLang="en-US" sz="1200" smtClean="0"/>
              <a:t>Object related keywords:</a:t>
            </a:r>
          </a:p>
          <a:p>
            <a:pPr>
              <a:lnSpc>
                <a:spcPct val="20000"/>
              </a:lnSpc>
              <a:buFont typeface="Wingdings" pitchFamily="2" charset="2"/>
              <a:buChar char="v"/>
            </a:pPr>
            <a:r>
              <a:rPr lang="en-US" altLang="en-US" sz="1200" smtClean="0"/>
              <a:t>new,instanceof ,super ,this,</a:t>
            </a:r>
          </a:p>
        </p:txBody>
      </p:sp>
      <p:pic>
        <p:nvPicPr>
          <p:cNvPr id="11268" name="Picture 5" descr="C:\Users\chennakesava.reddy\Desktop\di.jpg"/>
          <p:cNvPicPr>
            <a:picLocks noGrp="1" noChangeAspect="1" noChangeArrowheads="1"/>
          </p:cNvPicPr>
          <p:nvPr>
            <p:ph sz="half" idx="2"/>
          </p:nvPr>
        </p:nvPicPr>
        <p:blipFill>
          <a:blip r:embed="rId2" cstate="print"/>
          <a:srcRect r="26736" b="19936"/>
          <a:stretch>
            <a:fillRect/>
          </a:stretch>
        </p:blipFill>
        <p:spPr>
          <a:xfrm>
            <a:off x="6229844" y="4092575"/>
            <a:ext cx="5690235" cy="2547938"/>
          </a:xfrm>
          <a:noFill/>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14637</TotalTime>
  <Words>1347</Words>
  <Application>Microsoft Macintosh PowerPoint</Application>
  <PresentationFormat>Custom</PresentationFormat>
  <Paragraphs>251</Paragraphs>
  <Slides>29</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9" baseType="lpstr">
      <vt:lpstr>Arial</vt:lpstr>
      <vt:lpstr>Calibri</vt:lpstr>
      <vt:lpstr>Monotype Sorts</vt:lpstr>
      <vt:lpstr>SimSun</vt:lpstr>
      <vt:lpstr>Times New Roman</vt:lpstr>
      <vt:lpstr>Wingdings</vt:lpstr>
      <vt:lpstr>宋体</vt:lpstr>
      <vt:lpstr>幼圆</vt:lpstr>
      <vt:lpstr>Oracle_16x9_2014_521</vt:lpstr>
      <vt:lpstr>Word.Picture.8</vt:lpstr>
      <vt:lpstr>PowerPoint Presentation</vt:lpstr>
      <vt:lpstr>Antra SEP Program</vt:lpstr>
      <vt:lpstr>Day 1 Training Schedule</vt:lpstr>
      <vt:lpstr>Java Versions</vt:lpstr>
      <vt:lpstr>Java Programming Basics</vt:lpstr>
      <vt:lpstr>Statement</vt:lpstr>
      <vt:lpstr>Language Fundamentals</vt:lpstr>
      <vt:lpstr>Identifier</vt:lpstr>
      <vt:lpstr>Reserved words</vt:lpstr>
      <vt:lpstr>Data Types</vt:lpstr>
      <vt:lpstr>Variables</vt:lpstr>
      <vt:lpstr>Operator </vt:lpstr>
      <vt:lpstr>Literal</vt:lpstr>
      <vt:lpstr>Java Coding Standards</vt:lpstr>
      <vt:lpstr>Naming Conventions</vt:lpstr>
      <vt:lpstr>Appropriate Comments</vt:lpstr>
      <vt:lpstr>Programming Errors</vt:lpstr>
      <vt:lpstr>Programming Errors</vt:lpstr>
      <vt:lpstr>Named Constants</vt:lpstr>
      <vt:lpstr>Numerical Data Types</vt:lpstr>
      <vt:lpstr>Type Casting</vt:lpstr>
      <vt:lpstr>Control Structures </vt:lpstr>
      <vt:lpstr>String Type</vt:lpstr>
      <vt:lpstr>String Concatenation</vt:lpstr>
      <vt:lpstr>Converting Strings to Integers/Numbers</vt:lpstr>
      <vt:lpstr>Overloading Methods</vt:lpstr>
      <vt:lpstr>Scope of Variables</vt:lpstr>
      <vt:lpstr>How to get the input from the key board</vt:lpstr>
      <vt:lpstr>Thanks!</vt:lpstr>
    </vt:vector>
  </TitlesOfParts>
  <Company>Antra, Inc.</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Dawei Zhuang</cp:lastModifiedBy>
  <cp:revision>1125</cp:revision>
  <dcterms:created xsi:type="dcterms:W3CDTF">2014-05-22T00:02:59Z</dcterms:created>
  <dcterms:modified xsi:type="dcterms:W3CDTF">2016-01-28T15:06:02Z</dcterms:modified>
</cp:coreProperties>
</file>