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82" r:id="rId2"/>
    <p:sldId id="752" r:id="rId3"/>
    <p:sldId id="758" r:id="rId4"/>
    <p:sldId id="759" r:id="rId5"/>
    <p:sldId id="760" r:id="rId6"/>
    <p:sldId id="761" r:id="rId7"/>
    <p:sldId id="762" r:id="rId8"/>
    <p:sldId id="763" r:id="rId9"/>
    <p:sldId id="764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</p:sldIdLst>
  <p:sldSz cx="12188825" cy="6858000"/>
  <p:notesSz cx="6858000" cy="9144000"/>
  <p:custDataLst>
    <p:tags r:id="rId31"/>
  </p:custData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AECF6"/>
    <a:srgbClr val="D6E9F7"/>
    <a:srgbClr val="E6F1F8"/>
    <a:srgbClr val="C4EDFC"/>
    <a:srgbClr val="BEE5F8"/>
    <a:srgbClr val="000000"/>
    <a:srgbClr val="E5E5E5"/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6492" autoAdjust="0"/>
  </p:normalViewPr>
  <p:slideViewPr>
    <p:cSldViewPr snapToGrid="0">
      <p:cViewPr>
        <p:scale>
          <a:sx n="100" d="100"/>
          <a:sy n="100" d="100"/>
        </p:scale>
        <p:origin x="108" y="-78"/>
      </p:cViewPr>
      <p:guideLst>
        <p:guide orient="horz" pos="768"/>
        <p:guide pos="6466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312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12/15/2015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1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1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0034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476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19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275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 smtClean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71597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6" y="1905000"/>
            <a:ext cx="2194560" cy="3072384"/>
          </a:xfrm>
          <a:noFill/>
        </p:spPr>
        <p:txBody>
          <a:bodyPr tIns="9143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F6-3723-A448-95A8-BD1191C13A2D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2776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1"/>
            <a:ext cx="5410197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998-0579-A34D-928E-B5F399E2564A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2016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20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8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7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F-5D2B-0E48-ACDD-1035AD746EF1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337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6C3-1D59-CF4C-AE28-5947B736609B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20" y="3810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2633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for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436810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151812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 bwMode="ltGray">
          <a:xfrm flipH="1">
            <a:off x="531813" y="37338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436810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151812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3A6F-DAB5-1948-87D0-440553A38235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2812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 large metric can be called out here in font size 166pt, Calibri"/>
          <p:cNvSpPr>
            <a:spLocks noGrp="1"/>
          </p:cNvSpPr>
          <p:nvPr>
            <p:ph type="title" hasCustomPrompt="1"/>
          </p:nvPr>
        </p:nvSpPr>
        <p:spPr>
          <a:xfrm>
            <a:off x="760419" y="1524000"/>
            <a:ext cx="4076699" cy="2743200"/>
          </a:xfrm>
        </p:spPr>
        <p:txBody>
          <a:bodyPr anchor="ctr"/>
          <a:lstStyle>
            <a:lvl1pPr algn="r">
              <a:defRPr sz="16700"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256218" y="1524000"/>
            <a:ext cx="5029201" cy="274320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8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C769-D580-B848-9BB4-4B0EEAD5A748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3938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1FD1A58-660B-304C-8A32-AFAF42B12CD9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8700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21F-DA01-8449-859B-926C7DC39C39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3769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2"/>
            <a:ext cx="11125198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9BD-3365-934B-A79D-F6B125569C9C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6362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EF8F-C530-B34E-87EA-BFDE0E663C9E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0822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 smtClean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4370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EE37-C347-8E4E-9AC4-D2B0AF4181A9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5785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16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E27-870E-2C42-913D-79E2486E4762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5827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Two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2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246811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46817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50A0-62EC-294A-9E0D-A89F93B97E74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0898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20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8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7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7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238-F95D-9649-9ED3-3CD654C2CD73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9085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8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latin typeface="+mj-lt"/>
              </a:rPr>
              <a:t>Safe Harbor</a:t>
            </a:r>
            <a:r>
              <a:rPr sz="3200" baseline="0" dirty="0">
                <a:latin typeface="+mj-lt"/>
              </a:rPr>
              <a:t> Statement</a:t>
            </a:r>
            <a:endParaRPr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8" y="2514600"/>
            <a:ext cx="1112519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sz="2400" dirty="0">
                <a:latin typeface="+mn-lt"/>
              </a:rPr>
              <a:t>The preceding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</a:t>
            </a:r>
            <a:r>
              <a:rPr lang="en-US" sz="2400" dirty="0" smtClean="0">
                <a:latin typeface="+mn-lt"/>
              </a:rPr>
              <a:t>information</a:t>
            </a:r>
            <a:r>
              <a:rPr sz="2400" dirty="0" smtClean="0">
                <a:latin typeface="+mn-lt"/>
              </a:rPr>
              <a:t> </a:t>
            </a:r>
            <a:r>
              <a:rPr sz="2400" dirty="0">
                <a:latin typeface="+mn-lt"/>
              </a:rPr>
              <a:t>described for </a:t>
            </a:r>
            <a:r>
              <a:rPr lang="en-US" sz="2400" dirty="0" smtClean="0">
                <a:latin typeface="+mn-lt"/>
              </a:rPr>
              <a:t>Antra</a:t>
            </a:r>
            <a:r>
              <a:rPr sz="2400" dirty="0" smtClean="0">
                <a:latin typeface="+mn-lt"/>
              </a:rPr>
              <a:t>’s </a:t>
            </a:r>
            <a:r>
              <a:rPr lang="en-US" sz="2400" dirty="0" smtClean="0">
                <a:latin typeface="+mn-lt"/>
              </a:rPr>
              <a:t>solutions </a:t>
            </a:r>
            <a:r>
              <a:rPr sz="2400" dirty="0" smtClean="0">
                <a:latin typeface="+mn-lt"/>
              </a:rPr>
              <a:t>remains </a:t>
            </a:r>
            <a:r>
              <a:rPr sz="2400" dirty="0">
                <a:latin typeface="+mn-lt"/>
              </a:rPr>
              <a:t>at the sole discretion of </a:t>
            </a:r>
            <a:r>
              <a:rPr lang="en-US" sz="2400" dirty="0" smtClean="0">
                <a:latin typeface="+mn-lt"/>
              </a:rPr>
              <a:t>Antra, Inc</a:t>
            </a:r>
            <a:r>
              <a:rPr sz="2400" dirty="0" smtClean="0">
                <a:latin typeface="+mn-lt"/>
              </a:rPr>
              <a:t>.</a:t>
            </a:r>
            <a:endParaRPr sz="24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1F72EE3-3431-0F4E-AA5A-FF56130B3CA9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5887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3822129" y="2843829"/>
            <a:ext cx="4544568" cy="569548"/>
          </a:xfrm>
          <a:prstGeom prst="rect">
            <a:avLst/>
          </a:prstGeom>
        </p:spPr>
      </p:pic>
      <p:pic>
        <p:nvPicPr>
          <p:cNvPr id="2" name="Picture 1" descr="Antra_Logo_72dpi_RGB_Tagline_X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30949"/>
            <a:ext cx="12188825" cy="4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575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524001"/>
            <a:ext cx="11126522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64A-2914-114F-B367-A7001AEEC067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752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20" y="1373742"/>
            <a:ext cx="11125199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981200"/>
            <a:ext cx="11126522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62B-83F0-A04D-9BCD-79712597AF25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1818" y="6172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31818" y="6019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176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7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82C4881-1486-4748-B649-8156805DE820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122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20" y="2600324"/>
            <a:ext cx="11125199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20" y="4038599"/>
            <a:ext cx="11125199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63E-B473-C74B-A815-40AD3F51AA55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385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F908-F93C-DA41-989F-4AB77F9BB2D5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7037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573-3879-8A46-8E93-BD50947CC398}" type="datetime1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5" y="1828800"/>
            <a:ext cx="3474720" cy="3841445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6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59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9625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23F-32FE-1346-92AD-E4923E472CF6}" type="datetime1">
              <a:rPr lang="en-US" smtClean="0"/>
              <a:pPr/>
              <a:t>12/15/2015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4509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7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8174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EA73947-65C3-4E4B-A7EE-B27A99C2547E}" type="datetime1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4605" y="6556248"/>
            <a:ext cx="2787651" cy="18288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</a:t>
            </a:r>
            <a:r>
              <a:rPr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Antra,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Inc</a:t>
            </a:r>
            <a:r>
              <a:rPr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275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ntra_Logo_72dpi_RGB_NoTagline_Small.jpg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35178" y="6373212"/>
            <a:ext cx="1515982" cy="4670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49072"/>
            <a:ext cx="12216257" cy="3882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50" r:id="rId3"/>
    <p:sldLayoutId id="2147483663" r:id="rId4"/>
    <p:sldLayoutId id="2147483686" r:id="rId5"/>
    <p:sldLayoutId id="2147483651" r:id="rId6"/>
    <p:sldLayoutId id="2147483669" r:id="rId7"/>
    <p:sldLayoutId id="2147483692" r:id="rId8"/>
    <p:sldLayoutId id="2147483683" r:id="rId9"/>
    <p:sldLayoutId id="2147483670" r:id="rId10"/>
    <p:sldLayoutId id="2147483652" r:id="rId11"/>
    <p:sldLayoutId id="2147483671" r:id="rId12"/>
    <p:sldLayoutId id="2147483672" r:id="rId13"/>
    <p:sldLayoutId id="2147483679" r:id="rId14"/>
    <p:sldLayoutId id="2147483685" r:id="rId15"/>
    <p:sldLayoutId id="2147483688" r:id="rId16"/>
    <p:sldLayoutId id="2147483654" r:id="rId17"/>
    <p:sldLayoutId id="2147483666" r:id="rId18"/>
    <p:sldLayoutId id="2147483655" r:id="rId19"/>
    <p:sldLayoutId id="2147483656" r:id="rId20"/>
    <p:sldLayoutId id="2147483657" r:id="rId21"/>
    <p:sldLayoutId id="2147483673" r:id="rId22"/>
    <p:sldLayoutId id="2147483674" r:id="rId23"/>
    <p:sldLayoutId id="2147483676" r:id="rId24"/>
    <p:sldLayoutId id="2147483661" r:id="rId25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899" indent="-228591" algn="l" defTabSz="91436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9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80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7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26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5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44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03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711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AFD8C567-3718-4FAE-A8E0-EAD9F340BC2F}" type="slidenum">
              <a:rPr lang="zh-CN" altLang="en-US"/>
              <a:pPr>
                <a:buFontTx/>
                <a:buNone/>
              </a:pPr>
              <a:t>10</a:t>
            </a:fld>
            <a:endParaRPr lang="zh-CN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"/>
            <a:ext cx="11352217" cy="809625"/>
          </a:xfrm>
        </p:spPr>
        <p:txBody>
          <a:bodyPr/>
          <a:lstStyle/>
          <a:p>
            <a:r>
              <a:rPr lang="en-US" altLang="zh-CN" dirty="0" smtClean="0"/>
              <a:t>Set—No Duplication</a:t>
            </a:r>
          </a:p>
        </p:txBody>
      </p:sp>
      <p:sp>
        <p:nvSpPr>
          <p:cNvPr id="22531" name="Shape 49"/>
          <p:cNvSpPr>
            <a:spLocks noChangeArrowheads="1"/>
          </p:cNvSpPr>
          <p:nvPr/>
        </p:nvSpPr>
        <p:spPr bwMode="auto">
          <a:xfrm>
            <a:off x="457200" y="1162049"/>
            <a:ext cx="1354302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>
              <a:spcBef>
                <a:spcPts val="32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3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Main implementations : </a:t>
            </a:r>
            <a:r>
              <a:rPr lang="en-US" altLang="zh-CN" sz="23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HashSet</a:t>
            </a:r>
            <a:r>
              <a:rPr lang="en-US" altLang="zh-CN" sz="23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, </a:t>
            </a:r>
            <a:r>
              <a:rPr lang="en-US" altLang="zh-CN" sz="23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TreeSet</a:t>
            </a:r>
            <a:r>
              <a:rPr lang="en-US" altLang="zh-CN" sz="23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, and </a:t>
            </a:r>
            <a:r>
              <a:rPr lang="en-US" altLang="zh-CN" sz="23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LinkedHashSet</a:t>
            </a:r>
            <a:r>
              <a:rPr lang="en-US" altLang="zh-CN" sz="23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.</a:t>
            </a:r>
            <a:endParaRPr lang="en-US" altLang="zh-CN" sz="1900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42900" indent="-342900">
              <a:spcBef>
                <a:spcPts val="32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Set&lt;String&gt; </a:t>
            </a:r>
            <a:r>
              <a:rPr lang="en-US" altLang="zh-CN" sz="23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aSet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= new </a:t>
            </a:r>
            <a:r>
              <a:rPr lang="en-US" altLang="zh-CN" sz="23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HashSet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&lt;String&gt;();</a:t>
            </a:r>
            <a:b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3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aSet.add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(“a string”);</a:t>
            </a:r>
            <a:b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3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aSet.remove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(“a string”);</a:t>
            </a:r>
            <a:endParaRPr lang="en-US" altLang="zh-CN" sz="1900" b="1" i="1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42900" indent="-342900">
              <a:spcBef>
                <a:spcPts val="32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3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Iteration </a:t>
            </a:r>
            <a:r>
              <a:rPr lang="en-US" altLang="zh-CN" sz="23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Iterator</a:t>
            </a:r>
            <a:r>
              <a:rPr lang="en-US" altLang="zh-CN" sz="23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?</a:t>
            </a:r>
            <a:br>
              <a:rPr lang="en-US" altLang="zh-CN" sz="23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3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Iterator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&lt;String&gt; </a:t>
            </a:r>
            <a:r>
              <a:rPr lang="en-US" altLang="zh-CN" sz="23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ite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= </a:t>
            </a:r>
            <a:r>
              <a:rPr lang="en-US" altLang="zh-CN" sz="23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aSet.iterator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();</a:t>
            </a:r>
            <a:b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while(</a:t>
            </a:r>
            <a:r>
              <a:rPr lang="en-US" altLang="zh-CN" sz="23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ite.hasNext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()){</a:t>
            </a:r>
            <a:b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  String s = </a:t>
            </a:r>
            <a:r>
              <a:rPr lang="en-US" altLang="zh-CN" sz="23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ite.next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();</a:t>
            </a:r>
            <a:b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….</a:t>
            </a:r>
            <a:b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}</a:t>
            </a:r>
            <a:endParaRPr lang="en-US" altLang="zh-CN" sz="1900" b="1" i="1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42900" indent="-342900">
              <a:spcBef>
                <a:spcPts val="32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3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for each loop. can be used in all collections but map.</a:t>
            </a:r>
            <a:br>
              <a:rPr lang="en-US" altLang="zh-CN" sz="23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300" b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for (String s : </a:t>
            </a:r>
            <a:r>
              <a:rPr lang="en-US" altLang="zh-CN" sz="23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aSet</a:t>
            </a:r>
            <a:r>
              <a:rPr lang="en-US" altLang="zh-CN" sz="23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){…}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1DCC2BFA-BCD3-4CB9-8FED-04A0F4EB3668}" type="slidenum">
              <a:rPr lang="zh-CN" altLang="en-US"/>
              <a:pPr>
                <a:buFontTx/>
                <a:buNone/>
              </a:pPr>
              <a:t>11</a:t>
            </a:fld>
            <a:endParaRPr lang="zh-CN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Class - Employee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1. Create class Employee</a:t>
            </a:r>
          </a:p>
          <a:p>
            <a:r>
              <a:rPr lang="en-US" altLang="en-US" smtClean="0"/>
              <a:t>2. Create a test class EmployeeTest</a:t>
            </a:r>
          </a:p>
          <a:p>
            <a:r>
              <a:rPr lang="en-US" altLang="en-US" smtClean="0"/>
              <a:t>3. Create a Set of employee's</a:t>
            </a:r>
          </a:p>
          <a:p>
            <a:r>
              <a:rPr lang="en-US" altLang="en-US" smtClean="0"/>
              <a:t>4. Add some employee into the set.</a:t>
            </a:r>
          </a:p>
          <a:p>
            <a:r>
              <a:rPr lang="en-US" altLang="en-US" smtClean="0"/>
              <a:t>5. Traverse the set and see what are added.</a:t>
            </a:r>
          </a:p>
          <a:p>
            <a:r>
              <a:rPr lang="en-US" altLang="en-US" smtClean="0"/>
              <a:t>6. Override equals/hasCode methods.</a:t>
            </a:r>
          </a:p>
          <a:p>
            <a:r>
              <a:rPr lang="en-US" altLang="en-US" smtClean="0"/>
              <a:t>7. Redo step 4 and 5.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E741F81F-BCDD-4A97-AF62-7BC6CCB6786A}" type="slidenum">
              <a:rPr lang="zh-CN" altLang="en-US"/>
              <a:pPr>
                <a:buFontTx/>
                <a:buNone/>
              </a:pPr>
              <a:t>12</a:t>
            </a:fld>
            <a:endParaRPr lang="zh-CN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47651"/>
            <a:ext cx="11371268" cy="647700"/>
          </a:xfrm>
        </p:spPr>
        <p:txBody>
          <a:bodyPr/>
          <a:lstStyle/>
          <a:p>
            <a:r>
              <a:rPr lang="en-US" altLang="zh-CN" dirty="0" smtClean="0"/>
              <a:t>List—Ordered</a:t>
            </a:r>
          </a:p>
        </p:txBody>
      </p:sp>
      <p:sp>
        <p:nvSpPr>
          <p:cNvPr id="24579" name="Shape 52"/>
          <p:cNvSpPr>
            <a:spLocks noChangeArrowheads="1"/>
          </p:cNvSpPr>
          <p:nvPr/>
        </p:nvSpPr>
        <p:spPr bwMode="auto">
          <a:xfrm>
            <a:off x="135432" y="628650"/>
            <a:ext cx="14795879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11150" indent="-311150">
              <a:spcBef>
                <a:spcPts val="2900"/>
              </a:spcBef>
              <a:buSzPct val="90000"/>
              <a:buFontTx/>
              <a:buBlip>
                <a:blip r:embed="rId2"/>
              </a:buBlip>
            </a:pPr>
            <a:r>
              <a:rPr lang="en-US" altLang="en-US" sz="21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ArrayList</a:t>
            </a:r>
            <a:r>
              <a:rPr lang="en-US" altLang="en-US" sz="21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/>
            </a:r>
            <a:br>
              <a:rPr lang="en-US" altLang="en-US" sz="21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List&lt;String&gt; 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= new 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ArrayList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&lt;String&gt;();</a:t>
            </a:r>
            <a:b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aList.add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(“hello”);</a:t>
            </a:r>
            <a:b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aList.add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(“world”);</a:t>
            </a:r>
            <a:endParaRPr lang="en-US" altLang="en-US" sz="1700" b="1" i="1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11150" indent="-311150">
              <a:spcBef>
                <a:spcPts val="2900"/>
              </a:spcBef>
              <a:buSzPct val="90000"/>
              <a:buFontTx/>
              <a:buBlip>
                <a:blip r:embed="rId2"/>
              </a:buBlip>
            </a:pPr>
            <a:r>
              <a:rPr lang="en-US" altLang="en-US" sz="21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Positional access</a:t>
            </a:r>
            <a:br>
              <a:rPr lang="en-US" altLang="en-US" sz="21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String s = 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aList.get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(0);</a:t>
            </a:r>
            <a:endParaRPr lang="en-US" altLang="en-US" sz="1700" b="1" i="1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11150" indent="-311150">
              <a:spcBef>
                <a:spcPts val="2900"/>
              </a:spcBef>
              <a:buSzPct val="90000"/>
              <a:buFontTx/>
              <a:buBlip>
                <a:blip r:embed="rId2"/>
              </a:buBlip>
            </a:pPr>
            <a:r>
              <a:rPr lang="en-US" altLang="en-US" sz="21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Iteration</a:t>
            </a:r>
            <a:br>
              <a:rPr lang="en-US" altLang="en-US" sz="21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for(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int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= 0 ; 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&lt; 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aList.size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();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++){</a:t>
            </a:r>
            <a:b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	String s = 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aList.get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);</a:t>
            </a:r>
            <a:b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}</a:t>
            </a:r>
            <a:b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for(String s: 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){</a:t>
            </a:r>
            <a:b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…</a:t>
            </a:r>
            <a:b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}</a:t>
            </a:r>
            <a:b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Iterator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&lt;String&gt; 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ite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= </a:t>
            </a:r>
            <a:r>
              <a:rPr lang="en-US" altLang="en-US" sz="21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aList.iterator</a:t>
            </a:r>
            <a:r>
              <a:rPr lang="en-US" altLang="en-US" sz="21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(); ….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91FB7D83-798E-4F28-8F8E-E567CAB74BB9}" type="slidenum">
              <a:rPr lang="zh-CN" altLang="en-US"/>
              <a:pPr>
                <a:buFontTx/>
                <a:buNone/>
              </a:pPr>
              <a:t>13</a:t>
            </a:fld>
            <a:endParaRPr lang="zh-CN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 — FIFO</a:t>
            </a:r>
          </a:p>
        </p:txBody>
      </p:sp>
      <p:sp>
        <p:nvSpPr>
          <p:cNvPr id="25603" name="Shape 55"/>
          <p:cNvSpPr>
            <a:spLocks noChangeArrowheads="1"/>
          </p:cNvSpPr>
          <p:nvPr/>
        </p:nvSpPr>
        <p:spPr bwMode="auto">
          <a:xfrm>
            <a:off x="444385" y="1073151"/>
            <a:ext cx="10070594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7188" indent="-357188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r>
              <a:rPr lang="en-US" altLang="en-US" sz="28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First come first serve.</a:t>
            </a:r>
            <a:endParaRPr lang="en-US" altLang="en-US" sz="24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57188" indent="-357188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r>
              <a:rPr lang="en-US" altLang="en-US" sz="28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Exception is priority queue. It sorted the queue when adding.</a:t>
            </a:r>
            <a:endParaRPr lang="en-US" altLang="en-US" sz="24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57188" indent="-357188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r>
              <a:rPr lang="en-US" altLang="en-US" sz="28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add(), peek(), poll()</a:t>
            </a:r>
            <a:endParaRPr lang="en-US" altLang="en-US" sz="24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57188" indent="-357188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r>
              <a:rPr lang="en-US" altLang="en-US" sz="28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less often used.</a:t>
            </a:r>
          </a:p>
          <a:p>
            <a:pPr marL="357188" indent="-357188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r>
              <a:rPr lang="en-US" altLang="en-US" sz="28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Dequeue - Two way queue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181F8422-0429-4FAE-AEB8-2D5853CECEDD}" type="slidenum">
              <a:rPr lang="zh-CN" altLang="en-US"/>
              <a:pPr>
                <a:buFontTx/>
                <a:buNone/>
              </a:pPr>
              <a:t>14</a:t>
            </a:fld>
            <a:endParaRPr lang="zh-CN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28600"/>
            <a:ext cx="11466517" cy="866775"/>
          </a:xfrm>
        </p:spPr>
        <p:txBody>
          <a:bodyPr/>
          <a:lstStyle/>
          <a:p>
            <a:r>
              <a:rPr lang="en-US" altLang="zh-CN" dirty="0" smtClean="0"/>
              <a:t>Map — Key to Value</a:t>
            </a:r>
          </a:p>
        </p:txBody>
      </p:sp>
      <p:sp>
        <p:nvSpPr>
          <p:cNvPr id="26627" name="Shape 62"/>
          <p:cNvSpPr>
            <a:spLocks noChangeArrowheads="1"/>
          </p:cNvSpPr>
          <p:nvPr/>
        </p:nvSpPr>
        <p:spPr bwMode="auto">
          <a:xfrm>
            <a:off x="103691" y="730250"/>
            <a:ext cx="12032232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31775" indent="-231775">
              <a:spcBef>
                <a:spcPts val="21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 map cannot contain duplicate keys: Each key can map to at most one value</a:t>
            </a:r>
            <a:endParaRPr lang="en-US" altLang="zh-CN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231775" indent="-231775">
              <a:spcBef>
                <a:spcPts val="21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Key can be null. Value can be null.</a:t>
            </a:r>
            <a:endParaRPr lang="en-US" altLang="zh-CN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231775" indent="-231775">
              <a:spcBef>
                <a:spcPts val="21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The Map interface includes methods for basic operations (such as put, get, remove, </a:t>
            </a: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containsKey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, </a:t>
            </a: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containsValue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, size, and empty), bulk operations (such as </a:t>
            </a: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putAll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and clear), and collection views (such as </a:t>
            </a: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keySet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, </a:t>
            </a: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entrySet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, and values).</a:t>
            </a:r>
            <a:endParaRPr lang="en-US" altLang="zh-CN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231775" indent="-231775">
              <a:spcBef>
                <a:spcPts val="21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Map&lt;</a:t>
            </a: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KeyType,ValueType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&gt; </a:t>
            </a: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aMap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= new </a:t>
            </a: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HashMap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&lt;K,V&gt;();</a:t>
            </a:r>
            <a:endParaRPr lang="en-US" altLang="zh-CN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231775" indent="-231775">
              <a:spcBef>
                <a:spcPts val="21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Map&lt;String, Car&gt; 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carMap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= new 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HashMap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&lt;&gt;();</a:t>
            </a:r>
            <a:b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carMap.put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(“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bmw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”, new Car());</a:t>
            </a:r>
            <a:b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carMap.put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(“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lexus”,new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Car());</a:t>
            </a:r>
            <a:b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Car 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aCar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= 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carMap.get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(“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bmw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”);</a:t>
            </a:r>
            <a:endParaRPr lang="en-US" altLang="zh-CN" b="1" i="1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231775" indent="-231775">
              <a:spcBef>
                <a:spcPts val="21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Iteration? use Key, use Entry.</a:t>
            </a:r>
            <a:endParaRPr lang="en-US" altLang="zh-CN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231775" indent="-231775">
              <a:spcBef>
                <a:spcPts val="21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carMap.keySet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(); </a:t>
            </a: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carMap.entrySet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(); </a:t>
            </a:r>
            <a:r>
              <a:rPr lang="en-US" altLang="zh-CN" sz="1600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carMap.values</a:t>
            </a:r>
            <a:r>
              <a:rPr lang="en-US" altLang="zh-CN" sz="1600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();</a:t>
            </a:r>
            <a:endParaRPr lang="en-US" altLang="zh-CN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231775" indent="-231775">
              <a:spcBef>
                <a:spcPts val="21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for (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Map.Entry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&lt;String, Car&gt; e : 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m.entrySet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()){</a:t>
            </a:r>
            <a:b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System.out.println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e.getKey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 + ": " + </a:t>
            </a:r>
            <a:r>
              <a:rPr lang="en-US" altLang="zh-CN" sz="1600" b="1" i="1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e.getValue</a:t>
            </a: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());</a:t>
            </a:r>
            <a:b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1600" b="1" i="1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E0DEBCBF-5714-4D63-96AD-37E12922E762}" type="slidenum">
              <a:rPr lang="zh-CN" altLang="en-US"/>
              <a:pPr>
                <a:buFontTx/>
                <a:buNone/>
              </a:pPr>
              <a:t>15</a:t>
            </a:fld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14300"/>
            <a:ext cx="11485567" cy="1181101"/>
          </a:xfrm>
        </p:spPr>
        <p:txBody>
          <a:bodyPr/>
          <a:lstStyle/>
          <a:p>
            <a:r>
              <a:rPr lang="en-US" altLang="en-US" dirty="0" smtClean="0"/>
              <a:t>Demo - </a:t>
            </a:r>
            <a:r>
              <a:rPr lang="en-US" altLang="en-US" dirty="0" err="1" smtClean="0"/>
              <a:t>HashTable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HashMap</a:t>
            </a:r>
            <a:endParaRPr lang="en-US" alt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04975"/>
            <a:ext cx="11505279" cy="4238625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                                             </a:t>
            </a:r>
            <a:r>
              <a:rPr lang="en-US" altLang="en-US" dirty="0" smtClean="0"/>
              <a:t>        </a:t>
            </a:r>
            <a:r>
              <a:rPr lang="en-US" altLang="en-US" dirty="0" err="1" smtClean="0"/>
              <a:t>HashMap</a:t>
            </a:r>
            <a:r>
              <a:rPr lang="en-US" altLang="en-US" dirty="0" smtClean="0"/>
              <a:t>	</a:t>
            </a:r>
            <a:r>
              <a:rPr lang="en-US" altLang="en-US" dirty="0" smtClean="0"/>
              <a:t>         </a:t>
            </a:r>
            <a:r>
              <a:rPr lang="en-US" altLang="en-US" dirty="0" err="1" smtClean="0"/>
              <a:t>Hashtable</a:t>
            </a:r>
            <a:endParaRPr lang="en-US" altLang="en-US" dirty="0" smtClean="0"/>
          </a:p>
          <a:p>
            <a:r>
              <a:rPr lang="en-US" altLang="en-US" dirty="0" smtClean="0"/>
              <a:t>Synchronized	              </a:t>
            </a:r>
            <a:r>
              <a:rPr lang="en-US" altLang="en-US" dirty="0" smtClean="0"/>
              <a:t>        </a:t>
            </a:r>
            <a:r>
              <a:rPr lang="en-US" altLang="en-US" dirty="0" smtClean="0"/>
              <a:t>No	                </a:t>
            </a:r>
            <a:r>
              <a:rPr lang="en-US" altLang="en-US" dirty="0" smtClean="0"/>
              <a:t>     Yes</a:t>
            </a:r>
            <a:endParaRPr lang="en-US" altLang="en-US" dirty="0" smtClean="0"/>
          </a:p>
          <a:p>
            <a:r>
              <a:rPr lang="en-US" altLang="en-US" dirty="0" smtClean="0"/>
              <a:t>Null Keys and Null </a:t>
            </a:r>
            <a:r>
              <a:rPr lang="en-US" altLang="en-US" dirty="0" smtClean="0"/>
              <a:t>values         One </a:t>
            </a:r>
            <a:r>
              <a:rPr lang="en-US" altLang="en-US" dirty="0" smtClean="0"/>
              <a:t>null key      </a:t>
            </a:r>
            <a:r>
              <a:rPr lang="en-US" altLang="en-US" dirty="0" smtClean="0"/>
              <a:t>     not </a:t>
            </a:r>
            <a:r>
              <a:rPr lang="en-US" altLang="en-US" dirty="0" smtClean="0"/>
              <a:t>permit       </a:t>
            </a:r>
          </a:p>
          <a:p>
            <a:r>
              <a:rPr lang="en-US" altLang="en-US" dirty="0" smtClean="0"/>
              <a:t>                                               </a:t>
            </a:r>
            <a:r>
              <a:rPr lang="en-US" altLang="en-US" dirty="0" smtClean="0"/>
              <a:t>      null </a:t>
            </a:r>
            <a:r>
              <a:rPr lang="en-US" altLang="en-US" dirty="0" smtClean="0"/>
              <a:t>values       </a:t>
            </a:r>
            <a:r>
              <a:rPr lang="en-US" altLang="en-US" dirty="0" smtClean="0"/>
              <a:t>       </a:t>
            </a:r>
            <a:r>
              <a:rPr lang="en-US" altLang="en-US" dirty="0" smtClean="0"/>
              <a:t>null keys and values</a:t>
            </a:r>
          </a:p>
          <a:p>
            <a:r>
              <a:rPr lang="en-US" altLang="en-US" dirty="0" err="1" smtClean="0"/>
              <a:t>Iterator</a:t>
            </a:r>
            <a:r>
              <a:rPr lang="en-US" altLang="en-US" dirty="0" smtClean="0"/>
              <a:t> type	                     Fail fast </a:t>
            </a:r>
            <a:r>
              <a:rPr lang="en-US" altLang="en-US" dirty="0" err="1" smtClean="0"/>
              <a:t>iterator</a:t>
            </a:r>
            <a:r>
              <a:rPr lang="en-US" altLang="en-US" dirty="0" smtClean="0"/>
              <a:t>	Fail safe </a:t>
            </a:r>
            <a:r>
              <a:rPr lang="en-US" altLang="en-US" dirty="0" err="1" smtClean="0"/>
              <a:t>iterator</a:t>
            </a:r>
            <a:endParaRPr lang="en-US" altLang="en-US" dirty="0" smtClean="0"/>
          </a:p>
          <a:p>
            <a:r>
              <a:rPr lang="en-US" altLang="en-US" dirty="0" smtClean="0"/>
              <a:t>Performance	                     </a:t>
            </a:r>
            <a:r>
              <a:rPr lang="en-US" altLang="en-US" dirty="0" smtClean="0"/>
              <a:t>  </a:t>
            </a:r>
            <a:r>
              <a:rPr lang="en-US" altLang="en-US" dirty="0" smtClean="0"/>
              <a:t>Faster	  </a:t>
            </a:r>
            <a:r>
              <a:rPr lang="en-US" altLang="en-US" dirty="0" smtClean="0"/>
              <a:t>                      Slower</a:t>
            </a:r>
            <a:endParaRPr lang="en-US" altLang="en-US" dirty="0" smtClean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4B44494F-981A-41CD-9B14-C6AAEEE45FF8}" type="slidenum">
              <a:rPr lang="zh-CN" altLang="en-US"/>
              <a:pPr>
                <a:buFontTx/>
                <a:buNone/>
              </a:pPr>
              <a:t>16</a:t>
            </a:fld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219075"/>
            <a:ext cx="11514143" cy="752475"/>
          </a:xfrm>
        </p:spPr>
        <p:txBody>
          <a:bodyPr/>
          <a:lstStyle/>
          <a:p>
            <a:r>
              <a:rPr lang="en-US" altLang="en-US" dirty="0" smtClean="0"/>
              <a:t>Fail Fast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621" y="1019175"/>
            <a:ext cx="6754641" cy="2114550"/>
          </a:xfrm>
          <a:noFill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21" y="3636963"/>
            <a:ext cx="9725667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2399" y="5899150"/>
            <a:ext cx="1171904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http://javahungry.blogspot.com/2014/04/fail-fast-iterator-vs-fail-safe-iterator-difference-with-example-in-java.html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BAD2B9E7-E96A-41F8-99B6-80A5B5B2FEDC}" type="slidenum">
              <a:rPr lang="zh-CN" altLang="en-US"/>
              <a:pPr>
                <a:buFontTx/>
                <a:buNone/>
              </a:pPr>
              <a:t>17</a:t>
            </a:fld>
            <a:endParaRPr lang="zh-CN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6" y="238125"/>
            <a:ext cx="11437942" cy="752475"/>
          </a:xfrm>
        </p:spPr>
        <p:txBody>
          <a:bodyPr/>
          <a:lstStyle/>
          <a:p>
            <a:r>
              <a:rPr lang="en-US" altLang="zh-CN" dirty="0" smtClean="0"/>
              <a:t>Fail Safe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49105" y="1058863"/>
            <a:ext cx="9382856" cy="2628900"/>
          </a:xfrm>
          <a:noFill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106" y="4248150"/>
            <a:ext cx="981454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58D8FBB8-39EA-4B77-8560-88FFC5CBF33E}" type="slidenum">
              <a:rPr lang="zh-CN" altLang="en-US"/>
              <a:pPr>
                <a:buFontTx/>
                <a:buNone/>
              </a:pPr>
              <a:t>18</a:t>
            </a:fld>
            <a:endParaRPr lang="zh-CN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6" y="161925"/>
            <a:ext cx="11495092" cy="800100"/>
          </a:xfrm>
        </p:spPr>
        <p:txBody>
          <a:bodyPr/>
          <a:lstStyle/>
          <a:p>
            <a:r>
              <a:rPr lang="en-US" altLang="zh-CN" dirty="0" smtClean="0"/>
              <a:t>Object Ordering</a:t>
            </a:r>
          </a:p>
        </p:txBody>
      </p:sp>
      <p:sp>
        <p:nvSpPr>
          <p:cNvPr id="30723" name="Shape 72"/>
          <p:cNvSpPr>
            <a:spLocks noChangeArrowheads="1"/>
          </p:cNvSpPr>
          <p:nvPr/>
        </p:nvSpPr>
        <p:spPr bwMode="auto">
          <a:xfrm>
            <a:off x="203148" y="850900"/>
            <a:ext cx="11820621" cy="573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23850" indent="-323850">
              <a:lnSpc>
                <a:spcPct val="9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 List l may be sorted as follows.</a:t>
            </a:r>
            <a:endParaRPr lang="en-US" altLang="zh-CN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23850" indent="-323850">
              <a:lnSpc>
                <a:spcPct val="9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Collections.sort(l);</a:t>
            </a:r>
            <a:endParaRPr lang="en-US" altLang="zh-CN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23850" indent="-323850">
              <a:lnSpc>
                <a:spcPct val="9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The elements in I must implements comparable interface. Otherwise, use </a:t>
            </a:r>
            <a: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comparator</a:t>
            </a:r>
            <a:r>
              <a:rPr lang="en-US" altLang="zh-CN" sz="22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.</a:t>
            </a:r>
            <a:endParaRPr lang="en-US" altLang="zh-CN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23850" indent="-323850">
              <a:lnSpc>
                <a:spcPct val="9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This class consists exclusively of static methods that operate on or return collections.</a:t>
            </a:r>
            <a:endParaRPr lang="en-US" altLang="zh-CN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23850" indent="-323850">
              <a:lnSpc>
                <a:spcPct val="9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Comparator interface.</a:t>
            </a:r>
            <a:endParaRPr lang="en-US" altLang="zh-CN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23850" indent="-323850">
              <a:lnSpc>
                <a:spcPct val="9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</a:t>
            </a:r>
            <a: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Collections.sort(new ArrayList&lt;</a:t>
            </a:r>
            <a:r>
              <a:rPr lang="en-US" altLang="zh-CN" sz="2200" b="1" i="1" u="sng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Object</a:t>
            </a:r>
            <a: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&gt;(), new Comparator() </a:t>
            </a:r>
            <a:b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  @Override</a:t>
            </a:r>
            <a:b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      public int compare(</a:t>
            </a:r>
            <a:r>
              <a:rPr lang="en-US" altLang="zh-CN" sz="2200" b="1" i="1" u="sng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Object</a:t>
            </a:r>
            <a: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o1, </a:t>
            </a:r>
            <a:r>
              <a:rPr lang="en-US" altLang="zh-CN" sz="2200" b="1" i="1" u="sng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Object</a:t>
            </a:r>
            <a: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o2) {</a:t>
            </a:r>
            <a:b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         return 0;</a:t>
            </a:r>
            <a:b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      }</a:t>
            </a:r>
            <a:b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200" b="1" i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} );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D62FDDF1-B19C-4AB6-85DA-1FD3EC0A7E2F}" type="slidenum">
              <a:rPr lang="zh-CN" altLang="en-US"/>
              <a:pPr>
                <a:buFontTx/>
                <a:buNone/>
              </a:pPr>
              <a:t>19</a:t>
            </a:fld>
            <a:endParaRPr lang="zh-CN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Demo- Sort Employee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Using comparator</a:t>
            </a:r>
          </a:p>
          <a:p>
            <a:r>
              <a:rPr lang="en-US" altLang="en-US" smtClean="0"/>
              <a:t>Using comparable interface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/>
          <a:p>
            <a:r>
              <a:rPr lang="en-US" dirty="0" smtClean="0"/>
              <a:t>Antra SEP Program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/>
          <a:lstStyle/>
          <a:p>
            <a:r>
              <a:rPr lang="en-US" dirty="0" smtClean="0"/>
              <a:t>Hello World	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1813" y="2867477"/>
            <a:ext cx="8763000" cy="2514149"/>
          </a:xfrm>
        </p:spPr>
        <p:txBody>
          <a:bodyPr/>
          <a:lstStyle/>
          <a:p>
            <a:r>
              <a:rPr lang="en-US" dirty="0" smtClean="0"/>
              <a:t>Core Java Training 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37FEBB5E-6868-4326-B3B0-3E977706803F}" type="slidenum">
              <a:rPr lang="zh-CN" altLang="en-US"/>
              <a:pPr>
                <a:buFontTx/>
                <a:buNone/>
              </a:pPr>
              <a:t>20</a:t>
            </a:fld>
            <a:endParaRPr lang="zh-CN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11352217" cy="657225"/>
          </a:xfrm>
        </p:spPr>
        <p:txBody>
          <a:bodyPr/>
          <a:lstStyle/>
          <a:p>
            <a:r>
              <a:rPr lang="en-US" altLang="en-US" dirty="0" smtClean="0"/>
              <a:t>Generic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90550" y="1238250"/>
            <a:ext cx="10698927" cy="4465639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/>
          <a:lstStyle/>
          <a:p>
            <a:pPr marL="357188" indent="-357188" eaLnBrk="1" hangingPunct="1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List aList = new ArrayList();</a:t>
            </a:r>
            <a:b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aList.add(new Integer(1));</a:t>
            </a:r>
            <a:b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aList.add("a string");</a:t>
            </a:r>
            <a:b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String str = (String)aList.get(1);               //Explicit casting</a:t>
            </a:r>
          </a:p>
          <a:p>
            <a:pPr marL="357188" indent="-357188" eaLnBrk="1" hangingPunct="1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endParaRPr lang="en-US" altLang="zh-CN" sz="24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57188" indent="-357188" eaLnBrk="1" hangingPunct="1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endParaRPr lang="en-US" altLang="zh-CN" sz="24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57188" indent="-357188" eaLnBrk="1" hangingPunct="1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List</a:t>
            </a:r>
            <a:r>
              <a:rPr lang="en-US" altLang="zh-CN" sz="2400">
                <a:solidFill>
                  <a:schemeClr val="accent2"/>
                </a:solidFill>
                <a:latin typeface="Arial" pitchFamily="34" charset="0"/>
                <a:ea typeface="Microsoft YaHei" pitchFamily="34" charset="-122"/>
              </a:rPr>
              <a:t>&lt;String&gt;</a:t>
            </a:r>
            <a: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aList = new ArrayList</a:t>
            </a:r>
            <a:r>
              <a:rPr lang="en-US" altLang="zh-CN" sz="2400">
                <a:solidFill>
                  <a:schemeClr val="accent2"/>
                </a:solidFill>
                <a:latin typeface="Arial" pitchFamily="34" charset="0"/>
                <a:ea typeface="Microsoft YaHei" pitchFamily="34" charset="-122"/>
              </a:rPr>
              <a:t>&lt;String&gt;</a:t>
            </a:r>
            <a: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();</a:t>
            </a:r>
          </a:p>
          <a:p>
            <a:pPr marL="357188" indent="-357188" eaLnBrk="1" hangingPunct="1">
              <a:lnSpc>
                <a:spcPct val="110000"/>
              </a:lnSpc>
              <a:spcBef>
                <a:spcPts val="1800"/>
              </a:spcBef>
              <a:buSzPct val="90000"/>
            </a:pPr>
            <a: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	aList.add(new Integer(1));                        //wrong</a:t>
            </a:r>
            <a:b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aList.add("a string");</a:t>
            </a:r>
            <a:b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zh-CN" sz="240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String str = aList.get(0);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F8C89EFC-4DD6-438B-B30F-7351DC85E28A}" type="slidenum">
              <a:rPr lang="zh-CN" altLang="en-US"/>
              <a:pPr>
                <a:buFontTx/>
                <a:buNone/>
              </a:pPr>
              <a:t>21</a:t>
            </a:fld>
            <a:endParaRPr lang="zh-CN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Generics - Why use generics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Compile-time type safety</a:t>
            </a:r>
          </a:p>
          <a:p>
            <a:pPr eaLnBrk="1" hangingPunct="1"/>
            <a:r>
              <a:rPr lang="en-US" altLang="en-US" smtClean="0"/>
              <a:t>Avoid the risk of casting</a:t>
            </a:r>
          </a:p>
          <a:p>
            <a:pPr eaLnBrk="1" hangingPunct="1"/>
            <a:r>
              <a:rPr lang="en-US" altLang="en-US" smtClean="0"/>
              <a:t>Generic Method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CCFBCC41-3320-4A17-8ACA-8B21A924D1BF}" type="slidenum">
              <a:rPr lang="zh-CN" altLang="en-US"/>
              <a:pPr>
                <a:buFontTx/>
                <a:buNone/>
              </a:pPr>
              <a:t>22</a:t>
            </a:fld>
            <a:endParaRPr lang="zh-CN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Generics and Subtyping</a:t>
            </a:r>
          </a:p>
        </p:txBody>
      </p:sp>
      <p:sp>
        <p:nvSpPr>
          <p:cNvPr id="34819" name="Rectangle 3"/>
          <p:cNvSpPr>
            <a:spLocks noChangeArrowheads="1"/>
          </p:cNvSpPr>
          <p:nvPr>
            <p:ph type="body" idx="4294967295"/>
          </p:nvPr>
        </p:nvSpPr>
        <p:spPr>
          <a:xfrm>
            <a:off x="512100" y="1285876"/>
            <a:ext cx="10969943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800" smtClean="0"/>
              <a:t>List&lt;String&gt; ls = new ArrayList&lt;String&gt;(); // 1</a:t>
            </a:r>
            <a:br>
              <a:rPr lang="en-US" altLang="en-US" sz="2800" smtClean="0"/>
            </a:br>
            <a:r>
              <a:rPr lang="en-US" altLang="en-US" sz="2800" smtClean="0"/>
              <a:t>List&lt;Object&gt; lo = ls; // 2    compilation error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smtClean="0"/>
              <a:t>List&lt;Object&gt; is NOT a super type of List&lt;String&gt; even though Object is a super type of String.</a:t>
            </a:r>
          </a:p>
          <a:p>
            <a:pPr eaLnBrk="1" hangingPunct="1">
              <a:lnSpc>
                <a:spcPct val="100000"/>
              </a:lnSpc>
            </a:pPr>
            <a:endParaRPr lang="en-US" altLang="en-US" sz="2800" smtClean="0"/>
          </a:p>
          <a:p>
            <a:pPr eaLnBrk="1" hangingPunct="1">
              <a:lnSpc>
                <a:spcPct val="100000"/>
              </a:lnSpc>
            </a:pPr>
            <a:r>
              <a:rPr lang="en-US" altLang="en-US" sz="2800" smtClean="0"/>
              <a:t>But, what if: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smtClean="0"/>
              <a:t>List&lt;String&gt; ls = new ArrayList&lt;String&gt;(); // 1</a:t>
            </a:r>
            <a:br>
              <a:rPr lang="en-US" altLang="en-US" sz="2800" smtClean="0"/>
            </a:br>
            <a:r>
              <a:rPr lang="en-US" altLang="en-US" sz="2800" smtClean="0"/>
              <a:t>List lo = ls; // 2    </a:t>
            </a:r>
          </a:p>
          <a:p>
            <a:pPr eaLnBrk="1" hangingPunct="1">
              <a:lnSpc>
                <a:spcPct val="100000"/>
              </a:lnSpc>
            </a:pPr>
            <a:endParaRPr lang="en-US" altLang="en-US" sz="2800" smtClean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B585FF33-FDD3-4719-873C-ABDC217B977A}" type="slidenum">
              <a:rPr lang="zh-CN" altLang="en-US"/>
              <a:pPr>
                <a:buFontTx/>
                <a:buNone/>
              </a:pPr>
              <a:t>23</a:t>
            </a:fld>
            <a:endParaRPr lang="zh-CN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5775" y="462337"/>
            <a:ext cx="9963150" cy="3687723"/>
          </a:xfr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ABAE11F7-A27D-47DC-AEFB-9F191E58E6DC}" type="slidenum">
              <a:rPr lang="zh-CN" altLang="en-US"/>
              <a:pPr>
                <a:buFontTx/>
                <a:buNone/>
              </a:pPr>
              <a:t>24</a:t>
            </a:fld>
            <a:endParaRPr lang="zh-CN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52401"/>
            <a:ext cx="11266493" cy="857250"/>
          </a:xfrm>
        </p:spPr>
        <p:txBody>
          <a:bodyPr/>
          <a:lstStyle/>
          <a:p>
            <a:r>
              <a:rPr lang="en-US" altLang="en-US" dirty="0" smtClean="0"/>
              <a:t>Generic Method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31199" y="1047750"/>
            <a:ext cx="12038581" cy="5200651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/>
          <a:lstStyle/>
          <a:p>
            <a:pPr marL="357188" indent="-357188" eaLnBrk="1" hangingPunct="1">
              <a:lnSpc>
                <a:spcPct val="9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static void </a:t>
            </a:r>
            <a:r>
              <a:rPr lang="en-US" altLang="en-US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fromArrayToCollection</a:t>
            </a: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(Object[] a, Collection&lt;?&gt; c) {</a:t>
            </a:r>
            <a:b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</a:b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for (Object o : a) { </a:t>
            </a:r>
          </a:p>
          <a:p>
            <a:pPr marL="357188" indent="-357188" eaLnBrk="1" hangingPunct="1">
              <a:lnSpc>
                <a:spcPct val="2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       </a:t>
            </a:r>
            <a:r>
              <a:rPr lang="en-US" altLang="en-US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c.add</a:t>
            </a: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(o);                                           </a:t>
            </a:r>
            <a:r>
              <a:rPr lang="en-US" altLang="en-US" dirty="0">
                <a:solidFill>
                  <a:schemeClr val="accent2"/>
                </a:solidFill>
                <a:latin typeface="Arial" pitchFamily="34" charset="0"/>
                <a:ea typeface="Microsoft YaHei" pitchFamily="34" charset="-122"/>
              </a:rPr>
              <a:t>// compile-time error</a:t>
            </a:r>
          </a:p>
          <a:p>
            <a:pPr marL="357188" indent="-357188" eaLnBrk="1" hangingPunct="1">
              <a:lnSpc>
                <a:spcPct val="2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 	   }</a:t>
            </a:r>
          </a:p>
          <a:p>
            <a:pPr marL="357188" indent="-357188" eaLnBrk="1" hangingPunct="1">
              <a:lnSpc>
                <a:spcPct val="9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	}</a:t>
            </a:r>
          </a:p>
          <a:p>
            <a:pPr marL="357188" indent="-357188" algn="just" eaLnBrk="1" hangingPunct="1">
              <a:lnSpc>
                <a:spcPct val="9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Cannot add to a unknown type collection.</a:t>
            </a:r>
          </a:p>
          <a:p>
            <a:pPr marL="357188" indent="-357188" algn="just" eaLnBrk="1" hangingPunct="1">
              <a:lnSpc>
                <a:spcPct val="9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static &lt;T&gt; void </a:t>
            </a:r>
            <a:r>
              <a:rPr lang="en-US" altLang="en-US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fromArrayToCollection</a:t>
            </a: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(T[] a, Collection&lt;T&gt; c) {</a:t>
            </a:r>
          </a:p>
          <a:p>
            <a:pPr marL="357188" indent="-357188" algn="just" eaLnBrk="1" hangingPunct="1">
              <a:lnSpc>
                <a:spcPct val="9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  for (T o : a) {</a:t>
            </a:r>
          </a:p>
          <a:p>
            <a:pPr marL="357188" indent="-357188" algn="just" eaLnBrk="1" hangingPunct="1">
              <a:lnSpc>
                <a:spcPct val="2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      </a:t>
            </a:r>
            <a:r>
              <a:rPr lang="en-US" altLang="en-US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c.add</a:t>
            </a: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(o);                                                    // Correct</a:t>
            </a:r>
          </a:p>
          <a:p>
            <a:pPr marL="357188" indent="-357188" algn="just" eaLnBrk="1" hangingPunct="1">
              <a:lnSpc>
                <a:spcPct val="2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   }</a:t>
            </a:r>
          </a:p>
          <a:p>
            <a:pPr marL="357188" indent="-357188" algn="just" eaLnBrk="1" hangingPunct="1">
              <a:lnSpc>
                <a:spcPct val="9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}</a:t>
            </a:r>
          </a:p>
          <a:p>
            <a:pPr marL="357188" indent="-357188" algn="just" eaLnBrk="1" hangingPunct="1">
              <a:lnSpc>
                <a:spcPct val="9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Integer[] </a:t>
            </a:r>
            <a:r>
              <a:rPr lang="en-US" altLang="en-US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ia</a:t>
            </a: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= new Integer[100];</a:t>
            </a:r>
          </a:p>
          <a:p>
            <a:pPr marL="357188" indent="-357188" algn="just" eaLnBrk="1" hangingPunct="1">
              <a:lnSpc>
                <a:spcPct val="90000"/>
              </a:lnSpc>
              <a:spcBef>
                <a:spcPts val="1800"/>
              </a:spcBef>
              <a:buSzPct val="90000"/>
            </a:pP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Collection&lt;Number&gt; </a:t>
            </a:r>
            <a:r>
              <a:rPr lang="en-US" altLang="en-US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cn</a:t>
            </a: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 = new </a:t>
            </a:r>
            <a:r>
              <a:rPr lang="en-US" altLang="en-US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ArrayList</a:t>
            </a: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&lt;Number&gt;();</a:t>
            </a:r>
          </a:p>
          <a:p>
            <a:pPr marL="357188" indent="-357188" algn="just" eaLnBrk="1" hangingPunct="1">
              <a:lnSpc>
                <a:spcPct val="90000"/>
              </a:lnSpc>
              <a:spcBef>
                <a:spcPts val="1800"/>
              </a:spcBef>
              <a:buSzPct val="90000"/>
            </a:pPr>
            <a:r>
              <a:rPr lang="en-US" altLang="en-US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fromArrayToCollection</a:t>
            </a: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(</a:t>
            </a:r>
            <a:r>
              <a:rPr lang="en-US" altLang="en-US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ia</a:t>
            </a: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, </a:t>
            </a:r>
            <a:r>
              <a:rPr lang="en-US" altLang="en-US" dirty="0" err="1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cn</a:t>
            </a:r>
            <a:r>
              <a:rPr lang="en-US" altLang="en-US" dirty="0">
                <a:solidFill>
                  <a:srgbClr val="62870A"/>
                </a:solidFill>
                <a:latin typeface="Arial" pitchFamily="34" charset="0"/>
                <a:ea typeface="Microsoft YaHei" pitchFamily="34" charset="-122"/>
              </a:rPr>
              <a:t>);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8E1FA91B-B9E6-4F7A-AC07-4F30A96A90D1}" type="slidenum">
              <a:rPr lang="zh-CN" altLang="en-US"/>
              <a:pPr>
                <a:buFontTx/>
                <a:buNone/>
              </a:pPr>
              <a:t>25</a:t>
            </a:fld>
            <a:endParaRPr lang="zh-CN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Type Parameter Naming Conventions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 - Element (used extensively by the Java Collections Framework)</a:t>
            </a:r>
          </a:p>
          <a:p>
            <a:pPr eaLnBrk="1" hangingPunct="1"/>
            <a:r>
              <a:rPr lang="en-US" altLang="zh-CN" smtClean="0"/>
              <a:t>K - Key</a:t>
            </a:r>
          </a:p>
          <a:p>
            <a:pPr eaLnBrk="1" hangingPunct="1"/>
            <a:r>
              <a:rPr lang="en-US" altLang="zh-CN" smtClean="0"/>
              <a:t>N - Number</a:t>
            </a:r>
          </a:p>
          <a:p>
            <a:pPr eaLnBrk="1" hangingPunct="1"/>
            <a:r>
              <a:rPr lang="en-US" altLang="zh-CN" smtClean="0"/>
              <a:t>T - Type</a:t>
            </a:r>
          </a:p>
          <a:p>
            <a:pPr eaLnBrk="1" hangingPunct="1"/>
            <a:r>
              <a:rPr lang="en-US" altLang="zh-CN" smtClean="0"/>
              <a:t>V - Value</a:t>
            </a:r>
          </a:p>
          <a:p>
            <a:pPr eaLnBrk="1" hangingPunct="1"/>
            <a:r>
              <a:rPr lang="en-US" altLang="zh-CN" smtClean="0"/>
              <a:t>S,U,V etc. - 2nd, 3rd, 4th types</a:t>
            </a:r>
          </a:p>
          <a:p>
            <a:endParaRPr lang="en-US" altLang="zh-C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15C3F5B1-E971-476C-A5FA-56619AE81110}" type="slidenum">
              <a:rPr lang="zh-CN" altLang="en-US"/>
              <a:pPr>
                <a:buFontTx/>
                <a:buNone/>
              </a:pPr>
              <a:t>26</a:t>
            </a:fld>
            <a:endParaRPr lang="zh-CN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Regular Express</a:t>
            </a:r>
          </a:p>
          <a:p>
            <a:r>
              <a:rPr lang="en-US" altLang="en-US" smtClean="0"/>
              <a:t>Serialization</a:t>
            </a:r>
          </a:p>
          <a:p>
            <a:r>
              <a:rPr lang="en-US" altLang="en-US" smtClean="0"/>
              <a:t>JDBC</a:t>
            </a:r>
          </a:p>
          <a:p>
            <a:r>
              <a:rPr lang="en-US" altLang="en-US" smtClean="0"/>
              <a:t>Thread </a:t>
            </a:r>
          </a:p>
          <a:p>
            <a:r>
              <a:rPr lang="en-US" altLang="en-US" smtClean="0"/>
              <a:t>Java I/O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18AD75FE-F346-4D6A-9983-DD5E5A801282}" type="slidenum">
              <a:rPr lang="zh-CN" altLang="en-US"/>
              <a:pPr>
                <a:buFontTx/>
                <a:buNone/>
              </a:pPr>
              <a:t>27</a:t>
            </a:fld>
            <a:endParaRPr lang="zh-CN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Thanks!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/>
        </p:nvSpPr>
        <p:spPr bwMode="auto">
          <a:xfrm>
            <a:off x="615791" y="955675"/>
            <a:ext cx="10948781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endParaRPr lang="en-US" altLang="en-US" sz="20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57188" indent="-357188" algn="just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endParaRPr lang="en-US" altLang="en-US" sz="20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A475A504-DCB4-4B73-8408-A72BA2BDC475}" type="slidenum">
              <a:rPr lang="zh-CN" altLang="en-US"/>
              <a:pPr>
                <a:buFontTx/>
                <a:buNone/>
              </a:pPr>
              <a:t>3</a:t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Day 5 Training Schedule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Collection Framework</a:t>
            </a:r>
          </a:p>
          <a:p>
            <a:r>
              <a:rPr lang="en-US" altLang="en-US" smtClean="0"/>
              <a:t>Collections</a:t>
            </a:r>
          </a:p>
          <a:p>
            <a:r>
              <a:rPr lang="en-US" altLang="en-US" smtClean="0"/>
              <a:t>Serialization</a:t>
            </a:r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 typeface="Wingdings" pitchFamily="2" charset="2"/>
              <a:buChar char="v"/>
            </a:pPr>
            <a:endParaRPr lang="en-US" altLang="en-US" smtClean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41FDEB25-83A0-4DA7-A370-87B4F55169D6}" type="slidenum">
              <a:rPr lang="zh-CN" altLang="en-US"/>
              <a:pPr>
                <a:buFontTx/>
                <a:buNone/>
              </a:pPr>
              <a:t>4</a:t>
            </a:fld>
            <a:endParaRPr lang="zh-CN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Data 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smtClean="0"/>
              <a:t>List</a:t>
            </a:r>
          </a:p>
          <a:p>
            <a:r>
              <a:rPr lang="en-US" altLang="en-US" sz="3200" smtClean="0"/>
              <a:t>Set</a:t>
            </a:r>
          </a:p>
          <a:p>
            <a:r>
              <a:rPr lang="en-US" altLang="en-US" sz="3200" smtClean="0"/>
              <a:t>Queue</a:t>
            </a:r>
          </a:p>
          <a:p>
            <a:r>
              <a:rPr lang="en-US" altLang="en-US" sz="3200" smtClean="0"/>
              <a:t>Map</a:t>
            </a:r>
          </a:p>
          <a:p>
            <a:r>
              <a:rPr lang="en-US" altLang="en-US" sz="3200" smtClean="0"/>
              <a:t>Tree</a:t>
            </a:r>
          </a:p>
          <a:p>
            <a:r>
              <a:rPr lang="en-US" altLang="en-US" sz="3200" smtClean="0"/>
              <a:t>Stack</a:t>
            </a:r>
          </a:p>
          <a:p>
            <a:r>
              <a:rPr lang="en-US" altLang="en-US" sz="1800" smtClean="0"/>
              <a:t>...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4435B807-DCDA-45E4-AD28-9722807079F8}" type="slidenum">
              <a:rPr lang="zh-CN" altLang="en-US"/>
              <a:pPr>
                <a:buFontTx/>
                <a:buNone/>
              </a:pPr>
              <a:t>5</a:t>
            </a:fld>
            <a:endParaRPr lang="zh-CN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Data 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smtClean="0"/>
              <a:t>List:  Elements are linked to each other.</a:t>
            </a:r>
          </a:p>
          <a:p>
            <a:r>
              <a:rPr lang="en-US" altLang="zh-CN" sz="3200" smtClean="0"/>
              <a:t>Set: All elements are unique.</a:t>
            </a:r>
          </a:p>
          <a:p>
            <a:r>
              <a:rPr lang="en-US" altLang="zh-CN" sz="3200" smtClean="0"/>
              <a:t>Queue: First in first out.</a:t>
            </a:r>
          </a:p>
          <a:p>
            <a:r>
              <a:rPr lang="en-US" altLang="zh-CN" sz="3200" smtClean="0"/>
              <a:t>Map: Key-Value pair. Use key to get value.</a:t>
            </a:r>
          </a:p>
          <a:p>
            <a:r>
              <a:rPr lang="en-US" altLang="zh-CN" sz="3200" smtClean="0"/>
              <a:t>Tree: Root has leaves to form a tree.</a:t>
            </a:r>
          </a:p>
          <a:p>
            <a:r>
              <a:rPr lang="en-US" altLang="zh-CN" sz="3200" smtClean="0"/>
              <a:t>Stack: push it, pop it. First in, last out.</a:t>
            </a:r>
            <a:endParaRPr lang="en-US" altLang="zh-CN" sz="1800" smtClean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2778A90D-8196-489D-B897-C79E8355B5AD}" type="slidenum">
              <a:rPr lang="zh-CN" altLang="en-US"/>
              <a:pPr>
                <a:buFontTx/>
                <a:buNone/>
              </a:pPr>
              <a:t>6</a:t>
            </a:fld>
            <a:endParaRPr lang="zh-CN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Collection Framework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smtClean="0"/>
              <a:t>Represent data items that form a natural group</a:t>
            </a: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Example: Students in a class. Options in a drop-down list. Records in a database table. </a:t>
            </a: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Based on different requirement, use different data structure to implement collection interface.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01725370-CE6A-4C1C-BEBC-EA072153B966}" type="slidenum">
              <a:rPr lang="zh-CN" altLang="en-US"/>
              <a:pPr>
                <a:buFontTx/>
                <a:buNone/>
              </a:pPr>
              <a:t>7</a:t>
            </a:fld>
            <a:endParaRPr lang="zh-CN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Collection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core collection interfaces.</a:t>
            </a:r>
          </a:p>
          <a:p>
            <a:r>
              <a:rPr lang="en-US" altLang="zh-CN" smtClean="0"/>
              <a:t>These are all interfaces.</a:t>
            </a:r>
          </a:p>
          <a:p>
            <a:r>
              <a:rPr lang="en-US" altLang="zh-CN" smtClean="0"/>
              <a:t>Java provides implementations for those interfaces.</a:t>
            </a:r>
          </a:p>
          <a:p>
            <a:pPr>
              <a:buFontTx/>
              <a:buNone/>
            </a:pPr>
            <a:endParaRPr lang="en-US" altLang="zh-CN" smtClean="0"/>
          </a:p>
        </p:txBody>
      </p:sp>
      <p:pic>
        <p:nvPicPr>
          <p:cNvPr id="19460" name="pasted-image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295" y="2982913"/>
            <a:ext cx="1006847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8AE25000-C147-47A3-8A1C-C5F495EC3642}" type="slidenum">
              <a:rPr lang="zh-CN" altLang="en-US"/>
              <a:pPr>
                <a:buFontTx/>
                <a:buNone/>
              </a:pPr>
              <a:t>8</a:t>
            </a:fld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0483" name="Picture 2" descr="C:\Users\chennakesava.reddy\Desktop\Capture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1" y="181706"/>
            <a:ext cx="11293630" cy="5471383"/>
          </a:xfrm>
          <a:noFill/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0E7DA239-5D44-471E-BDC7-3BD38DFB9AB9}" type="slidenum">
              <a:rPr lang="zh-CN" altLang="en-US"/>
              <a:pPr>
                <a:buFontTx/>
                <a:buNone/>
              </a:pPr>
              <a:t>9</a:t>
            </a:fld>
            <a:endParaRPr lang="zh-CN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1507" name="Picture 2" descr="C:\Users\chennakesava.reddy\Desktop\Capture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5775" y="322852"/>
            <a:ext cx="11112655" cy="5234987"/>
          </a:xfrm>
          <a:noFill/>
        </p:spPr>
      </p:pic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Antra Color Palette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99A60"/>
      </a:accent1>
      <a:accent2>
        <a:srgbClr val="9C5252"/>
      </a:accent2>
      <a:accent3>
        <a:srgbClr val="E68422"/>
      </a:accent3>
      <a:accent4>
        <a:srgbClr val="846648"/>
      </a:accent4>
      <a:accent5>
        <a:srgbClr val="157EBD"/>
      </a:accent5>
      <a:accent6>
        <a:srgbClr val="189FEF"/>
      </a:accent6>
      <a:hlink>
        <a:srgbClr val="4D95CA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14623</TotalTime>
  <Words>549</Words>
  <Application>Microsoft Office PowerPoint</Application>
  <PresentationFormat>Custom</PresentationFormat>
  <Paragraphs>154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Oracle_16x9_2014_521</vt:lpstr>
      <vt:lpstr>Slide 1</vt:lpstr>
      <vt:lpstr>Antra SEP Program</vt:lpstr>
      <vt:lpstr>Day 5 Training Schedule</vt:lpstr>
      <vt:lpstr>Basic Data Structure</vt:lpstr>
      <vt:lpstr>Basic Data Structure</vt:lpstr>
      <vt:lpstr>Java Collection Framework</vt:lpstr>
      <vt:lpstr>Collection</vt:lpstr>
      <vt:lpstr>Slide 8</vt:lpstr>
      <vt:lpstr>Slide 9</vt:lpstr>
      <vt:lpstr>Set—No Duplication</vt:lpstr>
      <vt:lpstr>Example Class - Employee</vt:lpstr>
      <vt:lpstr>List—Ordered</vt:lpstr>
      <vt:lpstr>Queue — FIFO</vt:lpstr>
      <vt:lpstr>Map — Key to Value</vt:lpstr>
      <vt:lpstr>Demo - HashTable HashMap</vt:lpstr>
      <vt:lpstr>Fail Fast</vt:lpstr>
      <vt:lpstr>Fail Safe</vt:lpstr>
      <vt:lpstr>Object Ordering</vt:lpstr>
      <vt:lpstr>Demo- Sort Employee</vt:lpstr>
      <vt:lpstr>Generic</vt:lpstr>
      <vt:lpstr>Generics - Why use generics</vt:lpstr>
      <vt:lpstr>Generics and Subtyping</vt:lpstr>
      <vt:lpstr>Slide 23</vt:lpstr>
      <vt:lpstr>Generic Method</vt:lpstr>
      <vt:lpstr>Type Parameter Naming Conventions</vt:lpstr>
      <vt:lpstr>Slide 26</vt:lpstr>
      <vt:lpstr>Thanks!</vt:lpstr>
    </vt:vector>
  </TitlesOfParts>
  <Company>Antra,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Antra, Inc. PowerPoint Template</dc:title>
  <dc:creator>Madhu Reddy</dc:creator>
  <cp:lastModifiedBy>Admin-5</cp:lastModifiedBy>
  <cp:revision>1122</cp:revision>
  <dcterms:created xsi:type="dcterms:W3CDTF">2014-05-22T00:02:59Z</dcterms:created>
  <dcterms:modified xsi:type="dcterms:W3CDTF">2015-12-15T15:58:43Z</dcterms:modified>
</cp:coreProperties>
</file>