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281" r:id="rId5"/>
    <p:sldId id="360" r:id="rId6"/>
    <p:sldId id="362" r:id="rId7"/>
    <p:sldId id="363" r:id="rId8"/>
    <p:sldId id="364" r:id="rId9"/>
    <p:sldId id="365" r:id="rId10"/>
    <p:sldId id="366" r:id="rId11"/>
    <p:sldId id="361" r:id="rId12"/>
    <p:sldId id="367" r:id="rId13"/>
    <p:sldId id="368" r:id="rId14"/>
    <p:sldId id="369" r:id="rId15"/>
    <p:sldId id="370" r:id="rId16"/>
    <p:sldId id="371" r:id="rId17"/>
    <p:sldId id="372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Micro Service con Docker para  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Juan Zamora-Mora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1ADA-BB83-44CD-B714-5C589CC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4</a:t>
            </a:r>
            <a:r>
              <a:rPr lang="es-CR" dirty="0"/>
              <a:t>: Crear la Función Lambda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F668-5490-4250-95EF-A10C6DE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7C44-56A8-4400-BA3C-047A7A55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563-9149-4C64-AE11-B5FEE65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3FDEFB-846E-4BE7-AE71-FBBBA722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210346"/>
            <a:ext cx="6477843" cy="4453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7324C4-1F8A-4B54-8D12-E8251A52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53" y="2210346"/>
            <a:ext cx="3968231" cy="804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DD1836-9F73-46CD-AA8F-B0EF15F87B7A}"/>
              </a:ext>
            </a:extLst>
          </p:cNvPr>
          <p:cNvSpPr txBox="1"/>
          <p:nvPr/>
        </p:nvSpPr>
        <p:spPr>
          <a:xfrm>
            <a:off x="7513668" y="3842909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1" dirty="0"/>
              <a:t>Role:</a:t>
            </a:r>
          </a:p>
          <a:p>
            <a:r>
              <a:rPr lang="es-CR" dirty="0" err="1"/>
              <a:t>arn:aws:iam</a:t>
            </a:r>
            <a:r>
              <a:rPr lang="es-CR" dirty="0"/>
              <a:t>::868099445577:role/</a:t>
            </a:r>
            <a:r>
              <a:rPr lang="es-CR" dirty="0" err="1"/>
              <a:t>service</a:t>
            </a:r>
            <a:r>
              <a:rPr lang="es-CR" dirty="0"/>
              <a:t>-role/predecir_iris-role-xbw83gyc</a:t>
            </a:r>
          </a:p>
        </p:txBody>
      </p:sp>
    </p:spTree>
    <p:extLst>
      <p:ext uri="{BB962C8B-B14F-4D97-AF65-F5344CB8AC3E}">
        <p14:creationId xmlns:p14="http://schemas.microsoft.com/office/powerpoint/2010/main" val="263657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ECF-EB6A-4FBC-93B9-950AC6A1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4</a:t>
            </a:r>
            <a:r>
              <a:rPr lang="es-CR" dirty="0"/>
              <a:t>: Actualizar Función…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463A-043C-4CA5-83B9-52DF3C9E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aws</a:t>
            </a:r>
            <a:r>
              <a:rPr lang="es-CR" dirty="0"/>
              <a:t> lambda </a:t>
            </a:r>
            <a:r>
              <a:rPr lang="es-CR" dirty="0" err="1"/>
              <a:t>update-function-code</a:t>
            </a:r>
            <a:r>
              <a:rPr lang="es-CR" dirty="0"/>
              <a:t> --</a:t>
            </a:r>
            <a:r>
              <a:rPr lang="es-CR" dirty="0" err="1"/>
              <a:t>function-name</a:t>
            </a:r>
            <a:r>
              <a:rPr lang="es-CR" dirty="0"/>
              <a:t> </a:t>
            </a:r>
            <a:r>
              <a:rPr lang="es-CR" dirty="0" err="1"/>
              <a:t>predecir_iris</a:t>
            </a:r>
            <a:r>
              <a:rPr lang="es-CR" dirty="0"/>
              <a:t> --</a:t>
            </a:r>
            <a:r>
              <a:rPr lang="es-CR" dirty="0" err="1"/>
              <a:t>image-uri</a:t>
            </a:r>
            <a:r>
              <a:rPr lang="es-CR" dirty="0"/>
              <a:t> </a:t>
            </a:r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868099445577.dkr.ecr.us-east-2.amazonaws.com/ex2o</a:t>
            </a:r>
            <a:r>
              <a:rPr lang="es-CR" dirty="0">
                <a:solidFill>
                  <a:srgbClr val="7030A0"/>
                </a:solidFill>
              </a:rPr>
              <a:t>:</a:t>
            </a:r>
            <a:r>
              <a:rPr lang="es-CR" dirty="0" err="1">
                <a:solidFill>
                  <a:srgbClr val="7030A0"/>
                </a:solidFill>
              </a:rPr>
              <a:t>latest</a:t>
            </a:r>
            <a:endParaRPr lang="es-CR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18B9-DF6C-4FE0-87F4-AD596AF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0031-94D3-438A-8C8B-05643BD2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40EB-7F2B-43C4-8D40-208D08C3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ECF-EB6A-4FBC-93B9-950AC6A1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4</a:t>
            </a:r>
            <a:r>
              <a:rPr lang="es-CR" dirty="0"/>
              <a:t>: probamos la función en Lambda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18B9-DF6C-4FE0-87F4-AD596AF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0031-94D3-438A-8C8B-05643BD2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40EB-7F2B-43C4-8D40-208D08C3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57417A-8CCF-4550-AA80-EE115D07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" y="1609062"/>
            <a:ext cx="12192000" cy="2818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E9A7F-80B2-4564-BFA2-CCFFB96B4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49"/>
          <a:stretch/>
        </p:blipFill>
        <p:spPr>
          <a:xfrm>
            <a:off x="158620" y="4427846"/>
            <a:ext cx="11831217" cy="24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F24E-47D6-438C-ADB6-951F4A9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5</a:t>
            </a:r>
            <a:r>
              <a:rPr lang="es-CR" dirty="0"/>
              <a:t>: Crear el API y Publicar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FE94-A32D-4218-B75D-3986FAB7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931D7-9C5B-4C65-84B8-7AEBE821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223082"/>
            <a:ext cx="5143881" cy="403414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3743044-D066-4134-99DB-6AE88410B56C}"/>
              </a:ext>
            </a:extLst>
          </p:cNvPr>
          <p:cNvSpPr/>
          <p:nvPr/>
        </p:nvSpPr>
        <p:spPr>
          <a:xfrm>
            <a:off x="2869708" y="5620624"/>
            <a:ext cx="713064" cy="636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39552D-AFC7-4361-A719-FD4A336A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42" y="2164359"/>
            <a:ext cx="7034252" cy="43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F24E-47D6-438C-ADB6-951F4A9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6</a:t>
            </a:r>
            <a:r>
              <a:rPr lang="es-CR" dirty="0"/>
              <a:t>: Crear el API y Publicar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FE94-A32D-4218-B75D-3986FAB7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926B8-0538-44F3-A9A4-EDBB3DFC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67" y="1993465"/>
            <a:ext cx="9063329" cy="47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 descr="woman writing on a dry erase board">
            <a:extLst>
              <a:ext uri="{FF2B5EF4-FFF2-40B4-BE49-F238E27FC236}">
                <a16:creationId xmlns:a16="http://schemas.microsoft.com/office/drawing/2014/main" id="{A0D4E925-DA83-45CF-9056-D6262F46A7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9" r="59"/>
          <a:stretch/>
        </p:blipFill>
        <p:spPr/>
      </p:pic>
      <p:pic>
        <p:nvPicPr>
          <p:cNvPr id="19" name="Picture Placeholder 18" descr="hands on a set of papers">
            <a:extLst>
              <a:ext uri="{FF2B5EF4-FFF2-40B4-BE49-F238E27FC236}">
                <a16:creationId xmlns:a16="http://schemas.microsoft.com/office/drawing/2014/main" id="{00069E65-AC47-4CE9-B19A-7EA5888AA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9" r="59"/>
          <a:stretch/>
        </p:blipFill>
        <p:spPr/>
      </p:pic>
      <p:pic>
        <p:nvPicPr>
          <p:cNvPr id="21" name="Picture Placeholder 20" descr="view of office">
            <a:extLst>
              <a:ext uri="{FF2B5EF4-FFF2-40B4-BE49-F238E27FC236}">
                <a16:creationId xmlns:a16="http://schemas.microsoft.com/office/drawing/2014/main" id="{D78D46DB-1C3A-41BD-860F-ECE8B446BB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29" r="29"/>
          <a:stretch/>
        </p:blipFill>
        <p:spPr/>
      </p:pic>
      <p:pic>
        <p:nvPicPr>
          <p:cNvPr id="23" name="Picture Placeholder 22" descr="pen on top of a day planner">
            <a:extLst>
              <a:ext uri="{FF2B5EF4-FFF2-40B4-BE49-F238E27FC236}">
                <a16:creationId xmlns:a16="http://schemas.microsoft.com/office/drawing/2014/main" id="{D978928C-7EEA-4B8E-AA43-12AFD61BC29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9" r="29"/>
          <a:stretch/>
        </p:blipFill>
        <p:spPr/>
      </p:pic>
      <p:pic>
        <p:nvPicPr>
          <p:cNvPr id="25" name="Online Image Placeholder 23" descr="User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Dr. Juan Zamora-Mora	</a:t>
            </a:r>
          </a:p>
        </p:txBody>
      </p:sp>
      <p:pic>
        <p:nvPicPr>
          <p:cNvPr id="27" name="Online Image Placeholder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/>
              <a:t>juan@doczamora.com</a:t>
            </a:r>
            <a:endParaRPr lang="en-US" dirty="0"/>
          </a:p>
        </p:txBody>
      </p:sp>
      <p:pic>
        <p:nvPicPr>
          <p:cNvPr id="29" name="Online Image Placeholder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600" dirty="0"/>
              <a:t>doczamora.com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7B6E65-343F-42C1-9312-DE527C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Arquitectura Tradicional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5CF49-DC43-4950-B0A8-2B63653302CF}"/>
              </a:ext>
            </a:extLst>
          </p:cNvPr>
          <p:cNvSpPr/>
          <p:nvPr/>
        </p:nvSpPr>
        <p:spPr>
          <a:xfrm>
            <a:off x="1115568" y="3744473"/>
            <a:ext cx="2130804" cy="897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Modelo</a:t>
            </a:r>
            <a:br>
              <a:rPr lang="es-CR" dirty="0"/>
            </a:br>
            <a:r>
              <a:rPr lang="es-CR" dirty="0"/>
              <a:t>&lt;&lt;</a:t>
            </a:r>
            <a:r>
              <a:rPr lang="es-CR" dirty="0" err="1"/>
              <a:t>Pickle</a:t>
            </a:r>
            <a:r>
              <a:rPr lang="es-CR" dirty="0"/>
              <a:t>&gt;&gt;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03B412-BEE4-45B0-AFDC-969DBDDCC10F}"/>
              </a:ext>
            </a:extLst>
          </p:cNvPr>
          <p:cNvSpPr/>
          <p:nvPr/>
        </p:nvSpPr>
        <p:spPr>
          <a:xfrm>
            <a:off x="4237668" y="3744474"/>
            <a:ext cx="2130804" cy="897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Servicio</a:t>
            </a:r>
            <a:br>
              <a:rPr lang="es-CR" dirty="0"/>
            </a:br>
            <a:r>
              <a:rPr lang="es-CR" dirty="0"/>
              <a:t>&lt;&lt;</a:t>
            </a:r>
            <a:r>
              <a:rPr lang="es-CR" dirty="0" err="1"/>
              <a:t>Flask</a:t>
            </a:r>
            <a:r>
              <a:rPr lang="es-CR" dirty="0"/>
              <a:t>&gt;&gt;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D0FD1-FB66-4998-B687-CC4A3A1B91C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3246372" y="4193284"/>
            <a:ext cx="9912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5478D17-B5D9-4C24-B698-D6B3F9ED4B7B}"/>
              </a:ext>
            </a:extLst>
          </p:cNvPr>
          <p:cNvSpPr/>
          <p:nvPr/>
        </p:nvSpPr>
        <p:spPr>
          <a:xfrm>
            <a:off x="7359768" y="3807391"/>
            <a:ext cx="768096" cy="7717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9CB3EC-AF0C-4F5C-927B-73A29DC197EE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6368472" y="4193285"/>
            <a:ext cx="9912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293C3DE-56E8-46ED-83F8-BC138EDA400F}"/>
              </a:ext>
            </a:extLst>
          </p:cNvPr>
          <p:cNvSpPr/>
          <p:nvPr/>
        </p:nvSpPr>
        <p:spPr>
          <a:xfrm>
            <a:off x="7455780" y="3905611"/>
            <a:ext cx="576072" cy="5753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299506-9C90-4022-B2C7-79DC06DB9891}"/>
              </a:ext>
            </a:extLst>
          </p:cNvPr>
          <p:cNvGrpSpPr/>
          <p:nvPr/>
        </p:nvGrpSpPr>
        <p:grpSpPr>
          <a:xfrm>
            <a:off x="9769818" y="2756500"/>
            <a:ext cx="394282" cy="676865"/>
            <a:chOff x="9651534" y="2298583"/>
            <a:chExt cx="394282" cy="6768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305615-FEC6-4EBF-BA93-FA3754F25428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angle: Top Corners Snipped 26">
              <a:extLst>
                <a:ext uri="{FF2B5EF4-FFF2-40B4-BE49-F238E27FC236}">
                  <a16:creationId xmlns:a16="http://schemas.microsoft.com/office/drawing/2014/main" id="{1EAE164E-77B1-4A12-AEB9-A392D3ED363F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8B81E7-7277-4EC6-92BA-8756CE2521BB}"/>
              </a:ext>
            </a:extLst>
          </p:cNvPr>
          <p:cNvGrpSpPr/>
          <p:nvPr/>
        </p:nvGrpSpPr>
        <p:grpSpPr>
          <a:xfrm>
            <a:off x="9769818" y="3700101"/>
            <a:ext cx="394282" cy="676865"/>
            <a:chOff x="9651534" y="2298583"/>
            <a:chExt cx="394282" cy="67686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FDC760-BBB5-4277-A752-2497213BAFC4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1" name="Rectangle: Top Corners Snipped 30">
              <a:extLst>
                <a:ext uri="{FF2B5EF4-FFF2-40B4-BE49-F238E27FC236}">
                  <a16:creationId xmlns:a16="http://schemas.microsoft.com/office/drawing/2014/main" id="{5D85EE5F-04FF-439E-8FD1-7856FDD15C70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AD1E4F-E352-41AF-A34A-479663B68486}"/>
              </a:ext>
            </a:extLst>
          </p:cNvPr>
          <p:cNvGrpSpPr/>
          <p:nvPr/>
        </p:nvGrpSpPr>
        <p:grpSpPr>
          <a:xfrm>
            <a:off x="9769818" y="4651201"/>
            <a:ext cx="394282" cy="676865"/>
            <a:chOff x="9651534" y="2298583"/>
            <a:chExt cx="394282" cy="67686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ED4D4C6-6572-4BBF-A1D1-30D23BE397A7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Rectangle: Top Corners Snipped 33">
              <a:extLst>
                <a:ext uri="{FF2B5EF4-FFF2-40B4-BE49-F238E27FC236}">
                  <a16:creationId xmlns:a16="http://schemas.microsoft.com/office/drawing/2014/main" id="{948C6BC6-37AA-4EBD-A6B6-9F514C36E0E0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6229AA-890F-424B-BEF6-A7FCC48EB462}"/>
              </a:ext>
            </a:extLst>
          </p:cNvPr>
          <p:cNvCxnSpPr>
            <a:stCxn id="27" idx="2"/>
            <a:endCxn id="20" idx="6"/>
          </p:cNvCxnSpPr>
          <p:nvPr/>
        </p:nvCxnSpPr>
        <p:spPr>
          <a:xfrm flipH="1">
            <a:off x="8127864" y="3250803"/>
            <a:ext cx="1641954" cy="9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04CA5F-7C14-4FC4-9BA3-9E48693758FF}"/>
              </a:ext>
            </a:extLst>
          </p:cNvPr>
          <p:cNvCxnSpPr>
            <a:cxnSpLocks/>
            <a:stCxn id="31" idx="2"/>
            <a:endCxn id="20" idx="6"/>
          </p:cNvCxnSpPr>
          <p:nvPr/>
        </p:nvCxnSpPr>
        <p:spPr>
          <a:xfrm flipH="1" flipV="1">
            <a:off x="8127864" y="4193285"/>
            <a:ext cx="1641954" cy="1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D158B3-FDA6-4C82-969F-0C7C5D4DDFB2}"/>
              </a:ext>
            </a:extLst>
          </p:cNvPr>
          <p:cNvCxnSpPr>
            <a:cxnSpLocks/>
            <a:stCxn id="34" idx="2"/>
            <a:endCxn id="20" idx="6"/>
          </p:cNvCxnSpPr>
          <p:nvPr/>
        </p:nvCxnSpPr>
        <p:spPr>
          <a:xfrm flipH="1" flipV="1">
            <a:off x="8127864" y="4193285"/>
            <a:ext cx="1641954" cy="9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AA72C8-791F-4DB2-A075-9E93094DE13E}"/>
              </a:ext>
            </a:extLst>
          </p:cNvPr>
          <p:cNvGrpSpPr/>
          <p:nvPr/>
        </p:nvGrpSpPr>
        <p:grpSpPr>
          <a:xfrm>
            <a:off x="10431317" y="2170669"/>
            <a:ext cx="394282" cy="676865"/>
            <a:chOff x="9651534" y="2298583"/>
            <a:chExt cx="394282" cy="67686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CB5B75-52D4-4BA3-97BB-C7EAC6B10E27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Rectangle: Top Corners Snipped 44">
              <a:extLst>
                <a:ext uri="{FF2B5EF4-FFF2-40B4-BE49-F238E27FC236}">
                  <a16:creationId xmlns:a16="http://schemas.microsoft.com/office/drawing/2014/main" id="{7BF95D70-9403-4010-9E6C-C2F98DADACF0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F17008-2AA2-48A4-A255-CAC021A60AAA}"/>
              </a:ext>
            </a:extLst>
          </p:cNvPr>
          <p:cNvGrpSpPr/>
          <p:nvPr/>
        </p:nvGrpSpPr>
        <p:grpSpPr>
          <a:xfrm>
            <a:off x="10431317" y="3114270"/>
            <a:ext cx="394282" cy="676865"/>
            <a:chOff x="9651534" y="2298583"/>
            <a:chExt cx="394282" cy="67686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A97C82A-BAED-43C3-8E44-9F2AC33ECF26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" name="Rectangle: Top Corners Snipped 47">
              <a:extLst>
                <a:ext uri="{FF2B5EF4-FFF2-40B4-BE49-F238E27FC236}">
                  <a16:creationId xmlns:a16="http://schemas.microsoft.com/office/drawing/2014/main" id="{96513479-DDAC-411F-AA94-8F41511C6849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F71C66-C9E0-49A3-9CC0-2E32FCB0E474}"/>
              </a:ext>
            </a:extLst>
          </p:cNvPr>
          <p:cNvGrpSpPr/>
          <p:nvPr/>
        </p:nvGrpSpPr>
        <p:grpSpPr>
          <a:xfrm>
            <a:off x="10431317" y="4065370"/>
            <a:ext cx="394282" cy="676865"/>
            <a:chOff x="9651534" y="2298583"/>
            <a:chExt cx="394282" cy="67686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F4AC515-5F81-48E9-927F-002C88F34A24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1" name="Rectangle: Top Corners Snipped 50">
              <a:extLst>
                <a:ext uri="{FF2B5EF4-FFF2-40B4-BE49-F238E27FC236}">
                  <a16:creationId xmlns:a16="http://schemas.microsoft.com/office/drawing/2014/main" id="{92D2A45A-EAE3-4DE3-973D-29B5B5613961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6524B9-8FC0-41D7-B2D7-0570E71EC78D}"/>
              </a:ext>
            </a:extLst>
          </p:cNvPr>
          <p:cNvGrpSpPr/>
          <p:nvPr/>
        </p:nvGrpSpPr>
        <p:grpSpPr>
          <a:xfrm>
            <a:off x="10431317" y="4996833"/>
            <a:ext cx="394282" cy="676865"/>
            <a:chOff x="9651534" y="2298583"/>
            <a:chExt cx="394282" cy="67686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6EEF3F-4B24-4B8F-B903-D72DE9BC62C9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4" name="Rectangle: Top Corners Snipped 53">
              <a:extLst>
                <a:ext uri="{FF2B5EF4-FFF2-40B4-BE49-F238E27FC236}">
                  <a16:creationId xmlns:a16="http://schemas.microsoft.com/office/drawing/2014/main" id="{A4063F71-5E86-409F-87F2-4ED0FE7D91D5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22126B-7649-4FD6-9551-EBCF7A9CFE0E}"/>
              </a:ext>
            </a:extLst>
          </p:cNvPr>
          <p:cNvGrpSpPr/>
          <p:nvPr/>
        </p:nvGrpSpPr>
        <p:grpSpPr>
          <a:xfrm>
            <a:off x="11037895" y="2170669"/>
            <a:ext cx="394282" cy="676865"/>
            <a:chOff x="9651534" y="2298583"/>
            <a:chExt cx="394282" cy="67686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90AF16-3FB1-4284-BC44-8AA8EDC32739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7" name="Rectangle: Top Corners Snipped 56">
              <a:extLst>
                <a:ext uri="{FF2B5EF4-FFF2-40B4-BE49-F238E27FC236}">
                  <a16:creationId xmlns:a16="http://schemas.microsoft.com/office/drawing/2014/main" id="{C28F8BB8-58DB-4240-8625-12E275F1FDB1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AA25A4-6269-4A75-8B83-94A3EA779994}"/>
              </a:ext>
            </a:extLst>
          </p:cNvPr>
          <p:cNvGrpSpPr/>
          <p:nvPr/>
        </p:nvGrpSpPr>
        <p:grpSpPr>
          <a:xfrm>
            <a:off x="11037895" y="3114270"/>
            <a:ext cx="394282" cy="676865"/>
            <a:chOff x="9651534" y="2298583"/>
            <a:chExt cx="394282" cy="67686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E32CB30-9681-4F73-AAD2-DDB11E84AD89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0" name="Rectangle: Top Corners Snipped 59">
              <a:extLst>
                <a:ext uri="{FF2B5EF4-FFF2-40B4-BE49-F238E27FC236}">
                  <a16:creationId xmlns:a16="http://schemas.microsoft.com/office/drawing/2014/main" id="{BB5A9558-FBCF-4372-A543-9A8FFA58272C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62347F-E458-4CCE-A809-919A7DCF5BF6}"/>
              </a:ext>
            </a:extLst>
          </p:cNvPr>
          <p:cNvGrpSpPr/>
          <p:nvPr/>
        </p:nvGrpSpPr>
        <p:grpSpPr>
          <a:xfrm>
            <a:off x="11037895" y="4065370"/>
            <a:ext cx="394282" cy="676865"/>
            <a:chOff x="9651534" y="2298583"/>
            <a:chExt cx="394282" cy="6768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315247-EAC0-48AB-B3A5-65249BB8E69C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3" name="Rectangle: Top Corners Snipped 62">
              <a:extLst>
                <a:ext uri="{FF2B5EF4-FFF2-40B4-BE49-F238E27FC236}">
                  <a16:creationId xmlns:a16="http://schemas.microsoft.com/office/drawing/2014/main" id="{81ECBD85-E255-4B03-9EBC-4BEF51EB371E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5398A1-1FF3-48C3-B490-8E402684CBD4}"/>
              </a:ext>
            </a:extLst>
          </p:cNvPr>
          <p:cNvGrpSpPr/>
          <p:nvPr/>
        </p:nvGrpSpPr>
        <p:grpSpPr>
          <a:xfrm>
            <a:off x="11037895" y="4996833"/>
            <a:ext cx="394282" cy="676865"/>
            <a:chOff x="9651534" y="2298583"/>
            <a:chExt cx="394282" cy="6768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70B9AEE-B876-4CDE-8D5C-14817BFB2D9B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6" name="Rectangle: Top Corners Snipped 65">
              <a:extLst>
                <a:ext uri="{FF2B5EF4-FFF2-40B4-BE49-F238E27FC236}">
                  <a16:creationId xmlns:a16="http://schemas.microsoft.com/office/drawing/2014/main" id="{8B454CA7-716D-4025-9E62-20F674D1C6FF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86CE6D-3431-4C6B-8483-06C75DF6EB0C}"/>
              </a:ext>
            </a:extLst>
          </p:cNvPr>
          <p:cNvGrpSpPr/>
          <p:nvPr/>
        </p:nvGrpSpPr>
        <p:grpSpPr>
          <a:xfrm>
            <a:off x="11037895" y="5831619"/>
            <a:ext cx="394282" cy="676865"/>
            <a:chOff x="9651534" y="2298583"/>
            <a:chExt cx="394282" cy="6768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D89EBAB-0D13-4906-B6E8-E765CD1E90ED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" name="Rectangle: Top Corners Snipped 68">
              <a:extLst>
                <a:ext uri="{FF2B5EF4-FFF2-40B4-BE49-F238E27FC236}">
                  <a16:creationId xmlns:a16="http://schemas.microsoft.com/office/drawing/2014/main" id="{F7F545D6-D1D7-4393-8EC6-34330F0734F1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4AA95B-E747-4A6C-A17D-226514AC442E}"/>
              </a:ext>
            </a:extLst>
          </p:cNvPr>
          <p:cNvGrpSpPr/>
          <p:nvPr/>
        </p:nvGrpSpPr>
        <p:grpSpPr>
          <a:xfrm>
            <a:off x="11037895" y="1329994"/>
            <a:ext cx="394282" cy="676865"/>
            <a:chOff x="9651534" y="2298583"/>
            <a:chExt cx="394282" cy="6768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AD687E-8DDB-41C2-A0F0-AD30556A40C5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2" name="Rectangle: Top Corners Snipped 71">
              <a:extLst>
                <a:ext uri="{FF2B5EF4-FFF2-40B4-BE49-F238E27FC236}">
                  <a16:creationId xmlns:a16="http://schemas.microsoft.com/office/drawing/2014/main" id="{60C99AA8-4074-4CC4-9CBF-238D1E85B29E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FB1F5E5-38FC-46A5-9368-9435EEAA7F2E}"/>
              </a:ext>
            </a:extLst>
          </p:cNvPr>
          <p:cNvSpPr/>
          <p:nvPr/>
        </p:nvSpPr>
        <p:spPr>
          <a:xfrm>
            <a:off x="4231177" y="3295662"/>
            <a:ext cx="2130804" cy="3584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 err="1"/>
              <a:t>Keras</a:t>
            </a:r>
            <a:r>
              <a:rPr lang="es-CR" sz="1100" dirty="0"/>
              <a:t>, </a:t>
            </a:r>
            <a:r>
              <a:rPr lang="es-CR" sz="1100" dirty="0" err="1"/>
              <a:t>Tensorflow</a:t>
            </a:r>
            <a:r>
              <a:rPr lang="es-CR" sz="1100" dirty="0"/>
              <a:t>, </a:t>
            </a:r>
            <a:r>
              <a:rPr lang="es-CR" sz="1100" dirty="0" err="1"/>
              <a:t>Sklearn</a:t>
            </a:r>
            <a:r>
              <a:rPr lang="es-CR" sz="1100" dirty="0"/>
              <a:t>, </a:t>
            </a:r>
            <a:r>
              <a:rPr lang="es-CR" sz="1100" dirty="0" err="1"/>
              <a:t>Scipy</a:t>
            </a:r>
            <a:r>
              <a:rPr lang="es-CR" sz="11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68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7B6E65-343F-42C1-9312-DE527C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Arquitectura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8BFAF-1841-4DF1-9107-BC8B25B3887D}"/>
              </a:ext>
            </a:extLst>
          </p:cNvPr>
          <p:cNvSpPr/>
          <p:nvPr/>
        </p:nvSpPr>
        <p:spPr>
          <a:xfrm>
            <a:off x="570451" y="2114026"/>
            <a:ext cx="3489821" cy="131497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65AEC-B1C6-4B97-B437-7619BE66FEF1}"/>
              </a:ext>
            </a:extLst>
          </p:cNvPr>
          <p:cNvSpPr/>
          <p:nvPr/>
        </p:nvSpPr>
        <p:spPr>
          <a:xfrm>
            <a:off x="570451" y="2114026"/>
            <a:ext cx="1208016" cy="27683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rgbClr val="00B0F0"/>
                </a:solidFill>
              </a:rPr>
              <a:t>S3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E4227C-ADD3-4E80-9FC7-54AE2C935465}"/>
              </a:ext>
            </a:extLst>
          </p:cNvPr>
          <p:cNvSpPr/>
          <p:nvPr/>
        </p:nvSpPr>
        <p:spPr>
          <a:xfrm>
            <a:off x="1532135" y="2617331"/>
            <a:ext cx="1669577" cy="5840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Modelo</a:t>
            </a:r>
            <a:br>
              <a:rPr lang="es-CR" sz="1200" dirty="0"/>
            </a:br>
            <a:r>
              <a:rPr lang="es-CR" sz="1200" dirty="0"/>
              <a:t>&lt;&lt;</a:t>
            </a:r>
            <a:r>
              <a:rPr lang="es-CR" sz="1200" dirty="0" err="1"/>
              <a:t>Pickle</a:t>
            </a:r>
            <a:r>
              <a:rPr lang="es-CR" sz="1200" dirty="0"/>
              <a:t>&gt;&gt;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9A221-2792-4986-B576-93C3F1DAE724}"/>
              </a:ext>
            </a:extLst>
          </p:cNvPr>
          <p:cNvSpPr/>
          <p:nvPr/>
        </p:nvSpPr>
        <p:spPr>
          <a:xfrm>
            <a:off x="570450" y="3556932"/>
            <a:ext cx="3489821" cy="296729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AE123-3D39-4ADB-AC9C-0C4BD2D3ABDC}"/>
              </a:ext>
            </a:extLst>
          </p:cNvPr>
          <p:cNvSpPr/>
          <p:nvPr/>
        </p:nvSpPr>
        <p:spPr>
          <a:xfrm>
            <a:off x="570451" y="3552040"/>
            <a:ext cx="1208016" cy="27683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rgbClr val="00B0F0"/>
                </a:solidFill>
              </a:rPr>
              <a:t>ECR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5688D7-7396-4870-B923-202B9F94EBD2}"/>
              </a:ext>
            </a:extLst>
          </p:cNvPr>
          <p:cNvSpPr/>
          <p:nvPr/>
        </p:nvSpPr>
        <p:spPr>
          <a:xfrm>
            <a:off x="943678" y="4111850"/>
            <a:ext cx="2764255" cy="21975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 dirty="0"/>
          </a:p>
        </p:txBody>
      </p:sp>
      <p:pic>
        <p:nvPicPr>
          <p:cNvPr id="1028" name="Picture 4" descr="Docker Logo PNG Transparent &amp;amp; SVG Vector - Freebie Supply">
            <a:extLst>
              <a:ext uri="{FF2B5EF4-FFF2-40B4-BE49-F238E27FC236}">
                <a16:creationId xmlns:a16="http://schemas.microsoft.com/office/drawing/2014/main" id="{C610AA1D-1415-4C52-873C-A5961303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2" y="4284645"/>
            <a:ext cx="774006" cy="6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3EB206-3194-4002-9653-F1C99A369058}"/>
              </a:ext>
            </a:extLst>
          </p:cNvPr>
          <p:cNvSpPr/>
          <p:nvPr/>
        </p:nvSpPr>
        <p:spPr>
          <a:xfrm>
            <a:off x="1301522" y="5759332"/>
            <a:ext cx="2130804" cy="433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/>
              <a:t>Servicio</a:t>
            </a:r>
            <a:br>
              <a:rPr lang="es-CR" sz="1100" dirty="0"/>
            </a:br>
            <a:r>
              <a:rPr lang="es-CR" sz="1100" dirty="0"/>
              <a:t>&lt;&lt;</a:t>
            </a:r>
            <a:r>
              <a:rPr lang="es-CR" sz="1100" dirty="0" err="1"/>
              <a:t>Handler</a:t>
            </a:r>
            <a:r>
              <a:rPr lang="es-CR" sz="1100" dirty="0"/>
              <a:t>&gt;&gt;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E0F563-BB25-4D70-A087-BD6632281C70}"/>
              </a:ext>
            </a:extLst>
          </p:cNvPr>
          <p:cNvSpPr/>
          <p:nvPr/>
        </p:nvSpPr>
        <p:spPr>
          <a:xfrm>
            <a:off x="1301522" y="5262311"/>
            <a:ext cx="2130804" cy="433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 err="1"/>
              <a:t>Keras</a:t>
            </a:r>
            <a:r>
              <a:rPr lang="es-CR" sz="1100" dirty="0"/>
              <a:t>, </a:t>
            </a:r>
            <a:r>
              <a:rPr lang="es-CR" sz="1100" dirty="0" err="1"/>
              <a:t>Tensorflow</a:t>
            </a:r>
            <a:r>
              <a:rPr lang="es-CR" sz="1100" dirty="0"/>
              <a:t>, </a:t>
            </a:r>
            <a:r>
              <a:rPr lang="es-CR" sz="1100" dirty="0" err="1"/>
              <a:t>Sklearn</a:t>
            </a:r>
            <a:r>
              <a:rPr lang="es-CR" sz="1100" dirty="0"/>
              <a:t>, </a:t>
            </a:r>
            <a:r>
              <a:rPr lang="es-CR" sz="1100" dirty="0" err="1"/>
              <a:t>Scipy</a:t>
            </a:r>
            <a:r>
              <a:rPr lang="es-CR" sz="1100" dirty="0"/>
              <a:t>, Etc.</a:t>
            </a:r>
          </a:p>
        </p:txBody>
      </p:sp>
      <p:pic>
        <p:nvPicPr>
          <p:cNvPr id="1034" name="Picture 10" descr="Linux PNG Transparent Images | PNG All">
            <a:extLst>
              <a:ext uri="{FF2B5EF4-FFF2-40B4-BE49-F238E27FC236}">
                <a16:creationId xmlns:a16="http://schemas.microsoft.com/office/drawing/2014/main" id="{C16370A2-8BB7-4D3B-8DBB-A8ED7516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24" y="4295480"/>
            <a:ext cx="694920" cy="7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erramientas de marketing conjunto de AWS">
            <a:extLst>
              <a:ext uri="{FF2B5EF4-FFF2-40B4-BE49-F238E27FC236}">
                <a16:creationId xmlns:a16="http://schemas.microsoft.com/office/drawing/2014/main" id="{FC15DF9E-49B5-469F-BB2F-EB040667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840" y="4412763"/>
            <a:ext cx="603034" cy="5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9B0E43-CD63-4E48-8F7B-E5033F8054A6}"/>
              </a:ext>
            </a:extLst>
          </p:cNvPr>
          <p:cNvSpPr/>
          <p:nvPr/>
        </p:nvSpPr>
        <p:spPr>
          <a:xfrm>
            <a:off x="4187504" y="2114026"/>
            <a:ext cx="3489821" cy="131497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23C50-DE0C-4797-BA41-FCC0C45A1B7D}"/>
              </a:ext>
            </a:extLst>
          </p:cNvPr>
          <p:cNvSpPr/>
          <p:nvPr/>
        </p:nvSpPr>
        <p:spPr>
          <a:xfrm>
            <a:off x="4187504" y="2114026"/>
            <a:ext cx="1208016" cy="27683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rgbClr val="00B0F0"/>
                </a:solidFill>
              </a:rPr>
              <a:t>lambda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0B47BF-DEAE-488D-B06F-D2A4011EA773}"/>
              </a:ext>
            </a:extLst>
          </p:cNvPr>
          <p:cNvSpPr/>
          <p:nvPr/>
        </p:nvSpPr>
        <p:spPr>
          <a:xfrm>
            <a:off x="5108811" y="2464931"/>
            <a:ext cx="1669577" cy="5840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Lambda-</a:t>
            </a:r>
            <a:r>
              <a:rPr lang="es-CR" sz="1200" dirty="0" err="1"/>
              <a:t>predict</a:t>
            </a:r>
            <a:br>
              <a:rPr lang="es-CR" sz="1200" dirty="0"/>
            </a:br>
            <a:r>
              <a:rPr lang="es-CR" sz="1200" dirty="0"/>
              <a:t>&lt;&lt;Función&gt;&gt;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BECE03-CC7A-4662-92EB-8B98D71D6250}"/>
              </a:ext>
            </a:extLst>
          </p:cNvPr>
          <p:cNvSpPr/>
          <p:nvPr/>
        </p:nvSpPr>
        <p:spPr>
          <a:xfrm>
            <a:off x="5261211" y="2617331"/>
            <a:ext cx="1669577" cy="5840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Lambda-</a:t>
            </a:r>
            <a:r>
              <a:rPr lang="es-CR" sz="1200" dirty="0" err="1"/>
              <a:t>predict</a:t>
            </a:r>
            <a:br>
              <a:rPr lang="es-CR" sz="1200" dirty="0"/>
            </a:br>
            <a:r>
              <a:rPr lang="es-CR" sz="1200" dirty="0"/>
              <a:t>&lt;&lt;Función&gt;&gt;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577852-F4CD-42F5-9EB9-539B59E50986}"/>
              </a:ext>
            </a:extLst>
          </p:cNvPr>
          <p:cNvSpPr/>
          <p:nvPr/>
        </p:nvSpPr>
        <p:spPr>
          <a:xfrm>
            <a:off x="5413611" y="2769731"/>
            <a:ext cx="1669577" cy="5840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Lambda-</a:t>
            </a:r>
            <a:r>
              <a:rPr lang="es-CR" sz="1200" dirty="0" err="1"/>
              <a:t>predict</a:t>
            </a:r>
            <a:br>
              <a:rPr lang="es-CR" sz="1200" dirty="0"/>
            </a:br>
            <a:r>
              <a:rPr lang="es-CR" sz="1200" dirty="0"/>
              <a:t>&lt;&lt;Función&gt;&gt;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1441253-3694-45D1-BB6F-9C4FE714F26F}"/>
              </a:ext>
            </a:extLst>
          </p:cNvPr>
          <p:cNvCxnSpPr>
            <a:stCxn id="14" idx="1"/>
            <a:endCxn id="10" idx="1"/>
          </p:cNvCxnSpPr>
          <p:nvPr/>
        </p:nvCxnSpPr>
        <p:spPr>
          <a:xfrm rot="10800000" flipH="1">
            <a:off x="943677" y="2909373"/>
            <a:ext cx="588457" cy="2301232"/>
          </a:xfrm>
          <a:prstGeom prst="bentConnector3">
            <a:avLst>
              <a:gd name="adj1" fmla="val -11440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FBEBBC9-E743-4B44-A589-AE875CDC574C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rot="10800000" flipV="1">
            <a:off x="3707933" y="2756973"/>
            <a:ext cx="1400878" cy="2453632"/>
          </a:xfrm>
          <a:prstGeom prst="bentConnector3">
            <a:avLst>
              <a:gd name="adj1" fmla="val 7036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292D942-FDE2-48B1-B318-B76E16A433B2}"/>
              </a:ext>
            </a:extLst>
          </p:cNvPr>
          <p:cNvSpPr/>
          <p:nvPr/>
        </p:nvSpPr>
        <p:spPr>
          <a:xfrm>
            <a:off x="4187504" y="3567525"/>
            <a:ext cx="3489821" cy="156076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2FD0D3-D567-4954-8E92-0402FC16507E}"/>
              </a:ext>
            </a:extLst>
          </p:cNvPr>
          <p:cNvSpPr/>
          <p:nvPr/>
        </p:nvSpPr>
        <p:spPr>
          <a:xfrm>
            <a:off x="4187504" y="3567525"/>
            <a:ext cx="1208016" cy="27683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rgbClr val="00B0F0"/>
                </a:solidFill>
              </a:rPr>
              <a:t>API 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2E22AF-09B0-4A4A-A715-F10EF57BC329}"/>
              </a:ext>
            </a:extLst>
          </p:cNvPr>
          <p:cNvSpPr/>
          <p:nvPr/>
        </p:nvSpPr>
        <p:spPr>
          <a:xfrm>
            <a:off x="4187504" y="5203475"/>
            <a:ext cx="3489821" cy="131497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9FF2E7-FAC1-4919-B879-B7DE4099AAA2}"/>
              </a:ext>
            </a:extLst>
          </p:cNvPr>
          <p:cNvSpPr/>
          <p:nvPr/>
        </p:nvSpPr>
        <p:spPr>
          <a:xfrm>
            <a:off x="4187504" y="5203475"/>
            <a:ext cx="1208016" cy="27683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err="1">
                <a:solidFill>
                  <a:srgbClr val="00B0F0"/>
                </a:solidFill>
              </a:rPr>
              <a:t>Cognito</a:t>
            </a:r>
            <a:r>
              <a:rPr lang="es-CR" sz="1200" dirty="0">
                <a:solidFill>
                  <a:srgbClr val="00B0F0"/>
                </a:solidFill>
              </a:rPr>
              <a:t> *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5D2322E-AA1D-46EC-895B-8663AF4E4E2D}"/>
              </a:ext>
            </a:extLst>
          </p:cNvPr>
          <p:cNvSpPr/>
          <p:nvPr/>
        </p:nvSpPr>
        <p:spPr>
          <a:xfrm>
            <a:off x="5413611" y="4143277"/>
            <a:ext cx="1669577" cy="584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API</a:t>
            </a:r>
            <a:br>
              <a:rPr lang="es-CR" sz="1200" dirty="0"/>
            </a:br>
            <a:r>
              <a:rPr lang="es-CR" sz="1200" dirty="0"/>
              <a:t>&lt;&lt;POST&gt;&gt;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105402-1271-4970-92E1-C7D67AA565AD}"/>
              </a:ext>
            </a:extLst>
          </p:cNvPr>
          <p:cNvSpPr/>
          <p:nvPr/>
        </p:nvSpPr>
        <p:spPr>
          <a:xfrm>
            <a:off x="5413611" y="5695367"/>
            <a:ext cx="1669577" cy="584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err="1"/>
              <a:t>Auth</a:t>
            </a:r>
            <a:br>
              <a:rPr lang="es-CR" sz="1200" dirty="0"/>
            </a:br>
            <a:r>
              <a:rPr lang="es-CR" sz="1200" dirty="0"/>
              <a:t>&lt;&lt;Token&gt;&gt;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263232-26FF-4826-B8A9-351079D6C0B1}"/>
              </a:ext>
            </a:extLst>
          </p:cNvPr>
          <p:cNvCxnSpPr>
            <a:stCxn id="40" idx="0"/>
            <a:endCxn id="27" idx="2"/>
          </p:cNvCxnSpPr>
          <p:nvPr/>
        </p:nvCxnSpPr>
        <p:spPr>
          <a:xfrm flipV="1">
            <a:off x="6248400" y="3353814"/>
            <a:ext cx="0" cy="789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FCADB0-D68F-4B32-8619-86C266D21BC2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248400" y="4727360"/>
            <a:ext cx="0" cy="96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2866B2-F314-44BE-A17A-A818842950BA}"/>
              </a:ext>
            </a:extLst>
          </p:cNvPr>
          <p:cNvGrpSpPr/>
          <p:nvPr/>
        </p:nvGrpSpPr>
        <p:grpSpPr>
          <a:xfrm>
            <a:off x="9481463" y="2862981"/>
            <a:ext cx="394282" cy="676865"/>
            <a:chOff x="9651534" y="2298583"/>
            <a:chExt cx="394282" cy="6768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49F75-E6D6-40C4-8CE6-6C8E245CC2E0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3" name="Rectangle: Top Corners Snipped 52">
              <a:extLst>
                <a:ext uri="{FF2B5EF4-FFF2-40B4-BE49-F238E27FC236}">
                  <a16:creationId xmlns:a16="http://schemas.microsoft.com/office/drawing/2014/main" id="{21C5EDAB-5B45-40E0-A8F8-034164BD1AEF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FD4DBD-CAD3-4E95-95C5-DC69EB0612ED}"/>
              </a:ext>
            </a:extLst>
          </p:cNvPr>
          <p:cNvGrpSpPr/>
          <p:nvPr/>
        </p:nvGrpSpPr>
        <p:grpSpPr>
          <a:xfrm>
            <a:off x="9481463" y="3806582"/>
            <a:ext cx="394282" cy="676865"/>
            <a:chOff x="9651534" y="2298583"/>
            <a:chExt cx="394282" cy="67686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B18B34-160C-4428-9225-BC93511248C0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6" name="Rectangle: Top Corners Snipped 55">
              <a:extLst>
                <a:ext uri="{FF2B5EF4-FFF2-40B4-BE49-F238E27FC236}">
                  <a16:creationId xmlns:a16="http://schemas.microsoft.com/office/drawing/2014/main" id="{938C65B1-B024-469B-8ED1-CB1FD4F67EE3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E0011A-499F-4E0B-89CD-ADFA17FC03BF}"/>
              </a:ext>
            </a:extLst>
          </p:cNvPr>
          <p:cNvGrpSpPr/>
          <p:nvPr/>
        </p:nvGrpSpPr>
        <p:grpSpPr>
          <a:xfrm>
            <a:off x="9481463" y="4757682"/>
            <a:ext cx="394282" cy="676865"/>
            <a:chOff x="9651534" y="2298583"/>
            <a:chExt cx="394282" cy="67686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BDA2BD-B817-424D-8896-0B7947EA8D4B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9" name="Rectangle: Top Corners Snipped 58">
              <a:extLst>
                <a:ext uri="{FF2B5EF4-FFF2-40B4-BE49-F238E27FC236}">
                  <a16:creationId xmlns:a16="http://schemas.microsoft.com/office/drawing/2014/main" id="{14E5CB17-FC6C-496B-B876-AD624AF7AEF4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FC5939-B5FD-4856-96C6-4C33505C173A}"/>
              </a:ext>
            </a:extLst>
          </p:cNvPr>
          <p:cNvGrpSpPr/>
          <p:nvPr/>
        </p:nvGrpSpPr>
        <p:grpSpPr>
          <a:xfrm>
            <a:off x="10142962" y="2277150"/>
            <a:ext cx="394282" cy="676865"/>
            <a:chOff x="9651534" y="2298583"/>
            <a:chExt cx="394282" cy="67686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61B6D7-55A8-4B5C-BA5F-9773D9D93B85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2" name="Rectangle: Top Corners Snipped 61">
              <a:extLst>
                <a:ext uri="{FF2B5EF4-FFF2-40B4-BE49-F238E27FC236}">
                  <a16:creationId xmlns:a16="http://schemas.microsoft.com/office/drawing/2014/main" id="{8246FED2-7F29-4CD0-80D7-F4F26250070F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F28DF1-1300-4237-9421-F7136584D45A}"/>
              </a:ext>
            </a:extLst>
          </p:cNvPr>
          <p:cNvGrpSpPr/>
          <p:nvPr/>
        </p:nvGrpSpPr>
        <p:grpSpPr>
          <a:xfrm>
            <a:off x="10142962" y="3220751"/>
            <a:ext cx="394282" cy="676865"/>
            <a:chOff x="9651534" y="2298583"/>
            <a:chExt cx="394282" cy="67686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828D49-8067-4668-BB60-15F201D827F9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5" name="Rectangle: Top Corners Snipped 64">
              <a:extLst>
                <a:ext uri="{FF2B5EF4-FFF2-40B4-BE49-F238E27FC236}">
                  <a16:creationId xmlns:a16="http://schemas.microsoft.com/office/drawing/2014/main" id="{57A5BB51-3AC0-4F79-8960-216BA3B2601C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D16A8B7-F760-48D6-AC33-95140EDAC32B}"/>
              </a:ext>
            </a:extLst>
          </p:cNvPr>
          <p:cNvGrpSpPr/>
          <p:nvPr/>
        </p:nvGrpSpPr>
        <p:grpSpPr>
          <a:xfrm>
            <a:off x="10142962" y="4171851"/>
            <a:ext cx="394282" cy="676865"/>
            <a:chOff x="9651534" y="2298583"/>
            <a:chExt cx="394282" cy="67686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122933-569E-4CEC-9217-76C5B6AD2593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8" name="Rectangle: Top Corners Snipped 67">
              <a:extLst>
                <a:ext uri="{FF2B5EF4-FFF2-40B4-BE49-F238E27FC236}">
                  <a16:creationId xmlns:a16="http://schemas.microsoft.com/office/drawing/2014/main" id="{ABE08A58-61BE-43F0-962F-4F6D985F0123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2F70D61-9CAA-4FD5-9A2E-E52A6F47BCB2}"/>
              </a:ext>
            </a:extLst>
          </p:cNvPr>
          <p:cNvGrpSpPr/>
          <p:nvPr/>
        </p:nvGrpSpPr>
        <p:grpSpPr>
          <a:xfrm>
            <a:off x="10142962" y="5103314"/>
            <a:ext cx="394282" cy="676865"/>
            <a:chOff x="9651534" y="2298583"/>
            <a:chExt cx="394282" cy="67686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2239E5-BFDF-440E-BA4E-C29E2A8CE92D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angle: Top Corners Snipped 70">
              <a:extLst>
                <a:ext uri="{FF2B5EF4-FFF2-40B4-BE49-F238E27FC236}">
                  <a16:creationId xmlns:a16="http://schemas.microsoft.com/office/drawing/2014/main" id="{3A820CCC-4C77-43AD-BC9D-8E8285D0D83D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CB982D7-B9AF-4DC4-9C12-2342EF80D66F}"/>
              </a:ext>
            </a:extLst>
          </p:cNvPr>
          <p:cNvGrpSpPr/>
          <p:nvPr/>
        </p:nvGrpSpPr>
        <p:grpSpPr>
          <a:xfrm>
            <a:off x="10749540" y="2277150"/>
            <a:ext cx="394282" cy="676865"/>
            <a:chOff x="9651534" y="2298583"/>
            <a:chExt cx="394282" cy="67686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88C382C-F4C1-4A7B-8605-E2DE4387AF57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4" name="Rectangle: Top Corners Snipped 73">
              <a:extLst>
                <a:ext uri="{FF2B5EF4-FFF2-40B4-BE49-F238E27FC236}">
                  <a16:creationId xmlns:a16="http://schemas.microsoft.com/office/drawing/2014/main" id="{9CFD0D8F-0D8D-4FDB-89C2-1BA863AF78C9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AF577D2-A1B7-412F-9AB5-1CE83C89116A}"/>
              </a:ext>
            </a:extLst>
          </p:cNvPr>
          <p:cNvGrpSpPr/>
          <p:nvPr/>
        </p:nvGrpSpPr>
        <p:grpSpPr>
          <a:xfrm>
            <a:off x="10749540" y="3220751"/>
            <a:ext cx="394282" cy="676865"/>
            <a:chOff x="9651534" y="2298583"/>
            <a:chExt cx="394282" cy="67686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01D5FC-81A9-4CD4-AA4F-23A527BF8CAE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7" name="Rectangle: Top Corners Snipped 76">
              <a:extLst>
                <a:ext uri="{FF2B5EF4-FFF2-40B4-BE49-F238E27FC236}">
                  <a16:creationId xmlns:a16="http://schemas.microsoft.com/office/drawing/2014/main" id="{9EF0E69C-44E2-4D65-9581-FA07B228E9E5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DCBA269-FFD1-4577-AF36-6E32E7CD6059}"/>
              </a:ext>
            </a:extLst>
          </p:cNvPr>
          <p:cNvGrpSpPr/>
          <p:nvPr/>
        </p:nvGrpSpPr>
        <p:grpSpPr>
          <a:xfrm>
            <a:off x="10749540" y="4171851"/>
            <a:ext cx="394282" cy="676865"/>
            <a:chOff x="9651534" y="2298583"/>
            <a:chExt cx="394282" cy="67686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A039B1-DA62-414A-9AFB-94C135ABFC7F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0" name="Rectangle: Top Corners Snipped 79">
              <a:extLst>
                <a:ext uri="{FF2B5EF4-FFF2-40B4-BE49-F238E27FC236}">
                  <a16:creationId xmlns:a16="http://schemas.microsoft.com/office/drawing/2014/main" id="{03DA197D-D5A9-43D0-924A-55B83F94C856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F768CD-E46B-449E-A059-F14D997D9AD7}"/>
              </a:ext>
            </a:extLst>
          </p:cNvPr>
          <p:cNvGrpSpPr/>
          <p:nvPr/>
        </p:nvGrpSpPr>
        <p:grpSpPr>
          <a:xfrm>
            <a:off x="10749540" y="5103314"/>
            <a:ext cx="394282" cy="676865"/>
            <a:chOff x="9651534" y="2298583"/>
            <a:chExt cx="394282" cy="6768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B62F44-D4F1-4D2F-99B7-0E656B0FA15F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3" name="Rectangle: Top Corners Snipped 82">
              <a:extLst>
                <a:ext uri="{FF2B5EF4-FFF2-40B4-BE49-F238E27FC236}">
                  <a16:creationId xmlns:a16="http://schemas.microsoft.com/office/drawing/2014/main" id="{75225AE6-7DD8-484D-9654-806159DD993F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502615-A9F5-45E4-8785-CD3285AB6F60}"/>
              </a:ext>
            </a:extLst>
          </p:cNvPr>
          <p:cNvGrpSpPr/>
          <p:nvPr/>
        </p:nvGrpSpPr>
        <p:grpSpPr>
          <a:xfrm>
            <a:off x="10749540" y="5938100"/>
            <a:ext cx="394282" cy="676865"/>
            <a:chOff x="9651534" y="2298583"/>
            <a:chExt cx="394282" cy="67686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9E1C2C2-89BE-4373-9338-0EAB564F36DC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6" name="Rectangle: Top Corners Snipped 85">
              <a:extLst>
                <a:ext uri="{FF2B5EF4-FFF2-40B4-BE49-F238E27FC236}">
                  <a16:creationId xmlns:a16="http://schemas.microsoft.com/office/drawing/2014/main" id="{F71BC76E-8A4C-4927-8210-21B2BDB17B63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15FCC0-CA63-48C4-AD6F-31A425DE1D4B}"/>
              </a:ext>
            </a:extLst>
          </p:cNvPr>
          <p:cNvGrpSpPr/>
          <p:nvPr/>
        </p:nvGrpSpPr>
        <p:grpSpPr>
          <a:xfrm>
            <a:off x="10749540" y="1436475"/>
            <a:ext cx="394282" cy="676865"/>
            <a:chOff x="9651534" y="2298583"/>
            <a:chExt cx="394282" cy="67686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F5D69D-46FC-4038-B6F3-85C938034A89}"/>
                </a:ext>
              </a:extLst>
            </p:cNvPr>
            <p:cNvSpPr/>
            <p:nvPr/>
          </p:nvSpPr>
          <p:spPr>
            <a:xfrm>
              <a:off x="9714451" y="2298583"/>
              <a:ext cx="268448" cy="268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9" name="Rectangle: Top Corners Snipped 88">
              <a:extLst>
                <a:ext uri="{FF2B5EF4-FFF2-40B4-BE49-F238E27FC236}">
                  <a16:creationId xmlns:a16="http://schemas.microsoft.com/office/drawing/2014/main" id="{B078D417-98A5-4119-B830-87A00D0B0FC8}"/>
                </a:ext>
              </a:extLst>
            </p:cNvPr>
            <p:cNvSpPr/>
            <p:nvPr/>
          </p:nvSpPr>
          <p:spPr>
            <a:xfrm>
              <a:off x="9651534" y="2610323"/>
              <a:ext cx="394282" cy="365125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0E3ACD21-2EB9-4A68-9604-B535410AEAB8}"/>
              </a:ext>
            </a:extLst>
          </p:cNvPr>
          <p:cNvSpPr/>
          <p:nvPr/>
        </p:nvSpPr>
        <p:spPr>
          <a:xfrm>
            <a:off x="8041954" y="4053794"/>
            <a:ext cx="768096" cy="77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48BF40-4913-4D85-9535-E2CF212B3DBB}"/>
              </a:ext>
            </a:extLst>
          </p:cNvPr>
          <p:cNvSpPr/>
          <p:nvPr/>
        </p:nvSpPr>
        <p:spPr>
          <a:xfrm>
            <a:off x="8137966" y="4152014"/>
            <a:ext cx="576072" cy="57534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595D2A-CC50-45AB-9FCC-C9176F230F2D}"/>
              </a:ext>
            </a:extLst>
          </p:cNvPr>
          <p:cNvCxnSpPr>
            <a:cxnSpLocks/>
            <a:stCxn id="91" idx="2"/>
            <a:endCxn id="40" idx="3"/>
          </p:cNvCxnSpPr>
          <p:nvPr/>
        </p:nvCxnSpPr>
        <p:spPr>
          <a:xfrm flipH="1" flipV="1">
            <a:off x="7083188" y="4435319"/>
            <a:ext cx="958766" cy="4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451F7B-2123-4FE7-9370-BDD604B27D84}"/>
              </a:ext>
            </a:extLst>
          </p:cNvPr>
          <p:cNvCxnSpPr>
            <a:cxnSpLocks/>
          </p:cNvCxnSpPr>
          <p:nvPr/>
        </p:nvCxnSpPr>
        <p:spPr>
          <a:xfrm flipV="1">
            <a:off x="6248400" y="3326647"/>
            <a:ext cx="460642" cy="785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8379D2-83FD-4245-AB3A-DC4BBE051563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55455" y="3353814"/>
            <a:ext cx="492945" cy="789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D32269-81DE-450F-A5A1-02420B8A09D9}"/>
              </a:ext>
            </a:extLst>
          </p:cNvPr>
          <p:cNvCxnSpPr>
            <a:cxnSpLocks/>
            <a:stCxn id="53" idx="2"/>
            <a:endCxn id="91" idx="6"/>
          </p:cNvCxnSpPr>
          <p:nvPr/>
        </p:nvCxnSpPr>
        <p:spPr>
          <a:xfrm flipH="1">
            <a:off x="8810050" y="3357284"/>
            <a:ext cx="671413" cy="108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A446445-2795-46FB-AE2F-346F57D509BA}"/>
              </a:ext>
            </a:extLst>
          </p:cNvPr>
          <p:cNvCxnSpPr>
            <a:cxnSpLocks/>
            <a:stCxn id="56" idx="2"/>
            <a:endCxn id="91" idx="6"/>
          </p:cNvCxnSpPr>
          <p:nvPr/>
        </p:nvCxnSpPr>
        <p:spPr>
          <a:xfrm flipH="1">
            <a:off x="8810050" y="4300885"/>
            <a:ext cx="671413" cy="13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8B664E3-C048-431D-BC72-07E4699FC163}"/>
              </a:ext>
            </a:extLst>
          </p:cNvPr>
          <p:cNvCxnSpPr>
            <a:cxnSpLocks/>
            <a:stCxn id="59" idx="2"/>
            <a:endCxn id="91" idx="6"/>
          </p:cNvCxnSpPr>
          <p:nvPr/>
        </p:nvCxnSpPr>
        <p:spPr>
          <a:xfrm flipH="1" flipV="1">
            <a:off x="8810050" y="4439688"/>
            <a:ext cx="671413" cy="81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7B6E65-343F-42C1-9312-DE527C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EB6F-2E5F-433C-84FE-3AFE270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R" b="1" dirty="0"/>
              <a:t>Paso 1</a:t>
            </a:r>
            <a:r>
              <a:rPr lang="es-CR" dirty="0"/>
              <a:t>: subir el modelo de ML a S3 (ex2o-ml-models)</a:t>
            </a:r>
          </a:p>
          <a:p>
            <a:endParaRPr lang="es-CR" b="1" dirty="0"/>
          </a:p>
          <a:p>
            <a:r>
              <a:rPr lang="es-CR" b="1" dirty="0"/>
              <a:t>Paso 2</a:t>
            </a:r>
            <a:r>
              <a:rPr lang="es-CR" dirty="0"/>
              <a:t>: crear una función Python que haga la predicción usando el modelo de S3.</a:t>
            </a:r>
          </a:p>
          <a:p>
            <a:endParaRPr lang="es-CR" b="1" dirty="0"/>
          </a:p>
          <a:p>
            <a:r>
              <a:rPr lang="es-CR" b="1" dirty="0"/>
              <a:t>Paso 3</a:t>
            </a:r>
            <a:r>
              <a:rPr lang="es-CR" dirty="0"/>
              <a:t>: crear la imagen de Docker (con todas las dependencias) y subirla al ECR</a:t>
            </a:r>
          </a:p>
          <a:p>
            <a:endParaRPr lang="es-CR" b="1" dirty="0"/>
          </a:p>
          <a:p>
            <a:r>
              <a:rPr lang="es-CR" b="1" dirty="0"/>
              <a:t>Paso 4</a:t>
            </a:r>
            <a:r>
              <a:rPr lang="es-CR" dirty="0"/>
              <a:t>: crear una función lambda y asociarla con la imagen del ECR</a:t>
            </a:r>
          </a:p>
          <a:p>
            <a:endParaRPr lang="es-CR" b="1" dirty="0"/>
          </a:p>
          <a:p>
            <a:r>
              <a:rPr lang="es-CR" b="1" dirty="0"/>
              <a:t>Paso 5</a:t>
            </a:r>
            <a:r>
              <a:rPr lang="es-CR" dirty="0"/>
              <a:t>: Crear un Recurso de API Gateway y asociarlo a la función Lambda recién creada.</a:t>
            </a:r>
          </a:p>
          <a:p>
            <a:endParaRPr lang="es-CR" b="1" dirty="0"/>
          </a:p>
          <a:p>
            <a:r>
              <a:rPr lang="es-CR" b="1" dirty="0"/>
              <a:t>Paso 6</a:t>
            </a:r>
            <a:r>
              <a:rPr lang="es-CR" dirty="0"/>
              <a:t>: Publicar el API</a:t>
            </a:r>
          </a:p>
          <a:p>
            <a:pPr lvl="1"/>
            <a:endParaRPr lang="es-C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7B6E65-343F-42C1-9312-DE527C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1</a:t>
            </a:r>
            <a:r>
              <a:rPr lang="es-CR" dirty="0"/>
              <a:t>: Subir el Modelo a S3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968D325-51CB-43A7-85C4-D8768F918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96" y="2247026"/>
            <a:ext cx="8085637" cy="410932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9E39F-42FD-4F99-830C-D4AB60177939}"/>
              </a:ext>
            </a:extLst>
          </p:cNvPr>
          <p:cNvSpPr/>
          <p:nvPr/>
        </p:nvSpPr>
        <p:spPr>
          <a:xfrm>
            <a:off x="2136710" y="4973215"/>
            <a:ext cx="1763486" cy="858417"/>
          </a:xfrm>
          <a:custGeom>
            <a:avLst/>
            <a:gdLst>
              <a:gd name="connsiteX0" fmla="*/ 0 w 1763486"/>
              <a:gd name="connsiteY0" fmla="*/ 429209 h 858417"/>
              <a:gd name="connsiteX1" fmla="*/ 881743 w 1763486"/>
              <a:gd name="connsiteY1" fmla="*/ 0 h 858417"/>
              <a:gd name="connsiteX2" fmla="*/ 1763486 w 1763486"/>
              <a:gd name="connsiteY2" fmla="*/ 429209 h 858417"/>
              <a:gd name="connsiteX3" fmla="*/ 881743 w 1763486"/>
              <a:gd name="connsiteY3" fmla="*/ 858418 h 858417"/>
              <a:gd name="connsiteX4" fmla="*/ 0 w 1763486"/>
              <a:gd name="connsiteY4" fmla="*/ 429209 h 8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3486" h="858417" extrusionOk="0">
                <a:moveTo>
                  <a:pt x="0" y="429209"/>
                </a:moveTo>
                <a:cubicBezTo>
                  <a:pt x="-15414" y="149073"/>
                  <a:pt x="387900" y="-83370"/>
                  <a:pt x="881743" y="0"/>
                </a:cubicBezTo>
                <a:cubicBezTo>
                  <a:pt x="1342992" y="-6230"/>
                  <a:pt x="1718742" y="200591"/>
                  <a:pt x="1763486" y="429209"/>
                </a:cubicBezTo>
                <a:cubicBezTo>
                  <a:pt x="1788130" y="718389"/>
                  <a:pt x="1424939" y="835063"/>
                  <a:pt x="881743" y="858418"/>
                </a:cubicBezTo>
                <a:cubicBezTo>
                  <a:pt x="399030" y="858620"/>
                  <a:pt x="1032" y="678042"/>
                  <a:pt x="0" y="42920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BE5F5-F6CA-4DEC-BEDC-03896DCEC8DB}"/>
              </a:ext>
            </a:extLst>
          </p:cNvPr>
          <p:cNvSpPr txBox="1"/>
          <p:nvPr/>
        </p:nvSpPr>
        <p:spPr>
          <a:xfrm>
            <a:off x="1968496" y="63878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s3://ex2o-ml-models/modelo.pkl</a:t>
            </a:r>
          </a:p>
        </p:txBody>
      </p:sp>
    </p:spTree>
    <p:extLst>
      <p:ext uri="{BB962C8B-B14F-4D97-AF65-F5344CB8AC3E}">
        <p14:creationId xmlns:p14="http://schemas.microsoft.com/office/powerpoint/2010/main" val="35077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C66E15B-74C0-4491-9256-42102043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es-CR" b="1" dirty="0"/>
              <a:t>Paso 2</a:t>
            </a:r>
            <a:r>
              <a:rPr lang="es-CR" dirty="0"/>
              <a:t>: Función de Predicción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1DC13-03DF-4B29-90CE-84DE0BFA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4" y="2166887"/>
            <a:ext cx="5901223" cy="437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CCAD6-C973-499A-ADF2-AB94AAE0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19" y="2418678"/>
            <a:ext cx="7153469" cy="2871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78DCD-D8EA-40D8-B4BE-5E5D19F068DF}"/>
              </a:ext>
            </a:extLst>
          </p:cNvPr>
          <p:cNvSpPr txBox="1"/>
          <p:nvPr/>
        </p:nvSpPr>
        <p:spPr>
          <a:xfrm>
            <a:off x="6867332" y="5433020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Recuerde configurar su AWS CLI:</a:t>
            </a:r>
          </a:p>
          <a:p>
            <a:endParaRPr lang="es-CR" dirty="0"/>
          </a:p>
          <a:p>
            <a:r>
              <a:rPr lang="es-CR" dirty="0"/>
              <a:t>terminal &gt; </a:t>
            </a:r>
            <a:r>
              <a:rPr lang="es-CR" dirty="0" err="1">
                <a:solidFill>
                  <a:srgbClr val="00B0F0"/>
                </a:solidFill>
              </a:rPr>
              <a:t>aws</a:t>
            </a:r>
            <a:r>
              <a:rPr lang="es-CR" dirty="0">
                <a:solidFill>
                  <a:srgbClr val="00B0F0"/>
                </a:solidFill>
              </a:rPr>
              <a:t> configure</a:t>
            </a:r>
          </a:p>
        </p:txBody>
      </p:sp>
    </p:spTree>
    <p:extLst>
      <p:ext uri="{BB962C8B-B14F-4D97-AF65-F5344CB8AC3E}">
        <p14:creationId xmlns:p14="http://schemas.microsoft.com/office/powerpoint/2010/main" val="300656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7B6E65-343F-42C1-9312-DE527C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3</a:t>
            </a:r>
            <a:r>
              <a:rPr lang="es-CR" dirty="0"/>
              <a:t>: Crear Imagen Docker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EB6F-2E5F-433C-84FE-3AFE270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3.1 Crear el </a:t>
            </a:r>
            <a:r>
              <a:rPr lang="es-CR" dirty="0" err="1"/>
              <a:t>Dockerfile</a:t>
            </a:r>
            <a:endParaRPr lang="es-C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675-EF86-46D8-B526-0813035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8663E-45A9-44E1-9059-E129F778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14" y="3363897"/>
            <a:ext cx="4633742" cy="2570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6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B469-3E4C-404A-A5FC-198E3B9F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sz="1800" dirty="0"/>
              <a:t>Desde el la terminal vía CLI:</a:t>
            </a:r>
          </a:p>
          <a:p>
            <a:r>
              <a:rPr lang="es-CR" dirty="0"/>
              <a:t>Crear el repositorio ECR en AWS</a:t>
            </a:r>
          </a:p>
          <a:p>
            <a:pPr lvl="1"/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ecr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create-repository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--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repository-name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ex2o</a:t>
            </a:r>
          </a:p>
          <a:p>
            <a:pPr marL="457200" lvl="1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2E6F-EE88-47CC-8DF0-A6223CB3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985BFE8-7697-4D69-99DC-6C4EF22C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es-CR" b="1" dirty="0"/>
              <a:t>Paso 3</a:t>
            </a:r>
            <a:r>
              <a:rPr lang="es-CR" dirty="0"/>
              <a:t>: Crear Imagen Docker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9DD1D-EB4D-4E45-98AC-A018B2D6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79" y="4103137"/>
            <a:ext cx="6191250" cy="2514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2A52C3-63F9-403C-8554-26209C8EEC4D}"/>
              </a:ext>
            </a:extLst>
          </p:cNvPr>
          <p:cNvSpPr/>
          <p:nvPr/>
        </p:nvSpPr>
        <p:spPr>
          <a:xfrm>
            <a:off x="2379306" y="4842588"/>
            <a:ext cx="5318449" cy="223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8A7CE7C5-7692-4671-A128-7E83353EB1F2}"/>
              </a:ext>
            </a:extLst>
          </p:cNvPr>
          <p:cNvSpPr/>
          <p:nvPr/>
        </p:nvSpPr>
        <p:spPr>
          <a:xfrm>
            <a:off x="9140606" y="4191157"/>
            <a:ext cx="2416029" cy="875366"/>
          </a:xfrm>
          <a:prstGeom prst="accentCallout1">
            <a:avLst>
              <a:gd name="adj1" fmla="val 18750"/>
              <a:gd name="adj2" fmla="val -8333"/>
              <a:gd name="adj3" fmla="val 55907"/>
              <a:gd name="adj4" fmla="val -5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868099445577.dkr.ecr.us-east-2.amazonaws.com/ex2o</a:t>
            </a:r>
            <a:endParaRPr lang="es-C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720E7-D113-4AB5-8742-D8FA2E116FB9}"/>
              </a:ext>
            </a:extLst>
          </p:cNvPr>
          <p:cNvSpPr txBox="1"/>
          <p:nvPr/>
        </p:nvSpPr>
        <p:spPr>
          <a:xfrm>
            <a:off x="9140606" y="3729749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RepositoryUri</a:t>
            </a:r>
            <a:r>
              <a:rPr lang="es-C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535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BE04-2030-47E5-A307-199370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Paso 3</a:t>
            </a:r>
            <a:r>
              <a:rPr lang="es-CR" dirty="0"/>
              <a:t>: Crear Imagen Docker y Subirla a ECR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AAC6-E150-4152-932F-B5D4DD7B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R" dirty="0"/>
              <a:t>Obtener un token de autenticación para ECR:</a:t>
            </a:r>
          </a:p>
          <a:p>
            <a:pPr lvl="1"/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--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us-east-2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ecr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get-login-password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|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--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AWS --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password-stdin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868099445577.dkr.ecr.us-east-2.amazonaws.com/ex2o</a:t>
            </a:r>
            <a:r>
              <a:rPr lang="es-C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s-CR" dirty="0">
                <a:latin typeface="Arial" panose="020B0604020202020204" pitchFamily="34" charset="0"/>
              </a:rPr>
              <a:t>Crear la imagen de Docker en su maquina:</a:t>
            </a:r>
          </a:p>
          <a:p>
            <a:pPr lvl="1"/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-t </a:t>
            </a:r>
            <a:r>
              <a:rPr lang="es-C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ex2o .</a:t>
            </a:r>
          </a:p>
          <a:p>
            <a:r>
              <a:rPr lang="es-CR" dirty="0">
                <a:latin typeface="Arial" panose="020B0604020202020204" pitchFamily="34" charset="0"/>
              </a:rPr>
              <a:t>Crear una etiqueta para la imagen</a:t>
            </a:r>
          </a:p>
          <a:p>
            <a:pPr lvl="1"/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tag </a:t>
            </a:r>
            <a:r>
              <a:rPr lang="es-C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ex2o</a:t>
            </a:r>
            <a:r>
              <a:rPr lang="es-C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868099445577.dkr.ecr.us-east-2.amazonaws.com/ex2o</a:t>
            </a:r>
          </a:p>
          <a:p>
            <a:r>
              <a:rPr lang="pt-BR" dirty="0">
                <a:latin typeface="Arial" panose="020B0604020202020204" pitchFamily="34" charset="0"/>
              </a:rPr>
              <a:t>Subir la imagen de Docker al ECR de AWS*:</a:t>
            </a:r>
          </a:p>
          <a:p>
            <a:pPr lvl="1"/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R" b="0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s-CR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868099445577.dkr.ecr.us-east-2.amazonaws.com/ex2o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es-CR" b="0" i="0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s-CR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590F-C862-4E4D-A1FE-1476A1D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13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176</TotalTime>
  <Words>504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Segoe UI</vt:lpstr>
      <vt:lpstr>AccentBoxVTI</vt:lpstr>
      <vt:lpstr>Micro Service con Docker para  AWS Lambda</vt:lpstr>
      <vt:lpstr>Arquitectura Tradicional</vt:lpstr>
      <vt:lpstr>Arquitectura AWS</vt:lpstr>
      <vt:lpstr>Pasos:</vt:lpstr>
      <vt:lpstr>Paso 1: Subir el Modelo a S3</vt:lpstr>
      <vt:lpstr>Paso 2: Función de Predicción</vt:lpstr>
      <vt:lpstr>Paso 3: Crear Imagen Docker</vt:lpstr>
      <vt:lpstr>Paso 3: Crear Imagen Docker</vt:lpstr>
      <vt:lpstr>Paso 3: Crear Imagen Docker y Subirla a ECR</vt:lpstr>
      <vt:lpstr>Paso 4: Crear la Función Lambda </vt:lpstr>
      <vt:lpstr>Paso 4: Actualizar Función…</vt:lpstr>
      <vt:lpstr>Paso 4: probamos la función en Lambda</vt:lpstr>
      <vt:lpstr>Paso 5: Crear el API y Publicar</vt:lpstr>
      <vt:lpstr>Paso 6: Crear el API y Publicar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 con Docker para  AWS Lambda</dc:title>
  <dc:creator>Juan Zamora</dc:creator>
  <cp:lastModifiedBy>Juan Zamora</cp:lastModifiedBy>
  <cp:revision>5</cp:revision>
  <dcterms:created xsi:type="dcterms:W3CDTF">2021-11-24T03:23:48Z</dcterms:created>
  <dcterms:modified xsi:type="dcterms:W3CDTF">2021-11-24T21:44:09Z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