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61" r:id="rId6"/>
    <p:sldId id="267" r:id="rId7"/>
    <p:sldId id="268" r:id="rId8"/>
    <p:sldId id="276" r:id="rId9"/>
    <p:sldId id="277" r:id="rId10"/>
    <p:sldId id="269" r:id="rId11"/>
    <p:sldId id="278" r:id="rId12"/>
    <p:sldId id="279" r:id="rId13"/>
    <p:sldId id="272" r:id="rId14"/>
    <p:sldId id="273" r:id="rId15"/>
    <p:sldId id="274" r:id="rId16"/>
    <p:sldId id="281" r:id="rId17"/>
    <p:sldId id="275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8AE1759-299E-4D1E-AA77-2040A9CBB850}">
          <p14:sldIdLst>
            <p14:sldId id="256"/>
            <p14:sldId id="257"/>
            <p14:sldId id="271"/>
            <p14:sldId id="259"/>
            <p14:sldId id="261"/>
            <p14:sldId id="267"/>
            <p14:sldId id="268"/>
            <p14:sldId id="276"/>
            <p14:sldId id="277"/>
            <p14:sldId id="269"/>
            <p14:sldId id="278"/>
            <p14:sldId id="279"/>
            <p14:sldId id="272"/>
            <p14:sldId id="273"/>
            <p14:sldId id="274"/>
            <p14:sldId id="281"/>
            <p14:sldId id="275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94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0C834-5832-4FC2-B34B-78A44218029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DADC011E-25A4-446C-BAAC-A483B5A28E4A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s-CR"/>
            <a:t>Datos Climáticos</a:t>
          </a:r>
        </a:p>
      </dgm:t>
    </dgm:pt>
    <dgm:pt modelId="{3F8440B0-27C0-4DD9-A820-BB5962D8C43E}" type="parTrans" cxnId="{7D85B5AE-014A-470D-9874-6DD60631F453}">
      <dgm:prSet/>
      <dgm:spPr/>
      <dgm:t>
        <a:bodyPr/>
        <a:lstStyle/>
        <a:p>
          <a:endParaRPr lang="es-CR"/>
        </a:p>
      </dgm:t>
    </dgm:pt>
    <dgm:pt modelId="{420803E0-14AF-4A14-AD7D-6E8D33E239A3}" type="sibTrans" cxnId="{7D85B5AE-014A-470D-9874-6DD60631F453}">
      <dgm:prSet/>
      <dgm:spPr/>
      <dgm:t>
        <a:bodyPr/>
        <a:lstStyle/>
        <a:p>
          <a:endParaRPr lang="es-CR"/>
        </a:p>
      </dgm:t>
    </dgm:pt>
    <dgm:pt modelId="{99AA6ACE-63E2-47D1-9347-655C586624F5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s-CR"/>
            <a:t>Acciones de la Bolsa</a:t>
          </a:r>
        </a:p>
      </dgm:t>
    </dgm:pt>
    <dgm:pt modelId="{6BFA28FD-6071-46B3-AC15-AB74D922F1CF}" type="parTrans" cxnId="{4D563DC6-B391-42EA-926C-55D1D0CBD078}">
      <dgm:prSet/>
      <dgm:spPr/>
      <dgm:t>
        <a:bodyPr/>
        <a:lstStyle/>
        <a:p>
          <a:endParaRPr lang="es-CR"/>
        </a:p>
      </dgm:t>
    </dgm:pt>
    <dgm:pt modelId="{8E57819E-EA5E-4B28-A64E-B7BB7385D805}" type="sibTrans" cxnId="{4D563DC6-B391-42EA-926C-55D1D0CBD078}">
      <dgm:prSet/>
      <dgm:spPr/>
      <dgm:t>
        <a:bodyPr/>
        <a:lstStyle/>
        <a:p>
          <a:endParaRPr lang="es-CR"/>
        </a:p>
      </dgm:t>
    </dgm:pt>
    <dgm:pt modelId="{5D65AF01-3AB2-46FE-9E85-2BBF396CE7EB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s-CR"/>
            <a:t>Precios de Viviendas</a:t>
          </a:r>
        </a:p>
      </dgm:t>
    </dgm:pt>
    <dgm:pt modelId="{693AEAC5-160C-46B5-966E-14611ED941B0}" type="parTrans" cxnId="{E7A7415E-F9C4-4BF4-8D55-9BDF0A234194}">
      <dgm:prSet/>
      <dgm:spPr/>
      <dgm:t>
        <a:bodyPr/>
        <a:lstStyle/>
        <a:p>
          <a:endParaRPr lang="es-CR"/>
        </a:p>
      </dgm:t>
    </dgm:pt>
    <dgm:pt modelId="{04340E53-E0B9-4F05-846E-F7F536AD0DBB}" type="sibTrans" cxnId="{E7A7415E-F9C4-4BF4-8D55-9BDF0A234194}">
      <dgm:prSet/>
      <dgm:spPr/>
      <dgm:t>
        <a:bodyPr/>
        <a:lstStyle/>
        <a:p>
          <a:endParaRPr lang="es-CR"/>
        </a:p>
      </dgm:t>
    </dgm:pt>
    <dgm:pt modelId="{DB91C4DE-F3A3-4F11-8A0A-B16299B0DE2E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s-CR"/>
            <a:t>Índices de Precio al Consumidor</a:t>
          </a:r>
        </a:p>
      </dgm:t>
    </dgm:pt>
    <dgm:pt modelId="{7FE8C478-7D46-4098-8133-F0E87CEFE0F6}" type="parTrans" cxnId="{9B89811F-B2B7-4570-9E32-4B82C01B6251}">
      <dgm:prSet/>
      <dgm:spPr/>
      <dgm:t>
        <a:bodyPr/>
        <a:lstStyle/>
        <a:p>
          <a:endParaRPr lang="es-CR"/>
        </a:p>
      </dgm:t>
    </dgm:pt>
    <dgm:pt modelId="{48FD0819-81A2-4300-9251-C466E6485154}" type="sibTrans" cxnId="{9B89811F-B2B7-4570-9E32-4B82C01B6251}">
      <dgm:prSet/>
      <dgm:spPr/>
      <dgm:t>
        <a:bodyPr/>
        <a:lstStyle/>
        <a:p>
          <a:endParaRPr lang="es-CR"/>
        </a:p>
      </dgm:t>
    </dgm:pt>
    <dgm:pt modelId="{EB15A124-777D-4323-8264-71F6FDFC6B12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s-CR"/>
            <a:t>Consumo de Energía*</a:t>
          </a:r>
        </a:p>
      </dgm:t>
    </dgm:pt>
    <dgm:pt modelId="{5131D098-E98C-48AC-83E9-B7E64CA2AAA6}" type="parTrans" cxnId="{44E88E19-A0B6-4C72-A298-77D974B5E8C5}">
      <dgm:prSet/>
      <dgm:spPr/>
      <dgm:t>
        <a:bodyPr/>
        <a:lstStyle/>
        <a:p>
          <a:endParaRPr lang="es-CR"/>
        </a:p>
      </dgm:t>
    </dgm:pt>
    <dgm:pt modelId="{BC34799A-098D-4305-9E90-272096DC2622}" type="sibTrans" cxnId="{44E88E19-A0B6-4C72-A298-77D974B5E8C5}">
      <dgm:prSet/>
      <dgm:spPr/>
      <dgm:t>
        <a:bodyPr/>
        <a:lstStyle/>
        <a:p>
          <a:endParaRPr lang="es-CR"/>
        </a:p>
      </dgm:t>
    </dgm:pt>
    <dgm:pt modelId="{0068C7AF-FBF8-4CE3-BF4C-2A8C5CE0F5B6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s-CR"/>
            <a:t>Producto Interno Bruto</a:t>
          </a:r>
        </a:p>
      </dgm:t>
    </dgm:pt>
    <dgm:pt modelId="{583EB7CA-F6CE-4860-95B4-154A624FE833}" type="parTrans" cxnId="{B2864D78-8D29-4501-8048-3E7CC1FECE37}">
      <dgm:prSet/>
      <dgm:spPr/>
      <dgm:t>
        <a:bodyPr/>
        <a:lstStyle/>
        <a:p>
          <a:endParaRPr lang="es-CR"/>
        </a:p>
      </dgm:t>
    </dgm:pt>
    <dgm:pt modelId="{1AD26657-49FA-4D56-976A-FE262EEB714B}" type="sibTrans" cxnId="{B2864D78-8D29-4501-8048-3E7CC1FECE37}">
      <dgm:prSet/>
      <dgm:spPr/>
      <dgm:t>
        <a:bodyPr/>
        <a:lstStyle/>
        <a:p>
          <a:endParaRPr lang="es-CR"/>
        </a:p>
      </dgm:t>
    </dgm:pt>
    <dgm:pt modelId="{90EC5414-DCF6-4BD8-B386-825D9B3B7CA9}" type="pres">
      <dgm:prSet presAssocID="{E8A0C834-5832-4FC2-B34B-78A442180292}" presName="diagram" presStyleCnt="0">
        <dgm:presLayoutVars>
          <dgm:dir/>
          <dgm:resizeHandles val="exact"/>
        </dgm:presLayoutVars>
      </dgm:prSet>
      <dgm:spPr/>
    </dgm:pt>
    <dgm:pt modelId="{CCB561D6-21E9-4D77-BB70-2128DF8AB8D8}" type="pres">
      <dgm:prSet presAssocID="{DADC011E-25A4-446C-BAAC-A483B5A28E4A}" presName="node" presStyleLbl="node1" presStyleIdx="0" presStyleCnt="6">
        <dgm:presLayoutVars>
          <dgm:bulletEnabled val="1"/>
        </dgm:presLayoutVars>
      </dgm:prSet>
      <dgm:spPr/>
    </dgm:pt>
    <dgm:pt modelId="{085CA8DF-562C-453A-96AD-7FE5B6C6FD6B}" type="pres">
      <dgm:prSet presAssocID="{420803E0-14AF-4A14-AD7D-6E8D33E239A3}" presName="sibTrans" presStyleCnt="0"/>
      <dgm:spPr/>
    </dgm:pt>
    <dgm:pt modelId="{172EE48B-967B-422C-9FE9-A4BCFFC290AF}" type="pres">
      <dgm:prSet presAssocID="{99AA6ACE-63E2-47D1-9347-655C586624F5}" presName="node" presStyleLbl="node1" presStyleIdx="1" presStyleCnt="6">
        <dgm:presLayoutVars>
          <dgm:bulletEnabled val="1"/>
        </dgm:presLayoutVars>
      </dgm:prSet>
      <dgm:spPr/>
    </dgm:pt>
    <dgm:pt modelId="{2B1D347B-CE6E-430D-8292-098E0E679908}" type="pres">
      <dgm:prSet presAssocID="{8E57819E-EA5E-4B28-A64E-B7BB7385D805}" presName="sibTrans" presStyleCnt="0"/>
      <dgm:spPr/>
    </dgm:pt>
    <dgm:pt modelId="{4577E902-EA5E-4317-946C-8B7A23BFCEBE}" type="pres">
      <dgm:prSet presAssocID="{5D65AF01-3AB2-46FE-9E85-2BBF396CE7EB}" presName="node" presStyleLbl="node1" presStyleIdx="2" presStyleCnt="6">
        <dgm:presLayoutVars>
          <dgm:bulletEnabled val="1"/>
        </dgm:presLayoutVars>
      </dgm:prSet>
      <dgm:spPr/>
    </dgm:pt>
    <dgm:pt modelId="{53775D35-B49A-464F-A20A-266C89C05CB1}" type="pres">
      <dgm:prSet presAssocID="{04340E53-E0B9-4F05-846E-F7F536AD0DBB}" presName="sibTrans" presStyleCnt="0"/>
      <dgm:spPr/>
    </dgm:pt>
    <dgm:pt modelId="{C4CEEF0A-F665-4717-BE30-7715B950D528}" type="pres">
      <dgm:prSet presAssocID="{DB91C4DE-F3A3-4F11-8A0A-B16299B0DE2E}" presName="node" presStyleLbl="node1" presStyleIdx="3" presStyleCnt="6">
        <dgm:presLayoutVars>
          <dgm:bulletEnabled val="1"/>
        </dgm:presLayoutVars>
      </dgm:prSet>
      <dgm:spPr/>
    </dgm:pt>
    <dgm:pt modelId="{F5542BE6-1776-4361-830E-290211E36557}" type="pres">
      <dgm:prSet presAssocID="{48FD0819-81A2-4300-9251-C466E6485154}" presName="sibTrans" presStyleCnt="0"/>
      <dgm:spPr/>
    </dgm:pt>
    <dgm:pt modelId="{4E175FEA-0EEA-46BA-BA57-AD259B2EBEE1}" type="pres">
      <dgm:prSet presAssocID="{EB15A124-777D-4323-8264-71F6FDFC6B12}" presName="node" presStyleLbl="node1" presStyleIdx="4" presStyleCnt="6">
        <dgm:presLayoutVars>
          <dgm:bulletEnabled val="1"/>
        </dgm:presLayoutVars>
      </dgm:prSet>
      <dgm:spPr/>
    </dgm:pt>
    <dgm:pt modelId="{94033D60-1124-419E-8C92-27924ED2562F}" type="pres">
      <dgm:prSet presAssocID="{BC34799A-098D-4305-9E90-272096DC2622}" presName="sibTrans" presStyleCnt="0"/>
      <dgm:spPr/>
    </dgm:pt>
    <dgm:pt modelId="{7F996CD0-E91B-4842-8333-605C428872A8}" type="pres">
      <dgm:prSet presAssocID="{0068C7AF-FBF8-4CE3-BF4C-2A8C5CE0F5B6}" presName="node" presStyleLbl="node1" presStyleIdx="5" presStyleCnt="6">
        <dgm:presLayoutVars>
          <dgm:bulletEnabled val="1"/>
        </dgm:presLayoutVars>
      </dgm:prSet>
      <dgm:spPr/>
    </dgm:pt>
  </dgm:ptLst>
  <dgm:cxnLst>
    <dgm:cxn modelId="{44E88E19-A0B6-4C72-A298-77D974B5E8C5}" srcId="{E8A0C834-5832-4FC2-B34B-78A442180292}" destId="{EB15A124-777D-4323-8264-71F6FDFC6B12}" srcOrd="4" destOrd="0" parTransId="{5131D098-E98C-48AC-83E9-B7E64CA2AAA6}" sibTransId="{BC34799A-098D-4305-9E90-272096DC2622}"/>
    <dgm:cxn modelId="{9B89811F-B2B7-4570-9E32-4B82C01B6251}" srcId="{E8A0C834-5832-4FC2-B34B-78A442180292}" destId="{DB91C4DE-F3A3-4F11-8A0A-B16299B0DE2E}" srcOrd="3" destOrd="0" parTransId="{7FE8C478-7D46-4098-8133-F0E87CEFE0F6}" sibTransId="{48FD0819-81A2-4300-9251-C466E6485154}"/>
    <dgm:cxn modelId="{0196A921-40B2-495B-BFCD-D28D505DAC76}" type="presOf" srcId="{0068C7AF-FBF8-4CE3-BF4C-2A8C5CE0F5B6}" destId="{7F996CD0-E91B-4842-8333-605C428872A8}" srcOrd="0" destOrd="0" presId="urn:microsoft.com/office/officeart/2005/8/layout/default"/>
    <dgm:cxn modelId="{E7A7415E-F9C4-4BF4-8D55-9BDF0A234194}" srcId="{E8A0C834-5832-4FC2-B34B-78A442180292}" destId="{5D65AF01-3AB2-46FE-9E85-2BBF396CE7EB}" srcOrd="2" destOrd="0" parTransId="{693AEAC5-160C-46B5-966E-14611ED941B0}" sibTransId="{04340E53-E0B9-4F05-846E-F7F536AD0DBB}"/>
    <dgm:cxn modelId="{091B4454-25A1-4E72-A3D4-57D505B8D17A}" type="presOf" srcId="{DADC011E-25A4-446C-BAAC-A483B5A28E4A}" destId="{CCB561D6-21E9-4D77-BB70-2128DF8AB8D8}" srcOrd="0" destOrd="0" presId="urn:microsoft.com/office/officeart/2005/8/layout/default"/>
    <dgm:cxn modelId="{B2864D78-8D29-4501-8048-3E7CC1FECE37}" srcId="{E8A0C834-5832-4FC2-B34B-78A442180292}" destId="{0068C7AF-FBF8-4CE3-BF4C-2A8C5CE0F5B6}" srcOrd="5" destOrd="0" parTransId="{583EB7CA-F6CE-4860-95B4-154A624FE833}" sibTransId="{1AD26657-49FA-4D56-976A-FE262EEB714B}"/>
    <dgm:cxn modelId="{4205BE7B-174D-4AA9-B6A4-0603A26316E1}" type="presOf" srcId="{99AA6ACE-63E2-47D1-9347-655C586624F5}" destId="{172EE48B-967B-422C-9FE9-A4BCFFC290AF}" srcOrd="0" destOrd="0" presId="urn:microsoft.com/office/officeart/2005/8/layout/default"/>
    <dgm:cxn modelId="{92388389-E878-4A10-844F-BBF4C281A361}" type="presOf" srcId="{E8A0C834-5832-4FC2-B34B-78A442180292}" destId="{90EC5414-DCF6-4BD8-B386-825D9B3B7CA9}" srcOrd="0" destOrd="0" presId="urn:microsoft.com/office/officeart/2005/8/layout/default"/>
    <dgm:cxn modelId="{5A54AEA2-CA3A-4AEC-98A3-C7D5045BC78D}" type="presOf" srcId="{EB15A124-777D-4323-8264-71F6FDFC6B12}" destId="{4E175FEA-0EEA-46BA-BA57-AD259B2EBEE1}" srcOrd="0" destOrd="0" presId="urn:microsoft.com/office/officeart/2005/8/layout/default"/>
    <dgm:cxn modelId="{BFC7E0AC-FB8C-4089-9944-AC85E5FAC195}" type="presOf" srcId="{DB91C4DE-F3A3-4F11-8A0A-B16299B0DE2E}" destId="{C4CEEF0A-F665-4717-BE30-7715B950D528}" srcOrd="0" destOrd="0" presId="urn:microsoft.com/office/officeart/2005/8/layout/default"/>
    <dgm:cxn modelId="{7D85B5AE-014A-470D-9874-6DD60631F453}" srcId="{E8A0C834-5832-4FC2-B34B-78A442180292}" destId="{DADC011E-25A4-446C-BAAC-A483B5A28E4A}" srcOrd="0" destOrd="0" parTransId="{3F8440B0-27C0-4DD9-A820-BB5962D8C43E}" sibTransId="{420803E0-14AF-4A14-AD7D-6E8D33E239A3}"/>
    <dgm:cxn modelId="{4D563DC6-B391-42EA-926C-55D1D0CBD078}" srcId="{E8A0C834-5832-4FC2-B34B-78A442180292}" destId="{99AA6ACE-63E2-47D1-9347-655C586624F5}" srcOrd="1" destOrd="0" parTransId="{6BFA28FD-6071-46B3-AC15-AB74D922F1CF}" sibTransId="{8E57819E-EA5E-4B28-A64E-B7BB7385D805}"/>
    <dgm:cxn modelId="{811C84EE-D4CE-4C96-BFD9-86C2C1D98A69}" type="presOf" srcId="{5D65AF01-3AB2-46FE-9E85-2BBF396CE7EB}" destId="{4577E902-EA5E-4317-946C-8B7A23BFCEBE}" srcOrd="0" destOrd="0" presId="urn:microsoft.com/office/officeart/2005/8/layout/default"/>
    <dgm:cxn modelId="{21100A04-54E6-4730-BAB1-DBB7595643A7}" type="presParOf" srcId="{90EC5414-DCF6-4BD8-B386-825D9B3B7CA9}" destId="{CCB561D6-21E9-4D77-BB70-2128DF8AB8D8}" srcOrd="0" destOrd="0" presId="urn:microsoft.com/office/officeart/2005/8/layout/default"/>
    <dgm:cxn modelId="{5191FCCF-8E0A-425F-8F68-84E9758C7BFE}" type="presParOf" srcId="{90EC5414-DCF6-4BD8-B386-825D9B3B7CA9}" destId="{085CA8DF-562C-453A-96AD-7FE5B6C6FD6B}" srcOrd="1" destOrd="0" presId="urn:microsoft.com/office/officeart/2005/8/layout/default"/>
    <dgm:cxn modelId="{496A190A-88D8-4ADC-BFD1-5F5E9E85D55F}" type="presParOf" srcId="{90EC5414-DCF6-4BD8-B386-825D9B3B7CA9}" destId="{172EE48B-967B-422C-9FE9-A4BCFFC290AF}" srcOrd="2" destOrd="0" presId="urn:microsoft.com/office/officeart/2005/8/layout/default"/>
    <dgm:cxn modelId="{D9A7C6B7-E987-4BE7-820A-79A9C2B371A0}" type="presParOf" srcId="{90EC5414-DCF6-4BD8-B386-825D9B3B7CA9}" destId="{2B1D347B-CE6E-430D-8292-098E0E679908}" srcOrd="3" destOrd="0" presId="urn:microsoft.com/office/officeart/2005/8/layout/default"/>
    <dgm:cxn modelId="{A55EEE0A-84B5-4DC8-A7C8-80D6C8FDE4F2}" type="presParOf" srcId="{90EC5414-DCF6-4BD8-B386-825D9B3B7CA9}" destId="{4577E902-EA5E-4317-946C-8B7A23BFCEBE}" srcOrd="4" destOrd="0" presId="urn:microsoft.com/office/officeart/2005/8/layout/default"/>
    <dgm:cxn modelId="{22F7B899-DFCE-4FC0-9B34-0B6D86E8D85E}" type="presParOf" srcId="{90EC5414-DCF6-4BD8-B386-825D9B3B7CA9}" destId="{53775D35-B49A-464F-A20A-266C89C05CB1}" srcOrd="5" destOrd="0" presId="urn:microsoft.com/office/officeart/2005/8/layout/default"/>
    <dgm:cxn modelId="{ED093EA5-58C0-43C8-9037-9E79B000CFFF}" type="presParOf" srcId="{90EC5414-DCF6-4BD8-B386-825D9B3B7CA9}" destId="{C4CEEF0A-F665-4717-BE30-7715B950D528}" srcOrd="6" destOrd="0" presId="urn:microsoft.com/office/officeart/2005/8/layout/default"/>
    <dgm:cxn modelId="{56475020-358E-486E-A47C-A0511AE563BE}" type="presParOf" srcId="{90EC5414-DCF6-4BD8-B386-825D9B3B7CA9}" destId="{F5542BE6-1776-4361-830E-290211E36557}" srcOrd="7" destOrd="0" presId="urn:microsoft.com/office/officeart/2005/8/layout/default"/>
    <dgm:cxn modelId="{247F99A3-8CEA-414B-A25D-C98DE9C7CFDE}" type="presParOf" srcId="{90EC5414-DCF6-4BD8-B386-825D9B3B7CA9}" destId="{4E175FEA-0EEA-46BA-BA57-AD259B2EBEE1}" srcOrd="8" destOrd="0" presId="urn:microsoft.com/office/officeart/2005/8/layout/default"/>
    <dgm:cxn modelId="{C6ED4035-F0EF-4A8B-9C23-8B02F477125B}" type="presParOf" srcId="{90EC5414-DCF6-4BD8-B386-825D9B3B7CA9}" destId="{94033D60-1124-419E-8C92-27924ED2562F}" srcOrd="9" destOrd="0" presId="urn:microsoft.com/office/officeart/2005/8/layout/default"/>
    <dgm:cxn modelId="{2B9ECEEE-298A-4DA8-A7F4-4962E06F18D0}" type="presParOf" srcId="{90EC5414-DCF6-4BD8-B386-825D9B3B7CA9}" destId="{7F996CD0-E91B-4842-8333-605C428872A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561D6-21E9-4D77-BB70-2128DF8AB8D8}">
      <dsp:nvSpPr>
        <dsp:cNvPr id="0" name=""/>
        <dsp:cNvSpPr/>
      </dsp:nvSpPr>
      <dsp:spPr>
        <a:xfrm>
          <a:off x="860857" y="400"/>
          <a:ext cx="1844961" cy="110697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kern="1200"/>
            <a:t>Datos Climáticos</a:t>
          </a:r>
        </a:p>
      </dsp:txBody>
      <dsp:txXfrm>
        <a:off x="860857" y="400"/>
        <a:ext cx="1844961" cy="1106976"/>
      </dsp:txXfrm>
    </dsp:sp>
    <dsp:sp modelId="{172EE48B-967B-422C-9FE9-A4BCFFC290AF}">
      <dsp:nvSpPr>
        <dsp:cNvPr id="0" name=""/>
        <dsp:cNvSpPr/>
      </dsp:nvSpPr>
      <dsp:spPr>
        <a:xfrm>
          <a:off x="2890315" y="400"/>
          <a:ext cx="1844961" cy="110697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kern="1200"/>
            <a:t>Acciones de la Bolsa</a:t>
          </a:r>
        </a:p>
      </dsp:txBody>
      <dsp:txXfrm>
        <a:off x="2890315" y="400"/>
        <a:ext cx="1844961" cy="1106976"/>
      </dsp:txXfrm>
    </dsp:sp>
    <dsp:sp modelId="{4577E902-EA5E-4317-946C-8B7A23BFCEBE}">
      <dsp:nvSpPr>
        <dsp:cNvPr id="0" name=""/>
        <dsp:cNvSpPr/>
      </dsp:nvSpPr>
      <dsp:spPr>
        <a:xfrm>
          <a:off x="4919773" y="400"/>
          <a:ext cx="1844961" cy="110697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kern="1200"/>
            <a:t>Precios de Viviendas</a:t>
          </a:r>
        </a:p>
      </dsp:txBody>
      <dsp:txXfrm>
        <a:off x="4919773" y="400"/>
        <a:ext cx="1844961" cy="1106976"/>
      </dsp:txXfrm>
    </dsp:sp>
    <dsp:sp modelId="{C4CEEF0A-F665-4717-BE30-7715B950D528}">
      <dsp:nvSpPr>
        <dsp:cNvPr id="0" name=""/>
        <dsp:cNvSpPr/>
      </dsp:nvSpPr>
      <dsp:spPr>
        <a:xfrm>
          <a:off x="860857" y="1291873"/>
          <a:ext cx="1844961" cy="110697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kern="1200"/>
            <a:t>Índices de Precio al Consumidor</a:t>
          </a:r>
        </a:p>
      </dsp:txBody>
      <dsp:txXfrm>
        <a:off x="860857" y="1291873"/>
        <a:ext cx="1844961" cy="1106976"/>
      </dsp:txXfrm>
    </dsp:sp>
    <dsp:sp modelId="{4E175FEA-0EEA-46BA-BA57-AD259B2EBEE1}">
      <dsp:nvSpPr>
        <dsp:cNvPr id="0" name=""/>
        <dsp:cNvSpPr/>
      </dsp:nvSpPr>
      <dsp:spPr>
        <a:xfrm>
          <a:off x="2890315" y="1291873"/>
          <a:ext cx="1844961" cy="110697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kern="1200"/>
            <a:t>Consumo de Energía*</a:t>
          </a:r>
        </a:p>
      </dsp:txBody>
      <dsp:txXfrm>
        <a:off x="2890315" y="1291873"/>
        <a:ext cx="1844961" cy="1106976"/>
      </dsp:txXfrm>
    </dsp:sp>
    <dsp:sp modelId="{7F996CD0-E91B-4842-8333-605C428872A8}">
      <dsp:nvSpPr>
        <dsp:cNvPr id="0" name=""/>
        <dsp:cNvSpPr/>
      </dsp:nvSpPr>
      <dsp:spPr>
        <a:xfrm>
          <a:off x="4919773" y="1291873"/>
          <a:ext cx="1844961" cy="110697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kern="1200"/>
            <a:t>Producto Interno Bruto</a:t>
          </a:r>
        </a:p>
      </dsp:txBody>
      <dsp:txXfrm>
        <a:off x="4919773" y="1291873"/>
        <a:ext cx="1844961" cy="1106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A6EC-87F1-0191-D6BE-365F8064B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0D26E-D87E-3771-E0A1-BB0496BE5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9B7F0-7A63-A4AE-B87C-26505DCC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6B8B-C3D1-43E8-8E9B-47134D85322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243F-8DA4-1358-680F-3ADC2941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FCD11-C4D0-023C-4F3F-6D83AD00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9F18-98F2-4FA4-850E-5DC2A49A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3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B98B-DB11-E989-F525-533B94F8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522BA-35D2-7AB9-8E6D-9D733BD8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331E4-045E-2DC1-7D95-FF1D4241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6B8B-C3D1-43E8-8E9B-47134D85322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1CF1-6E36-AA24-E597-E6916A08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71A91-9E2B-452B-4ECD-F70C5E65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9F18-98F2-4FA4-850E-5DC2A49A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638DC-29F0-74DA-6558-889B23483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89E5B-DCAA-424E-B9FA-6028D3DC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47A30-51DC-F047-A1E3-F9C64833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6B8B-C3D1-43E8-8E9B-47134D85322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C0E5-D2C9-B8D3-FA93-03B8FCF6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862E-4BA0-54FE-70F6-0DC0059B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9F18-98F2-4FA4-850E-5DC2A49A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B4CD-B3FB-FD3A-029E-99692877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A4ED-FB27-3F71-F2FE-10617BA4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9CB9-92EA-F8BC-0105-A66DDBB4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6B8B-C3D1-43E8-8E9B-47134D85322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1DF3-8305-AB73-7814-3CD0F638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D2A4A-47FD-0F11-F889-26E8970B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9F18-98F2-4FA4-850E-5DC2A49A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CEBE-7C04-D722-496F-E982521E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64F6C-E836-3C45-2556-2A6C6A61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170A6-32B7-D398-EDA4-CC0F7F35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6B8B-C3D1-43E8-8E9B-47134D85322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4545-0FAE-E44F-9F6A-5A6932A0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E4E5-6595-E5DD-F696-9EDB0290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9F18-98F2-4FA4-850E-5DC2A49A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3FD6-FBCA-D27A-461E-6B0B7F0B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769A-B3CD-4189-44E7-1950A2BD9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B2A1D-BAF8-1801-943A-39A21B62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DEF3C-F639-6617-BE9C-EA55EEDF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6B8B-C3D1-43E8-8E9B-47134D85322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16A3A-5E73-85F1-3724-E6A80B31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C7C66-16E8-8730-2B39-D6BCD86F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9F18-98F2-4FA4-850E-5DC2A49A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6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9506-2C3D-C839-997E-8B5FAFD3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FB4C-5C28-9E0C-A4CC-69A476B4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75FF3-2A4F-FCF9-D1E4-2FEADBE21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384C1-68BF-6A27-8526-C588D80E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3B5D0-5EDA-013A-C71F-84A414B45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8CE9B-1438-D722-32A6-D8215F61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6B8B-C3D1-43E8-8E9B-47134D85322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D0C3C-EDF7-A689-83CB-642F25F0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73D3F-87FC-E754-89FE-616E2300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9F18-98F2-4FA4-850E-5DC2A49A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4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5F52-3825-4E21-570D-F663393F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74102-5C24-74E4-A355-14041310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6B8B-C3D1-43E8-8E9B-47134D85322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4A66E-2B44-EA58-83DA-63E2B66D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05BC-104B-F272-7052-7C390201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9F18-98F2-4FA4-850E-5DC2A49A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2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3E80D-9C3C-ACD8-E27F-361B636B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6B8B-C3D1-43E8-8E9B-47134D85322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51243-E790-E4AA-6689-F4E110FF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D0FD2-A7BA-E08B-D634-660CEDE0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9F18-98F2-4FA4-850E-5DC2A49A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2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E576-B1CE-45A3-D876-A628D0DB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A78C-5949-7EAB-CC67-D935668B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0B14-E8D1-CA8D-AA07-6E8363272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0E17-7CEE-D501-AE5E-F93F095D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6B8B-C3D1-43E8-8E9B-47134D85322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A009E-CED1-2DDA-CCF4-21CD4940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4913D-3D99-FD00-23FD-C71CCA4E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9F18-98F2-4FA4-850E-5DC2A49A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8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843B-27E5-2173-62DA-6A1D9C7B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04882-62A3-0086-EBDA-227385ED9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FC3FA-35B7-2FD7-49CA-6FE0D125F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2FD9A-0AB0-8C3A-CD2A-D3BD8282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6B8B-C3D1-43E8-8E9B-47134D85322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7C6B8-3932-8D39-723B-9F4F9BD2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7F852-69A3-3702-F8E2-1A72242C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9F18-98F2-4FA4-850E-5DC2A49A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49D8A-D596-85B5-4D4B-253FC2B2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88904-BC56-749D-D025-2A8D91E4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B31AB-8BC4-3B5B-D3E2-CF4C5BBAD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16B8B-C3D1-43E8-8E9B-47134D85322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E147-992D-156F-C788-BF8EB2B0C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07BD-D1B8-7BEB-89E6-4A541B378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C9F18-98F2-4FA4-850E-5DC2A49A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pload.wikimedia.org/wikipedia/commons/b/b0/Log...">
            <a:extLst>
              <a:ext uri="{FF2B5EF4-FFF2-40B4-BE49-F238E27FC236}">
                <a16:creationId xmlns:a16="http://schemas.microsoft.com/office/drawing/2014/main" id="{61AFF401-6E2D-D313-395A-FA47EAFF1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9045" y="1984637"/>
            <a:ext cx="3789988" cy="276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82F45-0834-2447-DE5C-1F32FB475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A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Storytelling: </a:t>
            </a:r>
            <a:br>
              <a:rPr lang="es-A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s-A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Predicción de Series Temporales con ARIMA</a:t>
            </a:r>
            <a:endParaRPr lang="es-AR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6C21B-68AC-A269-BABA-2F469D336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807" y="3925395"/>
            <a:ext cx="4796028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uto-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egressive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ntegrated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oving-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EB9C3-08B1-BD8F-FD5E-EF2ED3F6F011}"/>
              </a:ext>
            </a:extLst>
          </p:cNvPr>
          <p:cNvSpPr txBox="1"/>
          <p:nvPr/>
        </p:nvSpPr>
        <p:spPr>
          <a:xfrm>
            <a:off x="804672" y="5252037"/>
            <a:ext cx="38512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AR" b="1" dirty="0"/>
              <a:t>Dr. Juan Zamora-Mora</a:t>
            </a:r>
          </a:p>
          <a:p>
            <a:pPr>
              <a:spcAft>
                <a:spcPts val="600"/>
              </a:spcAft>
            </a:pPr>
            <a:r>
              <a:rPr lang="es-AR" sz="1200" dirty="0"/>
              <a:t>Facultad de Ingeniería en Sistemas Computacionales</a:t>
            </a:r>
          </a:p>
          <a:p>
            <a:pPr>
              <a:spcAft>
                <a:spcPts val="600"/>
              </a:spcAft>
            </a:pPr>
            <a:r>
              <a:rPr lang="es-AR" sz="1200" dirty="0"/>
              <a:t>juan.zamora6@ulatina.net</a:t>
            </a:r>
          </a:p>
        </p:txBody>
      </p:sp>
    </p:spTree>
    <p:extLst>
      <p:ext uri="{BB962C8B-B14F-4D97-AF65-F5344CB8AC3E}">
        <p14:creationId xmlns:p14="http://schemas.microsoft.com/office/powerpoint/2010/main" val="1834720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2BAA-70A8-23D4-FA1A-772FBD87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Moving</a:t>
            </a:r>
            <a:r>
              <a:rPr lang="es-CR" dirty="0"/>
              <a:t> </a:t>
            </a:r>
            <a:r>
              <a:rPr lang="es-CR" dirty="0" err="1"/>
              <a:t>Average</a:t>
            </a:r>
            <a:r>
              <a:rPr lang="es-CR" dirty="0"/>
              <a:t> (</a:t>
            </a:r>
            <a:r>
              <a:rPr lang="es-CR" b="1" dirty="0"/>
              <a:t>MA</a:t>
            </a:r>
            <a:r>
              <a:rPr lang="es-C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66EA-5859-0FCC-644A-270E2C86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9629"/>
          </a:xfrm>
        </p:spPr>
        <p:txBody>
          <a:bodyPr>
            <a:normAutofit/>
          </a:bodyPr>
          <a:lstStyle/>
          <a:p>
            <a:r>
              <a:rPr lang="es-CR" sz="2400" dirty="0"/>
              <a:t>La media móvil, determina la posibilidad de una relación entre la variable (</a:t>
            </a:r>
            <a:r>
              <a:rPr lang="es-CR" sz="2400" dirty="0" err="1"/>
              <a:t>meantemp</a:t>
            </a:r>
            <a:r>
              <a:rPr lang="es-CR" sz="2400" dirty="0"/>
              <a:t>) y los residuales de los periodos anteriores.</a:t>
            </a:r>
          </a:p>
          <a:p>
            <a:r>
              <a:rPr lang="es-CR" sz="2400" dirty="0"/>
              <a:t>Podemos realizar una regresión sobre los errores de los periodos anteriores (</a:t>
            </a:r>
            <a:r>
              <a:rPr lang="es-CR" sz="2400" dirty="0">
                <a:solidFill>
                  <a:srgbClr val="FF0000"/>
                </a:solidFill>
              </a:rPr>
              <a:t>q</a:t>
            </a:r>
            <a:r>
              <a:rPr lang="es-CR" sz="2400" dirty="0"/>
              <a:t>) también.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F8D305-A83E-10E4-1712-8C5E2BB06A20}"/>
                  </a:ext>
                </a:extLst>
              </p:cNvPr>
              <p:cNvSpPr txBox="1"/>
              <p:nvPr/>
            </p:nvSpPr>
            <p:spPr>
              <a:xfrm>
                <a:off x="2143641" y="3638435"/>
                <a:ext cx="25046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F8D305-A83E-10E4-1712-8C5E2BB06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641" y="3638435"/>
                <a:ext cx="2504667" cy="369332"/>
              </a:xfrm>
              <a:prstGeom prst="rect">
                <a:avLst/>
              </a:prstGeom>
              <a:blipFill>
                <a:blip r:embed="rId2"/>
                <a:stretch>
                  <a:fillRect l="-4380" b="-3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4070FD-789D-0B21-634D-0AA42D69E5A7}"/>
              </a:ext>
            </a:extLst>
          </p:cNvPr>
          <p:cNvCxnSpPr>
            <a:cxnSpLocks/>
          </p:cNvCxnSpPr>
          <p:nvPr/>
        </p:nvCxnSpPr>
        <p:spPr>
          <a:xfrm>
            <a:off x="2077798" y="4358936"/>
            <a:ext cx="4128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15626B-C98D-70B9-403B-EF53730FF9E5}"/>
                  </a:ext>
                </a:extLst>
              </p:cNvPr>
              <p:cNvSpPr txBox="1"/>
              <p:nvPr/>
            </p:nvSpPr>
            <p:spPr>
              <a:xfrm>
                <a:off x="2077798" y="4594666"/>
                <a:ext cx="47140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15626B-C98D-70B9-403B-EF53730FF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798" y="4594666"/>
                <a:ext cx="4714042" cy="369332"/>
              </a:xfrm>
              <a:prstGeom prst="rect">
                <a:avLst/>
              </a:prstGeom>
              <a:blipFill>
                <a:blip r:embed="rId3"/>
                <a:stretch>
                  <a:fillRect l="-2329" b="-3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72208B-6665-E142-A414-37F925CF6A7D}"/>
                  </a:ext>
                </a:extLst>
              </p:cNvPr>
              <p:cNvSpPr txBox="1"/>
              <p:nvPr/>
            </p:nvSpPr>
            <p:spPr>
              <a:xfrm>
                <a:off x="2077798" y="5199727"/>
                <a:ext cx="4243527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72208B-6665-E142-A414-37F925CF6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798" y="5199727"/>
                <a:ext cx="4243527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413D8A-3EAE-5095-777F-9482076A32E2}"/>
                  </a:ext>
                </a:extLst>
              </p:cNvPr>
              <p:cNvSpPr txBox="1"/>
              <p:nvPr/>
            </p:nvSpPr>
            <p:spPr>
              <a:xfrm>
                <a:off x="7338325" y="3717503"/>
                <a:ext cx="383802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CR" sz="1200" dirty="0"/>
                  <a:t>: es una constante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R" sz="1200" dirty="0"/>
                  <a:t> se conoce como </a:t>
                </a:r>
                <a:r>
                  <a:rPr lang="es-CR" sz="1200" dirty="0" err="1"/>
                  <a:t>Lag</a:t>
                </a:r>
                <a:r>
                  <a:rPr lang="es-CR" sz="1200" dirty="0"/>
                  <a:t> del error, </a:t>
                </a:r>
                <a:r>
                  <a:rPr lang="es-CR" sz="1200" i="1" dirty="0">
                    <a:solidFill>
                      <a:srgbClr val="7030A0"/>
                    </a:solidFill>
                  </a:rPr>
                  <a:t>q</a:t>
                </a:r>
                <a:r>
                  <a:rPr lang="es-CR" sz="1200" dirty="0"/>
                  <a:t> controla la cantidad de </a:t>
                </a:r>
                <a:r>
                  <a:rPr lang="es-CR" sz="1200" dirty="0" err="1"/>
                  <a:t>Lags</a:t>
                </a:r>
                <a:r>
                  <a:rPr lang="es-CR" sz="12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C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R" sz="1200" dirty="0"/>
                  <a:t>Un modelo MA(1) quiere decir que q = 1. Ósea que solo considera los errores del periodo anterior.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C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R" sz="1200" dirty="0"/>
                  <a:t>Suavizar (</a:t>
                </a:r>
                <a:r>
                  <a:rPr lang="es-CR" sz="1200" dirty="0" err="1"/>
                  <a:t>smoothing</a:t>
                </a:r>
                <a:r>
                  <a:rPr lang="es-CR" sz="1200" dirty="0"/>
                  <a:t>) la tendencia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C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R" sz="1200" dirty="0"/>
                  <a:t>Elimina o minimiza irregularidades estacionarias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413D8A-3EAE-5095-777F-9482076A3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325" y="3717503"/>
                <a:ext cx="3838022" cy="2123658"/>
              </a:xfrm>
              <a:prstGeom prst="rect">
                <a:avLst/>
              </a:prstGeom>
              <a:blipFill>
                <a:blip r:embed="rId5"/>
                <a:stretch>
                  <a:fillRect t="-287" b="-143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7D2CD7F-00D9-5DAF-9829-9177089EC5DF}"/>
              </a:ext>
            </a:extLst>
          </p:cNvPr>
          <p:cNvSpPr txBox="1"/>
          <p:nvPr/>
        </p:nvSpPr>
        <p:spPr>
          <a:xfrm>
            <a:off x="865294" y="3693070"/>
            <a:ext cx="769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(</a:t>
            </a:r>
            <a:r>
              <a:rPr lang="es-CR" b="1" dirty="0"/>
              <a:t>LR</a:t>
            </a:r>
            <a:r>
              <a:rPr lang="es-CR" dirty="0"/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B4B68-3967-6AC1-A2A0-23BA99A69F26}"/>
              </a:ext>
            </a:extLst>
          </p:cNvPr>
          <p:cNvSpPr txBox="1"/>
          <p:nvPr/>
        </p:nvSpPr>
        <p:spPr>
          <a:xfrm>
            <a:off x="838200" y="4594666"/>
            <a:ext cx="769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(</a:t>
            </a:r>
            <a:r>
              <a:rPr lang="es-CR" b="1" dirty="0"/>
              <a:t>AR</a:t>
            </a:r>
            <a:r>
              <a:rPr lang="es-C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6666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C02F-F8BB-ACD7-5F81-C3CB2A35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Moving</a:t>
            </a:r>
            <a:r>
              <a:rPr lang="es-CR" dirty="0"/>
              <a:t> </a:t>
            </a:r>
            <a:r>
              <a:rPr lang="es-CR" dirty="0" err="1"/>
              <a:t>Average</a:t>
            </a:r>
            <a:r>
              <a:rPr lang="es-CR" dirty="0"/>
              <a:t> (</a:t>
            </a:r>
            <a:r>
              <a:rPr lang="es-CR" b="1" dirty="0"/>
              <a:t>MA</a:t>
            </a:r>
            <a:r>
              <a:rPr lang="es-CR" dirty="0"/>
              <a:t>) </a:t>
            </a:r>
            <a:r>
              <a:rPr lang="es-CR" sz="2400" dirty="0"/>
              <a:t>– ARIMA(0,0,1)</a:t>
            </a:r>
            <a:endParaRPr lang="es-C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4A04260-AB83-8598-0BB2-F8B44C285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63" y="1953534"/>
            <a:ext cx="5555389" cy="382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9C67BF5-E3F3-08F2-ED8A-A1C462B51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48" y="1953534"/>
            <a:ext cx="5555389" cy="382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58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EC02F-F8BB-ACD7-5F81-C3CB2A35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Moving Average (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– ARIMA(0,0,1)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BF1F1-03FD-A45A-450A-1E7E07178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804" y="889046"/>
            <a:ext cx="7150097" cy="238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DD97022-4CDA-5AB7-AFEB-27DFD2E9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804" y="3616447"/>
            <a:ext cx="7150097" cy="238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3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73EF-43B5-15F2-139A-10D475B5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AR+MA = </a:t>
            </a:r>
            <a:r>
              <a:rPr lang="es-CR" b="1" dirty="0"/>
              <a:t>ARMA(</a:t>
            </a:r>
            <a:r>
              <a:rPr lang="es-CR" b="1" dirty="0" err="1"/>
              <a:t>p,q</a:t>
            </a:r>
            <a:r>
              <a:rPr lang="es-CR" b="1" dirty="0"/>
              <a:t>) </a:t>
            </a:r>
            <a:r>
              <a:rPr lang="es-CR" sz="2400" b="1" dirty="0"/>
              <a:t>- </a:t>
            </a:r>
            <a:r>
              <a:rPr lang="es-CR" sz="2400" dirty="0"/>
              <a:t>ARIMA(1,0,1)</a:t>
            </a:r>
            <a:endParaRPr lang="es-C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A9FB72-5C19-752C-A6B2-84A687F53881}"/>
                  </a:ext>
                </a:extLst>
              </p:cNvPr>
              <p:cNvSpPr txBox="1"/>
              <p:nvPr/>
            </p:nvSpPr>
            <p:spPr>
              <a:xfrm>
                <a:off x="2015231" y="2672863"/>
                <a:ext cx="7288567" cy="1512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A9FB72-5C19-752C-A6B2-84A687F53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31" y="2672863"/>
                <a:ext cx="7288567" cy="1512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E0D4A520-D7F8-28CA-9436-0739CA312FCC}"/>
              </a:ext>
            </a:extLst>
          </p:cNvPr>
          <p:cNvSpPr/>
          <p:nvPr/>
        </p:nvSpPr>
        <p:spPr>
          <a:xfrm rot="16200000">
            <a:off x="4621742" y="1355442"/>
            <a:ext cx="260977" cy="23738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EDF14-5ECB-8A5D-C353-882685832130}"/>
              </a:ext>
            </a:extLst>
          </p:cNvPr>
          <p:cNvSpPr txBox="1"/>
          <p:nvPr/>
        </p:nvSpPr>
        <p:spPr>
          <a:xfrm>
            <a:off x="4536490" y="2021268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/>
              <a:t>AR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A2F0F6E-172C-930D-64E0-C0BE44BA76E2}"/>
              </a:ext>
            </a:extLst>
          </p:cNvPr>
          <p:cNvSpPr/>
          <p:nvPr/>
        </p:nvSpPr>
        <p:spPr>
          <a:xfrm rot="5400000">
            <a:off x="7288883" y="3527713"/>
            <a:ext cx="260977" cy="197556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8F6C3-B42A-B558-A26D-6E19865B3D2B}"/>
              </a:ext>
            </a:extLst>
          </p:cNvPr>
          <p:cNvSpPr txBox="1"/>
          <p:nvPr/>
        </p:nvSpPr>
        <p:spPr>
          <a:xfrm>
            <a:off x="7245661" y="4737496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/>
              <a:t>MA</a:t>
            </a:r>
          </a:p>
        </p:txBody>
      </p:sp>
    </p:spTree>
    <p:extLst>
      <p:ext uri="{BB962C8B-B14F-4D97-AF65-F5344CB8AC3E}">
        <p14:creationId xmlns:p14="http://schemas.microsoft.com/office/powerpoint/2010/main" val="222884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51C9A-FB9C-F92D-F9ED-F6EAF37B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ARMA (1,0,1)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22EBA29-1BA0-0741-DE49-E5E9C0E4D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088493"/>
            <a:ext cx="6780700" cy="467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7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D65E-C4CA-00D1-EFF1-81B9B6C2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Integración: (</a:t>
            </a:r>
            <a:r>
              <a:rPr lang="es-CR" b="1" dirty="0"/>
              <a:t>I</a:t>
            </a:r>
            <a:r>
              <a:rPr lang="es-CR" dirty="0"/>
              <a:t>) – ARIMA(0,1,0)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1762A-8EDE-39F0-7969-CE5B2E7CA57D}"/>
                  </a:ext>
                </a:extLst>
              </p:cNvPr>
              <p:cNvSpPr txBox="1"/>
              <p:nvPr/>
            </p:nvSpPr>
            <p:spPr>
              <a:xfrm>
                <a:off x="1007706" y="2672863"/>
                <a:ext cx="8988549" cy="1512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1762A-8EDE-39F0-7969-CE5B2E7CA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6" y="2672863"/>
                <a:ext cx="8988549" cy="1512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E074E205-5031-F93A-F54C-F52552E106E2}"/>
              </a:ext>
            </a:extLst>
          </p:cNvPr>
          <p:cNvSpPr/>
          <p:nvPr/>
        </p:nvSpPr>
        <p:spPr>
          <a:xfrm rot="16200000">
            <a:off x="5371491" y="1355442"/>
            <a:ext cx="260977" cy="23738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BCE4376-8CEB-DFD3-3BBD-7966CD9C68F0}"/>
              </a:ext>
            </a:extLst>
          </p:cNvPr>
          <p:cNvSpPr/>
          <p:nvPr/>
        </p:nvSpPr>
        <p:spPr>
          <a:xfrm rot="5400000">
            <a:off x="8229916" y="3588198"/>
            <a:ext cx="260977" cy="197556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166C9-2D8F-5FEA-609E-5F119D769735}"/>
              </a:ext>
            </a:extLst>
          </p:cNvPr>
          <p:cNvSpPr txBox="1"/>
          <p:nvPr/>
        </p:nvSpPr>
        <p:spPr>
          <a:xfrm>
            <a:off x="8186694" y="4797981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/>
              <a:t>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337F4-C21E-D917-351E-01CC5803784E}"/>
              </a:ext>
            </a:extLst>
          </p:cNvPr>
          <p:cNvSpPr txBox="1"/>
          <p:nvPr/>
        </p:nvSpPr>
        <p:spPr>
          <a:xfrm>
            <a:off x="5222332" y="1932541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/>
              <a:t>AR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98E4D6E-3611-16F6-04CC-4DF979EFC275}"/>
              </a:ext>
            </a:extLst>
          </p:cNvPr>
          <p:cNvSpPr/>
          <p:nvPr/>
        </p:nvSpPr>
        <p:spPr>
          <a:xfrm rot="5400000">
            <a:off x="2065256" y="3097108"/>
            <a:ext cx="260977" cy="197556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74621-DFC8-2721-1E27-8BE4ACB7B823}"/>
              </a:ext>
            </a:extLst>
          </p:cNvPr>
          <p:cNvSpPr txBox="1"/>
          <p:nvPr/>
        </p:nvSpPr>
        <p:spPr>
          <a:xfrm>
            <a:off x="2084177" y="4260824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/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19D06A-2CA7-6405-2FCA-9FFAF8371344}"/>
                  </a:ext>
                </a:extLst>
              </p:cNvPr>
              <p:cNvSpPr txBox="1"/>
              <p:nvPr/>
            </p:nvSpPr>
            <p:spPr>
              <a:xfrm>
                <a:off x="1706775" y="5292546"/>
                <a:ext cx="81497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dirty="0"/>
                  <a:t>Cuando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R" dirty="0"/>
                  <a:t> no es estacionaria, podemos tratar de utilizar diferencias de primer orden.</a:t>
                </a:r>
              </a:p>
              <a:p>
                <a:endParaRPr lang="es-C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CR" dirty="0"/>
                  <a:t> Busca la predicción de la diferencia de los tiempos t y t – 1.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19D06A-2CA7-6405-2FCA-9FFAF837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75" y="5292546"/>
                <a:ext cx="8149700" cy="1200329"/>
              </a:xfrm>
              <a:prstGeom prst="rect">
                <a:avLst/>
              </a:prstGeom>
              <a:blipFill>
                <a:blip r:embed="rId3"/>
                <a:stretch>
                  <a:fillRect l="-673" t="-2538" b="-710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77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596E-AA15-3B8D-D888-BBACEEFC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Integración: (</a:t>
            </a:r>
            <a:r>
              <a:rPr lang="es-CR" b="1" dirty="0"/>
              <a:t>I</a:t>
            </a:r>
            <a:r>
              <a:rPr lang="es-CR" dirty="0"/>
              <a:t>) – Efecto en la Serie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7C1899-229D-7EFA-B90B-EB6B401260B4}"/>
              </a:ext>
            </a:extLst>
          </p:cNvPr>
          <p:cNvSpPr/>
          <p:nvPr/>
        </p:nvSpPr>
        <p:spPr>
          <a:xfrm>
            <a:off x="1056442" y="2567866"/>
            <a:ext cx="2974018" cy="1722267"/>
          </a:xfrm>
          <a:custGeom>
            <a:avLst/>
            <a:gdLst>
              <a:gd name="connsiteX0" fmla="*/ 0 w 1828800"/>
              <a:gd name="connsiteY0" fmla="*/ 1030252 h 1030252"/>
              <a:gd name="connsiteX1" fmla="*/ 106532 w 1828800"/>
              <a:gd name="connsiteY1" fmla="*/ 479837 h 1030252"/>
              <a:gd name="connsiteX2" fmla="*/ 346229 w 1828800"/>
              <a:gd name="connsiteY2" fmla="*/ 968109 h 1030252"/>
              <a:gd name="connsiteX3" fmla="*/ 470516 w 1828800"/>
              <a:gd name="connsiteY3" fmla="*/ 382182 h 1030252"/>
              <a:gd name="connsiteX4" fmla="*/ 701336 w 1828800"/>
              <a:gd name="connsiteY4" fmla="*/ 799433 h 1030252"/>
              <a:gd name="connsiteX5" fmla="*/ 825623 w 1828800"/>
              <a:gd name="connsiteY5" fmla="*/ 142485 h 1030252"/>
              <a:gd name="connsiteX6" fmla="*/ 1029810 w 1828800"/>
              <a:gd name="connsiteY6" fmla="*/ 595246 h 1030252"/>
              <a:gd name="connsiteX7" fmla="*/ 1189608 w 1828800"/>
              <a:gd name="connsiteY7" fmla="*/ 444326 h 1030252"/>
              <a:gd name="connsiteX8" fmla="*/ 1296140 w 1828800"/>
              <a:gd name="connsiteY8" fmla="*/ 443 h 1030252"/>
              <a:gd name="connsiteX9" fmla="*/ 1535837 w 1828800"/>
              <a:gd name="connsiteY9" fmla="*/ 533103 h 1030252"/>
              <a:gd name="connsiteX10" fmla="*/ 1677880 w 1828800"/>
              <a:gd name="connsiteY10" fmla="*/ 27076 h 1030252"/>
              <a:gd name="connsiteX11" fmla="*/ 1828800 w 1828800"/>
              <a:gd name="connsiteY11" fmla="*/ 311161 h 1030252"/>
              <a:gd name="connsiteX12" fmla="*/ 1828800 w 1828800"/>
              <a:gd name="connsiteY12" fmla="*/ 311161 h 103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1030252">
                <a:moveTo>
                  <a:pt x="0" y="1030252"/>
                </a:moveTo>
                <a:cubicBezTo>
                  <a:pt x="24413" y="760223"/>
                  <a:pt x="48827" y="490194"/>
                  <a:pt x="106532" y="479837"/>
                </a:cubicBezTo>
                <a:cubicBezTo>
                  <a:pt x="164237" y="469480"/>
                  <a:pt x="285565" y="984385"/>
                  <a:pt x="346229" y="968109"/>
                </a:cubicBezTo>
                <a:cubicBezTo>
                  <a:pt x="406893" y="951833"/>
                  <a:pt x="411332" y="410295"/>
                  <a:pt x="470516" y="382182"/>
                </a:cubicBezTo>
                <a:cubicBezTo>
                  <a:pt x="529700" y="354069"/>
                  <a:pt x="642152" y="839382"/>
                  <a:pt x="701336" y="799433"/>
                </a:cubicBezTo>
                <a:cubicBezTo>
                  <a:pt x="760521" y="759483"/>
                  <a:pt x="770877" y="176516"/>
                  <a:pt x="825623" y="142485"/>
                </a:cubicBezTo>
                <a:cubicBezTo>
                  <a:pt x="880369" y="108454"/>
                  <a:pt x="969146" y="544939"/>
                  <a:pt x="1029810" y="595246"/>
                </a:cubicBezTo>
                <a:cubicBezTo>
                  <a:pt x="1090474" y="645553"/>
                  <a:pt x="1145220" y="543460"/>
                  <a:pt x="1189608" y="444326"/>
                </a:cubicBezTo>
                <a:cubicBezTo>
                  <a:pt x="1233996" y="345192"/>
                  <a:pt x="1238435" y="-14353"/>
                  <a:pt x="1296140" y="443"/>
                </a:cubicBezTo>
                <a:cubicBezTo>
                  <a:pt x="1353845" y="15239"/>
                  <a:pt x="1472214" y="528664"/>
                  <a:pt x="1535837" y="533103"/>
                </a:cubicBezTo>
                <a:cubicBezTo>
                  <a:pt x="1599460" y="537542"/>
                  <a:pt x="1629053" y="64066"/>
                  <a:pt x="1677880" y="27076"/>
                </a:cubicBezTo>
                <a:cubicBezTo>
                  <a:pt x="1726707" y="-9914"/>
                  <a:pt x="1828800" y="311161"/>
                  <a:pt x="1828800" y="311161"/>
                </a:cubicBezTo>
                <a:lnTo>
                  <a:pt x="1828800" y="311161"/>
                </a:ln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75B654-EB8E-FABE-FACC-0070BCFCC592}"/>
              </a:ext>
            </a:extLst>
          </p:cNvPr>
          <p:cNvCxnSpPr>
            <a:cxnSpLocks/>
          </p:cNvCxnSpPr>
          <p:nvPr/>
        </p:nvCxnSpPr>
        <p:spPr>
          <a:xfrm>
            <a:off x="944731" y="2665521"/>
            <a:ext cx="0" cy="1722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C7B4CC-903E-1670-3B7A-071426DD79BF}"/>
              </a:ext>
            </a:extLst>
          </p:cNvPr>
          <p:cNvCxnSpPr>
            <a:cxnSpLocks/>
          </p:cNvCxnSpPr>
          <p:nvPr/>
        </p:nvCxnSpPr>
        <p:spPr>
          <a:xfrm flipH="1">
            <a:off x="944731" y="4387789"/>
            <a:ext cx="31530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210D28-5C06-4DEF-C363-587F38A0334B}"/>
                  </a:ext>
                </a:extLst>
              </p:cNvPr>
              <p:cNvSpPr txBox="1"/>
              <p:nvPr/>
            </p:nvSpPr>
            <p:spPr>
              <a:xfrm>
                <a:off x="5024761" y="3244333"/>
                <a:ext cx="19442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CR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210D28-5C06-4DEF-C363-587F38A03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761" y="3244333"/>
                <a:ext cx="194421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FAD7B5-9636-6A63-A72A-22929116B8A9}"/>
              </a:ext>
            </a:extLst>
          </p:cNvPr>
          <p:cNvSpPr/>
          <p:nvPr/>
        </p:nvSpPr>
        <p:spPr>
          <a:xfrm>
            <a:off x="4545367" y="3526655"/>
            <a:ext cx="328473" cy="2108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F36806-BDE6-28DE-FDFB-99A256C0194C}"/>
              </a:ext>
            </a:extLst>
          </p:cNvPr>
          <p:cNvSpPr/>
          <p:nvPr/>
        </p:nvSpPr>
        <p:spPr>
          <a:xfrm>
            <a:off x="7119892" y="3539552"/>
            <a:ext cx="328473" cy="2108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2FEAA-AD4F-68F0-70E9-4B520CAE0524}"/>
              </a:ext>
            </a:extLst>
          </p:cNvPr>
          <p:cNvSpPr/>
          <p:nvPr/>
        </p:nvSpPr>
        <p:spPr>
          <a:xfrm rot="1056711">
            <a:off x="8188930" y="2876366"/>
            <a:ext cx="2974018" cy="1722267"/>
          </a:xfrm>
          <a:custGeom>
            <a:avLst/>
            <a:gdLst>
              <a:gd name="connsiteX0" fmla="*/ 0 w 1828800"/>
              <a:gd name="connsiteY0" fmla="*/ 1030252 h 1030252"/>
              <a:gd name="connsiteX1" fmla="*/ 106532 w 1828800"/>
              <a:gd name="connsiteY1" fmla="*/ 479837 h 1030252"/>
              <a:gd name="connsiteX2" fmla="*/ 346229 w 1828800"/>
              <a:gd name="connsiteY2" fmla="*/ 968109 h 1030252"/>
              <a:gd name="connsiteX3" fmla="*/ 470516 w 1828800"/>
              <a:gd name="connsiteY3" fmla="*/ 382182 h 1030252"/>
              <a:gd name="connsiteX4" fmla="*/ 701336 w 1828800"/>
              <a:gd name="connsiteY4" fmla="*/ 799433 h 1030252"/>
              <a:gd name="connsiteX5" fmla="*/ 825623 w 1828800"/>
              <a:gd name="connsiteY5" fmla="*/ 142485 h 1030252"/>
              <a:gd name="connsiteX6" fmla="*/ 1029810 w 1828800"/>
              <a:gd name="connsiteY6" fmla="*/ 595246 h 1030252"/>
              <a:gd name="connsiteX7" fmla="*/ 1189608 w 1828800"/>
              <a:gd name="connsiteY7" fmla="*/ 444326 h 1030252"/>
              <a:gd name="connsiteX8" fmla="*/ 1296140 w 1828800"/>
              <a:gd name="connsiteY8" fmla="*/ 443 h 1030252"/>
              <a:gd name="connsiteX9" fmla="*/ 1535837 w 1828800"/>
              <a:gd name="connsiteY9" fmla="*/ 533103 h 1030252"/>
              <a:gd name="connsiteX10" fmla="*/ 1677880 w 1828800"/>
              <a:gd name="connsiteY10" fmla="*/ 27076 h 1030252"/>
              <a:gd name="connsiteX11" fmla="*/ 1828800 w 1828800"/>
              <a:gd name="connsiteY11" fmla="*/ 311161 h 1030252"/>
              <a:gd name="connsiteX12" fmla="*/ 1828800 w 1828800"/>
              <a:gd name="connsiteY12" fmla="*/ 311161 h 103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1030252">
                <a:moveTo>
                  <a:pt x="0" y="1030252"/>
                </a:moveTo>
                <a:cubicBezTo>
                  <a:pt x="24413" y="760223"/>
                  <a:pt x="48827" y="490194"/>
                  <a:pt x="106532" y="479837"/>
                </a:cubicBezTo>
                <a:cubicBezTo>
                  <a:pt x="164237" y="469480"/>
                  <a:pt x="285565" y="984385"/>
                  <a:pt x="346229" y="968109"/>
                </a:cubicBezTo>
                <a:cubicBezTo>
                  <a:pt x="406893" y="951833"/>
                  <a:pt x="411332" y="410295"/>
                  <a:pt x="470516" y="382182"/>
                </a:cubicBezTo>
                <a:cubicBezTo>
                  <a:pt x="529700" y="354069"/>
                  <a:pt x="642152" y="839382"/>
                  <a:pt x="701336" y="799433"/>
                </a:cubicBezTo>
                <a:cubicBezTo>
                  <a:pt x="760521" y="759483"/>
                  <a:pt x="770877" y="176516"/>
                  <a:pt x="825623" y="142485"/>
                </a:cubicBezTo>
                <a:cubicBezTo>
                  <a:pt x="880369" y="108454"/>
                  <a:pt x="969146" y="544939"/>
                  <a:pt x="1029810" y="595246"/>
                </a:cubicBezTo>
                <a:cubicBezTo>
                  <a:pt x="1090474" y="645553"/>
                  <a:pt x="1145220" y="543460"/>
                  <a:pt x="1189608" y="444326"/>
                </a:cubicBezTo>
                <a:cubicBezTo>
                  <a:pt x="1233996" y="345192"/>
                  <a:pt x="1238435" y="-14353"/>
                  <a:pt x="1296140" y="443"/>
                </a:cubicBezTo>
                <a:cubicBezTo>
                  <a:pt x="1353845" y="15239"/>
                  <a:pt x="1472214" y="528664"/>
                  <a:pt x="1535837" y="533103"/>
                </a:cubicBezTo>
                <a:cubicBezTo>
                  <a:pt x="1599460" y="537542"/>
                  <a:pt x="1629053" y="64066"/>
                  <a:pt x="1677880" y="27076"/>
                </a:cubicBezTo>
                <a:cubicBezTo>
                  <a:pt x="1726707" y="-9914"/>
                  <a:pt x="1828800" y="311161"/>
                  <a:pt x="1828800" y="311161"/>
                </a:cubicBezTo>
                <a:lnTo>
                  <a:pt x="1828800" y="311161"/>
                </a:lnTo>
              </a:path>
            </a:pathLst>
          </a:cu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A3DA24-FF00-467D-621E-AEC20D2F195E}"/>
              </a:ext>
            </a:extLst>
          </p:cNvPr>
          <p:cNvCxnSpPr>
            <a:cxnSpLocks/>
          </p:cNvCxnSpPr>
          <p:nvPr/>
        </p:nvCxnSpPr>
        <p:spPr>
          <a:xfrm>
            <a:off x="7851561" y="2776073"/>
            <a:ext cx="0" cy="1722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714F7F-1479-B8E7-0E6D-43F90047C9A2}"/>
              </a:ext>
            </a:extLst>
          </p:cNvPr>
          <p:cNvCxnSpPr>
            <a:cxnSpLocks/>
          </p:cNvCxnSpPr>
          <p:nvPr/>
        </p:nvCxnSpPr>
        <p:spPr>
          <a:xfrm flipH="1">
            <a:off x="7851561" y="4498341"/>
            <a:ext cx="31530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BCC5A-93AC-4FE0-9106-5822ABD29B8E}"/>
              </a:ext>
            </a:extLst>
          </p:cNvPr>
          <p:cNvSpPr txBox="1"/>
          <p:nvPr/>
        </p:nvSpPr>
        <p:spPr>
          <a:xfrm>
            <a:off x="7851561" y="5008190"/>
            <a:ext cx="3645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R" dirty="0"/>
              <a:t>Media constante</a:t>
            </a:r>
          </a:p>
          <a:p>
            <a:pPr marL="285750" indent="-285750">
              <a:buFontTx/>
              <a:buChar char="-"/>
            </a:pPr>
            <a:r>
              <a:rPr lang="es-CR" dirty="0"/>
              <a:t>Desviación estándar constante</a:t>
            </a:r>
          </a:p>
          <a:p>
            <a:pPr marL="285750" indent="-285750">
              <a:buFontTx/>
              <a:buChar char="-"/>
            </a:pPr>
            <a:r>
              <a:rPr lang="es-CR" dirty="0"/>
              <a:t>Se remueven patrones estacionales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5AE73F-E20A-029E-66D4-CA529A721CF8}"/>
              </a:ext>
            </a:extLst>
          </p:cNvPr>
          <p:cNvCxnSpPr/>
          <p:nvPr/>
        </p:nvCxnSpPr>
        <p:spPr>
          <a:xfrm>
            <a:off x="7767961" y="3737500"/>
            <a:ext cx="366647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899DFD-C9F1-DF75-D896-63DE32EC1DD7}"/>
              </a:ext>
            </a:extLst>
          </p:cNvPr>
          <p:cNvCxnSpPr/>
          <p:nvPr/>
        </p:nvCxnSpPr>
        <p:spPr>
          <a:xfrm>
            <a:off x="7767961" y="3330607"/>
            <a:ext cx="3666478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BF962D-748C-7A95-C5DB-58796E02E9F3}"/>
              </a:ext>
            </a:extLst>
          </p:cNvPr>
          <p:cNvCxnSpPr/>
          <p:nvPr/>
        </p:nvCxnSpPr>
        <p:spPr>
          <a:xfrm>
            <a:off x="7767961" y="4095566"/>
            <a:ext cx="3666478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1EE0E-6100-784D-F89C-848BF808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ARIMA (1,1,1)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0517DA7C-3B37-FBC7-F53E-35168453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922" y="1328737"/>
            <a:ext cx="8145624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0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5F99A-1713-A492-3C2B-409BB34EB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s-CR" sz="7200" dirty="0"/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B24F577-C415-8858-9165-6AA339C4F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anchor="t">
            <a:normAutofit fontScale="92500"/>
          </a:bodyPr>
          <a:lstStyle/>
          <a:p>
            <a:pPr algn="l"/>
            <a:r>
              <a:rPr lang="es-CR" dirty="0"/>
              <a:t>American Electric </a:t>
            </a:r>
            <a:r>
              <a:rPr lang="es-CR" dirty="0" err="1"/>
              <a:t>Power</a:t>
            </a:r>
            <a:endParaRPr lang="es-CR" dirty="0"/>
          </a:p>
          <a:p>
            <a:pPr algn="l"/>
            <a:r>
              <a:rPr lang="es-CR" dirty="0"/>
              <a:t>Consumo Diario en Mega Watts (por hora)</a:t>
            </a:r>
          </a:p>
          <a:p>
            <a:pPr algn="l"/>
            <a:r>
              <a:rPr lang="es-CR" dirty="0"/>
              <a:t>2002 - 2018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677CDA-157A-A34D-A2D5-6320D8D96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76758"/>
            <a:ext cx="9144000" cy="2387600"/>
          </a:xfrm>
        </p:spPr>
        <p:txBody>
          <a:bodyPr/>
          <a:lstStyle/>
          <a:p>
            <a:r>
              <a:rPr lang="es-CR" b="1" dirty="0"/>
              <a:t>Muchas Gracias</a:t>
            </a:r>
            <a:br>
              <a:rPr lang="es-CR" b="1" dirty="0"/>
            </a:br>
            <a:br>
              <a:rPr lang="es-CR" b="1" dirty="0"/>
            </a:br>
            <a:r>
              <a:rPr lang="es-CR" sz="2400" b="1" dirty="0"/>
              <a:t>juan.zamora6@ulatina.net</a:t>
            </a:r>
            <a:endParaRPr lang="es-CR" b="1" dirty="0"/>
          </a:p>
        </p:txBody>
      </p:sp>
      <p:pic>
        <p:nvPicPr>
          <p:cNvPr id="8" name="Picture 2" descr="upload.wikimedia.org/wikipedia/commons/b/b0/Log...">
            <a:extLst>
              <a:ext uri="{FF2B5EF4-FFF2-40B4-BE49-F238E27FC236}">
                <a16:creationId xmlns:a16="http://schemas.microsoft.com/office/drawing/2014/main" id="{E00AD889-4EA1-DB42-BCEA-B252AADAB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6395" y="4541406"/>
            <a:ext cx="2779207" cy="202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41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CEE1-629B-2F31-E322-BD2D5100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 Temporal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E51BD-C056-F06B-E351-B63BBED3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Es una sucesión de datos medidos ordenados cronológicamente.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ACB8B06-8BB0-EAD2-002B-289B0DCBF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658943"/>
              </p:ext>
            </p:extLst>
          </p:nvPr>
        </p:nvGraphicFramePr>
        <p:xfrm>
          <a:off x="1879133" y="3154261"/>
          <a:ext cx="7625593" cy="239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00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9F94-4803-F5E8-5CB3-83ABCCC1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Temperatura Promedio Nueva Delhi 2013-2017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C33D258-0EEB-1B4D-ECC8-22915D4E06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9334"/>
            <a:ext cx="10515600" cy="380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95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AD042B-2BBD-E4CB-B0CC-C96B4E396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275" y="3014124"/>
            <a:ext cx="8009705" cy="289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B14B96-21FF-F994-50E6-818A366A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Componentes de Series Temporales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5F48F-1FEE-6DB8-B5D9-0B792B7B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30" y="3144290"/>
            <a:ext cx="2083702" cy="3181865"/>
          </a:xfrm>
        </p:spPr>
        <p:txBody>
          <a:bodyPr>
            <a:normAutofit/>
          </a:bodyPr>
          <a:lstStyle/>
          <a:p>
            <a:r>
              <a:rPr lang="es-CR" sz="1600" b="1" dirty="0"/>
              <a:t>Tendencia</a:t>
            </a:r>
            <a:r>
              <a:rPr lang="es-CR" sz="1600" dirty="0"/>
              <a:t>: patrón de observación adyacentes</a:t>
            </a:r>
          </a:p>
          <a:p>
            <a:r>
              <a:rPr lang="es-CR" sz="1600" b="1" dirty="0"/>
              <a:t>Estacional</a:t>
            </a:r>
            <a:r>
              <a:rPr lang="es-CR" sz="1600" dirty="0"/>
              <a:t>: patrón que representa la oscilación cíclica.</a:t>
            </a:r>
          </a:p>
          <a:p>
            <a:r>
              <a:rPr lang="es-CR" sz="1600" b="1" dirty="0"/>
              <a:t>Irregular</a:t>
            </a:r>
            <a:r>
              <a:rPr lang="es-CR" sz="1600" dirty="0"/>
              <a:t>: ruido o error.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F72B1C-6E75-9910-5320-1D8019E5F53A}"/>
                  </a:ext>
                </a:extLst>
              </p:cNvPr>
              <p:cNvSpPr txBox="1"/>
              <p:nvPr/>
            </p:nvSpPr>
            <p:spPr>
              <a:xfrm>
                <a:off x="3344095" y="1783215"/>
                <a:ext cx="6047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𝑇𝑒𝑛𝑑𝑒𝑛𝑐𝑖𝑎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𝐸𝑠𝑡𝑎𝑐𝑖𝑜𝑛𝑎𝑙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𝐼𝑟𝑟𝑒𝑔𝑢𝑙𝑎𝑟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F72B1C-6E75-9910-5320-1D8019E5F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095" y="1783215"/>
                <a:ext cx="6047105" cy="369332"/>
              </a:xfrm>
              <a:prstGeom prst="rect">
                <a:avLst/>
              </a:prstGeom>
              <a:blipFill>
                <a:blip r:embed="rId3"/>
                <a:stretch>
                  <a:fillRect l="-806" b="-3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D0846D-1FBE-05C0-3A1B-790CB8C5AD3B}"/>
              </a:ext>
            </a:extLst>
          </p:cNvPr>
          <p:cNvCxnSpPr>
            <a:cxnSpLocks/>
          </p:cNvCxnSpPr>
          <p:nvPr/>
        </p:nvCxnSpPr>
        <p:spPr>
          <a:xfrm flipV="1">
            <a:off x="5241494" y="2893310"/>
            <a:ext cx="0" cy="257533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3F60B4-27A6-8B70-D615-8936D611DC36}"/>
                  </a:ext>
                </a:extLst>
              </p:cNvPr>
              <p:cNvSpPr txBox="1"/>
              <p:nvPr/>
            </p:nvSpPr>
            <p:spPr>
              <a:xfrm>
                <a:off x="3344095" y="2147671"/>
                <a:ext cx="2295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3F60B4-27A6-8B70-D615-8936D611D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095" y="2147671"/>
                <a:ext cx="2295692" cy="369332"/>
              </a:xfrm>
              <a:prstGeom prst="rect">
                <a:avLst/>
              </a:prstGeom>
              <a:blipFill>
                <a:blip r:embed="rId4"/>
                <a:stretch>
                  <a:fillRect l="-2926" r="-532" b="-2459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6945F9-E30D-A712-5DA8-1C9D595967DB}"/>
                  </a:ext>
                </a:extLst>
              </p:cNvPr>
              <p:cNvSpPr txBox="1"/>
              <p:nvPr/>
            </p:nvSpPr>
            <p:spPr>
              <a:xfrm>
                <a:off x="4021790" y="4278176"/>
                <a:ext cx="5834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6945F9-E30D-A712-5DA8-1C9D59596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90" y="4278176"/>
                <a:ext cx="5834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EB9A1B-E629-1C2B-F262-66805A314F0A}"/>
                  </a:ext>
                </a:extLst>
              </p:cNvPr>
              <p:cNvSpPr txBox="1"/>
              <p:nvPr/>
            </p:nvSpPr>
            <p:spPr>
              <a:xfrm>
                <a:off x="7766223" y="2286301"/>
                <a:ext cx="628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EB9A1B-E629-1C2B-F262-66805A314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223" y="2286301"/>
                <a:ext cx="6282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C4F0E6-7F6C-CC35-98DC-22995CDC9CA8}"/>
                  </a:ext>
                </a:extLst>
              </p:cNvPr>
              <p:cNvSpPr txBox="1"/>
              <p:nvPr/>
            </p:nvSpPr>
            <p:spPr>
              <a:xfrm>
                <a:off x="3919762" y="5410916"/>
                <a:ext cx="632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C4F0E6-7F6C-CC35-98DC-22995CDC9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62" y="5410916"/>
                <a:ext cx="6327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33E926-7278-7454-0862-06479ABAC044}"/>
              </a:ext>
            </a:extLst>
          </p:cNvPr>
          <p:cNvCxnSpPr>
            <a:cxnSpLocks/>
          </p:cNvCxnSpPr>
          <p:nvPr/>
        </p:nvCxnSpPr>
        <p:spPr>
          <a:xfrm flipV="1">
            <a:off x="7125241" y="2893309"/>
            <a:ext cx="0" cy="257533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175F33-745D-6E94-C134-CCC756231D47}"/>
              </a:ext>
            </a:extLst>
          </p:cNvPr>
          <p:cNvCxnSpPr>
            <a:cxnSpLocks/>
          </p:cNvCxnSpPr>
          <p:nvPr/>
        </p:nvCxnSpPr>
        <p:spPr>
          <a:xfrm flipV="1">
            <a:off x="9035420" y="2893308"/>
            <a:ext cx="0" cy="257533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Brace 37">
            <a:extLst>
              <a:ext uri="{FF2B5EF4-FFF2-40B4-BE49-F238E27FC236}">
                <a16:creationId xmlns:a16="http://schemas.microsoft.com/office/drawing/2014/main" id="{B622DDBD-23A2-F099-50CE-B28352FDFBF3}"/>
              </a:ext>
            </a:extLst>
          </p:cNvPr>
          <p:cNvSpPr/>
          <p:nvPr/>
        </p:nvSpPr>
        <p:spPr>
          <a:xfrm rot="16200000">
            <a:off x="7949841" y="1800679"/>
            <a:ext cx="260977" cy="19101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715D24-C733-8B9C-5742-922AD19C5964}"/>
                  </a:ext>
                </a:extLst>
              </p:cNvPr>
              <p:cNvSpPr txBox="1"/>
              <p:nvPr/>
            </p:nvSpPr>
            <p:spPr>
              <a:xfrm>
                <a:off x="5918630" y="5410916"/>
                <a:ext cx="632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715D24-C733-8B9C-5742-922AD19C5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630" y="5410916"/>
                <a:ext cx="6327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14C0CA-6137-6ADF-400C-4DDA2E0BC477}"/>
                  </a:ext>
                </a:extLst>
              </p:cNvPr>
              <p:cNvSpPr txBox="1"/>
              <p:nvPr/>
            </p:nvSpPr>
            <p:spPr>
              <a:xfrm>
                <a:off x="7869959" y="5410916"/>
                <a:ext cx="632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14C0CA-6137-6ADF-400C-4DDA2E0BC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959" y="5410916"/>
                <a:ext cx="6327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A742CD-CD97-799E-37EE-6D8AF551BF21}"/>
                  </a:ext>
                </a:extLst>
              </p:cNvPr>
              <p:cNvSpPr txBox="1"/>
              <p:nvPr/>
            </p:nvSpPr>
            <p:spPr>
              <a:xfrm>
                <a:off x="9780137" y="5468643"/>
                <a:ext cx="632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A742CD-CD97-799E-37EE-6D8AF551B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137" y="5468643"/>
                <a:ext cx="6327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0FC27FB-5375-DEEE-B6F2-310D6B8A3DE1}"/>
              </a:ext>
            </a:extLst>
          </p:cNvPr>
          <p:cNvSpPr/>
          <p:nvPr/>
        </p:nvSpPr>
        <p:spPr>
          <a:xfrm>
            <a:off x="3392593" y="3690978"/>
            <a:ext cx="1860517" cy="1471378"/>
          </a:xfrm>
          <a:custGeom>
            <a:avLst/>
            <a:gdLst>
              <a:gd name="connsiteX0" fmla="*/ 58350 w 1860517"/>
              <a:gd name="connsiteY0" fmla="*/ 1411716 h 1471378"/>
              <a:gd name="connsiteX1" fmla="*/ 76105 w 1860517"/>
              <a:gd name="connsiteY1" fmla="*/ 1305184 h 1471378"/>
              <a:gd name="connsiteX2" fmla="*/ 804074 w 1860517"/>
              <a:gd name="connsiteY2" fmla="*/ 166 h 1471378"/>
              <a:gd name="connsiteX3" fmla="*/ 1860517 w 1860517"/>
              <a:gd name="connsiteY3" fmla="*/ 1234162 h 147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517" h="1471378">
                <a:moveTo>
                  <a:pt x="58350" y="1411716"/>
                </a:moveTo>
                <a:cubicBezTo>
                  <a:pt x="5084" y="1476079"/>
                  <a:pt x="-48182" y="1540442"/>
                  <a:pt x="76105" y="1305184"/>
                </a:cubicBezTo>
                <a:cubicBezTo>
                  <a:pt x="200392" y="1069926"/>
                  <a:pt x="506672" y="12003"/>
                  <a:pt x="804074" y="166"/>
                </a:cubicBezTo>
                <a:cubicBezTo>
                  <a:pt x="1101476" y="-11671"/>
                  <a:pt x="1480996" y="611245"/>
                  <a:pt x="1860517" y="123416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0916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29371-2DAD-10C9-DFF2-F805AD89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ARIMA</a:t>
            </a:r>
            <a:endParaRPr lang="es-C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6E6E-BF8B-D4E9-DA2C-43C3D3263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573" y="1036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kern="1200" dirty="0">
                <a:latin typeface="+mn-lt"/>
                <a:ea typeface="+mn-ea"/>
                <a:cs typeface="+mn-cs"/>
              </a:rPr>
              <a:t>A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uto-</a:t>
            </a:r>
            <a:r>
              <a:rPr lang="en-US" sz="2400" b="1" kern="1200" dirty="0">
                <a:latin typeface="+mn-lt"/>
                <a:ea typeface="+mn-ea"/>
                <a:cs typeface="+mn-cs"/>
              </a:rPr>
              <a:t>R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egressive </a:t>
            </a:r>
            <a:r>
              <a:rPr lang="en-US" sz="2400" b="1" kern="1200" dirty="0">
                <a:latin typeface="+mn-lt"/>
                <a:ea typeface="+mn-ea"/>
                <a:cs typeface="+mn-cs"/>
              </a:rPr>
              <a:t>I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ntegrated </a:t>
            </a:r>
            <a:r>
              <a:rPr lang="en-US" sz="2400" b="1" kern="1200" dirty="0">
                <a:latin typeface="+mn-lt"/>
                <a:ea typeface="+mn-ea"/>
                <a:cs typeface="+mn-cs"/>
              </a:rPr>
              <a:t>M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oving-</a:t>
            </a:r>
            <a:r>
              <a:rPr lang="en-US" sz="2400" b="1" kern="1200" dirty="0">
                <a:latin typeface="+mn-lt"/>
                <a:ea typeface="+mn-ea"/>
                <a:cs typeface="+mn-cs"/>
              </a:rPr>
              <a:t>A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verage</a:t>
            </a:r>
          </a:p>
          <a:p>
            <a:endParaRPr lang="es-CR" sz="2400" dirty="0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EE2B1D54-68B3-6066-9B85-4C96624283C4}"/>
              </a:ext>
            </a:extLst>
          </p:cNvPr>
          <p:cNvSpPr/>
          <p:nvPr/>
        </p:nvSpPr>
        <p:spPr>
          <a:xfrm rot="5400000">
            <a:off x="6360703" y="1168575"/>
            <a:ext cx="129541" cy="1885950"/>
          </a:xfrm>
          <a:custGeom>
            <a:avLst/>
            <a:gdLst>
              <a:gd name="connsiteX0" fmla="*/ 129541 w 129541"/>
              <a:gd name="connsiteY0" fmla="*/ 1885950 h 1885950"/>
              <a:gd name="connsiteX1" fmla="*/ 0 w 129541"/>
              <a:gd name="connsiteY1" fmla="*/ 1875155 h 1885950"/>
              <a:gd name="connsiteX2" fmla="*/ 0 w 129541"/>
              <a:gd name="connsiteY2" fmla="*/ 1309632 h 1885950"/>
              <a:gd name="connsiteX3" fmla="*/ 0 w 129541"/>
              <a:gd name="connsiteY3" fmla="*/ 725466 h 1885950"/>
              <a:gd name="connsiteX4" fmla="*/ 0 w 129541"/>
              <a:gd name="connsiteY4" fmla="*/ 10795 h 1885950"/>
              <a:gd name="connsiteX5" fmla="*/ 129541 w 129541"/>
              <a:gd name="connsiteY5" fmla="*/ 0 h 1885950"/>
              <a:gd name="connsiteX6" fmla="*/ 129541 w 129541"/>
              <a:gd name="connsiteY6" fmla="*/ 609791 h 1885950"/>
              <a:gd name="connsiteX7" fmla="*/ 129541 w 129541"/>
              <a:gd name="connsiteY7" fmla="*/ 1257300 h 1885950"/>
              <a:gd name="connsiteX8" fmla="*/ 129541 w 129541"/>
              <a:gd name="connsiteY8" fmla="*/ 1885950 h 1885950"/>
              <a:gd name="connsiteX0" fmla="*/ 129541 w 129541"/>
              <a:gd name="connsiteY0" fmla="*/ 1885950 h 1885950"/>
              <a:gd name="connsiteX1" fmla="*/ 0 w 129541"/>
              <a:gd name="connsiteY1" fmla="*/ 1875155 h 1885950"/>
              <a:gd name="connsiteX2" fmla="*/ 0 w 129541"/>
              <a:gd name="connsiteY2" fmla="*/ 1272345 h 1885950"/>
              <a:gd name="connsiteX3" fmla="*/ 0 w 129541"/>
              <a:gd name="connsiteY3" fmla="*/ 650892 h 1885950"/>
              <a:gd name="connsiteX4" fmla="*/ 0 w 129541"/>
              <a:gd name="connsiteY4" fmla="*/ 10795 h 1885950"/>
              <a:gd name="connsiteX5" fmla="*/ 129541 w 129541"/>
              <a:gd name="connsiteY5" fmla="*/ 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541" h="1885950" stroke="0" extrusionOk="0">
                <a:moveTo>
                  <a:pt x="129541" y="1885950"/>
                </a:moveTo>
                <a:cubicBezTo>
                  <a:pt x="57755" y="1885631"/>
                  <a:pt x="-1101" y="1881152"/>
                  <a:pt x="0" y="1875155"/>
                </a:cubicBezTo>
                <a:cubicBezTo>
                  <a:pt x="17443" y="1718634"/>
                  <a:pt x="-3436" y="1505843"/>
                  <a:pt x="0" y="1309632"/>
                </a:cubicBezTo>
                <a:cubicBezTo>
                  <a:pt x="3436" y="1113421"/>
                  <a:pt x="734" y="912816"/>
                  <a:pt x="0" y="725466"/>
                </a:cubicBezTo>
                <a:cubicBezTo>
                  <a:pt x="-734" y="538116"/>
                  <a:pt x="24289" y="283568"/>
                  <a:pt x="0" y="10795"/>
                </a:cubicBezTo>
                <a:cubicBezTo>
                  <a:pt x="12498" y="11072"/>
                  <a:pt x="47499" y="1057"/>
                  <a:pt x="129541" y="0"/>
                </a:cubicBezTo>
                <a:cubicBezTo>
                  <a:pt x="118194" y="153395"/>
                  <a:pt x="130571" y="327384"/>
                  <a:pt x="129541" y="609791"/>
                </a:cubicBezTo>
                <a:cubicBezTo>
                  <a:pt x="128511" y="892198"/>
                  <a:pt x="124174" y="1005186"/>
                  <a:pt x="129541" y="1257300"/>
                </a:cubicBezTo>
                <a:cubicBezTo>
                  <a:pt x="134908" y="1509414"/>
                  <a:pt x="160756" y="1674238"/>
                  <a:pt x="129541" y="1885950"/>
                </a:cubicBezTo>
                <a:close/>
              </a:path>
              <a:path w="129541" h="1885950" fill="none" extrusionOk="0">
                <a:moveTo>
                  <a:pt x="129541" y="1885950"/>
                </a:moveTo>
                <a:cubicBezTo>
                  <a:pt x="57436" y="1885967"/>
                  <a:pt x="254" y="1880464"/>
                  <a:pt x="0" y="1875155"/>
                </a:cubicBezTo>
                <a:cubicBezTo>
                  <a:pt x="5984" y="1730137"/>
                  <a:pt x="-20754" y="1537018"/>
                  <a:pt x="0" y="1272345"/>
                </a:cubicBezTo>
                <a:cubicBezTo>
                  <a:pt x="20754" y="1007672"/>
                  <a:pt x="20994" y="782871"/>
                  <a:pt x="0" y="650892"/>
                </a:cubicBezTo>
                <a:cubicBezTo>
                  <a:pt x="-20994" y="518913"/>
                  <a:pt x="28895" y="196818"/>
                  <a:pt x="0" y="10795"/>
                </a:cubicBezTo>
                <a:cubicBezTo>
                  <a:pt x="4839" y="-4476"/>
                  <a:pt x="49190" y="2566"/>
                  <a:pt x="129541" y="0"/>
                </a:cubicBezTo>
              </a:path>
              <a:path w="129541" h="1885950" fill="none" stroke="0" extrusionOk="0">
                <a:moveTo>
                  <a:pt x="129541" y="1885950"/>
                </a:moveTo>
                <a:cubicBezTo>
                  <a:pt x="57645" y="1887017"/>
                  <a:pt x="-332" y="1880850"/>
                  <a:pt x="0" y="1875155"/>
                </a:cubicBezTo>
                <a:cubicBezTo>
                  <a:pt x="6078" y="1639662"/>
                  <a:pt x="25241" y="1379956"/>
                  <a:pt x="0" y="1235058"/>
                </a:cubicBezTo>
                <a:cubicBezTo>
                  <a:pt x="-25241" y="1090160"/>
                  <a:pt x="-21549" y="790426"/>
                  <a:pt x="0" y="594961"/>
                </a:cubicBezTo>
                <a:cubicBezTo>
                  <a:pt x="21549" y="399496"/>
                  <a:pt x="7968" y="276507"/>
                  <a:pt x="0" y="10795"/>
                </a:cubicBezTo>
                <a:cubicBezTo>
                  <a:pt x="-4030" y="5554"/>
                  <a:pt x="59195" y="-3044"/>
                  <a:pt x="129541" y="0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53410669">
                  <a:prstGeom prst="leftBracke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1F63A954-B849-03D5-E66F-8C86BCE65C1A}"/>
              </a:ext>
            </a:extLst>
          </p:cNvPr>
          <p:cNvSpPr/>
          <p:nvPr/>
        </p:nvSpPr>
        <p:spPr>
          <a:xfrm rot="5400000">
            <a:off x="9721125" y="1160954"/>
            <a:ext cx="129541" cy="1885950"/>
          </a:xfrm>
          <a:custGeom>
            <a:avLst/>
            <a:gdLst>
              <a:gd name="connsiteX0" fmla="*/ 129541 w 129541"/>
              <a:gd name="connsiteY0" fmla="*/ 1885950 h 1885950"/>
              <a:gd name="connsiteX1" fmla="*/ 0 w 129541"/>
              <a:gd name="connsiteY1" fmla="*/ 1875155 h 1885950"/>
              <a:gd name="connsiteX2" fmla="*/ 0 w 129541"/>
              <a:gd name="connsiteY2" fmla="*/ 1309632 h 1885950"/>
              <a:gd name="connsiteX3" fmla="*/ 0 w 129541"/>
              <a:gd name="connsiteY3" fmla="*/ 725466 h 1885950"/>
              <a:gd name="connsiteX4" fmla="*/ 0 w 129541"/>
              <a:gd name="connsiteY4" fmla="*/ 10795 h 1885950"/>
              <a:gd name="connsiteX5" fmla="*/ 129541 w 129541"/>
              <a:gd name="connsiteY5" fmla="*/ 0 h 1885950"/>
              <a:gd name="connsiteX6" fmla="*/ 129541 w 129541"/>
              <a:gd name="connsiteY6" fmla="*/ 609791 h 1885950"/>
              <a:gd name="connsiteX7" fmla="*/ 129541 w 129541"/>
              <a:gd name="connsiteY7" fmla="*/ 1257300 h 1885950"/>
              <a:gd name="connsiteX8" fmla="*/ 129541 w 129541"/>
              <a:gd name="connsiteY8" fmla="*/ 1885950 h 1885950"/>
              <a:gd name="connsiteX0" fmla="*/ 129541 w 129541"/>
              <a:gd name="connsiteY0" fmla="*/ 1885950 h 1885950"/>
              <a:gd name="connsiteX1" fmla="*/ 0 w 129541"/>
              <a:gd name="connsiteY1" fmla="*/ 1875155 h 1885950"/>
              <a:gd name="connsiteX2" fmla="*/ 0 w 129541"/>
              <a:gd name="connsiteY2" fmla="*/ 1272345 h 1885950"/>
              <a:gd name="connsiteX3" fmla="*/ 0 w 129541"/>
              <a:gd name="connsiteY3" fmla="*/ 650892 h 1885950"/>
              <a:gd name="connsiteX4" fmla="*/ 0 w 129541"/>
              <a:gd name="connsiteY4" fmla="*/ 10795 h 1885950"/>
              <a:gd name="connsiteX5" fmla="*/ 129541 w 129541"/>
              <a:gd name="connsiteY5" fmla="*/ 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541" h="1885950" stroke="0" extrusionOk="0">
                <a:moveTo>
                  <a:pt x="129541" y="1885950"/>
                </a:moveTo>
                <a:cubicBezTo>
                  <a:pt x="57755" y="1885631"/>
                  <a:pt x="-1101" y="1881152"/>
                  <a:pt x="0" y="1875155"/>
                </a:cubicBezTo>
                <a:cubicBezTo>
                  <a:pt x="17443" y="1718634"/>
                  <a:pt x="-3436" y="1505843"/>
                  <a:pt x="0" y="1309632"/>
                </a:cubicBezTo>
                <a:cubicBezTo>
                  <a:pt x="3436" y="1113421"/>
                  <a:pt x="734" y="912816"/>
                  <a:pt x="0" y="725466"/>
                </a:cubicBezTo>
                <a:cubicBezTo>
                  <a:pt x="-734" y="538116"/>
                  <a:pt x="24289" y="283568"/>
                  <a:pt x="0" y="10795"/>
                </a:cubicBezTo>
                <a:cubicBezTo>
                  <a:pt x="12498" y="11072"/>
                  <a:pt x="47499" y="1057"/>
                  <a:pt x="129541" y="0"/>
                </a:cubicBezTo>
                <a:cubicBezTo>
                  <a:pt x="118194" y="153395"/>
                  <a:pt x="130571" y="327384"/>
                  <a:pt x="129541" y="609791"/>
                </a:cubicBezTo>
                <a:cubicBezTo>
                  <a:pt x="128511" y="892198"/>
                  <a:pt x="124174" y="1005186"/>
                  <a:pt x="129541" y="1257300"/>
                </a:cubicBezTo>
                <a:cubicBezTo>
                  <a:pt x="134908" y="1509414"/>
                  <a:pt x="160756" y="1674238"/>
                  <a:pt x="129541" y="1885950"/>
                </a:cubicBezTo>
                <a:close/>
              </a:path>
              <a:path w="129541" h="1885950" fill="none" extrusionOk="0">
                <a:moveTo>
                  <a:pt x="129541" y="1885950"/>
                </a:moveTo>
                <a:cubicBezTo>
                  <a:pt x="57436" y="1885967"/>
                  <a:pt x="254" y="1880464"/>
                  <a:pt x="0" y="1875155"/>
                </a:cubicBezTo>
                <a:cubicBezTo>
                  <a:pt x="5984" y="1730137"/>
                  <a:pt x="-20754" y="1537018"/>
                  <a:pt x="0" y="1272345"/>
                </a:cubicBezTo>
                <a:cubicBezTo>
                  <a:pt x="20754" y="1007672"/>
                  <a:pt x="20994" y="782871"/>
                  <a:pt x="0" y="650892"/>
                </a:cubicBezTo>
                <a:cubicBezTo>
                  <a:pt x="-20994" y="518913"/>
                  <a:pt x="28895" y="196818"/>
                  <a:pt x="0" y="10795"/>
                </a:cubicBezTo>
                <a:cubicBezTo>
                  <a:pt x="4839" y="-4476"/>
                  <a:pt x="49190" y="2566"/>
                  <a:pt x="129541" y="0"/>
                </a:cubicBezTo>
              </a:path>
              <a:path w="129541" h="1885950" fill="none" stroke="0" extrusionOk="0">
                <a:moveTo>
                  <a:pt x="129541" y="1885950"/>
                </a:moveTo>
                <a:cubicBezTo>
                  <a:pt x="57645" y="1887017"/>
                  <a:pt x="-332" y="1880850"/>
                  <a:pt x="0" y="1875155"/>
                </a:cubicBezTo>
                <a:cubicBezTo>
                  <a:pt x="6078" y="1639662"/>
                  <a:pt x="25241" y="1379956"/>
                  <a:pt x="0" y="1235058"/>
                </a:cubicBezTo>
                <a:cubicBezTo>
                  <a:pt x="-25241" y="1090160"/>
                  <a:pt x="-21549" y="790426"/>
                  <a:pt x="0" y="594961"/>
                </a:cubicBezTo>
                <a:cubicBezTo>
                  <a:pt x="21549" y="399496"/>
                  <a:pt x="7968" y="276507"/>
                  <a:pt x="0" y="10795"/>
                </a:cubicBezTo>
                <a:cubicBezTo>
                  <a:pt x="-4030" y="5554"/>
                  <a:pt x="59195" y="-3044"/>
                  <a:pt x="129541" y="0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53410669">
                  <a:prstGeom prst="leftBracke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B8416C3D-1709-02CD-5F29-489B397CDC40}"/>
              </a:ext>
            </a:extLst>
          </p:cNvPr>
          <p:cNvSpPr/>
          <p:nvPr/>
        </p:nvSpPr>
        <p:spPr>
          <a:xfrm rot="16200000">
            <a:off x="8030057" y="2323576"/>
            <a:ext cx="133351" cy="1271399"/>
          </a:xfrm>
          <a:custGeom>
            <a:avLst/>
            <a:gdLst>
              <a:gd name="connsiteX0" fmla="*/ 133351 w 133351"/>
              <a:gd name="connsiteY0" fmla="*/ 1271399 h 1271399"/>
              <a:gd name="connsiteX1" fmla="*/ 0 w 133351"/>
              <a:gd name="connsiteY1" fmla="*/ 1260287 h 1271399"/>
              <a:gd name="connsiteX2" fmla="*/ 0 w 133351"/>
              <a:gd name="connsiteY2" fmla="*/ 673175 h 1271399"/>
              <a:gd name="connsiteX3" fmla="*/ 0 w 133351"/>
              <a:gd name="connsiteY3" fmla="*/ 11112 h 1271399"/>
              <a:gd name="connsiteX4" fmla="*/ 133351 w 133351"/>
              <a:gd name="connsiteY4" fmla="*/ 0 h 1271399"/>
              <a:gd name="connsiteX5" fmla="*/ 133351 w 133351"/>
              <a:gd name="connsiteY5" fmla="*/ 661127 h 1271399"/>
              <a:gd name="connsiteX6" fmla="*/ 133351 w 133351"/>
              <a:gd name="connsiteY6" fmla="*/ 1271399 h 1271399"/>
              <a:gd name="connsiteX0" fmla="*/ 133351 w 133351"/>
              <a:gd name="connsiteY0" fmla="*/ 1271399 h 1271399"/>
              <a:gd name="connsiteX1" fmla="*/ 0 w 133351"/>
              <a:gd name="connsiteY1" fmla="*/ 1260287 h 1271399"/>
              <a:gd name="connsiteX2" fmla="*/ 0 w 133351"/>
              <a:gd name="connsiteY2" fmla="*/ 673175 h 1271399"/>
              <a:gd name="connsiteX3" fmla="*/ 0 w 133351"/>
              <a:gd name="connsiteY3" fmla="*/ 11112 h 1271399"/>
              <a:gd name="connsiteX4" fmla="*/ 133351 w 133351"/>
              <a:gd name="connsiteY4" fmla="*/ 0 h 127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1" h="1271399" stroke="0" extrusionOk="0">
                <a:moveTo>
                  <a:pt x="133351" y="1271399"/>
                </a:moveTo>
                <a:cubicBezTo>
                  <a:pt x="59131" y="1270643"/>
                  <a:pt x="-1286" y="1266465"/>
                  <a:pt x="0" y="1260287"/>
                </a:cubicBezTo>
                <a:cubicBezTo>
                  <a:pt x="-6384" y="1075279"/>
                  <a:pt x="28758" y="810843"/>
                  <a:pt x="0" y="673175"/>
                </a:cubicBezTo>
                <a:cubicBezTo>
                  <a:pt x="-28758" y="535507"/>
                  <a:pt x="6571" y="202981"/>
                  <a:pt x="0" y="11112"/>
                </a:cubicBezTo>
                <a:cubicBezTo>
                  <a:pt x="-4769" y="2441"/>
                  <a:pt x="61243" y="-1070"/>
                  <a:pt x="133351" y="0"/>
                </a:cubicBezTo>
                <a:cubicBezTo>
                  <a:pt x="151523" y="207887"/>
                  <a:pt x="128968" y="527383"/>
                  <a:pt x="133351" y="661127"/>
                </a:cubicBezTo>
                <a:cubicBezTo>
                  <a:pt x="137734" y="794871"/>
                  <a:pt x="144004" y="1081943"/>
                  <a:pt x="133351" y="1271399"/>
                </a:cubicBezTo>
                <a:close/>
              </a:path>
              <a:path w="133351" h="1271399" fill="none" extrusionOk="0">
                <a:moveTo>
                  <a:pt x="133351" y="1271399"/>
                </a:moveTo>
                <a:cubicBezTo>
                  <a:pt x="58660" y="1272485"/>
                  <a:pt x="360" y="1266808"/>
                  <a:pt x="0" y="1260287"/>
                </a:cubicBezTo>
                <a:cubicBezTo>
                  <a:pt x="-24686" y="1033513"/>
                  <a:pt x="-22611" y="964997"/>
                  <a:pt x="0" y="673175"/>
                </a:cubicBezTo>
                <a:cubicBezTo>
                  <a:pt x="22611" y="381353"/>
                  <a:pt x="1470" y="210797"/>
                  <a:pt x="0" y="11112"/>
                </a:cubicBezTo>
                <a:cubicBezTo>
                  <a:pt x="3811" y="-3787"/>
                  <a:pt x="54879" y="12625"/>
                  <a:pt x="133351" y="0"/>
                </a:cubicBezTo>
              </a:path>
              <a:path w="133351" h="1271399" fill="none" stroke="0" extrusionOk="0">
                <a:moveTo>
                  <a:pt x="133351" y="1271399"/>
                </a:moveTo>
                <a:cubicBezTo>
                  <a:pt x="59516" y="1271842"/>
                  <a:pt x="181" y="1266612"/>
                  <a:pt x="0" y="1260287"/>
                </a:cubicBezTo>
                <a:cubicBezTo>
                  <a:pt x="-11950" y="1065599"/>
                  <a:pt x="-742" y="840886"/>
                  <a:pt x="0" y="660683"/>
                </a:cubicBezTo>
                <a:cubicBezTo>
                  <a:pt x="742" y="480480"/>
                  <a:pt x="22881" y="184709"/>
                  <a:pt x="0" y="11112"/>
                </a:cubicBezTo>
                <a:cubicBezTo>
                  <a:pt x="-1310" y="3369"/>
                  <a:pt x="69828" y="-3955"/>
                  <a:pt x="133351" y="0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53410669">
                  <a:prstGeom prst="leftBracke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BF0E6-BEA0-8CB5-F9B9-DB92614F8285}"/>
              </a:ext>
            </a:extLst>
          </p:cNvPr>
          <p:cNvSpPr txBox="1"/>
          <p:nvPr/>
        </p:nvSpPr>
        <p:spPr>
          <a:xfrm>
            <a:off x="5989229" y="1446377"/>
            <a:ext cx="89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AR(p)</a:t>
            </a:r>
            <a:endParaRPr lang="es-C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94B4B-3C27-5245-428B-C37D7C4AB847}"/>
              </a:ext>
            </a:extLst>
          </p:cNvPr>
          <p:cNvSpPr txBox="1"/>
          <p:nvPr/>
        </p:nvSpPr>
        <p:spPr>
          <a:xfrm>
            <a:off x="9336314" y="1446377"/>
            <a:ext cx="98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MA(q)</a:t>
            </a:r>
            <a:endParaRPr lang="es-CR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4281C-AED8-AF37-963E-A1877D583859}"/>
              </a:ext>
            </a:extLst>
          </p:cNvPr>
          <p:cNvSpPr txBox="1"/>
          <p:nvPr/>
        </p:nvSpPr>
        <p:spPr>
          <a:xfrm>
            <a:off x="7647152" y="3099917"/>
            <a:ext cx="89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I(d)</a:t>
            </a:r>
            <a:endParaRPr lang="es-CR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45CB92-E61C-9C33-93F8-0FA442ABDB3C}"/>
                  </a:ext>
                </a:extLst>
              </p:cNvPr>
              <p:cNvSpPr txBox="1"/>
              <p:nvPr/>
            </p:nvSpPr>
            <p:spPr>
              <a:xfrm>
                <a:off x="6798784" y="3903932"/>
                <a:ext cx="25206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ARIMA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45CB92-E61C-9C33-93F8-0FA442ABD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84" y="3903932"/>
                <a:ext cx="2520641" cy="276999"/>
              </a:xfrm>
              <a:prstGeom prst="rect">
                <a:avLst/>
              </a:prstGeom>
              <a:blipFill>
                <a:blip r:embed="rId2"/>
                <a:stretch>
                  <a:fillRect t="-23913" b="-3260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3B554057-FFB8-AD58-BBC0-1AE50D891E6D}"/>
              </a:ext>
            </a:extLst>
          </p:cNvPr>
          <p:cNvSpPr/>
          <p:nvPr/>
        </p:nvSpPr>
        <p:spPr>
          <a:xfrm>
            <a:off x="6548819" y="5203189"/>
            <a:ext cx="129540" cy="1295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ACD70E-87ED-45CA-7952-A7DD534B07E2}"/>
              </a:ext>
            </a:extLst>
          </p:cNvPr>
          <p:cNvSpPr/>
          <p:nvPr/>
        </p:nvSpPr>
        <p:spPr>
          <a:xfrm>
            <a:off x="7036499" y="4936489"/>
            <a:ext cx="129540" cy="1295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09B8621-EA5A-BE36-1B7F-1B65E3289CE5}"/>
              </a:ext>
            </a:extLst>
          </p:cNvPr>
          <p:cNvSpPr/>
          <p:nvPr/>
        </p:nvSpPr>
        <p:spPr>
          <a:xfrm>
            <a:off x="7394641" y="5332731"/>
            <a:ext cx="129540" cy="1295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DE05BA-430A-FDBE-9006-8D04EEC67308}"/>
              </a:ext>
            </a:extLst>
          </p:cNvPr>
          <p:cNvSpPr/>
          <p:nvPr/>
        </p:nvSpPr>
        <p:spPr>
          <a:xfrm>
            <a:off x="7720777" y="4829810"/>
            <a:ext cx="129540" cy="1295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7387B2-2A82-2577-DF0A-F7C8D59FA6ED}"/>
              </a:ext>
            </a:extLst>
          </p:cNvPr>
          <p:cNvSpPr/>
          <p:nvPr/>
        </p:nvSpPr>
        <p:spPr>
          <a:xfrm>
            <a:off x="8043865" y="5267960"/>
            <a:ext cx="129540" cy="1295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4737C6-4448-1C8F-6767-760D514F0256}"/>
              </a:ext>
            </a:extLst>
          </p:cNvPr>
          <p:cNvSpPr/>
          <p:nvPr/>
        </p:nvSpPr>
        <p:spPr>
          <a:xfrm>
            <a:off x="8447343" y="4795522"/>
            <a:ext cx="129540" cy="1295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B3F209-F6FF-D0AC-048E-2ED26F398BBB}"/>
              </a:ext>
            </a:extLst>
          </p:cNvPr>
          <p:cNvSpPr/>
          <p:nvPr/>
        </p:nvSpPr>
        <p:spPr>
          <a:xfrm>
            <a:off x="9109139" y="4785877"/>
            <a:ext cx="129540" cy="1295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3971AE-2E96-9F0D-83AB-07A28E176C56}"/>
              </a:ext>
            </a:extLst>
          </p:cNvPr>
          <p:cNvSpPr/>
          <p:nvPr/>
        </p:nvSpPr>
        <p:spPr>
          <a:xfrm>
            <a:off x="9403082" y="5241292"/>
            <a:ext cx="129540" cy="1295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6CEFA9-1BAE-5C8B-F554-945AAD7EF602}"/>
              </a:ext>
            </a:extLst>
          </p:cNvPr>
          <p:cNvSpPr/>
          <p:nvPr/>
        </p:nvSpPr>
        <p:spPr>
          <a:xfrm>
            <a:off x="9680018" y="4902201"/>
            <a:ext cx="129540" cy="1295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08CC08-6AE0-1014-726C-87A67D6675D3}"/>
              </a:ext>
            </a:extLst>
          </p:cNvPr>
          <p:cNvCxnSpPr>
            <a:stCxn id="19" idx="7"/>
            <a:endCxn id="20" idx="2"/>
          </p:cNvCxnSpPr>
          <p:nvPr/>
        </p:nvCxnSpPr>
        <p:spPr>
          <a:xfrm flipV="1">
            <a:off x="6659388" y="5001260"/>
            <a:ext cx="377111" cy="22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F41E85-E518-ADE3-DE9F-409C29D972E8}"/>
              </a:ext>
            </a:extLst>
          </p:cNvPr>
          <p:cNvCxnSpPr>
            <a:cxnSpLocks/>
            <a:stCxn id="20" idx="6"/>
            <a:endCxn id="21" idx="1"/>
          </p:cNvCxnSpPr>
          <p:nvPr/>
        </p:nvCxnSpPr>
        <p:spPr>
          <a:xfrm>
            <a:off x="7166039" y="5001260"/>
            <a:ext cx="247573" cy="350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7DAC32-9442-9A4A-880C-E59C44A1AD55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>
          <a:xfrm flipH="1">
            <a:off x="7505210" y="4940381"/>
            <a:ext cx="234538" cy="41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54E5-0411-94F6-BA36-576A1D6FD048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7831346" y="4940381"/>
            <a:ext cx="231490" cy="346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CB7078-754F-B320-EAF4-63C3DA06C0E5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8154434" y="4906093"/>
            <a:ext cx="311880" cy="380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D54BDF-62CF-25D8-C050-D941D16147DA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8576883" y="4850648"/>
            <a:ext cx="532256" cy="9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FAF81E-3ECA-E336-5A95-1B0ECCB558F1}"/>
              </a:ext>
            </a:extLst>
          </p:cNvPr>
          <p:cNvCxnSpPr>
            <a:cxnSpLocks/>
            <a:stCxn id="25" idx="5"/>
            <a:endCxn id="26" idx="0"/>
          </p:cNvCxnSpPr>
          <p:nvPr/>
        </p:nvCxnSpPr>
        <p:spPr>
          <a:xfrm>
            <a:off x="9219708" y="4896448"/>
            <a:ext cx="248144" cy="344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E1B881-8CB6-2DD9-463B-5904E73DC7B0}"/>
              </a:ext>
            </a:extLst>
          </p:cNvPr>
          <p:cNvCxnSpPr>
            <a:cxnSpLocks/>
            <a:stCxn id="27" idx="3"/>
            <a:endCxn id="26" idx="7"/>
          </p:cNvCxnSpPr>
          <p:nvPr/>
        </p:nvCxnSpPr>
        <p:spPr>
          <a:xfrm flipH="1">
            <a:off x="9513651" y="5012772"/>
            <a:ext cx="185338" cy="247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B39DB3-8DD0-C83E-5883-5180756E7A8E}"/>
              </a:ext>
            </a:extLst>
          </p:cNvPr>
          <p:cNvCxnSpPr>
            <a:cxnSpLocks/>
          </p:cNvCxnSpPr>
          <p:nvPr/>
        </p:nvCxnSpPr>
        <p:spPr>
          <a:xfrm>
            <a:off x="6393180" y="5672956"/>
            <a:ext cx="34163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E7A7F9B-722D-8754-972F-2ADA96351D94}"/>
              </a:ext>
            </a:extLst>
          </p:cNvPr>
          <p:cNvCxnSpPr>
            <a:cxnSpLocks/>
          </p:cNvCxnSpPr>
          <p:nvPr/>
        </p:nvCxnSpPr>
        <p:spPr>
          <a:xfrm flipV="1">
            <a:off x="6395561" y="4715485"/>
            <a:ext cx="0" cy="9598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7893C10-30E8-5587-2E8B-529E5B7540A1}"/>
              </a:ext>
            </a:extLst>
          </p:cNvPr>
          <p:cNvSpPr txBox="1"/>
          <p:nvPr/>
        </p:nvSpPr>
        <p:spPr>
          <a:xfrm>
            <a:off x="9272483" y="5631543"/>
            <a:ext cx="676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tiempo</a:t>
            </a:r>
            <a:endParaRPr lang="es-CR" sz="1200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D8B367-EF9B-1B3D-7495-845FE12701CE}"/>
              </a:ext>
            </a:extLst>
          </p:cNvPr>
          <p:cNvSpPr txBox="1"/>
          <p:nvPr/>
        </p:nvSpPr>
        <p:spPr>
          <a:xfrm>
            <a:off x="6109108" y="4680988"/>
            <a:ext cx="27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y</a:t>
            </a:r>
            <a:endParaRPr lang="es-CR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FAFF1D-8E4A-E37E-06F1-1AA77A096BA6}"/>
                  </a:ext>
                </a:extLst>
              </p:cNvPr>
              <p:cNvSpPr txBox="1"/>
              <p:nvPr/>
            </p:nvSpPr>
            <p:spPr>
              <a:xfrm>
                <a:off x="9763895" y="4751823"/>
                <a:ext cx="4094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FAFF1D-8E4A-E37E-06F1-1AA77A096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895" y="4751823"/>
                <a:ext cx="409471" cy="369332"/>
              </a:xfrm>
              <a:prstGeom prst="rect">
                <a:avLst/>
              </a:prstGeom>
              <a:blipFill>
                <a:blip r:embed="rId3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64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43DD-B085-D2DB-D0AC-EE456CC9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Regresión Lineal (</a:t>
            </a:r>
            <a:r>
              <a:rPr lang="es-CR" b="1" dirty="0"/>
              <a:t>LR</a:t>
            </a:r>
            <a:r>
              <a:rPr lang="es-CR" dirty="0"/>
              <a:t>)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37CF6D-7F00-3854-42DB-06D39904FD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9334"/>
            <a:ext cx="10515600" cy="380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FE3397-EF88-A5B6-CAE3-5F960CE9732C}"/>
                  </a:ext>
                </a:extLst>
              </p:cNvPr>
              <p:cNvSpPr txBox="1"/>
              <p:nvPr/>
            </p:nvSpPr>
            <p:spPr>
              <a:xfrm>
                <a:off x="7434498" y="1562940"/>
                <a:ext cx="26012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FE3397-EF88-A5B6-CAE3-5F960CE97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98" y="1562940"/>
                <a:ext cx="2601286" cy="369332"/>
              </a:xfrm>
              <a:prstGeom prst="rect">
                <a:avLst/>
              </a:prstGeom>
              <a:blipFill>
                <a:blip r:embed="rId3"/>
                <a:stretch>
                  <a:fillRect l="-4225" b="-3442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F0F64D-23A9-8B7C-817A-079EC4CDFA3D}"/>
              </a:ext>
            </a:extLst>
          </p:cNvPr>
          <p:cNvCxnSpPr/>
          <p:nvPr/>
        </p:nvCxnSpPr>
        <p:spPr>
          <a:xfrm flipV="1">
            <a:off x="1175657" y="3359020"/>
            <a:ext cx="9937102" cy="970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127F8-2E59-DEB2-FF24-978C4E9F0B05}"/>
              </a:ext>
            </a:extLst>
          </p:cNvPr>
          <p:cNvCxnSpPr>
            <a:cxnSpLocks/>
          </p:cNvCxnSpPr>
          <p:nvPr/>
        </p:nvCxnSpPr>
        <p:spPr>
          <a:xfrm flipV="1">
            <a:off x="11131613" y="3268634"/>
            <a:ext cx="758088" cy="840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A8E846-FE62-F7B5-C724-B32652E72DA3}"/>
              </a:ext>
            </a:extLst>
          </p:cNvPr>
          <p:cNvSpPr txBox="1"/>
          <p:nvPr/>
        </p:nvSpPr>
        <p:spPr>
          <a:xfrm>
            <a:off x="848558" y="1604268"/>
            <a:ext cx="65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Puede la Regresión Lineal Simple explicar el fenómeno observado?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BFE708-196F-163C-922E-F2B888487664}"/>
              </a:ext>
            </a:extLst>
          </p:cNvPr>
          <p:cNvCxnSpPr/>
          <p:nvPr/>
        </p:nvCxnSpPr>
        <p:spPr>
          <a:xfrm>
            <a:off x="1979720" y="3310652"/>
            <a:ext cx="0" cy="90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62F1CE-9687-A61D-91EF-B58EC2FF43C4}"/>
              </a:ext>
            </a:extLst>
          </p:cNvPr>
          <p:cNvCxnSpPr>
            <a:cxnSpLocks/>
          </p:cNvCxnSpPr>
          <p:nvPr/>
        </p:nvCxnSpPr>
        <p:spPr>
          <a:xfrm>
            <a:off x="2078854" y="3031307"/>
            <a:ext cx="0" cy="118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92F0B3-0F04-332A-F90F-1934A4CB9BFD}"/>
              </a:ext>
            </a:extLst>
          </p:cNvPr>
          <p:cNvCxnSpPr>
            <a:cxnSpLocks/>
          </p:cNvCxnSpPr>
          <p:nvPr/>
        </p:nvCxnSpPr>
        <p:spPr>
          <a:xfrm>
            <a:off x="2284520" y="3429000"/>
            <a:ext cx="0" cy="78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5021E8-B92D-B562-1ED8-EC5186A55E3D}"/>
              </a:ext>
            </a:extLst>
          </p:cNvPr>
          <p:cNvCxnSpPr>
            <a:cxnSpLocks/>
          </p:cNvCxnSpPr>
          <p:nvPr/>
        </p:nvCxnSpPr>
        <p:spPr>
          <a:xfrm>
            <a:off x="2428042" y="3268634"/>
            <a:ext cx="0" cy="94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E27FD9-FD81-5AA2-4423-EFA4BA0D32E6}"/>
              </a:ext>
            </a:extLst>
          </p:cNvPr>
          <p:cNvCxnSpPr>
            <a:cxnSpLocks/>
          </p:cNvCxnSpPr>
          <p:nvPr/>
        </p:nvCxnSpPr>
        <p:spPr>
          <a:xfrm flipV="1">
            <a:off x="1475173" y="4329404"/>
            <a:ext cx="0" cy="30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7A1DF3-C644-916E-8C9A-A16C5FE16CE8}"/>
              </a:ext>
            </a:extLst>
          </p:cNvPr>
          <p:cNvCxnSpPr>
            <a:cxnSpLocks/>
          </p:cNvCxnSpPr>
          <p:nvPr/>
        </p:nvCxnSpPr>
        <p:spPr>
          <a:xfrm flipV="1">
            <a:off x="1299099" y="4320937"/>
            <a:ext cx="0" cy="30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C7EB27-39F7-35FC-9688-C2F168681A23}"/>
                  </a:ext>
                </a:extLst>
              </p:cNvPr>
              <p:cNvSpPr txBox="1"/>
              <p:nvPr/>
            </p:nvSpPr>
            <p:spPr>
              <a:xfrm>
                <a:off x="1961730" y="3558097"/>
                <a:ext cx="4505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C7EB27-39F7-35FC-9688-C2F168681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30" y="3558097"/>
                <a:ext cx="4505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E43BF0-F496-01B6-6628-DF861D238067}"/>
                  </a:ext>
                </a:extLst>
              </p:cNvPr>
              <p:cNvSpPr txBox="1"/>
              <p:nvPr/>
            </p:nvSpPr>
            <p:spPr>
              <a:xfrm>
                <a:off x="848558" y="6012966"/>
                <a:ext cx="10515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s-CR" dirty="0"/>
                  <a:t> es el valor residual del periodo t.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E43BF0-F496-01B6-6628-DF861D238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58" y="6012966"/>
                <a:ext cx="1051560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26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B0B4-2D2F-1958-E4E3-943E78DD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Auto Regresión (</a:t>
            </a:r>
            <a:r>
              <a:rPr lang="es-CR" b="1" dirty="0"/>
              <a:t>AR</a:t>
            </a:r>
            <a:r>
              <a:rPr lang="es-CR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BE7442-07CA-EE3C-B198-5E7BA95FD0B6}"/>
                  </a:ext>
                </a:extLst>
              </p:cNvPr>
              <p:cNvSpPr txBox="1"/>
              <p:nvPr/>
            </p:nvSpPr>
            <p:spPr>
              <a:xfrm>
                <a:off x="1927287" y="2599748"/>
                <a:ext cx="25046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BE7442-07CA-EE3C-B198-5E7BA95F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287" y="2599748"/>
                <a:ext cx="2504667" cy="369332"/>
              </a:xfrm>
              <a:prstGeom prst="rect">
                <a:avLst/>
              </a:prstGeom>
              <a:blipFill>
                <a:blip r:embed="rId2"/>
                <a:stretch>
                  <a:fillRect l="-4380" b="-3442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B584F-00FC-0D3D-374B-30441DBF31EF}"/>
              </a:ext>
            </a:extLst>
          </p:cNvPr>
          <p:cNvCxnSpPr>
            <a:cxnSpLocks/>
          </p:cNvCxnSpPr>
          <p:nvPr/>
        </p:nvCxnSpPr>
        <p:spPr>
          <a:xfrm>
            <a:off x="1861444" y="3320249"/>
            <a:ext cx="4128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AF541-9CAE-B898-9D46-A87A4D8A40FF}"/>
                  </a:ext>
                </a:extLst>
              </p:cNvPr>
              <p:cNvSpPr txBox="1"/>
              <p:nvPr/>
            </p:nvSpPr>
            <p:spPr>
              <a:xfrm>
                <a:off x="1861444" y="3555979"/>
                <a:ext cx="47140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AF541-9CAE-B898-9D46-A87A4D8A4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44" y="3555979"/>
                <a:ext cx="4714042" cy="369332"/>
              </a:xfrm>
              <a:prstGeom prst="rect">
                <a:avLst/>
              </a:prstGeom>
              <a:blipFill>
                <a:blip r:embed="rId3"/>
                <a:stretch>
                  <a:fillRect l="-2326" b="-3442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DA7E1-8DFE-4D3C-11AB-682EE923B61A}"/>
                  </a:ext>
                </a:extLst>
              </p:cNvPr>
              <p:cNvSpPr txBox="1"/>
              <p:nvPr/>
            </p:nvSpPr>
            <p:spPr>
              <a:xfrm>
                <a:off x="1861444" y="4161040"/>
                <a:ext cx="4243527" cy="10147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DA7E1-8DFE-4D3C-11AB-682EE923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44" y="4161040"/>
                <a:ext cx="4243527" cy="10147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4FD82E-398A-2147-07B3-513983B8B70B}"/>
                  </a:ext>
                </a:extLst>
              </p:cNvPr>
              <p:cNvSpPr txBox="1"/>
              <p:nvPr/>
            </p:nvSpPr>
            <p:spPr>
              <a:xfrm>
                <a:off x="7045632" y="2599748"/>
                <a:ext cx="383802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CR" dirty="0"/>
                  <a:t>: es una constante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R" dirty="0"/>
                  <a:t> se conoce como </a:t>
                </a:r>
                <a:r>
                  <a:rPr lang="es-CR" dirty="0" err="1"/>
                  <a:t>Lag</a:t>
                </a:r>
                <a:r>
                  <a:rPr lang="es-CR" dirty="0"/>
                  <a:t>, </a:t>
                </a:r>
                <a:r>
                  <a:rPr lang="es-CR" i="1" dirty="0">
                    <a:solidFill>
                      <a:srgbClr val="7030A0"/>
                    </a:solidFill>
                  </a:rPr>
                  <a:t>p</a:t>
                </a:r>
                <a:r>
                  <a:rPr lang="es-CR" dirty="0"/>
                  <a:t> controla la cantidad de </a:t>
                </a:r>
                <a:r>
                  <a:rPr lang="es-CR" dirty="0" err="1"/>
                  <a:t>Lags</a:t>
                </a:r>
                <a:r>
                  <a:rPr lang="es-C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C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R" dirty="0"/>
                  <a:t>Un modelo AR(1) quiere decir que p = 1. Ósea que solo considera los datos del periodo anterior.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CR" dirty="0"/>
              </a:p>
              <a:p>
                <a:endParaRPr lang="es-C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4FD82E-398A-2147-07B3-513983B8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632" y="2599748"/>
                <a:ext cx="3838022" cy="2862322"/>
              </a:xfrm>
              <a:prstGeom prst="rect">
                <a:avLst/>
              </a:prstGeom>
              <a:blipFill>
                <a:blip r:embed="rId5"/>
                <a:stretch>
                  <a:fillRect l="-1113" t="-1064" r="-238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FDF332A-A25E-6CF6-1B36-5C630BB5940A}"/>
              </a:ext>
            </a:extLst>
          </p:cNvPr>
          <p:cNvSpPr txBox="1"/>
          <p:nvPr/>
        </p:nvSpPr>
        <p:spPr>
          <a:xfrm>
            <a:off x="648940" y="2654383"/>
            <a:ext cx="769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(</a:t>
            </a:r>
            <a:r>
              <a:rPr lang="es-CR" b="1" dirty="0"/>
              <a:t>LR</a:t>
            </a:r>
            <a:r>
              <a:rPr lang="es-CR" dirty="0"/>
              <a:t>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25D56-16EB-4564-8D10-A46A79E2A934}"/>
              </a:ext>
            </a:extLst>
          </p:cNvPr>
          <p:cNvSpPr txBox="1"/>
          <p:nvPr/>
        </p:nvSpPr>
        <p:spPr>
          <a:xfrm>
            <a:off x="621846" y="3555979"/>
            <a:ext cx="769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(</a:t>
            </a:r>
            <a:r>
              <a:rPr lang="es-CR" b="1" dirty="0"/>
              <a:t>AR</a:t>
            </a:r>
            <a:r>
              <a:rPr lang="es-C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7409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06F3-9AFF-33D6-826F-6D82297B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Auto Regresión (</a:t>
            </a:r>
            <a:r>
              <a:rPr lang="es-CR" b="1" dirty="0"/>
              <a:t>AR</a:t>
            </a:r>
            <a:r>
              <a:rPr lang="es-CR" dirty="0"/>
              <a:t>) – Predicción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8FC6D76-B697-B022-58EA-3535236D9E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9334"/>
            <a:ext cx="10515600" cy="380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B15A2-79B1-7904-AB58-0BD20DE638A9}"/>
              </a:ext>
            </a:extLst>
          </p:cNvPr>
          <p:cNvCxnSpPr/>
          <p:nvPr/>
        </p:nvCxnSpPr>
        <p:spPr>
          <a:xfrm>
            <a:off x="8611339" y="1690688"/>
            <a:ext cx="0" cy="4718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B8D7D6-E228-0DA8-4548-750302DC9963}"/>
              </a:ext>
            </a:extLst>
          </p:cNvPr>
          <p:cNvSpPr txBox="1"/>
          <p:nvPr/>
        </p:nvSpPr>
        <p:spPr>
          <a:xfrm>
            <a:off x="838200" y="1690688"/>
            <a:ext cx="77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Train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ADF672-B3A7-FF06-EF6A-90193094B46D}"/>
              </a:ext>
            </a:extLst>
          </p:cNvPr>
          <p:cNvSpPr txBox="1"/>
          <p:nvPr/>
        </p:nvSpPr>
        <p:spPr>
          <a:xfrm>
            <a:off x="8611339" y="1718079"/>
            <a:ext cx="27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7339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06F3-9AFF-33D6-826F-6D82297B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Auto Regresión (</a:t>
            </a:r>
            <a:r>
              <a:rPr lang="es-CR" b="1" dirty="0"/>
              <a:t>AR</a:t>
            </a:r>
            <a:r>
              <a:rPr lang="es-CR" dirty="0"/>
              <a:t>) – Predicción </a:t>
            </a:r>
            <a:r>
              <a:rPr lang="es-CR" sz="2000" dirty="0"/>
              <a:t>ARIMA(1,0,0) </a:t>
            </a:r>
            <a:endParaRPr lang="es-C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592887-BD70-F0D5-B2EA-D6375082B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0" y="1354284"/>
            <a:ext cx="7714479" cy="531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3ADFD57-E913-1957-6589-25D554D4F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276" y="1354284"/>
            <a:ext cx="3763123" cy="25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76EFA6A-6201-6CB0-E771-EFA846E1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277" y="4012163"/>
            <a:ext cx="3755556" cy="258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90ACFB-F9B4-4002-B904-2810E563B32E}"/>
              </a:ext>
            </a:extLst>
          </p:cNvPr>
          <p:cNvSpPr txBox="1"/>
          <p:nvPr/>
        </p:nvSpPr>
        <p:spPr>
          <a:xfrm>
            <a:off x="8510257" y="1430448"/>
            <a:ext cx="55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7C027-5DA8-0122-B408-8585541B7086}"/>
              </a:ext>
            </a:extLst>
          </p:cNvPr>
          <p:cNvSpPr txBox="1"/>
          <p:nvPr/>
        </p:nvSpPr>
        <p:spPr>
          <a:xfrm>
            <a:off x="8510257" y="4029160"/>
            <a:ext cx="85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/>
              <a:t>Pred</a:t>
            </a:r>
            <a:endParaRPr lang="es-C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CDBCF-08E6-1EC7-9E6B-F006D243142E}"/>
              </a:ext>
            </a:extLst>
          </p:cNvPr>
          <p:cNvSpPr txBox="1"/>
          <p:nvPr/>
        </p:nvSpPr>
        <p:spPr>
          <a:xfrm>
            <a:off x="1118586" y="1560568"/>
            <a:ext cx="13582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R" dirty="0"/>
              <a:t>RMSE: 1.637</a:t>
            </a:r>
          </a:p>
        </p:txBody>
      </p:sp>
    </p:spTree>
    <p:extLst>
      <p:ext uri="{BB962C8B-B14F-4D97-AF65-F5344CB8AC3E}">
        <p14:creationId xmlns:p14="http://schemas.microsoft.com/office/powerpoint/2010/main" val="422974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570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Data Storytelling:  Predicción de Series Temporales con ARIMA</vt:lpstr>
      <vt:lpstr>Serie Temporal</vt:lpstr>
      <vt:lpstr>Temperatura Promedio Nueva Delhi 2013-2017</vt:lpstr>
      <vt:lpstr>Componentes de Series Temporales</vt:lpstr>
      <vt:lpstr>ARIMA</vt:lpstr>
      <vt:lpstr>Regresión Lineal (LR) </vt:lpstr>
      <vt:lpstr>Auto Regresión (AR) </vt:lpstr>
      <vt:lpstr>Auto Regresión (AR) – Predicción </vt:lpstr>
      <vt:lpstr>Auto Regresión (AR) – Predicción ARIMA(1,0,0) </vt:lpstr>
      <vt:lpstr>Moving Average (MA)</vt:lpstr>
      <vt:lpstr>Moving Average (MA) – ARIMA(0,0,1)</vt:lpstr>
      <vt:lpstr>Moving Average (MA) – ARIMA(0,0,1)</vt:lpstr>
      <vt:lpstr>AR+MA = ARMA(p,q) - ARIMA(1,0,1)</vt:lpstr>
      <vt:lpstr>ARMA (1,0,1)</vt:lpstr>
      <vt:lpstr>Integración: (I) – ARIMA(0,1,0)</vt:lpstr>
      <vt:lpstr>Integración: (I) – Efecto en la Serie</vt:lpstr>
      <vt:lpstr>ARIMA (1,1,1)</vt:lpstr>
      <vt:lpstr>DEMO</vt:lpstr>
      <vt:lpstr>Muchas Gracias  juan.zamora6@ulatina.net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Storytelling:  Prediccion de Series Temporales con ARIMA</dc:title>
  <dc:creator>Juan Zamora</dc:creator>
  <cp:lastModifiedBy>Juan Zamora</cp:lastModifiedBy>
  <cp:revision>16</cp:revision>
  <dcterms:created xsi:type="dcterms:W3CDTF">2022-09-20T19:42:31Z</dcterms:created>
  <dcterms:modified xsi:type="dcterms:W3CDTF">2022-09-23T17:51:49Z</dcterms:modified>
</cp:coreProperties>
</file>