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4" r:id="rId2"/>
    <p:sldId id="288" r:id="rId3"/>
    <p:sldId id="280" r:id="rId4"/>
    <p:sldId id="289" r:id="rId5"/>
    <p:sldId id="286" r:id="rId6"/>
    <p:sldId id="284" r:id="rId7"/>
    <p:sldId id="287" r:id="rId8"/>
    <p:sldId id="285" r:id="rId9"/>
    <p:sldId id="290" r:id="rId10"/>
    <p:sldId id="282" r:id="rId11"/>
    <p:sldId id="292" r:id="rId12"/>
    <p:sldId id="293" r:id="rId13"/>
    <p:sldId id="295" r:id="rId14"/>
    <p:sldId id="294" r:id="rId15"/>
    <p:sldId id="296" r:id="rId16"/>
    <p:sldId id="291" r:id="rId17"/>
    <p:sldId id="297" r:id="rId18"/>
  </p:sldIdLst>
  <p:sldSz cx="14630400" cy="8229600"/>
  <p:notesSz cx="14630400" cy="8229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95C"/>
    <a:srgbClr val="424242"/>
    <a:srgbClr val="865943"/>
    <a:srgbClr val="C4D82E"/>
    <a:srgbClr val="F9E018"/>
    <a:srgbClr val="815DC7"/>
    <a:srgbClr val="00BAE1"/>
    <a:srgbClr val="42AB0B"/>
    <a:srgbClr val="FEBE10"/>
    <a:srgbClr val="FF6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852690-D557-E2C2-8710-08C35B53ACFA}" v="446" dt="2025-05-05T20:56:36.827"/>
    <p1510:client id="{4FA92120-7C7B-EA20-4F52-BC6E8C254F3D}" v="4126" dt="2025-05-04T21:53:00.303"/>
    <p1510:client id="{6696A6BD-5348-A3C2-CC36-37B2A1C019B3}" v="194" dt="2025-05-06T02:38:43.411"/>
    <p1510:client id="{BCBE00B2-136A-CCFC-1999-43823747BAA8}" v="7365" dt="2025-05-05T20:06:49.3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12"/>
    <p:restoredTop sz="94694"/>
  </p:normalViewPr>
  <p:slideViewPr>
    <p:cSldViewPr>
      <p:cViewPr varScale="1">
        <p:scale>
          <a:sx n="71" d="100"/>
          <a:sy n="71" d="100"/>
        </p:scale>
        <p:origin x="83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340475" cy="4127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286750" y="0"/>
            <a:ext cx="6340475" cy="412750"/>
          </a:xfrm>
          <a:prstGeom prst="rect">
            <a:avLst/>
          </a:prstGeom>
        </p:spPr>
        <p:txBody>
          <a:bodyPr vert="horz" lIns="91440" tIns="45720" rIns="91440" bIns="45720" rtlCol="0"/>
          <a:lstStyle>
            <a:lvl1pPr algn="r">
              <a:defRPr sz="1200"/>
            </a:lvl1pPr>
          </a:lstStyle>
          <a:p>
            <a:fld id="{AC77DC01-CB11-8344-A5CD-1055FEF3C8DE}" type="datetimeFigureOut">
              <a:rPr lang="en-US" smtClean="0"/>
              <a:t>5/5/2025</a:t>
            </a:fld>
            <a:endParaRPr lang="en-US"/>
          </a:p>
        </p:txBody>
      </p:sp>
      <p:sp>
        <p:nvSpPr>
          <p:cNvPr id="4" name="Slide Image Placeholder 3"/>
          <p:cNvSpPr>
            <a:spLocks noGrp="1" noRot="1" noChangeAspect="1"/>
          </p:cNvSpPr>
          <p:nvPr>
            <p:ph type="sldImg" idx="2"/>
          </p:nvPr>
        </p:nvSpPr>
        <p:spPr>
          <a:xfrm>
            <a:off x="4845050" y="1028700"/>
            <a:ext cx="4940300" cy="2778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63675" y="3960813"/>
            <a:ext cx="11703050" cy="324008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816850"/>
            <a:ext cx="6340475" cy="4127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286750" y="7816850"/>
            <a:ext cx="6340475" cy="412750"/>
          </a:xfrm>
          <a:prstGeom prst="rect">
            <a:avLst/>
          </a:prstGeom>
        </p:spPr>
        <p:txBody>
          <a:bodyPr vert="horz" lIns="91440" tIns="45720" rIns="91440" bIns="45720" rtlCol="0" anchor="b"/>
          <a:lstStyle>
            <a:lvl1pPr algn="r">
              <a:defRPr sz="1200"/>
            </a:lvl1pPr>
          </a:lstStyle>
          <a:p>
            <a:fld id="{508308DD-E55C-7E42-A6A3-4F6B67015C31}" type="slidenum">
              <a:rPr lang="en-US" smtClean="0"/>
              <a:t>‹#›</a:t>
            </a:fld>
            <a:endParaRPr lang="en-US"/>
          </a:p>
        </p:txBody>
      </p:sp>
    </p:spTree>
    <p:extLst>
      <p:ext uri="{BB962C8B-B14F-4D97-AF65-F5344CB8AC3E}">
        <p14:creationId xmlns:p14="http://schemas.microsoft.com/office/powerpoint/2010/main" val="3883035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411480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sp>
        <p:nvSpPr>
          <p:cNvPr id="9" name="object 4">
            <a:extLst>
              <a:ext uri="{FF2B5EF4-FFF2-40B4-BE49-F238E27FC236}">
                <a16:creationId xmlns:a16="http://schemas.microsoft.com/office/drawing/2014/main" id="{B5C245CA-3254-0347-A4AA-6EDD985A2B0B}"/>
              </a:ext>
            </a:extLst>
          </p:cNvPr>
          <p:cNvSpPr/>
          <p:nvPr userDrawn="1"/>
        </p:nvSpPr>
        <p:spPr>
          <a:xfrm>
            <a:off x="0" y="0"/>
            <a:ext cx="7315200" cy="41148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865943"/>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28735"/>
            <a:ext cx="2743200" cy="46670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494F00A5-8EEC-F645-A681-48E12E2AA8AC}"/>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7196"/>
          </a:solidFill>
        </p:spPr>
        <p:txBody>
          <a:bodyPr wrap="square" lIns="0" tIns="0" rIns="0" bIns="0" rtlCol="0"/>
          <a:lstStyle/>
          <a:p>
            <a:endParaRPr/>
          </a:p>
        </p:txBody>
      </p:sp>
      <p:sp>
        <p:nvSpPr>
          <p:cNvPr id="12" name="object 3">
            <a:extLst>
              <a:ext uri="{FF2B5EF4-FFF2-40B4-BE49-F238E27FC236}">
                <a16:creationId xmlns:a16="http://schemas.microsoft.com/office/drawing/2014/main" id="{3C313080-83AC-4749-BE66-AE3A112E4E35}"/>
              </a:ext>
            </a:extLst>
          </p:cNvPr>
          <p:cNvSpPr/>
          <p:nvPr userDrawn="1"/>
        </p:nvSpPr>
        <p:spPr>
          <a:xfrm>
            <a:off x="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
        <p:nvSpPr>
          <p:cNvPr id="43" name="Title 7">
            <a:extLst>
              <a:ext uri="{FF2B5EF4-FFF2-40B4-BE49-F238E27FC236}">
                <a16:creationId xmlns:a16="http://schemas.microsoft.com/office/drawing/2014/main" id="{B447E117-4F4F-2040-B076-13C4DEA1C623}"/>
              </a:ext>
            </a:extLst>
          </p:cNvPr>
          <p:cNvSpPr>
            <a:spLocks noGrp="1"/>
          </p:cNvSpPr>
          <p:nvPr>
            <p:ph type="title"/>
          </p:nvPr>
        </p:nvSpPr>
        <p:spPr>
          <a:xfrm>
            <a:off x="7641927" y="3505200"/>
            <a:ext cx="6607474" cy="1292662"/>
          </a:xfrm>
          <a:prstGeom prst="rect">
            <a:avLst/>
          </a:prstGeom>
        </p:spPr>
        <p:txBody>
          <a:bodyPr/>
          <a:lstStyle>
            <a:lvl1pPr>
              <a:defRPr sz="4200" b="1">
                <a:solidFill>
                  <a:schemeClr val="bg1"/>
                </a:solidFill>
              </a:defRPr>
            </a:lvl1pPr>
          </a:lstStyle>
          <a:p>
            <a:r>
              <a:rPr lang="en-US" dirty="0"/>
              <a:t>Click to edit Master title style</a:t>
            </a:r>
          </a:p>
        </p:txBody>
      </p:sp>
      <p:pic>
        <p:nvPicPr>
          <p:cNvPr id="44" name="Picture 43">
            <a:extLst>
              <a:ext uri="{FF2B5EF4-FFF2-40B4-BE49-F238E27FC236}">
                <a16:creationId xmlns:a16="http://schemas.microsoft.com/office/drawing/2014/main" id="{FAA1841A-532C-1547-95FA-CBA40F561B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7452" y="3534335"/>
            <a:ext cx="2401948" cy="691761"/>
          </a:xfrm>
          <a:prstGeom prst="rect">
            <a:avLst/>
          </a:prstGeom>
        </p:spPr>
      </p:pic>
      <p:pic>
        <p:nvPicPr>
          <p:cNvPr id="45" name="Picture 44">
            <a:extLst>
              <a:ext uri="{FF2B5EF4-FFF2-40B4-BE49-F238E27FC236}">
                <a16:creationId xmlns:a16="http://schemas.microsoft.com/office/drawing/2014/main" id="{B74E5C2F-6C2E-0049-B306-422D9B4FB33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197" y="7329092"/>
            <a:ext cx="2743200" cy="466706"/>
          </a:xfrm>
          <a:prstGeom prst="rect">
            <a:avLst/>
          </a:prstGeom>
        </p:spPr>
      </p:pic>
    </p:spTree>
    <p:extLst>
      <p:ext uri="{BB962C8B-B14F-4D97-AF65-F5344CB8AC3E}">
        <p14:creationId xmlns:p14="http://schemas.microsoft.com/office/powerpoint/2010/main" val="43564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object 3">
            <a:extLst>
              <a:ext uri="{FF2B5EF4-FFF2-40B4-BE49-F238E27FC236}">
                <a16:creationId xmlns:a16="http://schemas.microsoft.com/office/drawing/2014/main" id="{EA47915D-2DB9-6349-8EB6-019F513683CA}"/>
              </a:ext>
            </a:extLst>
          </p:cNvPr>
          <p:cNvSpPr/>
          <p:nvPr userDrawn="1"/>
        </p:nvSpPr>
        <p:spPr>
          <a:xfrm>
            <a:off x="0" y="0"/>
            <a:ext cx="7315200" cy="8229600"/>
          </a:xfrm>
          <a:custGeom>
            <a:avLst/>
            <a:gdLst/>
            <a:ahLst/>
            <a:cxnLst/>
            <a:rect l="l" t="t" r="r" b="b"/>
            <a:pathLst>
              <a:path w="7315200" h="4114800">
                <a:moveTo>
                  <a:pt x="0" y="4114800"/>
                </a:moveTo>
                <a:lnTo>
                  <a:pt x="7315200" y="4114800"/>
                </a:lnTo>
                <a:lnTo>
                  <a:pt x="7315200" y="0"/>
                </a:lnTo>
                <a:lnTo>
                  <a:pt x="0" y="0"/>
                </a:lnTo>
                <a:lnTo>
                  <a:pt x="0" y="4114800"/>
                </a:lnTo>
                <a:close/>
              </a:path>
            </a:pathLst>
          </a:custGeom>
          <a:solidFill>
            <a:srgbClr val="FF6400"/>
          </a:solidFill>
        </p:spPr>
        <p:txBody>
          <a:bodyPr wrap="square" lIns="0" tIns="0" rIns="0" bIns="0" rtlCol="0"/>
          <a:lstStyle/>
          <a:p>
            <a:endParaRPr/>
          </a:p>
        </p:txBody>
      </p:sp>
      <p:pic>
        <p:nvPicPr>
          <p:cNvPr id="10" name="Picture 9">
            <a:extLst>
              <a:ext uri="{FF2B5EF4-FFF2-40B4-BE49-F238E27FC236}">
                <a16:creationId xmlns:a16="http://schemas.microsoft.com/office/drawing/2014/main" id="{7FB80A15-362C-E24E-AF77-6337B47440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462307"/>
            <a:ext cx="1569766" cy="452093"/>
          </a:xfrm>
          <a:prstGeom prst="rect">
            <a:avLst/>
          </a:prstGeom>
        </p:spPr>
      </p:pic>
      <p:pic>
        <p:nvPicPr>
          <p:cNvPr id="11" name="Picture 10">
            <a:extLst>
              <a:ext uri="{FF2B5EF4-FFF2-40B4-BE49-F238E27FC236}">
                <a16:creationId xmlns:a16="http://schemas.microsoft.com/office/drawing/2014/main" id="{4B4A551F-FD7A-4040-8999-E39E352A89D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5168" y="7328735"/>
            <a:ext cx="2743200" cy="46670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lvl1pPr>
          </a:lstStyle>
          <a:p>
            <a:endParaRPr dirty="0"/>
          </a:p>
        </p:txBody>
      </p:sp>
      <p:sp>
        <p:nvSpPr>
          <p:cNvPr id="19" name="Picture Placeholder 17">
            <a:extLst>
              <a:ext uri="{FF2B5EF4-FFF2-40B4-BE49-F238E27FC236}">
                <a16:creationId xmlns:a16="http://schemas.microsoft.com/office/drawing/2014/main" id="{9DF8FC8E-B414-A244-8970-47F8B393C782}"/>
              </a:ext>
            </a:extLst>
          </p:cNvPr>
          <p:cNvSpPr>
            <a:spLocks noGrp="1"/>
          </p:cNvSpPr>
          <p:nvPr>
            <p:ph type="pic" sz="quarter" idx="10"/>
          </p:nvPr>
        </p:nvSpPr>
        <p:spPr>
          <a:xfrm>
            <a:off x="7315198" y="0"/>
            <a:ext cx="7315202" cy="8229600"/>
          </a:xfrm>
        </p:spPr>
        <p:txBody>
          <a:bodyPr/>
          <a:lstStyle/>
          <a:p>
            <a:endParaRPr lang="en-US"/>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923330"/>
          </a:xfrm>
        </p:spPr>
        <p:txBody>
          <a:bodyPr lIns="0" tIns="0" rIns="0" bIns="0"/>
          <a:lstStyle>
            <a:lvl1pPr marL="0" indent="0">
              <a:buNone/>
              <a:defRPr sz="120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lvl1pPr>
            <a:lvl2pPr marL="457200" indent="0">
              <a:buNone/>
              <a:defRPr sz="1200" b="0"/>
            </a:lvl2pPr>
            <a:lvl3pPr marL="914400" indent="0">
              <a:buNone/>
              <a:defRPr sz="1200" b="0"/>
            </a:lvl3pPr>
            <a:lvl4pPr marL="1371600" indent="0">
              <a:buNone/>
              <a:defRPr sz="1200" b="0"/>
            </a:lvl4pPr>
            <a:lvl5pPr marL="1828800" indent="0">
              <a:buNone/>
              <a:defRPr sz="12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170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29175"/>
            <a:ext cx="2743200" cy="46582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
        <p:nvSpPr>
          <p:cNvPr id="17" name="object 2">
            <a:extLst>
              <a:ext uri="{FF2B5EF4-FFF2-40B4-BE49-F238E27FC236}">
                <a16:creationId xmlns:a16="http://schemas.microsoft.com/office/drawing/2014/main" id="{AE4FDAD9-FA4E-9649-917A-061BC6AE115A}"/>
              </a:ext>
            </a:extLst>
          </p:cNvPr>
          <p:cNvSpPr/>
          <p:nvPr userDrawn="1"/>
        </p:nvSpPr>
        <p:spPr>
          <a:xfrm>
            <a:off x="7315200" y="0"/>
            <a:ext cx="7315200" cy="8229600"/>
          </a:xfrm>
          <a:custGeom>
            <a:avLst/>
            <a:gdLst/>
            <a:ahLst/>
            <a:cxnLst/>
            <a:rect l="l" t="t" r="r" b="b"/>
            <a:pathLst>
              <a:path w="7315200" h="8229600">
                <a:moveTo>
                  <a:pt x="0" y="8229600"/>
                </a:moveTo>
                <a:lnTo>
                  <a:pt x="7315200" y="8229600"/>
                </a:lnTo>
                <a:lnTo>
                  <a:pt x="7315200" y="0"/>
                </a:lnTo>
                <a:lnTo>
                  <a:pt x="0" y="0"/>
                </a:lnTo>
                <a:lnTo>
                  <a:pt x="0" y="8229600"/>
                </a:lnTo>
                <a:close/>
              </a:path>
            </a:pathLst>
          </a:custGeom>
          <a:solidFill>
            <a:srgbClr val="002A5C"/>
          </a:solidFill>
        </p:spPr>
        <p:txBody>
          <a:bodyPr wrap="square" lIns="0" tIns="0" rIns="0" bIns="0" rtlCol="0"/>
          <a:lstStyle/>
          <a:p>
            <a:endParaRPr/>
          </a:p>
        </p:txBody>
      </p:sp>
    </p:spTree>
    <p:extLst>
      <p:ext uri="{BB962C8B-B14F-4D97-AF65-F5344CB8AC3E}">
        <p14:creationId xmlns:p14="http://schemas.microsoft.com/office/powerpoint/2010/main" val="431792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2DB5BC6-A8D9-F444-91D6-E41D90C6EF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5168" y="7329175"/>
            <a:ext cx="2743200" cy="465826"/>
          </a:xfrm>
          <a:prstGeom prst="rect">
            <a:avLst/>
          </a:prstGeom>
        </p:spPr>
      </p:pic>
      <p:sp>
        <p:nvSpPr>
          <p:cNvPr id="2" name="Holder 2"/>
          <p:cNvSpPr>
            <a:spLocks noGrp="1"/>
          </p:cNvSpPr>
          <p:nvPr>
            <p:ph type="ctrTitle"/>
          </p:nvPr>
        </p:nvSpPr>
        <p:spPr>
          <a:xfrm>
            <a:off x="455168" y="3296295"/>
            <a:ext cx="6479032" cy="589905"/>
          </a:xfrm>
          <a:prstGeom prst="rect">
            <a:avLst/>
          </a:prstGeom>
        </p:spPr>
        <p:txBody>
          <a:bodyPr wrap="square" lIns="0" tIns="0" rIns="0" bIns="0" anchor="b" anchorCtr="0">
            <a:spAutoFit/>
          </a:bodyPr>
          <a:lstStyle>
            <a:lvl1pPr>
              <a:lnSpc>
                <a:spcPts val="4600"/>
              </a:lnSpc>
              <a:defRPr>
                <a:solidFill>
                  <a:srgbClr val="00295C"/>
                </a:solidFill>
              </a:defRPr>
            </a:lvl1pPr>
          </a:lstStyle>
          <a:p>
            <a:endParaRPr dirty="0"/>
          </a:p>
        </p:txBody>
      </p:sp>
      <p:sp>
        <p:nvSpPr>
          <p:cNvPr id="22" name="Text Placeholder 20">
            <a:extLst>
              <a:ext uri="{FF2B5EF4-FFF2-40B4-BE49-F238E27FC236}">
                <a16:creationId xmlns:a16="http://schemas.microsoft.com/office/drawing/2014/main" id="{E2CE022E-AB4E-AD4D-8602-0E961ECC1BE6}"/>
              </a:ext>
            </a:extLst>
          </p:cNvPr>
          <p:cNvSpPr>
            <a:spLocks noGrp="1"/>
          </p:cNvSpPr>
          <p:nvPr>
            <p:ph type="body" sz="quarter" idx="11"/>
          </p:nvPr>
        </p:nvSpPr>
        <p:spPr>
          <a:xfrm>
            <a:off x="472008" y="4419600"/>
            <a:ext cx="1552926" cy="3877985"/>
          </a:xfrm>
        </p:spPr>
        <p:txBody>
          <a:bodyPr lIns="0" tIns="0" rIns="0" bIns="0"/>
          <a:lstStyle>
            <a:lvl1pPr marL="0" indent="0">
              <a:buNone/>
              <a:defRPr sz="1200">
                <a:solidFill>
                  <a:srgbClr val="00295C"/>
                </a:solidFill>
              </a:defRPr>
            </a:lvl1pPr>
            <a:lvl2pPr marL="457200" indent="0">
              <a:buNone/>
              <a:defRPr sz="1200">
                <a:solidFill>
                  <a:srgbClr val="00295C"/>
                </a:solidFill>
              </a:defRPr>
            </a:lvl2pPr>
            <a:lvl3pPr marL="914400" indent="0">
              <a:buNone/>
              <a:defRPr sz="1200">
                <a:solidFill>
                  <a:srgbClr val="00295C"/>
                </a:solidFill>
              </a:defRPr>
            </a:lvl3pPr>
            <a:lvl4pPr marL="1371600" indent="0">
              <a:buNone/>
              <a:defRPr sz="1200">
                <a:solidFill>
                  <a:srgbClr val="00295C"/>
                </a:solidFill>
              </a:defRPr>
            </a:lvl4pPr>
            <a:lvl5pPr marL="1828800" indent="0">
              <a:buNone/>
              <a:defRPr sz="120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0">
            <a:extLst>
              <a:ext uri="{FF2B5EF4-FFF2-40B4-BE49-F238E27FC236}">
                <a16:creationId xmlns:a16="http://schemas.microsoft.com/office/drawing/2014/main" id="{781BEB03-0622-E447-B9CC-8399916452FF}"/>
              </a:ext>
            </a:extLst>
          </p:cNvPr>
          <p:cNvSpPr>
            <a:spLocks noGrp="1"/>
          </p:cNvSpPr>
          <p:nvPr>
            <p:ph type="body" sz="quarter" idx="12"/>
          </p:nvPr>
        </p:nvSpPr>
        <p:spPr>
          <a:xfrm>
            <a:off x="2184267" y="4419600"/>
            <a:ext cx="4749933" cy="923330"/>
          </a:xfrm>
        </p:spPr>
        <p:txBody>
          <a:bodyPr lIns="0" tIns="0" rIns="0" bIns="0"/>
          <a:lstStyle>
            <a:lvl1pPr marL="0" indent="0">
              <a:buNone/>
              <a:defRPr sz="1200" b="0">
                <a:solidFill>
                  <a:srgbClr val="00295C"/>
                </a:solidFill>
              </a:defRPr>
            </a:lvl1pPr>
            <a:lvl2pPr marL="457200" indent="0">
              <a:buNone/>
              <a:defRPr sz="1200" b="0">
                <a:solidFill>
                  <a:srgbClr val="00295C"/>
                </a:solidFill>
              </a:defRPr>
            </a:lvl2pPr>
            <a:lvl3pPr marL="914400" indent="0">
              <a:buNone/>
              <a:defRPr sz="1200" b="0">
                <a:solidFill>
                  <a:srgbClr val="00295C"/>
                </a:solidFill>
              </a:defRPr>
            </a:lvl3pPr>
            <a:lvl4pPr marL="1371600" indent="0">
              <a:buNone/>
              <a:defRPr sz="1200" b="0">
                <a:solidFill>
                  <a:srgbClr val="00295C"/>
                </a:solidFill>
              </a:defRPr>
            </a:lvl4pPr>
            <a:lvl5pPr marL="1828800" indent="0">
              <a:buNone/>
              <a:defRPr sz="1200" b="0">
                <a:solidFill>
                  <a:srgbClr val="00295C"/>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a:extLst>
              <a:ext uri="{FF2B5EF4-FFF2-40B4-BE49-F238E27FC236}">
                <a16:creationId xmlns:a16="http://schemas.microsoft.com/office/drawing/2014/main" id="{6FBE07C9-65A8-D54D-B147-0B6824977B4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462307"/>
            <a:ext cx="1569766" cy="452093"/>
          </a:xfrm>
          <a:prstGeom prst="rect">
            <a:avLst/>
          </a:prstGeom>
        </p:spPr>
      </p:pic>
    </p:spTree>
    <p:extLst>
      <p:ext uri="{BB962C8B-B14F-4D97-AF65-F5344CB8AC3E}">
        <p14:creationId xmlns:p14="http://schemas.microsoft.com/office/powerpoint/2010/main" val="388734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8" name="object 17">
            <a:extLst>
              <a:ext uri="{FF2B5EF4-FFF2-40B4-BE49-F238E27FC236}">
                <a16:creationId xmlns:a16="http://schemas.microsoft.com/office/drawing/2014/main" id="{FC3ED4F8-6684-3142-A370-D04537A7CBA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00295C"/>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6"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1292662"/>
          </a:xfrm>
          <a:prstGeom prst="rect">
            <a:avLst/>
          </a:prstGeom>
        </p:spPr>
        <p:txBody>
          <a:bodyPr/>
          <a:lstStyle>
            <a:lvl1pPr>
              <a:defRPr sz="4200" b="1">
                <a:solidFill>
                  <a:schemeClr val="bg1"/>
                </a:solidFill>
              </a:defRPr>
            </a:lvl1pPr>
          </a:lstStyle>
          <a:p>
            <a:r>
              <a:rPr lang="en-US" dirty="0"/>
              <a:t>Click to edit Master title style</a:t>
            </a:r>
          </a:p>
        </p:txBody>
      </p:sp>
      <p:sp>
        <p:nvSpPr>
          <p:cNvPr id="13" name="Text Placeholder 11">
            <a:extLst>
              <a:ext uri="{FF2B5EF4-FFF2-40B4-BE49-F238E27FC236}">
                <a16:creationId xmlns:a16="http://schemas.microsoft.com/office/drawing/2014/main" id="{EB6A7F94-1C88-864A-B31E-BCD969F711BC}"/>
              </a:ext>
            </a:extLst>
          </p:cNvPr>
          <p:cNvSpPr>
            <a:spLocks noGrp="1"/>
          </p:cNvSpPr>
          <p:nvPr>
            <p:ph type="body" sz="quarter" idx="10"/>
          </p:nvPr>
        </p:nvSpPr>
        <p:spPr>
          <a:xfrm>
            <a:off x="673100" y="2008469"/>
            <a:ext cx="13284200" cy="1846659"/>
          </a:xfrm>
          <a:prstGeom prst="rect">
            <a:avLst/>
          </a:prstGeom>
        </p:spPr>
        <p:txBody>
          <a:bodyPr/>
          <a:lstStyle>
            <a:lvl1pPr marL="285750" indent="-285750">
              <a:buFont typeface="Arial" panose="020B0604020202020204" pitchFamily="34" charset="0"/>
              <a:buChar char="•"/>
              <a:defRPr sz="2400" b="1" i="0">
                <a:solidFill>
                  <a:schemeClr val="bg1"/>
                </a:solidFill>
                <a:latin typeface="+mn-lt"/>
                <a:cs typeface="Arial" panose="020B0604020202020204" pitchFamily="34" charset="0"/>
              </a:defRPr>
            </a:lvl1pPr>
            <a:lvl2pPr marL="742950" indent="-285750">
              <a:buFont typeface="Arial" panose="020B0604020202020204" pitchFamily="34" charset="0"/>
              <a:buChar char="•"/>
              <a:defRPr sz="2400" b="1" i="0">
                <a:solidFill>
                  <a:schemeClr val="bg1"/>
                </a:solidFill>
                <a:latin typeface="+mn-lt"/>
                <a:cs typeface="Arial" panose="020B0604020202020204" pitchFamily="34" charset="0"/>
              </a:defRPr>
            </a:lvl2pPr>
            <a:lvl3pPr marL="1200150" indent="-285750">
              <a:buFont typeface="Arial" panose="020B0604020202020204" pitchFamily="34" charset="0"/>
              <a:buChar char="•"/>
              <a:defRPr sz="2400" b="1" i="0">
                <a:solidFill>
                  <a:schemeClr val="bg1"/>
                </a:solidFill>
                <a:latin typeface="+mn-lt"/>
                <a:cs typeface="Arial" panose="020B0604020202020204" pitchFamily="34" charset="0"/>
              </a:defRPr>
            </a:lvl3pPr>
            <a:lvl4pPr marL="1657350" indent="-285750">
              <a:buFont typeface="Arial" panose="020B0604020202020204" pitchFamily="34" charset="0"/>
              <a:buChar char="•"/>
              <a:defRPr sz="2400" b="1" i="0">
                <a:solidFill>
                  <a:schemeClr val="bg1"/>
                </a:solidFill>
                <a:latin typeface="+mn-lt"/>
                <a:cs typeface="Arial" panose="020B0604020202020204" pitchFamily="34" charset="0"/>
              </a:defRPr>
            </a:lvl4pPr>
            <a:lvl5pPr marL="2114550" indent="-285750">
              <a:buFont typeface="Arial" panose="020B0604020202020204" pitchFamily="34" charset="0"/>
              <a:buChar char="•"/>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673100" y="2662515"/>
            <a:ext cx="13296896" cy="1477328"/>
          </a:xfrm>
          <a:prstGeom prst="rect">
            <a:avLst/>
          </a:prstGeom>
        </p:spPr>
        <p:txBody>
          <a:bodyPr numCol="2"/>
          <a:lstStyle>
            <a:lvl1pPr marL="2857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1pPr>
            <a:lvl2pPr marL="7429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2pPr>
            <a:lvl3pPr marL="12001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3pPr>
            <a:lvl4pPr marL="16573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4pPr>
            <a:lvl5pPr marL="2114550" indent="-285750">
              <a:buFont typeface="Arial" panose="020B0604020202020204" pitchFamily="34" charset="0"/>
              <a:buChar char="•"/>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7458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Graphic">
    <p:spTree>
      <p:nvGrpSpPr>
        <p:cNvPr id="1" name=""/>
        <p:cNvGrpSpPr/>
        <p:nvPr/>
      </p:nvGrpSpPr>
      <p:grpSpPr>
        <a:xfrm>
          <a:off x="0" y="0"/>
          <a:ext cx="0" cy="0"/>
          <a:chOff x="0" y="0"/>
          <a:chExt cx="0" cy="0"/>
        </a:xfrm>
      </p:grpSpPr>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rgbClr val="00295C"/>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673100" y="609600"/>
            <a:ext cx="13284200" cy="738664"/>
          </a:xfrm>
          <a:prstGeom prst="rect">
            <a:avLst/>
          </a:prstGeom>
        </p:spPr>
        <p:txBody>
          <a:bodyPr/>
          <a:lstStyle>
            <a:lvl1pPr>
              <a:defRPr sz="4200" b="1">
                <a:solidFill>
                  <a:srgbClr val="00295C"/>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6" name="object 2">
            <a:extLst>
              <a:ext uri="{FF2B5EF4-FFF2-40B4-BE49-F238E27FC236}">
                <a16:creationId xmlns:a16="http://schemas.microsoft.com/office/drawing/2014/main" id="{7471AB8B-4330-6742-B575-908F42F5D035}"/>
              </a:ext>
            </a:extLst>
          </p:cNvPr>
          <p:cNvSpPr/>
          <p:nvPr userDrawn="1"/>
        </p:nvSpPr>
        <p:spPr>
          <a:xfrm>
            <a:off x="14171612" y="0"/>
            <a:ext cx="0" cy="8229600"/>
          </a:xfrm>
          <a:custGeom>
            <a:avLst/>
            <a:gdLst/>
            <a:ahLst/>
            <a:cxnLst/>
            <a:rect l="l" t="t" r="r" b="b"/>
            <a:pathLst>
              <a:path h="8229600">
                <a:moveTo>
                  <a:pt x="0" y="0"/>
                </a:moveTo>
                <a:lnTo>
                  <a:pt x="0" y="8229600"/>
                </a:lnTo>
              </a:path>
            </a:pathLst>
          </a:custGeom>
          <a:ln w="3175">
            <a:solidFill>
              <a:srgbClr val="00295C"/>
            </a:solidFill>
          </a:ln>
        </p:spPr>
        <p:txBody>
          <a:bodyPr wrap="square" lIns="0" tIns="0" rIns="0" bIns="0" rtlCol="0"/>
          <a:lstStyle/>
          <a:p>
            <a:endParaRPr/>
          </a:p>
        </p:txBody>
      </p:sp>
      <p:sp>
        <p:nvSpPr>
          <p:cNvPr id="12" name="Text Placeholder 11">
            <a:extLst>
              <a:ext uri="{FF2B5EF4-FFF2-40B4-BE49-F238E27FC236}">
                <a16:creationId xmlns:a16="http://schemas.microsoft.com/office/drawing/2014/main" id="{2DB03CF6-B91D-B44A-AAE1-F26C67867EE7}"/>
              </a:ext>
            </a:extLst>
          </p:cNvPr>
          <p:cNvSpPr>
            <a:spLocks noGrp="1"/>
          </p:cNvSpPr>
          <p:nvPr>
            <p:ph type="body" sz="quarter" idx="10"/>
          </p:nvPr>
        </p:nvSpPr>
        <p:spPr>
          <a:xfrm>
            <a:off x="3886200" y="2662515"/>
            <a:ext cx="10083796" cy="4424085"/>
          </a:xfrm>
          <a:prstGeom prst="rect">
            <a:avLst/>
          </a:prstGeom>
        </p:spPr>
        <p:txBody>
          <a:bodyPr numCol="2"/>
          <a:lstStyle>
            <a:lvl1pPr marL="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1pPr>
            <a:lvl2pPr marL="4572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2pPr>
            <a:lvl3pPr marL="9144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3pPr>
            <a:lvl4pPr marL="13716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4pPr>
            <a:lvl5pPr marL="1828800" indent="0">
              <a:buFont typeface="Arial" panose="020B0604020202020204" pitchFamily="34" charset="0"/>
              <a:buNone/>
              <a:defRPr sz="1800" b="0" i="0">
                <a:solidFill>
                  <a:srgbClr val="00295C"/>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Holder 3">
            <a:extLst>
              <a:ext uri="{FF2B5EF4-FFF2-40B4-BE49-F238E27FC236}">
                <a16:creationId xmlns:a16="http://schemas.microsoft.com/office/drawing/2014/main" id="{8EB8B395-E331-534D-BDD0-08C2F536C7B7}"/>
              </a:ext>
            </a:extLst>
          </p:cNvPr>
          <p:cNvSpPr>
            <a:spLocks noGrp="1"/>
          </p:cNvSpPr>
          <p:nvPr>
            <p:ph type="subTitle" idx="4"/>
          </p:nvPr>
        </p:nvSpPr>
        <p:spPr>
          <a:xfrm>
            <a:off x="3968750" y="2171700"/>
            <a:ext cx="10001247" cy="338554"/>
          </a:xfrm>
          <a:prstGeom prst="rect">
            <a:avLst/>
          </a:prstGeom>
        </p:spPr>
        <p:txBody>
          <a:bodyPr wrap="square" lIns="0" tIns="0" rIns="0" bIns="0">
            <a:spAutoFit/>
          </a:bodyPr>
          <a:lstStyle>
            <a:lvl1pPr marL="0" indent="0">
              <a:buNone/>
              <a:defRPr sz="2200" b="1">
                <a:solidFill>
                  <a:srgbClr val="00295C"/>
                </a:solidFill>
              </a:defRPr>
            </a:lvl1pPr>
          </a:lstStyle>
          <a:p>
            <a:endParaRPr dirty="0"/>
          </a:p>
        </p:txBody>
      </p:sp>
      <p:sp>
        <p:nvSpPr>
          <p:cNvPr id="18" name="Picture Placeholder 2">
            <a:extLst>
              <a:ext uri="{FF2B5EF4-FFF2-40B4-BE49-F238E27FC236}">
                <a16:creationId xmlns:a16="http://schemas.microsoft.com/office/drawing/2014/main" id="{DC6060EC-B546-1347-99E7-047557985B94}"/>
              </a:ext>
            </a:extLst>
          </p:cNvPr>
          <p:cNvSpPr>
            <a:spLocks noGrp="1"/>
          </p:cNvSpPr>
          <p:nvPr>
            <p:ph type="pic" sz="quarter" idx="11"/>
          </p:nvPr>
        </p:nvSpPr>
        <p:spPr>
          <a:xfrm>
            <a:off x="685796" y="2258728"/>
            <a:ext cx="2802893" cy="2798408"/>
          </a:xfrm>
          <a:prstGeom prst="rect">
            <a:avLst/>
          </a:prstGeom>
        </p:spPr>
        <p:txBody>
          <a:bodyPr/>
          <a:lstStyle/>
          <a:p>
            <a:endParaRPr lang="en-US"/>
          </a:p>
        </p:txBody>
      </p:sp>
    </p:spTree>
    <p:extLst>
      <p:ext uri="{BB962C8B-B14F-4D97-AF65-F5344CB8AC3E}">
        <p14:creationId xmlns:p14="http://schemas.microsoft.com/office/powerpoint/2010/main" val="307875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7" name="object 17">
            <a:extLst>
              <a:ext uri="{FF2B5EF4-FFF2-40B4-BE49-F238E27FC236}">
                <a16:creationId xmlns:a16="http://schemas.microsoft.com/office/drawing/2014/main" id="{9CC39161-F2C5-8B43-9FFE-20463E60B3D7}"/>
              </a:ext>
            </a:extLst>
          </p:cNvPr>
          <p:cNvSpPr/>
          <p:nvPr userDrawn="1"/>
        </p:nvSpPr>
        <p:spPr>
          <a:xfrm>
            <a:off x="0" y="0"/>
            <a:ext cx="14630400" cy="7315200"/>
          </a:xfrm>
          <a:custGeom>
            <a:avLst/>
            <a:gdLst/>
            <a:ahLst/>
            <a:cxnLst/>
            <a:rect l="l" t="t" r="r" b="b"/>
            <a:pathLst>
              <a:path w="14630400" h="7315200">
                <a:moveTo>
                  <a:pt x="0" y="7315200"/>
                </a:moveTo>
                <a:lnTo>
                  <a:pt x="14630400" y="7315200"/>
                </a:lnTo>
                <a:lnTo>
                  <a:pt x="14630400" y="0"/>
                </a:lnTo>
                <a:lnTo>
                  <a:pt x="0" y="0"/>
                </a:lnTo>
                <a:lnTo>
                  <a:pt x="0" y="7315200"/>
                </a:lnTo>
                <a:close/>
              </a:path>
            </a:pathLst>
          </a:custGeom>
          <a:solidFill>
            <a:srgbClr val="42AB0B"/>
          </a:solidFill>
        </p:spPr>
        <p:txBody>
          <a:bodyPr wrap="square" lIns="0" tIns="0" rIns="0" bIns="0" rtlCol="0"/>
          <a:lstStyle/>
          <a:p>
            <a:endParaRPr/>
          </a:p>
        </p:txBody>
      </p:sp>
      <p:sp>
        <p:nvSpPr>
          <p:cNvPr id="6" name="Holder 6"/>
          <p:cNvSpPr>
            <a:spLocks noGrp="1"/>
          </p:cNvSpPr>
          <p:nvPr>
            <p:ph type="sldNum" sz="quarter" idx="7"/>
          </p:nvPr>
        </p:nvSpPr>
        <p:spPr>
          <a:xfrm>
            <a:off x="14264640" y="3775199"/>
            <a:ext cx="263817" cy="215444"/>
          </a:xfrm>
          <a:prstGeom prst="rect">
            <a:avLst/>
          </a:prstGeom>
        </p:spPr>
        <p:txBody>
          <a:bodyPr lIns="0" tIns="0" rIns="0" bIns="0"/>
          <a:lstStyle>
            <a:lvl1pPr algn="ctr">
              <a:defRPr>
                <a:solidFill>
                  <a:schemeClr val="bg1"/>
                </a:solidFill>
              </a:defRPr>
            </a:lvl1pPr>
          </a:lstStyle>
          <a:p>
            <a:fld id="{B6F15528-21DE-4FAA-801E-634DDDAF4B2B}" type="slidenum">
              <a:rPr lang="en-US" smtClean="0"/>
              <a:pPr/>
              <a:t>‹#›</a:t>
            </a:fld>
            <a:endParaRPr lang="en-US" dirty="0"/>
          </a:p>
        </p:txBody>
      </p:sp>
      <p:sp>
        <p:nvSpPr>
          <p:cNvPr id="10" name="Title 7">
            <a:extLst>
              <a:ext uri="{FF2B5EF4-FFF2-40B4-BE49-F238E27FC236}">
                <a16:creationId xmlns:a16="http://schemas.microsoft.com/office/drawing/2014/main" id="{CED0B465-F59C-FA48-9191-01E782BC1DB6}"/>
              </a:ext>
            </a:extLst>
          </p:cNvPr>
          <p:cNvSpPr>
            <a:spLocks noGrp="1"/>
          </p:cNvSpPr>
          <p:nvPr>
            <p:ph type="title"/>
          </p:nvPr>
        </p:nvSpPr>
        <p:spPr>
          <a:xfrm>
            <a:off x="554330" y="2000071"/>
            <a:ext cx="13284200" cy="1200329"/>
          </a:xfrm>
          <a:prstGeom prst="rect">
            <a:avLst/>
          </a:prstGeom>
        </p:spPr>
        <p:txBody>
          <a:bodyPr/>
          <a:lstStyle>
            <a:lvl1pPr>
              <a:defRPr sz="7200" b="1">
                <a:solidFill>
                  <a:schemeClr val="bg1"/>
                </a:solidFill>
              </a:defRPr>
            </a:lvl1pPr>
          </a:lstStyle>
          <a:p>
            <a:r>
              <a:rPr lang="en-US" dirty="0"/>
              <a:t>Click to edit Master title style</a:t>
            </a:r>
          </a:p>
        </p:txBody>
      </p:sp>
      <p:pic>
        <p:nvPicPr>
          <p:cNvPr id="14" name="Picture 13">
            <a:extLst>
              <a:ext uri="{FF2B5EF4-FFF2-40B4-BE49-F238E27FC236}">
                <a16:creationId xmlns:a16="http://schemas.microsoft.com/office/drawing/2014/main" id="{6FAF4C1C-37CB-5048-8DF7-C6C6D3235A0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797" y="7599236"/>
            <a:ext cx="1257865" cy="362265"/>
          </a:xfrm>
          <a:prstGeom prst="rect">
            <a:avLst/>
          </a:prstGeom>
        </p:spPr>
      </p:pic>
      <p:pic>
        <p:nvPicPr>
          <p:cNvPr id="15" name="Picture 14">
            <a:extLst>
              <a:ext uri="{FF2B5EF4-FFF2-40B4-BE49-F238E27FC236}">
                <a16:creationId xmlns:a16="http://schemas.microsoft.com/office/drawing/2014/main" id="{9DF28803-4C05-7A4D-923D-4090D4D36F7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1819" y="7588681"/>
            <a:ext cx="2285311" cy="388071"/>
          </a:xfrm>
          <a:prstGeom prst="rect">
            <a:avLst/>
          </a:prstGeom>
        </p:spPr>
      </p:pic>
      <p:sp>
        <p:nvSpPr>
          <p:cNvPr id="19" name="object 20">
            <a:extLst>
              <a:ext uri="{FF2B5EF4-FFF2-40B4-BE49-F238E27FC236}">
                <a16:creationId xmlns:a16="http://schemas.microsoft.com/office/drawing/2014/main" id="{AEF95B8F-5F9C-A64A-945C-B99127986D83}"/>
              </a:ext>
            </a:extLst>
          </p:cNvPr>
          <p:cNvSpPr/>
          <p:nvPr userDrawn="1"/>
        </p:nvSpPr>
        <p:spPr>
          <a:xfrm>
            <a:off x="14171612" y="0"/>
            <a:ext cx="0" cy="7315200"/>
          </a:xfrm>
          <a:custGeom>
            <a:avLst/>
            <a:gdLst/>
            <a:ahLst/>
            <a:cxnLst/>
            <a:rect l="l" t="t" r="r" b="b"/>
            <a:pathLst>
              <a:path h="7315200">
                <a:moveTo>
                  <a:pt x="0" y="0"/>
                </a:moveTo>
                <a:lnTo>
                  <a:pt x="0" y="7315200"/>
                </a:lnTo>
              </a:path>
            </a:pathLst>
          </a:custGeom>
          <a:ln w="3175">
            <a:solidFill>
              <a:srgbClr val="FFFFFF"/>
            </a:solidFill>
          </a:ln>
        </p:spPr>
        <p:txBody>
          <a:bodyPr wrap="square" lIns="0" tIns="0" rIns="0" bIns="0" rtlCol="0"/>
          <a:lstStyle/>
          <a:p>
            <a:endParaRPr/>
          </a:p>
        </p:txBody>
      </p:sp>
      <p:sp>
        <p:nvSpPr>
          <p:cNvPr id="20" name="object 22">
            <a:extLst>
              <a:ext uri="{FF2B5EF4-FFF2-40B4-BE49-F238E27FC236}">
                <a16:creationId xmlns:a16="http://schemas.microsoft.com/office/drawing/2014/main" id="{F21DB056-AEB6-474E-ACC6-B72DFA772B00}"/>
              </a:ext>
            </a:extLst>
          </p:cNvPr>
          <p:cNvSpPr/>
          <p:nvPr userDrawn="1"/>
        </p:nvSpPr>
        <p:spPr>
          <a:xfrm>
            <a:off x="14171612" y="7315200"/>
            <a:ext cx="0" cy="914400"/>
          </a:xfrm>
          <a:custGeom>
            <a:avLst/>
            <a:gdLst/>
            <a:ahLst/>
            <a:cxnLst/>
            <a:rect l="l" t="t" r="r" b="b"/>
            <a:pathLst>
              <a:path h="914400">
                <a:moveTo>
                  <a:pt x="0" y="0"/>
                </a:moveTo>
                <a:lnTo>
                  <a:pt x="0" y="914400"/>
                </a:lnTo>
              </a:path>
            </a:pathLst>
          </a:custGeom>
          <a:ln w="3175">
            <a:solidFill>
              <a:srgbClr val="002A5C"/>
            </a:solidFill>
          </a:ln>
        </p:spPr>
        <p:txBody>
          <a:bodyPr wrap="square" lIns="0" tIns="0" rIns="0" bIns="0" rtlCol="0"/>
          <a:lstStyle/>
          <a:p>
            <a:endParaRPr/>
          </a:p>
        </p:txBody>
      </p:sp>
      <p:sp>
        <p:nvSpPr>
          <p:cNvPr id="16" name="Text Placeholder 11">
            <a:extLst>
              <a:ext uri="{FF2B5EF4-FFF2-40B4-BE49-F238E27FC236}">
                <a16:creationId xmlns:a16="http://schemas.microsoft.com/office/drawing/2014/main" id="{BDEECBE6-4790-D34C-AF67-FB90469326A5}"/>
              </a:ext>
            </a:extLst>
          </p:cNvPr>
          <p:cNvSpPr>
            <a:spLocks noGrp="1"/>
          </p:cNvSpPr>
          <p:nvPr>
            <p:ph type="body" sz="quarter" idx="10"/>
          </p:nvPr>
        </p:nvSpPr>
        <p:spPr>
          <a:xfrm>
            <a:off x="563295" y="575608"/>
            <a:ext cx="13284200" cy="510063"/>
          </a:xfrm>
          <a:prstGeom prst="rect">
            <a:avLst/>
          </a:prstGeom>
        </p:spPr>
        <p:txBody>
          <a:bodyPr/>
          <a:lstStyle>
            <a:lvl1pPr marL="0" indent="0">
              <a:buFont typeface="Arial" panose="020B0604020202020204" pitchFamily="34" charset="0"/>
              <a:buNone/>
              <a:defRPr sz="2400" b="1" i="0">
                <a:solidFill>
                  <a:schemeClr val="bg1"/>
                </a:solidFill>
                <a:latin typeface="+mn-lt"/>
                <a:cs typeface="Arial" panose="020B0604020202020204" pitchFamily="34" charset="0"/>
              </a:defRPr>
            </a:lvl1pPr>
            <a:lvl2pPr marL="457200" indent="0">
              <a:buFont typeface="Arial" panose="020B0604020202020204" pitchFamily="34" charset="0"/>
              <a:buNone/>
              <a:defRPr sz="2400" b="1" i="0">
                <a:solidFill>
                  <a:schemeClr val="bg1"/>
                </a:solidFill>
                <a:latin typeface="+mn-lt"/>
                <a:cs typeface="Arial" panose="020B0604020202020204" pitchFamily="34" charset="0"/>
              </a:defRPr>
            </a:lvl2pPr>
            <a:lvl3pPr marL="914400" indent="0">
              <a:buFont typeface="Arial" panose="020B0604020202020204" pitchFamily="34" charset="0"/>
              <a:buNone/>
              <a:defRPr sz="2400" b="1" i="0">
                <a:solidFill>
                  <a:schemeClr val="bg1"/>
                </a:solidFill>
                <a:latin typeface="+mn-lt"/>
                <a:cs typeface="Arial" panose="020B0604020202020204" pitchFamily="34" charset="0"/>
              </a:defRPr>
            </a:lvl3pPr>
            <a:lvl4pPr marL="1371600" indent="0">
              <a:buFont typeface="Arial" panose="020B0604020202020204" pitchFamily="34" charset="0"/>
              <a:buNone/>
              <a:defRPr sz="2400" b="1" i="0">
                <a:solidFill>
                  <a:schemeClr val="bg1"/>
                </a:solidFill>
                <a:latin typeface="+mn-lt"/>
                <a:cs typeface="Arial" panose="020B0604020202020204" pitchFamily="34" charset="0"/>
              </a:defRPr>
            </a:lvl4pPr>
            <a:lvl5pPr marL="1828800" indent="0">
              <a:buFont typeface="Arial" panose="020B0604020202020204" pitchFamily="34" charset="0"/>
              <a:buNone/>
              <a:defRPr sz="2400" b="1" i="0">
                <a:solidFill>
                  <a:schemeClr val="bg1"/>
                </a:solidFill>
                <a:latin typeface="+mn-lt"/>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676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Holder 6">
            <a:extLst>
              <a:ext uri="{FF2B5EF4-FFF2-40B4-BE49-F238E27FC236}">
                <a16:creationId xmlns:a16="http://schemas.microsoft.com/office/drawing/2014/main" id="{5F851611-0C51-1C4A-8163-53550045136A}"/>
              </a:ext>
            </a:extLst>
          </p:cNvPr>
          <p:cNvSpPr>
            <a:spLocks noGrp="1"/>
          </p:cNvSpPr>
          <p:nvPr>
            <p:ph type="sldNum" sz="quarter" idx="4"/>
          </p:nvPr>
        </p:nvSpPr>
        <p:spPr>
          <a:xfrm>
            <a:off x="14264640" y="3775199"/>
            <a:ext cx="263817" cy="215444"/>
          </a:xfrm>
          <a:prstGeom prst="rect">
            <a:avLst/>
          </a:prstGeom>
        </p:spPr>
        <p:txBody>
          <a:bodyPr wrap="square" lIns="0" tIns="0" rIns="0" bIns="0">
            <a:spAutoFit/>
          </a:bodyPr>
          <a:lstStyle>
            <a:lvl1pPr algn="ctr">
              <a:defRPr sz="1400" b="1">
                <a:solidFill>
                  <a:srgbClr val="00295C"/>
                </a:solidFill>
              </a:defRPr>
            </a:lvl1pPr>
          </a:lstStyle>
          <a:p>
            <a:fld id="{B6F15528-21DE-4FAA-801E-634DDDAF4B2B}" type="slidenum">
              <a:rPr lang="en-US" smtClean="0"/>
              <a:pPr/>
              <a:t>‹#›</a:t>
            </a:fld>
            <a:endParaRPr lang="en-US" dirty="0"/>
          </a:p>
        </p:txBody>
      </p:sp>
      <p:sp>
        <p:nvSpPr>
          <p:cNvPr id="17" name="Title Placeholder 14">
            <a:extLst>
              <a:ext uri="{FF2B5EF4-FFF2-40B4-BE49-F238E27FC236}">
                <a16:creationId xmlns:a16="http://schemas.microsoft.com/office/drawing/2014/main" id="{5D3F7DA7-2D4B-F94C-9869-083212E0F125}"/>
              </a:ext>
            </a:extLst>
          </p:cNvPr>
          <p:cNvSpPr>
            <a:spLocks noGrp="1"/>
          </p:cNvSpPr>
          <p:nvPr>
            <p:ph type="title"/>
          </p:nvPr>
        </p:nvSpPr>
        <p:spPr>
          <a:xfrm>
            <a:off x="673100" y="609600"/>
            <a:ext cx="12617450" cy="738664"/>
          </a:xfrm>
          <a:prstGeom prst="rect">
            <a:avLst/>
          </a:prstGeom>
        </p:spPr>
        <p:txBody>
          <a:bodyPr vert="horz" lIns="91440" tIns="45720" rIns="91440" bIns="45720" rtlCol="0" anchor="t" anchorCtr="0">
            <a:spAutoFit/>
          </a:bodyPr>
          <a:lstStyle/>
          <a:p>
            <a:r>
              <a:rPr lang="en-US" dirty="0"/>
              <a:t>Click to edit Master title style</a:t>
            </a:r>
          </a:p>
        </p:txBody>
      </p:sp>
      <p:sp>
        <p:nvSpPr>
          <p:cNvPr id="18" name="Text Placeholder 15">
            <a:extLst>
              <a:ext uri="{FF2B5EF4-FFF2-40B4-BE49-F238E27FC236}">
                <a16:creationId xmlns:a16="http://schemas.microsoft.com/office/drawing/2014/main" id="{30FB365C-CFA7-3540-AEAB-2E731F478F29}"/>
              </a:ext>
            </a:extLst>
          </p:cNvPr>
          <p:cNvSpPr>
            <a:spLocks noGrp="1"/>
          </p:cNvSpPr>
          <p:nvPr>
            <p:ph type="body" idx="1"/>
          </p:nvPr>
        </p:nvSpPr>
        <p:spPr>
          <a:xfrm>
            <a:off x="673100" y="2008469"/>
            <a:ext cx="12617450" cy="1938992"/>
          </a:xfrm>
          <a:prstGeom prst="rect">
            <a:avLst/>
          </a:prstGeom>
        </p:spPr>
        <p:txBody>
          <a:bodyPr vert="horz"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70" r:id="rId3"/>
    <p:sldLayoutId id="2147483671" r:id="rId4"/>
    <p:sldLayoutId id="2147483662" r:id="rId5"/>
    <p:sldLayoutId id="2147483667" r:id="rId6"/>
    <p:sldLayoutId id="2147483666" r:id="rId7"/>
    <p:sldLayoutId id="2147483668" r:id="rId8"/>
    <p:sldLayoutId id="2147483665" r:id="rId9"/>
    <p:sldLayoutId id="2147483669" r:id="rId10"/>
  </p:sldLayoutIdLst>
  <p:hf hdr="0" ftr="0" dt="0"/>
  <p:txStyles>
    <p:titleStyle>
      <a:lvl1pPr>
        <a:defRPr sz="4200" b="1">
          <a:solidFill>
            <a:schemeClr val="bg1"/>
          </a:solidFill>
          <a:latin typeface="+mj-lt"/>
          <a:ea typeface="+mj-ea"/>
          <a:cs typeface="+mj-cs"/>
        </a:defRPr>
      </a:lvl1pPr>
    </p:titleStyle>
    <p:bodyStyle>
      <a:lvl1pPr marL="285750" indent="-285750">
        <a:buFont typeface="Arial" panose="020B0604020202020204" pitchFamily="34" charset="0"/>
        <a:buChar char="•"/>
        <a:defRPr sz="2400" b="1">
          <a:solidFill>
            <a:schemeClr val="bg1"/>
          </a:solidFill>
          <a:latin typeface="+mn-lt"/>
          <a:ea typeface="+mn-ea"/>
          <a:cs typeface="+mn-cs"/>
        </a:defRPr>
      </a:lvl1pPr>
      <a:lvl2pPr marL="742950" indent="-285750">
        <a:buFont typeface="Arial" panose="020B0604020202020204" pitchFamily="34" charset="0"/>
        <a:buChar char="•"/>
        <a:defRPr sz="2400" b="1">
          <a:solidFill>
            <a:schemeClr val="bg1"/>
          </a:solidFill>
          <a:latin typeface="+mn-lt"/>
          <a:ea typeface="+mn-ea"/>
          <a:cs typeface="+mn-cs"/>
        </a:defRPr>
      </a:lvl2pPr>
      <a:lvl3pPr marL="1200150" indent="-285750">
        <a:buFont typeface="Arial" panose="020B0604020202020204" pitchFamily="34" charset="0"/>
        <a:buChar char="•"/>
        <a:defRPr sz="2400" b="1">
          <a:solidFill>
            <a:schemeClr val="bg1"/>
          </a:solidFill>
          <a:latin typeface="+mn-lt"/>
          <a:ea typeface="+mn-ea"/>
          <a:cs typeface="+mn-cs"/>
        </a:defRPr>
      </a:lvl3pPr>
      <a:lvl4pPr marL="1657350" indent="-285750">
        <a:buFont typeface="Arial" panose="020B0604020202020204" pitchFamily="34" charset="0"/>
        <a:buChar char="•"/>
        <a:defRPr sz="2400" b="1">
          <a:solidFill>
            <a:schemeClr val="bg1"/>
          </a:solidFill>
          <a:latin typeface="+mn-lt"/>
          <a:ea typeface="+mn-ea"/>
          <a:cs typeface="+mn-cs"/>
        </a:defRPr>
      </a:lvl4pPr>
      <a:lvl5pPr marL="2114550" indent="-285750">
        <a:buFont typeface="Arial" panose="020B0604020202020204" pitchFamily="34" charset="0"/>
        <a:buChar char="•"/>
        <a:defRPr sz="2400" b="1">
          <a:solidFill>
            <a:schemeClr val="bg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citeseerx.ist.psu.edu/document?repid=rep1&amp;type=pdf&amp;doi=17d0536377a8abe03e17b9c233a5d4e5f6a272c0#page=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co/kgs/bJxTYgF" TargetMode="External"/><Relationship Id="rId2" Type="http://schemas.openxmlformats.org/officeDocument/2006/relationships/hyperlink" Target="https://cihr-irsc.gc.ca/e/53146.html"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gist.github.com/pvzhelnov/619581f50ac0c0a1ab4df5ff5022e761"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sporevidencealliance.ca/about/about-sporea/" TargetMode="External"/><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cihr-irsc.gc.ca/e/51036.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ma.net/policies-post/wma-declaration-of-helsinki/" TargetMode="Externa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11/jebm.12616" TargetMode="External"/><Relationship Id="rId2" Type="http://schemas.openxmlformats.org/officeDocument/2006/relationships/hyperlink" Target="https://cihr-irsc.gc.ca/e/34190.html#k4" TargetMode="External"/><Relationship Id="rId1" Type="http://schemas.openxmlformats.org/officeDocument/2006/relationships/slideLayout" Target="../slideLayouts/slideLayout6.xml"/><Relationship Id="rId5" Type="http://schemas.openxmlformats.org/officeDocument/2006/relationships/hyperlink" Target="https://blogs.bmj.com/bmj/2016/01/14/paul-glasziou-and-iain-chalmers-is-85-of-health-research-really-wasted/" TargetMode="Externa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hyperlink" Target="https://www.twitter.com/drzhelnov" TargetMode="External"/><Relationship Id="rId13" Type="http://schemas.openxmlformats.org/officeDocument/2006/relationships/hyperlink" Target="https://researchwaste.info/" TargetMode="External"/><Relationship Id="rId3" Type="http://schemas.openxmlformats.org/officeDocument/2006/relationships/image" Target="../media/image17.png"/><Relationship Id="rId7" Type="http://schemas.openxmlformats.org/officeDocument/2006/relationships/hyperlink" Target="https://bsky.app/profile/researchwaste.info" TargetMode="External"/><Relationship Id="rId12" Type="http://schemas.openxmlformats.org/officeDocument/2006/relationships/hyperlink" Target="https://researchwaste.info/about/" TargetMode="External"/><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hyperlink" Target="https://www.linkedin.com/in/drzhelnov" TargetMode="External"/><Relationship Id="rId11" Type="http://schemas.openxmlformats.org/officeDocument/2006/relationships/hyperlink" Target="https://researchwaste.info/contact/" TargetMode="External"/><Relationship Id="rId5" Type="http://schemas.openxmlformats.org/officeDocument/2006/relationships/hyperlink" Target="https://github.com/drzhelnov/aware" TargetMode="External"/><Relationship Id="rId10" Type="http://schemas.openxmlformats.org/officeDocument/2006/relationships/hyperlink" Target="https://docs.google.com/document/d/1kHBxe7XmJcfp8T32QxAjJqqPs_LRu4EIM4cpa_GWT7E/edit" TargetMode="External"/><Relationship Id="rId4" Type="http://schemas.openxmlformats.org/officeDocument/2006/relationships/image" Target="../media/image18.png"/><Relationship Id="rId9" Type="http://schemas.openxmlformats.org/officeDocument/2006/relationships/hyperlink" Target="https://creators.spotify.com/pod/show/researchwaste/episodes/85--Ep--1-e2olues/a-abhp4a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hatreviewisrightforyou.knowledgetranslation.net/" TargetMode="External"/><Relationship Id="rId2" Type="http://schemas.openxmlformats.org/officeDocument/2006/relationships/hyperlink" Target="https://doi.org/10.1371/journal.pmed.1002580"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7F0F7-E292-6E49-8E28-28AA95FE7001}"/>
              </a:ext>
            </a:extLst>
          </p:cNvPr>
          <p:cNvSpPr>
            <a:spLocks noGrp="1"/>
          </p:cNvSpPr>
          <p:nvPr>
            <p:ph type="ctrTitle"/>
          </p:nvPr>
        </p:nvSpPr>
        <p:spPr/>
        <p:txBody>
          <a:bodyPr/>
          <a:lstStyle/>
          <a:p>
            <a:r>
              <a:rPr lang="en-US" u="sng" dirty="0"/>
              <a:t>ResearchWaste.info</a:t>
            </a:r>
            <a:r>
              <a:rPr lang="en-US" dirty="0"/>
              <a:t>: </a:t>
            </a:r>
            <a:r>
              <a:rPr lang="en-US" dirty="0">
                <a:latin typeface="Century Gothic"/>
              </a:rPr>
              <a:t>Raising Awareness of Avoidable Waste in Health Research</a:t>
            </a:r>
            <a:endParaRPr lang="en-US" dirty="0"/>
          </a:p>
        </p:txBody>
      </p:sp>
      <p:sp>
        <p:nvSpPr>
          <p:cNvPr id="3" name="Text Placeholder 2">
            <a:extLst>
              <a:ext uri="{FF2B5EF4-FFF2-40B4-BE49-F238E27FC236}">
                <a16:creationId xmlns:a16="http://schemas.microsoft.com/office/drawing/2014/main" id="{C68DE049-B6F7-6148-AFC3-13ECC849862B}"/>
              </a:ext>
            </a:extLst>
          </p:cNvPr>
          <p:cNvSpPr>
            <a:spLocks noGrp="1"/>
          </p:cNvSpPr>
          <p:nvPr>
            <p:ph type="body" sz="quarter" idx="11"/>
          </p:nvPr>
        </p:nvSpPr>
        <p:spPr>
          <a:xfrm>
            <a:off x="463844" y="4419600"/>
            <a:ext cx="3806268" cy="369332"/>
          </a:xfrm>
        </p:spPr>
        <p:txBody>
          <a:bodyPr vert="horz" wrap="square" lIns="0" tIns="0" rIns="0" bIns="0" rtlCol="0" anchor="t">
            <a:spAutoFit/>
          </a:bodyPr>
          <a:lstStyle/>
          <a:p>
            <a:r>
              <a:rPr lang="en-US" sz="2400" dirty="0"/>
              <a:t>Pavel </a:t>
            </a:r>
            <a:r>
              <a:rPr lang="en-US" sz="2400" dirty="0" err="1"/>
              <a:t>Zhelnov</a:t>
            </a:r>
            <a:r>
              <a:rPr lang="en-US" sz="2400" dirty="0"/>
              <a:t>, MD</a:t>
            </a:r>
          </a:p>
        </p:txBody>
      </p:sp>
      <p:sp>
        <p:nvSpPr>
          <p:cNvPr id="4" name="Text Placeholder 3">
            <a:extLst>
              <a:ext uri="{FF2B5EF4-FFF2-40B4-BE49-F238E27FC236}">
                <a16:creationId xmlns:a16="http://schemas.microsoft.com/office/drawing/2014/main" id="{38261CE5-7E40-A24F-A03C-893F1BB6FCD7}"/>
              </a:ext>
            </a:extLst>
          </p:cNvPr>
          <p:cNvSpPr>
            <a:spLocks noGrp="1"/>
          </p:cNvSpPr>
          <p:nvPr>
            <p:ph type="body" sz="quarter" idx="12"/>
          </p:nvPr>
        </p:nvSpPr>
        <p:spPr>
          <a:xfrm>
            <a:off x="461602" y="5064578"/>
            <a:ext cx="5933753" cy="2769989"/>
          </a:xfrm>
        </p:spPr>
        <p:txBody>
          <a:bodyPr vert="horz" wrap="square" lIns="0" tIns="0" rIns="0" bIns="0" rtlCol="0" anchor="t">
            <a:spAutoFit/>
          </a:bodyPr>
          <a:lstStyle/>
          <a:p>
            <a:r>
              <a:rPr lang="en-US" sz="2000" u="sng" dirty="0"/>
              <a:t>PhD Supervisor:</a:t>
            </a:r>
            <a:r>
              <a:rPr lang="en-US" sz="2000" dirty="0"/>
              <a:t> Dr. Andrea </a:t>
            </a:r>
            <a:r>
              <a:rPr lang="en-US" sz="2000" err="1"/>
              <a:t>Tricco</a:t>
            </a:r>
            <a:endParaRPr lang="en-US" sz="2000"/>
          </a:p>
          <a:p>
            <a:r>
              <a:rPr lang="en-US" sz="2000" u="sng" dirty="0"/>
              <a:t>Committee:</a:t>
            </a:r>
            <a:r>
              <a:rPr lang="en-US" sz="2000" dirty="0"/>
              <a:t> Drs. Sharon Straus &amp; David Moher</a:t>
            </a:r>
          </a:p>
          <a:p>
            <a:r>
              <a:rPr lang="en-US" sz="2000" u="sng" dirty="0"/>
              <a:t>Patient Partner:</a:t>
            </a:r>
            <a:r>
              <a:rPr lang="en-US" sz="2000" dirty="0"/>
              <a:t> Lisa Ridgway, JD</a:t>
            </a:r>
          </a:p>
          <a:p>
            <a:endParaRPr lang="en-US" sz="2000" dirty="0"/>
          </a:p>
          <a:p>
            <a:r>
              <a:rPr lang="en-US" sz="2000" dirty="0"/>
              <a:t>     …and at least 56 collaborators, reviewers, peers, instructors, community members…</a:t>
            </a:r>
          </a:p>
          <a:p>
            <a:endParaRPr lang="en-US" sz="2000" dirty="0"/>
          </a:p>
          <a:p>
            <a:endParaRPr lang="en-US" sz="2000" dirty="0"/>
          </a:p>
          <a:p>
            <a:endParaRPr lang="en-US" sz="2000" dirty="0"/>
          </a:p>
        </p:txBody>
      </p:sp>
    </p:spTree>
    <p:extLst>
      <p:ext uri="{BB962C8B-B14F-4D97-AF65-F5344CB8AC3E}">
        <p14:creationId xmlns:p14="http://schemas.microsoft.com/office/powerpoint/2010/main" val="130595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BC10-37CF-224F-A405-39376C4D45A5}"/>
              </a:ext>
            </a:extLst>
          </p:cNvPr>
          <p:cNvSpPr>
            <a:spLocks noGrp="1"/>
          </p:cNvSpPr>
          <p:nvPr>
            <p:ph type="title"/>
          </p:nvPr>
        </p:nvSpPr>
        <p:spPr>
          <a:xfrm>
            <a:off x="7641927" y="3505200"/>
            <a:ext cx="6607474" cy="738664"/>
          </a:xfrm>
        </p:spPr>
        <p:txBody>
          <a:bodyPr/>
          <a:lstStyle/>
          <a:p>
            <a:r>
              <a:rPr lang="en-US" dirty="0"/>
              <a:t>Thank You!</a:t>
            </a:r>
          </a:p>
        </p:txBody>
      </p:sp>
    </p:spTree>
    <p:extLst>
      <p:ext uri="{BB962C8B-B14F-4D97-AF65-F5344CB8AC3E}">
        <p14:creationId xmlns:p14="http://schemas.microsoft.com/office/powerpoint/2010/main" val="117718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317617-F0AD-4D6E-21B6-B7B689B473E6}"/>
              </a:ext>
            </a:extLst>
          </p:cNvPr>
          <p:cNvSpPr>
            <a:spLocks noGrp="1"/>
          </p:cNvSpPr>
          <p:nvPr>
            <p:ph type="ctrTitle"/>
          </p:nvPr>
        </p:nvSpPr>
        <p:spPr/>
        <p:txBody>
          <a:bodyPr/>
          <a:lstStyle/>
          <a:p>
            <a:r>
              <a:rPr lang="en-US" dirty="0"/>
              <a:t>Supplemental slides</a:t>
            </a:r>
          </a:p>
        </p:txBody>
      </p:sp>
      <p:sp>
        <p:nvSpPr>
          <p:cNvPr id="4" name="Text Placeholder 3">
            <a:extLst>
              <a:ext uri="{FF2B5EF4-FFF2-40B4-BE49-F238E27FC236}">
                <a16:creationId xmlns:a16="http://schemas.microsoft.com/office/drawing/2014/main" id="{5FF7A46D-7F98-34E3-B1E3-24F06EBD3A2D}"/>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A23754B-D34A-4413-5351-FC10E68A5563}"/>
              </a:ext>
            </a:extLst>
          </p:cNvPr>
          <p:cNvSpPr>
            <a:spLocks noGrp="1"/>
          </p:cNvSpPr>
          <p:nvPr>
            <p:ph type="body" sz="quarter" idx="12"/>
          </p:nvPr>
        </p:nvSpPr>
        <p:spPr/>
        <p:txBody>
          <a:bodyPr/>
          <a:lstStyle/>
          <a:p>
            <a:endParaRPr lang="en-US"/>
          </a:p>
        </p:txBody>
      </p:sp>
      <p:sp>
        <p:nvSpPr>
          <p:cNvPr id="2" name="Slide Number Placeholder 1">
            <a:extLst>
              <a:ext uri="{FF2B5EF4-FFF2-40B4-BE49-F238E27FC236}">
                <a16:creationId xmlns:a16="http://schemas.microsoft.com/office/drawing/2014/main" id="{A029FFC4-61C6-2268-9142-C671846B99DA}"/>
              </a:ext>
            </a:extLst>
          </p:cNvPr>
          <p:cNvSpPr>
            <a:spLocks noGrp="1"/>
          </p:cNvSpPr>
          <p:nvPr>
            <p:ph type="sldNum" sz="quarter" idx="4294967295"/>
          </p:nvPr>
        </p:nvSpPr>
        <p:spPr>
          <a:xfrm>
            <a:off x="14366875" y="3775075"/>
            <a:ext cx="263525" cy="215900"/>
          </a:xfrm>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158912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2A435-33A4-05D5-67A8-1773D6C7792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CF0F6C-EE63-49A1-A148-A6ED172D38FE}"/>
              </a:ext>
            </a:extLst>
          </p:cNvPr>
          <p:cNvSpPr>
            <a:spLocks noGrp="1"/>
          </p:cNvSpPr>
          <p:nvPr>
            <p:ph type="sldNum" sz="quarter" idx="7"/>
          </p:nvPr>
        </p:nvSpPr>
        <p:spPr/>
        <p:txBody>
          <a:bodyPr/>
          <a:lstStyle/>
          <a:p>
            <a:fld id="{B6F15528-21DE-4FAA-801E-634DDDAF4B2B}" type="slidenum">
              <a:rPr lang="en-US" smtClean="0"/>
              <a:pPr/>
              <a:t>12</a:t>
            </a:fld>
            <a:endParaRPr lang="en-US" dirty="0"/>
          </a:p>
        </p:txBody>
      </p:sp>
      <p:sp>
        <p:nvSpPr>
          <p:cNvPr id="3" name="Title 2">
            <a:extLst>
              <a:ext uri="{FF2B5EF4-FFF2-40B4-BE49-F238E27FC236}">
                <a16:creationId xmlns:a16="http://schemas.microsoft.com/office/drawing/2014/main" id="{CD7AAAFF-B545-4C82-A16D-F6C98C149551}"/>
              </a:ext>
            </a:extLst>
          </p:cNvPr>
          <p:cNvSpPr>
            <a:spLocks noGrp="1"/>
          </p:cNvSpPr>
          <p:nvPr>
            <p:ph type="title"/>
          </p:nvPr>
        </p:nvSpPr>
        <p:spPr/>
        <p:txBody>
          <a:bodyPr/>
          <a:lstStyle/>
          <a:p>
            <a:r>
              <a:rPr lang="en-US" dirty="0"/>
              <a:t>Methods – Overall goal </a:t>
            </a:r>
          </a:p>
        </p:txBody>
      </p:sp>
      <p:sp>
        <p:nvSpPr>
          <p:cNvPr id="6" name="TextBox 5">
            <a:extLst>
              <a:ext uri="{FF2B5EF4-FFF2-40B4-BE49-F238E27FC236}">
                <a16:creationId xmlns:a16="http://schemas.microsoft.com/office/drawing/2014/main" id="{F55A2E48-AC70-B7E8-094E-A45EA5732AAF}"/>
              </a:ext>
            </a:extLst>
          </p:cNvPr>
          <p:cNvSpPr txBox="1"/>
          <p:nvPr/>
        </p:nvSpPr>
        <p:spPr>
          <a:xfrm>
            <a:off x="670560" y="1638299"/>
            <a:ext cx="1252292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600" dirty="0">
                <a:solidFill>
                  <a:srgbClr val="000000"/>
                </a:solidFill>
                <a:latin typeface="Arial"/>
                <a:ea typeface="+mn-lt"/>
                <a:cs typeface="Arial"/>
              </a:rPr>
              <a:t>The overall project goal is to develop and pilot-test an online interactive tool for evaluating </a:t>
            </a:r>
            <a:r>
              <a:rPr lang="en-US" sz="2600" b="1" u="sng" dirty="0">
                <a:solidFill>
                  <a:srgbClr val="000000"/>
                </a:solidFill>
                <a:latin typeface="Arial"/>
                <a:ea typeface="+mn-lt"/>
                <a:cs typeface="Arial"/>
              </a:rPr>
              <a:t>research waste</a:t>
            </a:r>
            <a:r>
              <a:rPr lang="en-US" sz="2600" dirty="0">
                <a:solidFill>
                  <a:srgbClr val="000000"/>
                </a:solidFill>
                <a:latin typeface="Arial"/>
                <a:ea typeface="+mn-lt"/>
                <a:cs typeface="Arial"/>
              </a:rPr>
              <a:t> in </a:t>
            </a:r>
            <a:r>
              <a:rPr lang="en-US" sz="2600" b="1" u="sng" dirty="0">
                <a:solidFill>
                  <a:srgbClr val="000000"/>
                </a:solidFill>
                <a:latin typeface="Arial"/>
                <a:ea typeface="+mn-lt"/>
                <a:cs typeface="Arial"/>
              </a:rPr>
              <a:t>health research</a:t>
            </a:r>
            <a:r>
              <a:rPr lang="en-US" sz="2600" dirty="0">
                <a:solidFill>
                  <a:srgbClr val="000000"/>
                </a:solidFill>
                <a:latin typeface="Arial"/>
                <a:ea typeface="+mn-lt"/>
                <a:cs typeface="Arial"/>
              </a:rPr>
              <a:t> to empower researchers, patients, and other </a:t>
            </a:r>
            <a:r>
              <a:rPr lang="en-US" sz="2600" b="1" u="sng" dirty="0">
                <a:solidFill>
                  <a:srgbClr val="000000"/>
                </a:solidFill>
                <a:latin typeface="Arial"/>
                <a:ea typeface="+mn-lt"/>
                <a:cs typeface="Arial"/>
              </a:rPr>
              <a:t>knowledge users</a:t>
            </a:r>
            <a:r>
              <a:rPr lang="en-US" sz="2600" dirty="0">
                <a:solidFill>
                  <a:srgbClr val="000000"/>
                </a:solidFill>
                <a:latin typeface="Arial"/>
                <a:ea typeface="+mn-lt"/>
                <a:cs typeface="Arial"/>
              </a:rPr>
              <a:t> (clinicians, trainees, policy-makers, administrators, funders, journal editors, and the public) to make </a:t>
            </a:r>
            <a:r>
              <a:rPr lang="en-US" sz="2600" b="1" u="sng" dirty="0">
                <a:solidFill>
                  <a:srgbClr val="000000"/>
                </a:solidFill>
                <a:latin typeface="Arial"/>
                <a:ea typeface="+mn-lt"/>
                <a:cs typeface="Arial"/>
              </a:rPr>
              <a:t>evidence-informed</a:t>
            </a:r>
            <a:r>
              <a:rPr lang="en-US" sz="2600" dirty="0">
                <a:solidFill>
                  <a:srgbClr val="000000"/>
                </a:solidFill>
                <a:latin typeface="Arial"/>
                <a:ea typeface="+mn-lt"/>
                <a:cs typeface="Arial"/>
              </a:rPr>
              <a:t> decisions involving health research.</a:t>
            </a:r>
          </a:p>
          <a:p>
            <a:pPr marL="457200" indent="-457200">
              <a:buFont typeface="Arial"/>
              <a:buChar char="•"/>
            </a:pPr>
            <a:endParaRPr lang="en-US" sz="2600" dirty="0">
              <a:latin typeface="Arial"/>
              <a:cs typeface="Arial"/>
            </a:endParaRPr>
          </a:p>
          <a:p>
            <a:pPr marL="457200" indent="-457200">
              <a:buFont typeface="Arial"/>
              <a:buChar char="•"/>
            </a:pPr>
            <a:r>
              <a:rPr lang="en-US" sz="2600" dirty="0">
                <a:latin typeface="Arial"/>
                <a:cs typeface="Arial"/>
              </a:rPr>
              <a:t>“Evaluation” and “assessment” are used interchangeably because the distinction is </a:t>
            </a:r>
            <a:r>
              <a:rPr lang="en-US" sz="2600" dirty="0">
                <a:solidFill>
                  <a:srgbClr val="000000"/>
                </a:solidFill>
                <a:latin typeface="Arial"/>
                <a:cs typeface="Arial"/>
              </a:rPr>
              <a:t>applied </a:t>
            </a:r>
            <a:r>
              <a:rPr lang="en-US" sz="2600" dirty="0">
                <a:solidFill>
                  <a:srgbClr val="002060"/>
                </a:solidFill>
                <a:latin typeface="Arial"/>
                <a:cs typeface="Arial"/>
                <a:hlinkClick r:id="rId2">
                  <a:extLst>
                    <a:ext uri="{A12FA001-AC4F-418D-AE19-62706E023703}">
                      <ahyp:hlinkClr xmlns:ahyp="http://schemas.microsoft.com/office/drawing/2018/hyperlinkcolor" val="tx"/>
                    </a:ext>
                  </a:extLst>
                </a:hlinkClick>
              </a:rPr>
              <a:t>inconsistently</a:t>
            </a:r>
            <a:r>
              <a:rPr lang="en-US" sz="2600" dirty="0">
                <a:latin typeface="Arial"/>
                <a:cs typeface="Arial"/>
              </a:rPr>
              <a:t> in interdisciplinary practice (e.g., assessment vs. evaluation in education </a:t>
            </a:r>
            <a:r>
              <a:rPr lang="en-US" sz="2600" i="1" dirty="0">
                <a:latin typeface="Arial"/>
                <a:cs typeface="Arial"/>
              </a:rPr>
              <a:t>cf.</a:t>
            </a:r>
            <a:r>
              <a:rPr lang="en-US" sz="2600" dirty="0">
                <a:latin typeface="Arial"/>
                <a:cs typeface="Arial"/>
              </a:rPr>
              <a:t> outcome assessment, economic evaluation in health sciences).</a:t>
            </a:r>
          </a:p>
          <a:p>
            <a:pPr marL="457200" indent="-457200">
              <a:buFont typeface="Arial"/>
              <a:buChar char="•"/>
            </a:pPr>
            <a:endParaRPr lang="en-US" sz="2600" dirty="0">
              <a:latin typeface="Arial"/>
              <a:cs typeface="Arial"/>
            </a:endParaRPr>
          </a:p>
          <a:p>
            <a:pPr marL="457200" indent="-457200">
              <a:buFont typeface="Arial"/>
              <a:buChar char="•"/>
            </a:pPr>
            <a:r>
              <a:rPr lang="en-US" sz="2600" dirty="0">
                <a:latin typeface="Arial"/>
                <a:cs typeface="Arial"/>
              </a:rPr>
              <a:t>“Evidence-informed” is intended to represent a relaxed version of “evidence-based”, meaning reliance on knowledge synthesis of empirical (field) quantitative, qualitative, or mixed-methods research.</a:t>
            </a:r>
          </a:p>
        </p:txBody>
      </p:sp>
    </p:spTree>
    <p:extLst>
      <p:ext uri="{BB962C8B-B14F-4D97-AF65-F5344CB8AC3E}">
        <p14:creationId xmlns:p14="http://schemas.microsoft.com/office/powerpoint/2010/main" val="2539604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C9C21-8AB2-532A-2F71-33B4BF8913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9534A5-759C-40E6-FD59-C08341D34663}"/>
              </a:ext>
            </a:extLst>
          </p:cNvPr>
          <p:cNvSpPr>
            <a:spLocks noGrp="1"/>
          </p:cNvSpPr>
          <p:nvPr>
            <p:ph type="sldNum" sz="quarter" idx="7"/>
          </p:nvPr>
        </p:nvSpPr>
        <p:spPr/>
        <p:txBody>
          <a:bodyPr/>
          <a:lstStyle/>
          <a:p>
            <a:fld id="{B6F15528-21DE-4FAA-801E-634DDDAF4B2B}" type="slidenum">
              <a:rPr lang="en-US" smtClean="0"/>
              <a:pPr/>
              <a:t>13</a:t>
            </a:fld>
            <a:endParaRPr lang="en-US" dirty="0"/>
          </a:p>
        </p:txBody>
      </p:sp>
      <p:sp>
        <p:nvSpPr>
          <p:cNvPr id="3" name="Title 2">
            <a:extLst>
              <a:ext uri="{FF2B5EF4-FFF2-40B4-BE49-F238E27FC236}">
                <a16:creationId xmlns:a16="http://schemas.microsoft.com/office/drawing/2014/main" id="{D658284E-A05B-7EFD-BA6E-B8B41A4473A2}"/>
              </a:ext>
            </a:extLst>
          </p:cNvPr>
          <p:cNvSpPr>
            <a:spLocks noGrp="1"/>
          </p:cNvSpPr>
          <p:nvPr>
            <p:ph type="title"/>
          </p:nvPr>
        </p:nvSpPr>
        <p:spPr/>
        <p:txBody>
          <a:bodyPr/>
          <a:lstStyle/>
          <a:p>
            <a:r>
              <a:rPr lang="en-US" dirty="0"/>
              <a:t>Methods – “Scope creep” issues</a:t>
            </a:r>
          </a:p>
        </p:txBody>
      </p:sp>
      <p:sp>
        <p:nvSpPr>
          <p:cNvPr id="6" name="TextBox 5">
            <a:extLst>
              <a:ext uri="{FF2B5EF4-FFF2-40B4-BE49-F238E27FC236}">
                <a16:creationId xmlns:a16="http://schemas.microsoft.com/office/drawing/2014/main" id="{FA9014E8-E6D8-2200-3FAB-8B364500F076}"/>
              </a:ext>
            </a:extLst>
          </p:cNvPr>
          <p:cNvSpPr txBox="1"/>
          <p:nvPr/>
        </p:nvSpPr>
        <p:spPr>
          <a:xfrm>
            <a:off x="670560" y="1638299"/>
            <a:ext cx="1252292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solidFill>
                  <a:srgbClr val="000000"/>
                </a:solidFill>
                <a:latin typeface="Arial"/>
                <a:ea typeface="+mn-lt"/>
                <a:cs typeface="Arial"/>
              </a:rPr>
              <a:t>As a meta-research project, this addresses all four pillars of health research </a:t>
            </a:r>
            <a:r>
              <a:rPr lang="en-US" sz="2800" dirty="0">
                <a:solidFill>
                  <a:srgbClr val="002060"/>
                </a:solidFill>
                <a:latin typeface="Arial"/>
                <a:ea typeface="+mn-lt"/>
                <a:cs typeface="Arial"/>
                <a:hlinkClick r:id="rId2">
                  <a:extLst>
                    <a:ext uri="{A12FA001-AC4F-418D-AE19-62706E023703}">
                      <ahyp:hlinkClr xmlns:ahyp="http://schemas.microsoft.com/office/drawing/2018/hyperlinkcolor" val="tx"/>
                    </a:ext>
                  </a:extLst>
                </a:hlinkClick>
              </a:rPr>
              <a:t>as defined by CIHR</a:t>
            </a:r>
            <a:r>
              <a:rPr lang="en-US" sz="2800" dirty="0">
                <a:solidFill>
                  <a:srgbClr val="000000"/>
                </a:solidFill>
                <a:latin typeface="Arial"/>
                <a:ea typeface="+mn-lt"/>
                <a:cs typeface="Arial"/>
              </a:rPr>
              <a:t>, including:</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Biomedical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Clinical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Health services research</a:t>
            </a:r>
            <a:endParaRPr lang="en-US" dirty="0">
              <a:solidFill>
                <a:srgbClr val="000000"/>
              </a:solidFill>
              <a:latin typeface="Century Gothic" panose="020F0302020204030204"/>
              <a:ea typeface="+mn-lt"/>
              <a:cs typeface="Arial"/>
            </a:endParaRPr>
          </a:p>
          <a:p>
            <a:pPr marL="914400" lvl="1" indent="-457200">
              <a:buFont typeface="Courier New"/>
              <a:buChar char="o"/>
            </a:pPr>
            <a:r>
              <a:rPr lang="en-US" sz="2800" dirty="0">
                <a:solidFill>
                  <a:srgbClr val="000000"/>
                </a:solidFill>
                <a:latin typeface="Arial"/>
                <a:ea typeface="+mn-lt"/>
                <a:cs typeface="Arial"/>
              </a:rPr>
              <a:t>Social, cultural, environmental and population health research</a:t>
            </a:r>
            <a:endParaRPr lang="en-US" dirty="0"/>
          </a:p>
          <a:p>
            <a:pPr marL="914400" lvl="1" indent="-457200">
              <a:buFont typeface="Courier New"/>
              <a:buChar char="o"/>
            </a:pPr>
            <a:endParaRPr lang="en-US" sz="2800" dirty="0">
              <a:solidFill>
                <a:srgbClr val="000000"/>
              </a:solidFill>
              <a:latin typeface="Arial"/>
              <a:ea typeface="+mn-lt"/>
              <a:cs typeface="Arial"/>
            </a:endParaRPr>
          </a:p>
          <a:p>
            <a:pPr marL="457200" indent="-457200">
              <a:buFont typeface="Arial"/>
              <a:buChar char="•"/>
            </a:pPr>
            <a:r>
              <a:rPr lang="en-US" sz="2800" dirty="0">
                <a:solidFill>
                  <a:srgbClr val="000000"/>
                </a:solidFill>
                <a:latin typeface="Arial"/>
                <a:ea typeface="+mn-lt"/>
                <a:cs typeface="Arial"/>
              </a:rPr>
              <a:t>However, as an adopter of patient-oriented research, integrated knowledge translation, and user experience methods, I recognize that an “all size fits all” approach is not likely to enable meaningful use of the tool in practice.</a:t>
            </a:r>
          </a:p>
          <a:p>
            <a:pPr marL="457200" indent="-457200">
              <a:buFont typeface="Arial"/>
              <a:buChar char="•"/>
            </a:pPr>
            <a:endParaRPr lang="en-US" sz="2800" dirty="0">
              <a:solidFill>
                <a:srgbClr val="000000"/>
              </a:solidFill>
              <a:latin typeface="Arial"/>
              <a:ea typeface="+mn-lt"/>
              <a:cs typeface="Arial"/>
            </a:endParaRPr>
          </a:p>
          <a:p>
            <a:pPr marL="457200" indent="-457200">
              <a:buFont typeface="Arial"/>
              <a:buChar char="•"/>
            </a:pPr>
            <a:r>
              <a:rPr lang="en-US" sz="2800" dirty="0">
                <a:solidFill>
                  <a:srgbClr val="000000"/>
                </a:solidFill>
                <a:latin typeface="Arial"/>
                <a:ea typeface="+mn-lt"/>
                <a:cs typeface="Arial"/>
              </a:rPr>
              <a:t>I address this conflict by applying a </a:t>
            </a:r>
            <a:r>
              <a:rPr lang="en-US" sz="2800" dirty="0">
                <a:solidFill>
                  <a:srgbClr val="002060"/>
                </a:solidFill>
                <a:latin typeface="Arial"/>
                <a:ea typeface="+mn-lt"/>
                <a:cs typeface="Arial"/>
                <a:hlinkClick r:id="rId3">
                  <a:extLst>
                    <a:ext uri="{A12FA001-AC4F-418D-AE19-62706E023703}">
                      <ahyp:hlinkClr xmlns:ahyp="http://schemas.microsoft.com/office/drawing/2018/hyperlinkcolor" val="tx"/>
                    </a:ext>
                  </a:extLst>
                </a:hlinkClick>
              </a:rPr>
              <a:t>dialectical critical realist</a:t>
            </a:r>
            <a:r>
              <a:rPr lang="en-US" sz="2800" dirty="0">
                <a:solidFill>
                  <a:srgbClr val="002060"/>
                </a:solidFill>
                <a:latin typeface="Arial"/>
                <a:ea typeface="+mn-lt"/>
                <a:cs typeface="Arial"/>
              </a:rPr>
              <a:t> </a:t>
            </a:r>
            <a:r>
              <a:rPr lang="en-US" sz="2800" dirty="0">
                <a:solidFill>
                  <a:srgbClr val="000000"/>
                </a:solidFill>
                <a:latin typeface="Arial"/>
                <a:ea typeface="+mn-lt"/>
                <a:cs typeface="Arial"/>
              </a:rPr>
              <a:t>lens that suggests that both general and context-specific insights are important.</a:t>
            </a:r>
          </a:p>
        </p:txBody>
      </p:sp>
    </p:spTree>
    <p:extLst>
      <p:ext uri="{BB962C8B-B14F-4D97-AF65-F5344CB8AC3E}">
        <p14:creationId xmlns:p14="http://schemas.microsoft.com/office/powerpoint/2010/main" val="240273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45F00-AA09-B68F-2A18-1E5B24A7289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D668D5-677E-D281-1F8E-F736E166919E}"/>
              </a:ext>
            </a:extLst>
          </p:cNvPr>
          <p:cNvSpPr>
            <a:spLocks noGrp="1"/>
          </p:cNvSpPr>
          <p:nvPr>
            <p:ph type="sldNum" sz="quarter" idx="7"/>
          </p:nvPr>
        </p:nvSpPr>
        <p:spPr/>
        <p:txBody>
          <a:bodyPr/>
          <a:lstStyle/>
          <a:p>
            <a:fld id="{B6F15528-21DE-4FAA-801E-634DDDAF4B2B}" type="slidenum">
              <a:rPr lang="en-US" smtClean="0"/>
              <a:pPr/>
              <a:t>14</a:t>
            </a:fld>
            <a:endParaRPr lang="en-US" dirty="0"/>
          </a:p>
        </p:txBody>
      </p:sp>
      <p:sp>
        <p:nvSpPr>
          <p:cNvPr id="3" name="Title 2">
            <a:extLst>
              <a:ext uri="{FF2B5EF4-FFF2-40B4-BE49-F238E27FC236}">
                <a16:creationId xmlns:a16="http://schemas.microsoft.com/office/drawing/2014/main" id="{5A28E2B6-38C7-C366-EC83-B7AFE5999BCE}"/>
              </a:ext>
            </a:extLst>
          </p:cNvPr>
          <p:cNvSpPr>
            <a:spLocks noGrp="1"/>
          </p:cNvSpPr>
          <p:nvPr>
            <p:ph type="title"/>
          </p:nvPr>
        </p:nvSpPr>
        <p:spPr/>
        <p:txBody>
          <a:bodyPr/>
          <a:lstStyle/>
          <a:p>
            <a:r>
              <a:rPr lang="en-US" dirty="0"/>
              <a:t>Methods – CIHR Pillars</a:t>
            </a:r>
          </a:p>
        </p:txBody>
      </p:sp>
      <p:pic>
        <p:nvPicPr>
          <p:cNvPr id="4" name="Picture 3" descr="Source: CIHR. What is health research? https://cihr-irsc.gc.ca/e/53146.html&#10;&#10;Biomedical research (Pillar 1)&#10;Biomedical research focuses on understanding how every part of the human body works—right down to our cells.&#10;&#10;By studying these workings at the molecular, cellular, organ system, and whole-body levels, biomedical research leads to new ways of diagnosing, preventing, and treating illness and disease.&#10;&#10;&#10;Clinical research (Pillar 2)&#10;With the help of volunteer participants, clinical research leads to new and improved:&#10;&#10;Medications, vaccines, therapies and treatments&#10;Medical tests, procedures and practices&#10;Medical tools, equipment and devices&#10;Scientific knowledge and understanding of illness and disease&#10;&#10;Health services research (Pillar 3)&#10;Health services research focuses on improving health care for everyone.&#10;&#10;By studying how health care services are organized, supported, and delivered across Canada, we can make the overall system better.&#10;&#10;This research generates information to help enhance care for patients, reduce costs, and address the needs of health care providers.&#10;&#10;&#10;Social, cultural, environmental and population health research (Pillar 4)&#10;Social, cultural, environmental, and population health research aims to improve the health of entire communities.&#10;&#10;There is more to your health than meets the eye! This type of research uncovers the ways that social, cultural, environmental, occupational, and economic factors can affect it—for better or for worse.">
            <a:extLst>
              <a:ext uri="{FF2B5EF4-FFF2-40B4-BE49-F238E27FC236}">
                <a16:creationId xmlns:a16="http://schemas.microsoft.com/office/drawing/2014/main" id="{28302358-B9FF-057E-0189-D44529B4E358}"/>
              </a:ext>
            </a:extLst>
          </p:cNvPr>
          <p:cNvPicPr>
            <a:picLocks noChangeAspect="1"/>
          </p:cNvPicPr>
          <p:nvPr/>
        </p:nvPicPr>
        <p:blipFill>
          <a:blip r:embed="rId2"/>
          <a:stretch>
            <a:fillRect/>
          </a:stretch>
        </p:blipFill>
        <p:spPr>
          <a:xfrm>
            <a:off x="392975" y="111401"/>
            <a:ext cx="13289280" cy="7335147"/>
          </a:xfrm>
          <a:prstGeom prst="rect">
            <a:avLst/>
          </a:prstGeom>
        </p:spPr>
      </p:pic>
    </p:spTree>
    <p:extLst>
      <p:ext uri="{BB962C8B-B14F-4D97-AF65-F5344CB8AC3E}">
        <p14:creationId xmlns:p14="http://schemas.microsoft.com/office/powerpoint/2010/main" val="4253796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EFC96-0D1D-1018-D599-FBDA496C75A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7A78BE-0574-B4B2-B423-39AA1DEC265B}"/>
              </a:ext>
            </a:extLst>
          </p:cNvPr>
          <p:cNvSpPr>
            <a:spLocks noGrp="1"/>
          </p:cNvSpPr>
          <p:nvPr>
            <p:ph type="sldNum" sz="quarter" idx="7"/>
          </p:nvPr>
        </p:nvSpPr>
        <p:spPr/>
        <p:txBody>
          <a:bodyPr/>
          <a:lstStyle/>
          <a:p>
            <a:fld id="{B6F15528-21DE-4FAA-801E-634DDDAF4B2B}" type="slidenum">
              <a:rPr lang="en-US" smtClean="0"/>
              <a:pPr/>
              <a:t>15</a:t>
            </a:fld>
            <a:endParaRPr lang="en-US" dirty="0"/>
          </a:p>
        </p:txBody>
      </p:sp>
      <p:sp>
        <p:nvSpPr>
          <p:cNvPr id="3" name="Title 2">
            <a:extLst>
              <a:ext uri="{FF2B5EF4-FFF2-40B4-BE49-F238E27FC236}">
                <a16:creationId xmlns:a16="http://schemas.microsoft.com/office/drawing/2014/main" id="{6CA30337-8885-3D2D-B40C-712B145D1336}"/>
              </a:ext>
            </a:extLst>
          </p:cNvPr>
          <p:cNvSpPr>
            <a:spLocks noGrp="1"/>
          </p:cNvSpPr>
          <p:nvPr>
            <p:ph type="title"/>
          </p:nvPr>
        </p:nvSpPr>
        <p:spPr>
          <a:xfrm>
            <a:off x="673100" y="609600"/>
            <a:ext cx="13284200" cy="1384995"/>
          </a:xfrm>
        </p:spPr>
        <p:txBody>
          <a:bodyPr/>
          <a:lstStyle/>
          <a:p>
            <a:r>
              <a:rPr lang="en-US" dirty="0"/>
              <a:t>Methods – Self-evaluation of research waste (MINUS-ES). Slide 1 of 3. Version: 2025-05-05</a:t>
            </a:r>
          </a:p>
        </p:txBody>
      </p:sp>
      <p:sp>
        <p:nvSpPr>
          <p:cNvPr id="6" name="TextBox 5">
            <a:extLst>
              <a:ext uri="{FF2B5EF4-FFF2-40B4-BE49-F238E27FC236}">
                <a16:creationId xmlns:a16="http://schemas.microsoft.com/office/drawing/2014/main" id="{07481EF3-713A-30BE-C591-ABFAE39AC0DE}"/>
              </a:ext>
            </a:extLst>
          </p:cNvPr>
          <p:cNvSpPr txBox="1"/>
          <p:nvPr/>
        </p:nvSpPr>
        <p:spPr>
          <a:xfrm>
            <a:off x="670560" y="2230482"/>
            <a:ext cx="1252292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solidFill>
                  <a:srgbClr val="000000"/>
                </a:solidFill>
                <a:latin typeface="Arial"/>
                <a:cs typeface="Arial"/>
              </a:rPr>
              <a:t>Methodological</a:t>
            </a:r>
            <a:r>
              <a:rPr lang="en-US" sz="2800" dirty="0">
                <a:solidFill>
                  <a:srgbClr val="000000"/>
                </a:solidFill>
                <a:latin typeface="Arial"/>
                <a:cs typeface="Arial"/>
              </a:rPr>
              <a:t>: Experienced team, follow conduct guidelines (e.g., JBI Manual for scoping reviews). Inclusive design (mixed methods).</a:t>
            </a:r>
          </a:p>
          <a:p>
            <a:pPr marL="285750" indent="-285750">
              <a:buFont typeface="Arial"/>
              <a:buChar char="•"/>
            </a:pPr>
            <a:r>
              <a:rPr lang="en-US" sz="2800" b="1" dirty="0">
                <a:latin typeface="Arial"/>
                <a:cs typeface="Arial"/>
              </a:rPr>
              <a:t>Invisible</a:t>
            </a:r>
            <a:r>
              <a:rPr lang="en-US" sz="2800" dirty="0">
                <a:latin typeface="Arial"/>
                <a:cs typeface="Arial"/>
              </a:rPr>
              <a:t>: Integrated knowledge translation from Day 1, ongoing community updates (website, social media). Intend to register and publish protocol.</a:t>
            </a:r>
          </a:p>
          <a:p>
            <a:pPr marL="285750" indent="-285750">
              <a:buFont typeface="Arial"/>
              <a:buChar char="•"/>
            </a:pPr>
            <a:r>
              <a:rPr lang="en-US" sz="2800" b="1" dirty="0">
                <a:solidFill>
                  <a:srgbClr val="000000"/>
                </a:solidFill>
                <a:latin typeface="Arial"/>
                <a:cs typeface="Arial"/>
              </a:rPr>
              <a:t>Negligible</a:t>
            </a:r>
            <a:r>
              <a:rPr lang="en-US" sz="2800" dirty="0">
                <a:solidFill>
                  <a:srgbClr val="000000"/>
                </a:solidFill>
                <a:latin typeface="Arial"/>
                <a:cs typeface="Arial"/>
              </a:rPr>
              <a:t>: Rapid scoping review and living search updates at protocol stage, including registers (OSF) and novel technologies (“deep research”)</a:t>
            </a:r>
            <a:r>
              <a:rPr lang="en-US" sz="2000" dirty="0">
                <a:solidFill>
                  <a:srgbClr val="000000"/>
                </a:solidFill>
                <a:latin typeface="Arial"/>
                <a:cs typeface="Arial"/>
              </a:rPr>
              <a:t>.</a:t>
            </a:r>
            <a:r>
              <a:rPr lang="en-US" sz="2800" dirty="0">
                <a:solidFill>
                  <a:srgbClr val="000000"/>
                </a:solidFill>
                <a:latin typeface="Arial"/>
                <a:cs typeface="Arial"/>
              </a:rPr>
              <a:t> Collaboration with “academic competitors” (Rosengaard, Moher). Open discussion on social media (INQUIRE).</a:t>
            </a:r>
            <a:endParaRPr lang="en-US" sz="2800" dirty="0">
              <a:latin typeface="Arial"/>
              <a:cs typeface="Arial"/>
            </a:endParaRPr>
          </a:p>
          <a:p>
            <a:pPr marL="285750" indent="-285750">
              <a:buFont typeface="Arial"/>
              <a:buChar char="•"/>
            </a:pPr>
            <a:r>
              <a:rPr lang="en-US" sz="2800" b="1" dirty="0">
                <a:solidFill>
                  <a:srgbClr val="000000"/>
                </a:solidFill>
                <a:latin typeface="Arial"/>
                <a:cs typeface="Arial"/>
              </a:rPr>
              <a:t>Underreported</a:t>
            </a:r>
            <a:r>
              <a:rPr lang="en-US" sz="2800" dirty="0">
                <a:solidFill>
                  <a:srgbClr val="000000"/>
                </a:solidFill>
                <a:latin typeface="Arial"/>
                <a:cs typeface="Arial"/>
              </a:rPr>
              <a:t>: Follow relevant reporting guidelines (PRISMA-</a:t>
            </a:r>
            <a:r>
              <a:rPr lang="en-US" sz="2800" dirty="0" err="1">
                <a:solidFill>
                  <a:srgbClr val="000000"/>
                </a:solidFill>
                <a:latin typeface="Arial"/>
                <a:cs typeface="Arial"/>
              </a:rPr>
              <a:t>ScR</a:t>
            </a:r>
            <a:r>
              <a:rPr lang="en-US" sz="2800" dirty="0">
                <a:solidFill>
                  <a:srgbClr val="000000"/>
                </a:solidFill>
                <a:latin typeface="Arial"/>
                <a:cs typeface="Arial"/>
              </a:rPr>
              <a:t>, COREQ, GRAMMS, FAIR). Check reproducibility whenever possible. Establish channels for public and private feedback.</a:t>
            </a:r>
          </a:p>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p>
        </p:txBody>
      </p:sp>
    </p:spTree>
    <p:extLst>
      <p:ext uri="{BB962C8B-B14F-4D97-AF65-F5344CB8AC3E}">
        <p14:creationId xmlns:p14="http://schemas.microsoft.com/office/powerpoint/2010/main" val="155774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C12F9-D829-D15E-3802-3C5BA3044F9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E43E98-4B61-D33B-D956-C0C5A140100D}"/>
              </a:ext>
            </a:extLst>
          </p:cNvPr>
          <p:cNvSpPr>
            <a:spLocks noGrp="1"/>
          </p:cNvSpPr>
          <p:nvPr>
            <p:ph type="sldNum" sz="quarter" idx="7"/>
          </p:nvPr>
        </p:nvSpPr>
        <p:spPr/>
        <p:txBody>
          <a:bodyPr/>
          <a:lstStyle/>
          <a:p>
            <a:fld id="{B6F15528-21DE-4FAA-801E-634DDDAF4B2B}" type="slidenum">
              <a:rPr lang="en-US" smtClean="0"/>
              <a:pPr/>
              <a:t>16</a:t>
            </a:fld>
            <a:endParaRPr lang="en-US" dirty="0"/>
          </a:p>
        </p:txBody>
      </p:sp>
      <p:sp>
        <p:nvSpPr>
          <p:cNvPr id="3" name="Title 2">
            <a:extLst>
              <a:ext uri="{FF2B5EF4-FFF2-40B4-BE49-F238E27FC236}">
                <a16:creationId xmlns:a16="http://schemas.microsoft.com/office/drawing/2014/main" id="{BDB90CF9-92A4-102D-32C2-FC1AE8CB220E}"/>
              </a:ext>
            </a:extLst>
          </p:cNvPr>
          <p:cNvSpPr>
            <a:spLocks noGrp="1"/>
          </p:cNvSpPr>
          <p:nvPr>
            <p:ph type="title"/>
          </p:nvPr>
        </p:nvSpPr>
        <p:spPr>
          <a:xfrm>
            <a:off x="673100" y="609600"/>
            <a:ext cx="13284200" cy="1384995"/>
          </a:xfrm>
        </p:spPr>
        <p:txBody>
          <a:bodyPr/>
          <a:lstStyle/>
          <a:p>
            <a:r>
              <a:rPr lang="en-US" dirty="0"/>
              <a:t>Methods – Self-evaluation of research waste (MINUS-ES). Slide 2 of 3. Version: 2025-05-05</a:t>
            </a:r>
          </a:p>
        </p:txBody>
      </p:sp>
      <p:sp>
        <p:nvSpPr>
          <p:cNvPr id="6" name="TextBox 5">
            <a:extLst>
              <a:ext uri="{FF2B5EF4-FFF2-40B4-BE49-F238E27FC236}">
                <a16:creationId xmlns:a16="http://schemas.microsoft.com/office/drawing/2014/main" id="{6F19A184-B993-F436-5C5F-7263F7E5090C}"/>
              </a:ext>
            </a:extLst>
          </p:cNvPr>
          <p:cNvSpPr txBox="1"/>
          <p:nvPr/>
        </p:nvSpPr>
        <p:spPr>
          <a:xfrm>
            <a:off x="670560" y="2230482"/>
            <a:ext cx="1252292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endParaRPr lang="en-US" sz="2800" b="1" dirty="0">
              <a:solidFill>
                <a:srgbClr val="000000"/>
              </a:solidFill>
              <a:latin typeface="Arial"/>
              <a:cs typeface="Arial"/>
            </a:endParaRPr>
          </a:p>
          <a:p>
            <a:pPr marL="285750" indent="-285750">
              <a:buFont typeface="Arial"/>
              <a:buChar char="•"/>
            </a:pPr>
            <a:r>
              <a:rPr lang="en-US" sz="2800" b="1" dirty="0">
                <a:solidFill>
                  <a:srgbClr val="000000"/>
                </a:solidFill>
                <a:latin typeface="Arial"/>
                <a:cs typeface="Arial"/>
              </a:rPr>
              <a:t>Structural</a:t>
            </a:r>
            <a:r>
              <a:rPr lang="en-US" sz="2800" dirty="0">
                <a:solidFill>
                  <a:srgbClr val="000000"/>
                </a:solidFill>
                <a:latin typeface="Arial"/>
                <a:cs typeface="Arial"/>
              </a:rPr>
              <a:t>: Research conducted at a </a:t>
            </a:r>
            <a:r>
              <a:rPr lang="en-US" sz="2800" dirty="0" err="1">
                <a:solidFill>
                  <a:srgbClr val="000000"/>
                </a:solidFill>
                <a:latin typeface="Arial"/>
                <a:cs typeface="Arial"/>
              </a:rPr>
              <a:t>centre</a:t>
            </a:r>
            <a:r>
              <a:rPr lang="en-US" sz="2800" dirty="0">
                <a:solidFill>
                  <a:srgbClr val="000000"/>
                </a:solidFill>
                <a:latin typeface="Arial"/>
                <a:cs typeface="Arial"/>
              </a:rPr>
              <a:t> familiar with and embracing intended research methods (Knowledge Translation Program, SPOR EA, University of Toronto), with funding and supports available. High-income country setting. Diverse interdisciplinary team, personal contacts. Internet technologies for global reach-out (machine translation, social media). Funding applications as a way to obtain external feedback. Patient partner collaboration.</a:t>
            </a:r>
          </a:p>
          <a:p>
            <a:pPr marL="285750" indent="-285750">
              <a:buFont typeface="Arial"/>
              <a:buChar char="•"/>
            </a:pPr>
            <a:r>
              <a:rPr lang="en-US" sz="2800" b="1" dirty="0">
                <a:solidFill>
                  <a:srgbClr val="000000"/>
                </a:solidFill>
                <a:latin typeface="Arial"/>
                <a:cs typeface="Arial"/>
              </a:rPr>
              <a:t>Emergent</a:t>
            </a:r>
            <a:r>
              <a:rPr lang="en-US" sz="2800" dirty="0">
                <a:solidFill>
                  <a:srgbClr val="000000"/>
                </a:solidFill>
                <a:latin typeface="Arial"/>
                <a:cs typeface="Arial"/>
              </a:rPr>
              <a:t>: Periodic AI peer review of protocols and manuscripts to identify additional issues. Existing tools identified (INQUIRE) – iterate and revise thesis design to keep the project relevant.</a:t>
            </a:r>
          </a:p>
          <a:p>
            <a:pPr marL="285750" indent="-285750">
              <a:buFont typeface="Arial"/>
              <a:buChar char="•"/>
            </a:pPr>
            <a:r>
              <a:rPr lang="en-US" sz="2800" b="1" u="sng" dirty="0">
                <a:solidFill>
                  <a:srgbClr val="000000"/>
                </a:solidFill>
                <a:latin typeface="Arial"/>
                <a:cs typeface="Arial"/>
              </a:rPr>
              <a:t>Summative</a:t>
            </a:r>
            <a:r>
              <a:rPr lang="en-US" sz="2800" dirty="0">
                <a:solidFill>
                  <a:srgbClr val="000000"/>
                </a:solidFill>
                <a:latin typeface="Arial"/>
                <a:cs typeface="Arial"/>
              </a:rPr>
              <a:t>: (</a:t>
            </a:r>
            <a:r>
              <a:rPr lang="en-US" sz="2800" i="1" dirty="0">
                <a:solidFill>
                  <a:srgbClr val="000000"/>
                </a:solidFill>
                <a:latin typeface="Arial"/>
                <a:cs typeface="Arial"/>
              </a:rPr>
              <a:t>continued</a:t>
            </a:r>
            <a:r>
              <a:rPr lang="en-US" sz="2800" dirty="0">
                <a:solidFill>
                  <a:srgbClr val="000000"/>
                </a:solidFill>
                <a:latin typeface="Arial"/>
                <a:cs typeface="Arial"/>
              </a:rPr>
              <a:t>)</a:t>
            </a:r>
          </a:p>
        </p:txBody>
      </p:sp>
    </p:spTree>
    <p:extLst>
      <p:ext uri="{BB962C8B-B14F-4D97-AF65-F5344CB8AC3E}">
        <p14:creationId xmlns:p14="http://schemas.microsoft.com/office/powerpoint/2010/main" val="274720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5B81-244A-EDB6-8508-EA3E633D8A7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001AEE-C088-3FE3-DF97-368E4548ED3E}"/>
              </a:ext>
            </a:extLst>
          </p:cNvPr>
          <p:cNvSpPr>
            <a:spLocks noGrp="1"/>
          </p:cNvSpPr>
          <p:nvPr>
            <p:ph type="sldNum" sz="quarter" idx="7"/>
          </p:nvPr>
        </p:nvSpPr>
        <p:spPr/>
        <p:txBody>
          <a:bodyPr/>
          <a:lstStyle/>
          <a:p>
            <a:fld id="{B6F15528-21DE-4FAA-801E-634DDDAF4B2B}" type="slidenum">
              <a:rPr lang="en-US" smtClean="0"/>
              <a:pPr/>
              <a:t>17</a:t>
            </a:fld>
            <a:endParaRPr lang="en-US" dirty="0"/>
          </a:p>
        </p:txBody>
      </p:sp>
      <p:sp>
        <p:nvSpPr>
          <p:cNvPr id="3" name="Title 2">
            <a:extLst>
              <a:ext uri="{FF2B5EF4-FFF2-40B4-BE49-F238E27FC236}">
                <a16:creationId xmlns:a16="http://schemas.microsoft.com/office/drawing/2014/main" id="{75275016-489B-9FBA-DB7D-130243A6A68C}"/>
              </a:ext>
            </a:extLst>
          </p:cNvPr>
          <p:cNvSpPr>
            <a:spLocks noGrp="1"/>
          </p:cNvSpPr>
          <p:nvPr>
            <p:ph type="title"/>
          </p:nvPr>
        </p:nvSpPr>
        <p:spPr>
          <a:xfrm>
            <a:off x="673100" y="609600"/>
            <a:ext cx="13284200" cy="1384995"/>
          </a:xfrm>
        </p:spPr>
        <p:txBody>
          <a:bodyPr/>
          <a:lstStyle/>
          <a:p>
            <a:r>
              <a:rPr lang="en-US" dirty="0"/>
              <a:t>Methods – Self-evaluation of research waste (MINUS-ES). Slide 3 of 3. Version: 2025-05-05</a:t>
            </a:r>
          </a:p>
        </p:txBody>
      </p:sp>
      <p:sp>
        <p:nvSpPr>
          <p:cNvPr id="6" name="TextBox 5">
            <a:extLst>
              <a:ext uri="{FF2B5EF4-FFF2-40B4-BE49-F238E27FC236}">
                <a16:creationId xmlns:a16="http://schemas.microsoft.com/office/drawing/2014/main" id="{7D84947A-3D76-7E49-CAD5-7CAAAE12F98E}"/>
              </a:ext>
            </a:extLst>
          </p:cNvPr>
          <p:cNvSpPr txBox="1"/>
          <p:nvPr/>
        </p:nvSpPr>
        <p:spPr>
          <a:xfrm>
            <a:off x="670560" y="2230482"/>
            <a:ext cx="1252292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a:t>
            </a:r>
            <a:r>
              <a:rPr lang="en-US" sz="2800" i="1" dirty="0">
                <a:solidFill>
                  <a:srgbClr val="000000"/>
                </a:solidFill>
                <a:latin typeface="Arial"/>
                <a:cs typeface="Arial"/>
              </a:rPr>
              <a:t>continued</a:t>
            </a:r>
            <a:r>
              <a:rPr lang="en-US" sz="2800" dirty="0">
                <a:solidFill>
                  <a:srgbClr val="000000"/>
                </a:solidFill>
                <a:latin typeface="Arial"/>
                <a:cs typeface="Arial"/>
              </a:rPr>
              <a:t>)</a:t>
            </a:r>
            <a:endParaRPr lang="en-US" sz="2800" b="1" dirty="0">
              <a:solidFill>
                <a:srgbClr val="000000"/>
              </a:solidFill>
              <a:latin typeface="Arial"/>
              <a:cs typeface="Arial"/>
            </a:endParaRPr>
          </a:p>
          <a:p>
            <a:pPr marL="285750" indent="-285750">
              <a:buFont typeface="Arial"/>
              <a:buChar char="•"/>
            </a:pPr>
            <a:r>
              <a:rPr lang="en-US" sz="2800" b="1" u="sng" dirty="0">
                <a:solidFill>
                  <a:srgbClr val="000000"/>
                </a:solidFill>
                <a:latin typeface="Arial"/>
                <a:cs typeface="Arial"/>
              </a:rPr>
              <a:t>Summative</a:t>
            </a:r>
            <a:r>
              <a:rPr lang="en-US" sz="2800" dirty="0">
                <a:solidFill>
                  <a:srgbClr val="000000"/>
                </a:solidFill>
                <a:latin typeface="Arial"/>
                <a:cs typeface="Arial"/>
              </a:rPr>
              <a:t>: Generated using Claude 3.7 Sonnet, </a:t>
            </a:r>
            <a:r>
              <a:rPr lang="en-US" sz="2800" dirty="0">
                <a:solidFill>
                  <a:srgbClr val="002060"/>
                </a:solidFill>
                <a:latin typeface="Arial"/>
                <a:cs typeface="Arial"/>
                <a:hlinkClick r:id="rId2">
                  <a:extLst>
                    <a:ext uri="{A12FA001-AC4F-418D-AE19-62706E023703}">
                      <ahyp:hlinkClr xmlns:ahyp="http://schemas.microsoft.com/office/drawing/2018/hyperlinkcolor" val="tx"/>
                    </a:ext>
                  </a:extLst>
                </a:hlinkClick>
              </a:rPr>
              <a:t>user prompt</a:t>
            </a:r>
            <a:r>
              <a:rPr lang="en-US" sz="2800" dirty="0">
                <a:solidFill>
                  <a:srgbClr val="000000"/>
                </a:solidFill>
                <a:latin typeface="Arial"/>
                <a:cs typeface="Arial"/>
              </a:rPr>
              <a:t>.</a:t>
            </a:r>
          </a:p>
          <a:p>
            <a:pPr marL="285750" indent="-285750">
              <a:buFont typeface="Arial"/>
              <a:buChar char="•"/>
            </a:pPr>
            <a:r>
              <a:rPr lang="en-US" dirty="0">
                <a:solidFill>
                  <a:srgbClr val="000000"/>
                </a:solidFill>
                <a:latin typeface="Arial"/>
                <a:cs typeface="Arial"/>
              </a:rPr>
              <a:t>“This project displays concerning deficiencies despite superficial adherence to methodological rigor. While experienced personnel are involved, the reliance on "mixed methods" suggests potential methodological overreach without clear justification for this approach. The "invisible" components reveal an overly optimistic view of knowledge translation effectiveness---website updates and social media posts often fail to reach key stakeholders and represent checkbox activities rather than meaningful engagement. The "negligible" section is particularly troubling, as it emphasizes technological solutions ("deep research") without defining their validity or reliability. Collaboration with known researchers appears more networking-oriented than scientifically necessary. The reporting guidelines mentioned under "underreported" represent the bare minimum expectation rather than exceptional practice, and the vague promise to "check reproducibility when possible" indicates no concrete reproducibility plan exists. The "structural" advantages listed reveal troubling privilege biases---high-income setting, personal contacts, and technological dependencies that may systematically exclude important perspectives. Machine translation for "global reach-out" demonstrates naivety regarding cross-cultural research validity. Finally, the "emergent" section's reliance on "AI peer review" suggests a dangerous overconfidence in unproven technologies and potential abrogation of human critical thinking. Overall, this project requires substantial redesign to address these fundamental flaws before proceeding.”</a:t>
            </a:r>
          </a:p>
        </p:txBody>
      </p:sp>
    </p:spTree>
    <p:extLst>
      <p:ext uri="{BB962C8B-B14F-4D97-AF65-F5344CB8AC3E}">
        <p14:creationId xmlns:p14="http://schemas.microsoft.com/office/powerpoint/2010/main" val="76301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79BA8-A4B2-D107-5873-08ABCA010A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45FA4E-C40D-AD8D-9AA5-EF9FF0575B78}"/>
              </a:ext>
            </a:extLst>
          </p:cNvPr>
          <p:cNvSpPr>
            <a:spLocks noGrp="1"/>
          </p:cNvSpPr>
          <p:nvPr>
            <p:ph type="sldNum" sz="quarter" idx="7"/>
          </p:nvPr>
        </p:nvSpPr>
        <p:spPr/>
        <p:txBody>
          <a:bodyPr/>
          <a:lstStyle/>
          <a:p>
            <a:fld id="{B6F15528-21DE-4FAA-801E-634DDDAF4B2B}" type="slidenum">
              <a:rPr lang="en-US" smtClean="0"/>
              <a:pPr/>
              <a:t>2</a:t>
            </a:fld>
            <a:endParaRPr lang="en-US" dirty="0"/>
          </a:p>
        </p:txBody>
      </p:sp>
      <p:sp>
        <p:nvSpPr>
          <p:cNvPr id="2" name="Title 1">
            <a:extLst>
              <a:ext uri="{FF2B5EF4-FFF2-40B4-BE49-F238E27FC236}">
                <a16:creationId xmlns:a16="http://schemas.microsoft.com/office/drawing/2014/main" id="{0F2B0A6E-801E-765F-3691-F7A27542E064}"/>
              </a:ext>
            </a:extLst>
          </p:cNvPr>
          <p:cNvSpPr>
            <a:spLocks noGrp="1"/>
          </p:cNvSpPr>
          <p:nvPr>
            <p:ph type="title"/>
          </p:nvPr>
        </p:nvSpPr>
        <p:spPr/>
        <p:txBody>
          <a:bodyPr/>
          <a:lstStyle/>
          <a:p>
            <a:r>
              <a:rPr lang="en-US" dirty="0"/>
              <a:t>Positionality &amp; Conflicts of Interest</a:t>
            </a:r>
          </a:p>
        </p:txBody>
      </p:sp>
      <p:pic>
        <p:nvPicPr>
          <p:cNvPr id="11" name="Picture 10" descr="Strategy for Patient-Oriented Research (SPOR) Evidence Alliance - Logo">
            <a:extLst>
              <a:ext uri="{FF2B5EF4-FFF2-40B4-BE49-F238E27FC236}">
                <a16:creationId xmlns:a16="http://schemas.microsoft.com/office/drawing/2014/main" id="{4295B4BA-6C50-CF95-9ECD-12F88F96E20A}"/>
              </a:ext>
            </a:extLst>
          </p:cNvPr>
          <p:cNvPicPr>
            <a:picLocks noChangeAspect="1"/>
          </p:cNvPicPr>
          <p:nvPr/>
        </p:nvPicPr>
        <p:blipFill>
          <a:blip r:embed="rId2"/>
          <a:stretch>
            <a:fillRect/>
          </a:stretch>
        </p:blipFill>
        <p:spPr>
          <a:xfrm>
            <a:off x="2399212" y="7370717"/>
            <a:ext cx="3187339" cy="716280"/>
          </a:xfrm>
          <a:prstGeom prst="rect">
            <a:avLst/>
          </a:prstGeom>
        </p:spPr>
      </p:pic>
      <p:sp>
        <p:nvSpPr>
          <p:cNvPr id="12" name="TextBox 11">
            <a:extLst>
              <a:ext uri="{FF2B5EF4-FFF2-40B4-BE49-F238E27FC236}">
                <a16:creationId xmlns:a16="http://schemas.microsoft.com/office/drawing/2014/main" id="{77C8A243-9585-0152-6694-687CE094AE50}"/>
              </a:ext>
            </a:extLst>
          </p:cNvPr>
          <p:cNvSpPr txBox="1"/>
          <p:nvPr/>
        </p:nvSpPr>
        <p:spPr>
          <a:xfrm>
            <a:off x="5320938" y="3074125"/>
            <a:ext cx="863890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002060"/>
                </a:solidFill>
                <a:latin typeface="Helvetica"/>
                <a:cs typeface="Helvetica"/>
                <a:hlinkClick r:id="rId3">
                  <a:extLst>
                    <a:ext uri="{A12FA001-AC4F-418D-AE19-62706E023703}">
                      <ahyp:hlinkClr xmlns:ahyp="http://schemas.microsoft.com/office/drawing/2018/hyperlinkcolor" val="tx"/>
                    </a:ext>
                  </a:extLst>
                </a:hlinkClick>
              </a:rPr>
              <a:t>Our Vision – SPOR Evidence Alliance:</a:t>
            </a:r>
            <a:endParaRPr lang="en-US" sz="2800" u="sng" dirty="0">
              <a:solidFill>
                <a:srgbClr val="002060"/>
              </a:solidFill>
              <a:latin typeface="Helvetica"/>
              <a:ea typeface="Roboto"/>
              <a:cs typeface="Roboto"/>
              <a:hlinkClick r:id="rId3">
                <a:extLst>
                  <a:ext uri="{A12FA001-AC4F-418D-AE19-62706E023703}">
                    <ahyp:hlinkClr xmlns:ahyp="http://schemas.microsoft.com/office/drawing/2018/hyperlinkcolor" val="tx"/>
                  </a:ext>
                </a:extLst>
              </a:hlinkClick>
            </a:endParaRPr>
          </a:p>
          <a:p>
            <a:r>
              <a:rPr lang="en-US" sz="2800" dirty="0">
                <a:solidFill>
                  <a:srgbClr val="0C0C0C"/>
                </a:solidFill>
                <a:latin typeface="Helvetica"/>
                <a:cs typeface="Helvetica"/>
              </a:rPr>
              <a:t>To promote a Canadian health system that is increasingly informed and continuously improved using up-to-date scientific evidence.</a:t>
            </a:r>
            <a:endParaRPr lang="en-US" sz="2800" dirty="0">
              <a:latin typeface="Helvetica"/>
              <a:cs typeface="Helvetica"/>
            </a:endParaRPr>
          </a:p>
        </p:txBody>
      </p:sp>
      <p:sp>
        <p:nvSpPr>
          <p:cNvPr id="13" name="TextBox 12">
            <a:extLst>
              <a:ext uri="{FF2B5EF4-FFF2-40B4-BE49-F238E27FC236}">
                <a16:creationId xmlns:a16="http://schemas.microsoft.com/office/drawing/2014/main" id="{617728C7-4E2D-F743-9A49-4E68851A33BE}"/>
              </a:ext>
            </a:extLst>
          </p:cNvPr>
          <p:cNvSpPr txBox="1"/>
          <p:nvPr/>
        </p:nvSpPr>
        <p:spPr>
          <a:xfrm>
            <a:off x="670559" y="3074125"/>
            <a:ext cx="1308898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Arial"/>
                <a:cs typeface="Arial"/>
              </a:rPr>
              <a:t> </a:t>
            </a:r>
            <a:r>
              <a:rPr lang="en-US" sz="2800" dirty="0">
                <a:latin typeface="Arial"/>
                <a:cs typeface="Arial"/>
              </a:rPr>
              <a:t> </a:t>
            </a:r>
            <a:r>
              <a:rPr lang="en-US" sz="2800" b="1" dirty="0">
                <a:latin typeface="Arial"/>
                <a:cs typeface="Arial"/>
              </a:rPr>
              <a:t> </a:t>
            </a:r>
            <a:r>
              <a:rPr lang="en-US" sz="2800" dirty="0">
                <a:latin typeface="Arial"/>
                <a:cs typeface="Arial"/>
              </a:rPr>
              <a:t>     </a:t>
            </a:r>
            <a:r>
              <a:rPr lang="en-US" sz="2800" b="1" dirty="0">
                <a:latin typeface="Arial"/>
                <a:cs typeface="Arial"/>
              </a:rPr>
              <a:t>  </a:t>
            </a:r>
            <a:r>
              <a:rPr lang="en-US" sz="2800" dirty="0">
                <a:latin typeface="Arial"/>
                <a:cs typeface="Arial"/>
              </a:rPr>
              <a:t> </a:t>
            </a:r>
            <a:endParaRPr lang="en-US" dirty="0">
              <a:latin typeface="Century Gothic" panose="020F0302020204030204"/>
              <a:cs typeface="Arial"/>
            </a:endParaRPr>
          </a:p>
        </p:txBody>
      </p:sp>
      <p:sp>
        <p:nvSpPr>
          <p:cNvPr id="14" name="TextBox 13">
            <a:extLst>
              <a:ext uri="{FF2B5EF4-FFF2-40B4-BE49-F238E27FC236}">
                <a16:creationId xmlns:a16="http://schemas.microsoft.com/office/drawing/2014/main" id="{FE3344BE-1086-44B5-0F79-C3CE501E0F8D}"/>
              </a:ext>
            </a:extLst>
          </p:cNvPr>
          <p:cNvSpPr txBox="1"/>
          <p:nvPr/>
        </p:nvSpPr>
        <p:spPr>
          <a:xfrm>
            <a:off x="670559" y="1541416"/>
            <a:ext cx="1157369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dirty="0">
                <a:solidFill>
                  <a:srgbClr val="002060"/>
                </a:solidFill>
                <a:latin typeface="Arial"/>
                <a:cs typeface="Arial"/>
                <a:hlinkClick r:id="rId4">
                  <a:extLst>
                    <a:ext uri="{A12FA001-AC4F-418D-AE19-62706E023703}">
                      <ahyp:hlinkClr xmlns:ahyp="http://schemas.microsoft.com/office/drawing/2018/hyperlinkcolor" val="tx"/>
                    </a:ext>
                  </a:extLst>
                </a:hlinkClick>
              </a:rPr>
              <a:t>CIHR’s Strategy for Patient-Oriented Research (SPOR):</a:t>
            </a:r>
          </a:p>
          <a:p>
            <a:r>
              <a:rPr lang="en-US" sz="2800" b="1" dirty="0">
                <a:latin typeface="Arial"/>
                <a:cs typeface="Arial"/>
              </a:rPr>
              <a:t>“Patients need to be involved in all aspects of research to ensure questions and results are relevant”</a:t>
            </a:r>
            <a:endParaRPr lang="en-US" b="1"/>
          </a:p>
        </p:txBody>
      </p:sp>
      <p:pic>
        <p:nvPicPr>
          <p:cNvPr id="5" name="Picture 4" descr="Knowledge Translation Program">
            <a:extLst>
              <a:ext uri="{FF2B5EF4-FFF2-40B4-BE49-F238E27FC236}">
                <a16:creationId xmlns:a16="http://schemas.microsoft.com/office/drawing/2014/main" id="{B5B5A938-D4CA-8233-529B-BC7F1CD9A490}"/>
              </a:ext>
            </a:extLst>
          </p:cNvPr>
          <p:cNvPicPr>
            <a:picLocks noChangeAspect="1"/>
          </p:cNvPicPr>
          <p:nvPr/>
        </p:nvPicPr>
        <p:blipFill>
          <a:blip r:embed="rId5"/>
          <a:stretch>
            <a:fillRect/>
          </a:stretch>
        </p:blipFill>
        <p:spPr>
          <a:xfrm>
            <a:off x="6030686" y="7478281"/>
            <a:ext cx="2333896" cy="518571"/>
          </a:xfrm>
          <a:prstGeom prst="rect">
            <a:avLst/>
          </a:prstGeom>
        </p:spPr>
      </p:pic>
      <p:pic>
        <p:nvPicPr>
          <p:cNvPr id="6" name="Picture 5" descr="Unity Health Toronto">
            <a:extLst>
              <a:ext uri="{FF2B5EF4-FFF2-40B4-BE49-F238E27FC236}">
                <a16:creationId xmlns:a16="http://schemas.microsoft.com/office/drawing/2014/main" id="{8954B69C-F019-7918-4FE7-280477D8A2D0}"/>
              </a:ext>
            </a:extLst>
          </p:cNvPr>
          <p:cNvPicPr>
            <a:picLocks noChangeAspect="1"/>
          </p:cNvPicPr>
          <p:nvPr/>
        </p:nvPicPr>
        <p:blipFill>
          <a:blip r:embed="rId6"/>
          <a:stretch>
            <a:fillRect/>
          </a:stretch>
        </p:blipFill>
        <p:spPr>
          <a:xfrm>
            <a:off x="8669385" y="7461764"/>
            <a:ext cx="2307767" cy="534185"/>
          </a:xfrm>
          <a:prstGeom prst="rect">
            <a:avLst/>
          </a:prstGeom>
        </p:spPr>
      </p:pic>
      <p:graphicFrame>
        <p:nvGraphicFramePr>
          <p:cNvPr id="7" name="Table 6">
            <a:extLst>
              <a:ext uri="{FF2B5EF4-FFF2-40B4-BE49-F238E27FC236}">
                <a16:creationId xmlns:a16="http://schemas.microsoft.com/office/drawing/2014/main" id="{9DE5F757-0857-5DAD-3906-5725E76EF023}"/>
              </a:ext>
            </a:extLst>
          </p:cNvPr>
          <p:cNvGraphicFramePr>
            <a:graphicFrameLocks noGrp="1"/>
          </p:cNvGraphicFramePr>
          <p:nvPr>
            <p:extLst>
              <p:ext uri="{D42A27DB-BD31-4B8C-83A1-F6EECF244321}">
                <p14:modId xmlns:p14="http://schemas.microsoft.com/office/powerpoint/2010/main" val="3902409796"/>
              </p:ext>
            </p:extLst>
          </p:nvPr>
        </p:nvGraphicFramePr>
        <p:xfrm>
          <a:off x="670560" y="5068388"/>
          <a:ext cx="13271863" cy="2194560"/>
        </p:xfrm>
        <a:graphic>
          <a:graphicData uri="http://schemas.openxmlformats.org/drawingml/2006/table">
            <a:tbl>
              <a:tblPr firstRow="1" bandRow="1">
                <a:tableStyleId>{2D5ABB26-0587-4C30-8999-92F81FD0307C}</a:tableStyleId>
              </a:tblPr>
              <a:tblGrid>
                <a:gridCol w="1853510">
                  <a:extLst>
                    <a:ext uri="{9D8B030D-6E8A-4147-A177-3AD203B41FA5}">
                      <a16:colId xmlns:a16="http://schemas.microsoft.com/office/drawing/2014/main" val="3857758065"/>
                    </a:ext>
                  </a:extLst>
                </a:gridCol>
                <a:gridCol w="11418353">
                  <a:extLst>
                    <a:ext uri="{9D8B030D-6E8A-4147-A177-3AD203B41FA5}">
                      <a16:colId xmlns:a16="http://schemas.microsoft.com/office/drawing/2014/main" val="1486152082"/>
                    </a:ext>
                  </a:extLst>
                </a:gridCol>
              </a:tblGrid>
              <a:tr h="365759">
                <a:tc>
                  <a:txBody>
                    <a:bodyPr/>
                    <a:lstStyle/>
                    <a:p>
                      <a:pPr lvl="0">
                        <a:buNone/>
                      </a:pPr>
                      <a:r>
                        <a:rPr lang="en-US" sz="2400" b="1" i="0" u="none" strike="noStrike" noProof="0" dirty="0">
                          <a:solidFill>
                            <a:srgbClr val="000000"/>
                          </a:solidFill>
                          <a:latin typeface="Arial"/>
                        </a:rPr>
                        <a:t>Experience:</a:t>
                      </a:r>
                      <a:endParaRPr lang="en-US" sz="2400"/>
                    </a:p>
                  </a:txBody>
                  <a:tcPr marL="45720" marR="45720">
                    <a:lnL w="12700">
                      <a:solidFill>
                        <a:schemeClr val="tx1"/>
                      </a:solidFill>
                    </a:lnL>
                    <a:lnT w="12700">
                      <a:solidFill>
                        <a:schemeClr val="tx1"/>
                      </a:solidFill>
                    </a:lnT>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MD (2017, St. Pete, Russia), </a:t>
                      </a:r>
                      <a:r>
                        <a:rPr lang="en-US" sz="2400" b="0" i="0" u="none" strike="noStrike" noProof="0" dirty="0" err="1">
                          <a:solidFill>
                            <a:srgbClr val="000000"/>
                          </a:solidFill>
                          <a:latin typeface="Arial"/>
                        </a:rPr>
                        <a:t>Orthopaedic</a:t>
                      </a:r>
                      <a:r>
                        <a:rPr lang="en-US" sz="2400" b="0" i="0" u="none" strike="noStrike" noProof="0" dirty="0">
                          <a:solidFill>
                            <a:srgbClr val="000000"/>
                          </a:solidFill>
                          <a:latin typeface="Arial"/>
                        </a:rPr>
                        <a:t> Surgery (2020), Policy Analyst (2022)</a:t>
                      </a:r>
                    </a:p>
                  </a:txBody>
                  <a:tcPr marL="45720" marR="45720">
                    <a:lnR w="12700">
                      <a:solidFill>
                        <a:schemeClr val="tx1"/>
                      </a:solidFill>
                    </a:lnR>
                    <a:lnT w="12700">
                      <a:solidFill>
                        <a:schemeClr val="tx1"/>
                      </a:solidFill>
                    </a:lnT>
                  </a:tcPr>
                </a:tc>
                <a:extLst>
                  <a:ext uri="{0D108BD9-81ED-4DB2-BD59-A6C34878D82A}">
                    <a16:rowId xmlns:a16="http://schemas.microsoft.com/office/drawing/2014/main" val="255135584"/>
                  </a:ext>
                </a:extLst>
              </a:tr>
              <a:tr h="370839">
                <a:tc>
                  <a:txBody>
                    <a:bodyPr/>
                    <a:lstStyle/>
                    <a:p>
                      <a:pPr lvl="0">
                        <a:buNone/>
                      </a:pPr>
                      <a:r>
                        <a:rPr lang="en-US" sz="2400" b="1" i="0" u="none" strike="noStrike" noProof="0" dirty="0">
                          <a:solidFill>
                            <a:srgbClr val="000000"/>
                          </a:solidFill>
                          <a:latin typeface="Arial"/>
                        </a:rPr>
                        <a:t>Program:</a:t>
                      </a:r>
                      <a:endParaRPr lang="en-US" sz="2400"/>
                    </a:p>
                  </a:txBody>
                  <a:tcPr marL="45720" marR="45720">
                    <a:lnL w="12700">
                      <a:solidFill>
                        <a:schemeClr val="tx1"/>
                      </a:solidFill>
                    </a:lnL>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PhD in Health Systems Research (2023–2027, IHPME)</a:t>
                      </a:r>
                    </a:p>
                  </a:txBody>
                  <a:tcPr marL="45720" marR="45720">
                    <a:lnR w="12700">
                      <a:solidFill>
                        <a:schemeClr val="tx1"/>
                      </a:solidFill>
                    </a:lnR>
                  </a:tcPr>
                </a:tc>
                <a:extLst>
                  <a:ext uri="{0D108BD9-81ED-4DB2-BD59-A6C34878D82A}">
                    <a16:rowId xmlns:a16="http://schemas.microsoft.com/office/drawing/2014/main" val="2093132667"/>
                  </a:ext>
                </a:extLst>
              </a:tr>
              <a:tr h="370838">
                <a:tc>
                  <a:txBody>
                    <a:bodyPr/>
                    <a:lstStyle/>
                    <a:p>
                      <a:pPr lvl="0">
                        <a:buNone/>
                      </a:pPr>
                      <a:r>
                        <a:rPr lang="en-US" sz="2400" b="1" i="0" u="none" strike="noStrike" noProof="0" dirty="0">
                          <a:solidFill>
                            <a:srgbClr val="000000"/>
                          </a:solidFill>
                          <a:latin typeface="Arial"/>
                        </a:rPr>
                        <a:t>Emphasis:</a:t>
                      </a:r>
                      <a:endParaRPr lang="en-US" dirty="0"/>
                    </a:p>
                  </a:txBody>
                  <a:tcPr marL="45720" marR="45720">
                    <a:lnL w="12700">
                      <a:solidFill>
                        <a:schemeClr val="tx1"/>
                      </a:solidFill>
                    </a:lnL>
                  </a:tcPr>
                </a:tc>
                <a:tc>
                  <a:txBody>
                    <a:bodyPr/>
                    <a:lstStyle/>
                    <a:p>
                      <a:pPr marL="0" marR="0" lvl="0" indent="0" algn="l">
                        <a:lnSpc>
                          <a:spcPct val="100000"/>
                        </a:lnSpc>
                        <a:spcBef>
                          <a:spcPts val="0"/>
                        </a:spcBef>
                        <a:spcAft>
                          <a:spcPts val="0"/>
                        </a:spcAft>
                        <a:buNone/>
                      </a:pPr>
                      <a:r>
                        <a:rPr lang="en-US" sz="2400" b="0" i="0" u="none" strike="noStrike" noProof="0" dirty="0">
                          <a:solidFill>
                            <a:srgbClr val="000000"/>
                          </a:solidFill>
                          <a:latin typeface="Arial"/>
                        </a:rPr>
                        <a:t>Organization &amp; Management, Collab Specialization in Global Health</a:t>
                      </a:r>
                    </a:p>
                  </a:txBody>
                  <a:tcPr marL="45720" marR="45720">
                    <a:lnR w="12700">
                      <a:solidFill>
                        <a:schemeClr val="tx1"/>
                      </a:solidFill>
                    </a:lnR>
                  </a:tcPr>
                </a:tc>
                <a:extLst>
                  <a:ext uri="{0D108BD9-81ED-4DB2-BD59-A6C34878D82A}">
                    <a16:rowId xmlns:a16="http://schemas.microsoft.com/office/drawing/2014/main" val="3734681288"/>
                  </a:ext>
                </a:extLst>
              </a:tr>
              <a:tr h="370838">
                <a:tc>
                  <a:txBody>
                    <a:bodyPr/>
                    <a:lstStyle/>
                    <a:p>
                      <a:pPr lvl="0">
                        <a:buNone/>
                      </a:pPr>
                      <a:r>
                        <a:rPr lang="en-US" sz="2400" b="1" i="0" u="none" strike="noStrike" noProof="0" dirty="0">
                          <a:solidFill>
                            <a:srgbClr val="000000"/>
                          </a:solidFill>
                          <a:latin typeface="Arial"/>
                        </a:rPr>
                        <a:t>Funding:</a:t>
                      </a:r>
                      <a:endParaRPr lang="en-US" sz="2400" dirty="0"/>
                    </a:p>
                  </a:txBody>
                  <a:tcPr marL="45720" marR="45720">
                    <a:lnL w="12700">
                      <a:solidFill>
                        <a:schemeClr val="tx1"/>
                      </a:solidFill>
                    </a:lnL>
                    <a:lnB w="12700">
                      <a:solidFill>
                        <a:schemeClr val="tx1"/>
                      </a:solidFill>
                    </a:lnB>
                  </a:tcPr>
                </a:tc>
                <a:tc>
                  <a:txBody>
                    <a:bodyPr/>
                    <a:lstStyle/>
                    <a:p>
                      <a:pPr lvl="0" algn="l">
                        <a:lnSpc>
                          <a:spcPct val="100000"/>
                        </a:lnSpc>
                        <a:spcBef>
                          <a:spcPts val="0"/>
                        </a:spcBef>
                        <a:spcAft>
                          <a:spcPts val="0"/>
                        </a:spcAft>
                        <a:buNone/>
                      </a:pPr>
                      <a:r>
                        <a:rPr lang="en-US" sz="2400" b="0" i="0" u="none" strike="noStrike" noProof="0" dirty="0">
                          <a:solidFill>
                            <a:srgbClr val="000000"/>
                          </a:solidFill>
                          <a:latin typeface="Arial"/>
                        </a:rPr>
                        <a:t>IHPME Funding Package, SPOR Evidence Alliance Grants,</a:t>
                      </a:r>
                      <a:endParaRPr lang="en-US" sz="2400" dirty="0"/>
                    </a:p>
                    <a:p>
                      <a:pPr lvl="0" algn="l">
                        <a:lnSpc>
                          <a:spcPct val="100000"/>
                        </a:lnSpc>
                        <a:spcBef>
                          <a:spcPts val="0"/>
                        </a:spcBef>
                        <a:spcAft>
                          <a:spcPts val="0"/>
                        </a:spcAft>
                        <a:buNone/>
                      </a:pPr>
                      <a:r>
                        <a:rPr lang="en-US" sz="2400" b="0" i="0" u="none" strike="noStrike" noProof="0" dirty="0" err="1">
                          <a:solidFill>
                            <a:srgbClr val="000000"/>
                          </a:solidFill>
                          <a:latin typeface="Arial"/>
                        </a:rPr>
                        <a:t>SDGs@UofT</a:t>
                      </a:r>
                      <a:r>
                        <a:rPr lang="en-US" sz="2400" b="0" i="0" u="none" strike="noStrike" noProof="0" dirty="0">
                          <a:solidFill>
                            <a:srgbClr val="000000"/>
                          </a:solidFill>
                          <a:latin typeface="Arial"/>
                        </a:rPr>
                        <a:t> 2024 Student Award</a:t>
                      </a:r>
                      <a:endParaRPr lang="en-US" sz="2400"/>
                    </a:p>
                  </a:txBody>
                  <a:tcPr marL="45720" marR="45720">
                    <a:lnR w="12700">
                      <a:solidFill>
                        <a:schemeClr val="tx1"/>
                      </a:solidFill>
                    </a:lnR>
                    <a:lnB w="12700">
                      <a:solidFill>
                        <a:schemeClr val="tx1"/>
                      </a:solidFill>
                    </a:lnB>
                  </a:tcPr>
                </a:tc>
                <a:extLst>
                  <a:ext uri="{0D108BD9-81ED-4DB2-BD59-A6C34878D82A}">
                    <a16:rowId xmlns:a16="http://schemas.microsoft.com/office/drawing/2014/main" val="190252686"/>
                  </a:ext>
                </a:extLst>
              </a:tr>
            </a:tbl>
          </a:graphicData>
        </a:graphic>
      </p:graphicFrame>
    </p:spTree>
    <p:extLst>
      <p:ext uri="{BB962C8B-B14F-4D97-AF65-F5344CB8AC3E}">
        <p14:creationId xmlns:p14="http://schemas.microsoft.com/office/powerpoint/2010/main" val="3261504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E492-8F9B-7947-8684-FC8F9811F3CA}"/>
              </a:ext>
            </a:extLst>
          </p:cNvPr>
          <p:cNvSpPr>
            <a:spLocks noGrp="1"/>
          </p:cNvSpPr>
          <p:nvPr>
            <p:ph type="title"/>
          </p:nvPr>
        </p:nvSpPr>
        <p:spPr/>
        <p:txBody>
          <a:bodyPr/>
          <a:lstStyle/>
          <a:p>
            <a:r>
              <a:rPr lang="en-US" dirty="0"/>
              <a:t>Background – Declaration of Helsinki 2024</a:t>
            </a:r>
          </a:p>
        </p:txBody>
      </p:sp>
      <p:sp>
        <p:nvSpPr>
          <p:cNvPr id="4" name="Slide Number Placeholder 3">
            <a:extLst>
              <a:ext uri="{FF2B5EF4-FFF2-40B4-BE49-F238E27FC236}">
                <a16:creationId xmlns:a16="http://schemas.microsoft.com/office/drawing/2014/main" id="{E887F4B9-9D56-8042-ADCF-2B28E48A4E26}"/>
              </a:ext>
            </a:extLst>
          </p:cNvPr>
          <p:cNvSpPr>
            <a:spLocks noGrp="1"/>
          </p:cNvSpPr>
          <p:nvPr>
            <p:ph type="sldNum" sz="quarter" idx="7"/>
          </p:nvPr>
        </p:nvSpPr>
        <p:spPr/>
        <p:txBody>
          <a:bodyPr/>
          <a:lstStyle/>
          <a:p>
            <a:fld id="{B6F15528-21DE-4FAA-801E-634DDDAF4B2B}" type="slidenum">
              <a:rPr lang="en-US" smtClean="0"/>
              <a:pPr/>
              <a:t>3</a:t>
            </a:fld>
            <a:endParaRPr lang="en-US" dirty="0"/>
          </a:p>
        </p:txBody>
      </p:sp>
      <p:pic>
        <p:nvPicPr>
          <p:cNvPr id="6" name="Picture 5" descr="A screenshot of a web page&#10;&#10;wma.net/policies-post/wma-declaration-of-helsinki/&#10;&#10;Scientific Requirements and Research Protocols&#10;&#10;21. Medical research involving human participants must have a scientifically sound and rigorous design and execution that are likely to produce reliable, valid, and valuable knowledge and avoid research waste. The research must conform to generally accepted scientific principles, be based on a thorough knowledge of the scientific literature, other relevant sources of information, and adequate laboratory and, as appropriate, animal experimentation.&#10;&#10;The welfare of animals used for research must be respected.">
            <a:extLst>
              <a:ext uri="{FF2B5EF4-FFF2-40B4-BE49-F238E27FC236}">
                <a16:creationId xmlns:a16="http://schemas.microsoft.com/office/drawing/2014/main" id="{2AE906FD-E7AF-1CDE-9FC5-D5C19C10A5FB}"/>
              </a:ext>
            </a:extLst>
          </p:cNvPr>
          <p:cNvPicPr>
            <a:picLocks noChangeAspect="1"/>
          </p:cNvPicPr>
          <p:nvPr/>
        </p:nvPicPr>
        <p:blipFill>
          <a:blip r:embed="rId2"/>
          <a:stretch>
            <a:fillRect/>
          </a:stretch>
        </p:blipFill>
        <p:spPr>
          <a:xfrm>
            <a:off x="757645" y="1646332"/>
            <a:ext cx="13237030" cy="5485575"/>
          </a:xfrm>
          <a:prstGeom prst="rect">
            <a:avLst/>
          </a:prstGeom>
        </p:spPr>
      </p:pic>
      <p:sp>
        <p:nvSpPr>
          <p:cNvPr id="3" name="TextBox 2">
            <a:extLst>
              <a:ext uri="{FF2B5EF4-FFF2-40B4-BE49-F238E27FC236}">
                <a16:creationId xmlns:a16="http://schemas.microsoft.com/office/drawing/2014/main" id="{F4C3383F-6590-0050-5612-4FF8E29DD760}"/>
              </a:ext>
            </a:extLst>
          </p:cNvPr>
          <p:cNvSpPr txBox="1"/>
          <p:nvPr/>
        </p:nvSpPr>
        <p:spPr>
          <a:xfrm>
            <a:off x="760238" y="1739473"/>
            <a:ext cx="64497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hlinkClick r:id="rId3">
                  <a:extLst>
                    <a:ext uri="{A12FA001-AC4F-418D-AE19-62706E023703}">
                      <ahyp:hlinkClr xmlns:ahyp="http://schemas.microsoft.com/office/drawing/2018/hyperlinkcolor" val="tx"/>
                    </a:ext>
                  </a:extLst>
                </a:hlinkClick>
              </a:rPr>
              <a:t>____________________________________________________</a:t>
            </a:r>
            <a:endParaRPr lang="en-US" dirty="0">
              <a:solidFill>
                <a:schemeClr val="bg1"/>
              </a:solidFill>
            </a:endParaRPr>
          </a:p>
        </p:txBody>
      </p:sp>
    </p:spTree>
    <p:extLst>
      <p:ext uri="{BB962C8B-B14F-4D97-AF65-F5344CB8AC3E}">
        <p14:creationId xmlns:p14="http://schemas.microsoft.com/office/powerpoint/2010/main" val="3959035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17629-D18D-7CEE-B32F-354D41A2C69E}"/>
              </a:ext>
            </a:extLst>
          </p:cNvPr>
          <p:cNvSpPr>
            <a:spLocks noGrp="1"/>
          </p:cNvSpPr>
          <p:nvPr>
            <p:ph type="sldNum" sz="quarter" idx="7"/>
          </p:nvPr>
        </p:nvSpPr>
        <p:spPr/>
        <p:txBody>
          <a:bodyPr/>
          <a:lstStyle/>
          <a:p>
            <a:fld id="{B6F15528-21DE-4FAA-801E-634DDDAF4B2B}" type="slidenum">
              <a:rPr lang="en-US" smtClean="0"/>
              <a:pPr/>
              <a:t>4</a:t>
            </a:fld>
            <a:endParaRPr lang="en-US" dirty="0"/>
          </a:p>
        </p:txBody>
      </p:sp>
      <p:sp>
        <p:nvSpPr>
          <p:cNvPr id="3" name="Title 2">
            <a:extLst>
              <a:ext uri="{FF2B5EF4-FFF2-40B4-BE49-F238E27FC236}">
                <a16:creationId xmlns:a16="http://schemas.microsoft.com/office/drawing/2014/main" id="{29080509-D91B-2F3A-4CB7-84CA4FA99889}"/>
              </a:ext>
            </a:extLst>
          </p:cNvPr>
          <p:cNvSpPr>
            <a:spLocks noGrp="1"/>
          </p:cNvSpPr>
          <p:nvPr>
            <p:ph type="title"/>
          </p:nvPr>
        </p:nvSpPr>
        <p:spPr>
          <a:xfrm>
            <a:off x="673100" y="609600"/>
            <a:ext cx="13458371" cy="738664"/>
          </a:xfrm>
        </p:spPr>
        <p:txBody>
          <a:bodyPr/>
          <a:lstStyle/>
          <a:p>
            <a:r>
              <a:rPr lang="en-US" dirty="0"/>
              <a:t>What is (health) research waste? Working definition</a:t>
            </a:r>
            <a:endParaRPr lang="en-US"/>
          </a:p>
        </p:txBody>
      </p:sp>
      <p:sp>
        <p:nvSpPr>
          <p:cNvPr id="6" name="TextBox 5">
            <a:extLst>
              <a:ext uri="{FF2B5EF4-FFF2-40B4-BE49-F238E27FC236}">
                <a16:creationId xmlns:a16="http://schemas.microsoft.com/office/drawing/2014/main" id="{574939F1-00F0-BB0E-E958-78CB525FA9D3}"/>
              </a:ext>
            </a:extLst>
          </p:cNvPr>
          <p:cNvSpPr txBox="1"/>
          <p:nvPr/>
        </p:nvSpPr>
        <p:spPr>
          <a:xfrm>
            <a:off x="670560" y="1638299"/>
            <a:ext cx="12522924"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solidFill>
                  <a:srgbClr val="000000"/>
                </a:solidFill>
                <a:latin typeface="Arial"/>
                <a:cs typeface="Arial"/>
              </a:rPr>
              <a:t>Research found </a:t>
            </a:r>
            <a:r>
              <a:rPr lang="en-US" sz="2800" b="1" dirty="0">
                <a:solidFill>
                  <a:srgbClr val="000000"/>
                </a:solidFill>
                <a:latin typeface="Arial"/>
                <a:cs typeface="Arial"/>
              </a:rPr>
              <a:t>unhelpful </a:t>
            </a:r>
            <a:r>
              <a:rPr lang="en-US" sz="2800" dirty="0">
                <a:solidFill>
                  <a:srgbClr val="000000"/>
                </a:solidFill>
                <a:latin typeface="Arial"/>
                <a:cs typeface="Arial"/>
              </a:rPr>
              <a:t>by other researchers or knowledge users.</a:t>
            </a:r>
            <a:endParaRPr lang="en-US"/>
          </a:p>
          <a:p>
            <a:pPr marL="285750" indent="-285750">
              <a:buFont typeface="Arial"/>
              <a:buChar char="•"/>
            </a:pPr>
            <a:r>
              <a:rPr lang="en-US" sz="2800" dirty="0">
                <a:solidFill>
                  <a:srgbClr val="000000"/>
                </a:solidFill>
                <a:latin typeface="Arial"/>
                <a:cs typeface="Arial"/>
              </a:rPr>
              <a:t>A knowledge user is anyone who is “likely to be able to use </a:t>
            </a:r>
            <a:r>
              <a:rPr lang="en-US" sz="2800" dirty="0">
                <a:solidFill>
                  <a:srgbClr val="000000"/>
                </a:solidFill>
                <a:latin typeface="Arial"/>
                <a:ea typeface="+mn-lt"/>
                <a:cs typeface="Arial"/>
              </a:rPr>
              <a:t>the knowledge generated through research</a:t>
            </a:r>
            <a:r>
              <a:rPr lang="en-US" sz="2800" dirty="0">
                <a:solidFill>
                  <a:srgbClr val="000000"/>
                </a:solidFill>
                <a:latin typeface="Arial"/>
                <a:cs typeface="Arial"/>
              </a:rPr>
              <a:t> in order to make informed decisions”</a:t>
            </a:r>
            <a:r>
              <a:rPr lang="en-US" sz="2800" dirty="0">
                <a:latin typeface="Arial"/>
                <a:cs typeface="Arial"/>
              </a:rPr>
              <a:t> (</a:t>
            </a:r>
            <a:r>
              <a:rPr lang="en-US" sz="2800" dirty="0">
                <a:solidFill>
                  <a:srgbClr val="00295C"/>
                </a:solidFill>
                <a:latin typeface="Arial"/>
                <a:cs typeface="Arial"/>
                <a:hlinkClick r:id="rId2">
                  <a:extLst>
                    <a:ext uri="{A12FA001-AC4F-418D-AE19-62706E023703}">
                      <ahyp:hlinkClr xmlns:ahyp="http://schemas.microsoft.com/office/drawing/2018/hyperlinkcolor" val="tx"/>
                    </a:ext>
                  </a:extLst>
                </a:hlinkClick>
              </a:rPr>
              <a:t>CIHR</a:t>
            </a:r>
            <a:r>
              <a:rPr lang="en-US" sz="2800" dirty="0">
                <a:latin typeface="Arial"/>
                <a:cs typeface="Arial"/>
              </a:rPr>
              <a:t>).</a:t>
            </a:r>
            <a:endParaRPr lang="en-US" dirty="0">
              <a:latin typeface="Century Gothic" panose="020F0302020204030204"/>
              <a:cs typeface="Arial"/>
            </a:endParaRPr>
          </a:p>
          <a:p>
            <a:pPr marL="285750" indent="-285750">
              <a:buFont typeface="Arial"/>
              <a:buChar char="•"/>
            </a:pPr>
            <a:r>
              <a:rPr lang="en-US" sz="2800" dirty="0">
                <a:solidFill>
                  <a:srgbClr val="000000"/>
                </a:solidFill>
                <a:latin typeface="Arial"/>
                <a:cs typeface="Arial"/>
              </a:rPr>
              <a:t>Exclusive of outright misconduct (falsification, fabrication, plagiarism) but taps into </a:t>
            </a:r>
            <a:r>
              <a:rPr lang="en-US" sz="2400" dirty="0">
                <a:solidFill>
                  <a:srgbClr val="000000"/>
                </a:solidFill>
                <a:latin typeface="Arial"/>
                <a:cs typeface="Arial"/>
              </a:rPr>
              <a:t>“</a:t>
            </a:r>
            <a:r>
              <a:rPr lang="en-US" sz="2800" dirty="0">
                <a:solidFill>
                  <a:srgbClr val="000000"/>
                </a:solidFill>
                <a:latin typeface="Arial"/>
                <a:cs typeface="Arial"/>
              </a:rPr>
              <a:t>questionable/unacceptable research practices” (p-hacking, “spin”).</a:t>
            </a:r>
          </a:p>
          <a:p>
            <a:pPr marL="285750" indent="-285750">
              <a:buFont typeface="Arial"/>
              <a:buChar char="•"/>
            </a:pPr>
            <a:r>
              <a:rPr lang="en-US" sz="2800" dirty="0">
                <a:solidFill>
                  <a:srgbClr val="000000"/>
                </a:solidFill>
                <a:latin typeface="Arial"/>
                <a:cs typeface="Arial"/>
              </a:rPr>
              <a:t>A failure on part of “individuals, teams, and organizations involved” in research to implement the “design and execution that are </a:t>
            </a:r>
            <a:r>
              <a:rPr lang="en-US" sz="2800" b="1" dirty="0">
                <a:solidFill>
                  <a:srgbClr val="000000"/>
                </a:solidFill>
                <a:latin typeface="Arial"/>
                <a:cs typeface="Arial"/>
              </a:rPr>
              <a:t>likely</a:t>
            </a:r>
            <a:r>
              <a:rPr lang="en-US" sz="2800" dirty="0">
                <a:solidFill>
                  <a:srgbClr val="000000"/>
                </a:solidFill>
                <a:latin typeface="Arial"/>
                <a:cs typeface="Arial"/>
              </a:rPr>
              <a:t> to avoid”:</a:t>
            </a:r>
          </a:p>
          <a:p>
            <a:pPr marL="742950" lvl="1" indent="-285750">
              <a:buFont typeface="Courier New"/>
              <a:buChar char="o"/>
            </a:pPr>
            <a:endParaRPr lang="en-US" sz="2800" dirty="0">
              <a:solidFill>
                <a:srgbClr val="000000"/>
              </a:solidFill>
              <a:latin typeface="Arial"/>
              <a:cs typeface="Arial"/>
            </a:endParaRPr>
          </a:p>
          <a:p>
            <a:pPr marL="285750" indent="-285750">
              <a:buFont typeface="Arial"/>
              <a:buChar char="•"/>
            </a:pPr>
            <a:endParaRPr lang="en-US" sz="2800" dirty="0">
              <a:solidFill>
                <a:srgbClr val="000000"/>
              </a:solidFill>
              <a:latin typeface="Arial"/>
              <a:cs typeface="Arial"/>
            </a:endParaRPr>
          </a:p>
          <a:p>
            <a:endParaRPr lang="en-US" sz="2000" dirty="0">
              <a:solidFill>
                <a:srgbClr val="000000"/>
              </a:solidFill>
              <a:latin typeface="Century Gothic" panose="020F0302020204030204"/>
              <a:cs typeface="Arial"/>
            </a:endParaRPr>
          </a:p>
        </p:txBody>
      </p:sp>
      <p:sp>
        <p:nvSpPr>
          <p:cNvPr id="7" name="TextBox 6">
            <a:extLst>
              <a:ext uri="{FF2B5EF4-FFF2-40B4-BE49-F238E27FC236}">
                <a16:creationId xmlns:a16="http://schemas.microsoft.com/office/drawing/2014/main" id="{469FEDAE-BE67-EBD1-8413-8E1769B65ECD}"/>
              </a:ext>
            </a:extLst>
          </p:cNvPr>
          <p:cNvSpPr txBox="1"/>
          <p:nvPr/>
        </p:nvSpPr>
        <p:spPr>
          <a:xfrm>
            <a:off x="674369" y="5013959"/>
            <a:ext cx="3509552" cy="224676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00295C"/>
                </a:solidFill>
                <a:latin typeface="Arial"/>
                <a:cs typeface="Arial"/>
              </a:rPr>
              <a:t>MINUS</a:t>
            </a:r>
          </a:p>
          <a:p>
            <a:pPr algn="ctr"/>
            <a:r>
              <a:rPr lang="en-US" sz="2800" b="1" dirty="0">
                <a:solidFill>
                  <a:srgbClr val="00295C"/>
                </a:solidFill>
                <a:latin typeface="Arial"/>
                <a:cs typeface="Arial"/>
              </a:rPr>
              <a:t>framework for research waste</a:t>
            </a:r>
            <a:endParaRPr lang="en-US" sz="2800" b="1" dirty="0">
              <a:latin typeface="Arial"/>
              <a:cs typeface="Arial"/>
            </a:endParaRPr>
          </a:p>
          <a:p>
            <a:pPr algn="ctr"/>
            <a:endParaRPr lang="en-US" sz="2800" b="1" dirty="0">
              <a:solidFill>
                <a:srgbClr val="00295C"/>
              </a:solidFill>
              <a:latin typeface="Arial"/>
              <a:cs typeface="Arial"/>
            </a:endParaRPr>
          </a:p>
          <a:p>
            <a:pPr algn="ctr"/>
            <a:r>
              <a:rPr lang="en-US" sz="2000" dirty="0">
                <a:solidFill>
                  <a:srgbClr val="00295C"/>
                </a:solidFill>
                <a:latin typeface="Arial"/>
                <a:cs typeface="Arial"/>
                <a:hlinkClick r:id="rId3">
                  <a:extLst>
                    <a:ext uri="{A12FA001-AC4F-418D-AE19-62706E023703}">
                      <ahyp:hlinkClr xmlns:ahyp="http://schemas.microsoft.com/office/drawing/2018/hyperlinkcolor" val="tx"/>
                    </a:ext>
                  </a:extLst>
                </a:hlinkClick>
              </a:rPr>
              <a:t>(Rosengaard et al., 2024</a:t>
            </a:r>
            <a:r>
              <a:rPr lang="en-US" sz="2000" dirty="0">
                <a:solidFill>
                  <a:srgbClr val="00295C"/>
                </a:solidFill>
                <a:latin typeface="Arial"/>
                <a:cs typeface="Arial"/>
              </a:rPr>
              <a:t>)</a:t>
            </a:r>
          </a:p>
        </p:txBody>
      </p:sp>
      <p:pic>
        <p:nvPicPr>
          <p:cNvPr id="8" name="Picture 7" descr="85%">
            <a:extLst>
              <a:ext uri="{FF2B5EF4-FFF2-40B4-BE49-F238E27FC236}">
                <a16:creationId xmlns:a16="http://schemas.microsoft.com/office/drawing/2014/main" id="{8EE680B0-F6D5-BD56-1DAA-1E81D6193A5D}"/>
              </a:ext>
            </a:extLst>
          </p:cNvPr>
          <p:cNvPicPr>
            <a:picLocks noChangeAspect="1"/>
          </p:cNvPicPr>
          <p:nvPr/>
        </p:nvPicPr>
        <p:blipFill>
          <a:blip r:embed="rId4"/>
          <a:srcRect t="18740" b="23790"/>
          <a:stretch/>
        </p:blipFill>
        <p:spPr>
          <a:xfrm>
            <a:off x="9754689" y="5276577"/>
            <a:ext cx="2743200" cy="1576526"/>
          </a:xfrm>
          <a:prstGeom prst="rect">
            <a:avLst/>
          </a:prstGeom>
        </p:spPr>
      </p:pic>
      <p:sp>
        <p:nvSpPr>
          <p:cNvPr id="5" name="TextBox 4">
            <a:extLst>
              <a:ext uri="{FF2B5EF4-FFF2-40B4-BE49-F238E27FC236}">
                <a16:creationId xmlns:a16="http://schemas.microsoft.com/office/drawing/2014/main" id="{07393FE4-CD0A-687D-ABD1-858936CDF008}"/>
              </a:ext>
            </a:extLst>
          </p:cNvPr>
          <p:cNvSpPr txBox="1"/>
          <p:nvPr/>
        </p:nvSpPr>
        <p:spPr>
          <a:xfrm>
            <a:off x="4512127" y="5010695"/>
            <a:ext cx="413929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b="1" dirty="0">
                <a:latin typeface="Arial"/>
                <a:cs typeface="Arial"/>
              </a:rPr>
              <a:t>M</a:t>
            </a:r>
            <a:r>
              <a:rPr lang="en-US" sz="2800" dirty="0">
                <a:latin typeface="Arial"/>
                <a:cs typeface="Arial"/>
              </a:rPr>
              <a:t>ethodological flaws</a:t>
            </a:r>
            <a:endParaRPr lang="en-US"/>
          </a:p>
          <a:p>
            <a:pPr marL="285750" indent="-285750">
              <a:buFont typeface="Arial"/>
              <a:buChar char="•"/>
            </a:pPr>
            <a:r>
              <a:rPr lang="en-US" sz="2800" b="1" dirty="0">
                <a:latin typeface="Arial"/>
                <a:cs typeface="Arial"/>
              </a:rPr>
              <a:t>I</a:t>
            </a:r>
            <a:r>
              <a:rPr lang="en-US" sz="2800" dirty="0">
                <a:latin typeface="Arial"/>
                <a:cs typeface="Arial"/>
              </a:rPr>
              <a:t>nvisibility</a:t>
            </a:r>
          </a:p>
          <a:p>
            <a:pPr marL="285750" indent="-285750">
              <a:buFont typeface="Arial"/>
              <a:buChar char="•"/>
            </a:pPr>
            <a:r>
              <a:rPr lang="en-US" sz="2800" b="1" dirty="0">
                <a:latin typeface="Arial"/>
                <a:cs typeface="Arial"/>
              </a:rPr>
              <a:t>N</a:t>
            </a:r>
            <a:r>
              <a:rPr lang="en-US" sz="2800" dirty="0">
                <a:latin typeface="Arial"/>
                <a:cs typeface="Arial"/>
              </a:rPr>
              <a:t>egligible research</a:t>
            </a:r>
          </a:p>
          <a:p>
            <a:pPr marL="285750" indent="-285750">
              <a:buFont typeface="Arial"/>
              <a:buChar char="•"/>
            </a:pPr>
            <a:r>
              <a:rPr lang="en-US" sz="2800" b="1" dirty="0">
                <a:latin typeface="Arial"/>
                <a:cs typeface="Arial"/>
              </a:rPr>
              <a:t>U</a:t>
            </a:r>
            <a:r>
              <a:rPr lang="en-US" sz="2800" dirty="0">
                <a:latin typeface="Arial"/>
                <a:cs typeface="Arial"/>
              </a:rPr>
              <a:t>nderreporting</a:t>
            </a:r>
          </a:p>
          <a:p>
            <a:pPr marL="285750" indent="-285750">
              <a:buFont typeface="Arial"/>
              <a:buChar char="•"/>
            </a:pPr>
            <a:r>
              <a:rPr lang="en-US" sz="2800" b="1" dirty="0">
                <a:latin typeface="Arial"/>
                <a:cs typeface="Arial"/>
              </a:rPr>
              <a:t>S</a:t>
            </a:r>
            <a:r>
              <a:rPr lang="en-US" sz="2800" dirty="0">
                <a:latin typeface="Arial"/>
                <a:cs typeface="Arial"/>
              </a:rPr>
              <a:t>tructural barriers</a:t>
            </a:r>
            <a:endParaRPr lang="en-US" dirty="0"/>
          </a:p>
        </p:txBody>
      </p:sp>
      <p:sp>
        <p:nvSpPr>
          <p:cNvPr id="9" name="TextBox 8">
            <a:extLst>
              <a:ext uri="{FF2B5EF4-FFF2-40B4-BE49-F238E27FC236}">
                <a16:creationId xmlns:a16="http://schemas.microsoft.com/office/drawing/2014/main" id="{64119736-B5DE-8A3F-7BD7-605D673B7715}"/>
              </a:ext>
            </a:extLst>
          </p:cNvPr>
          <p:cNvSpPr txBox="1"/>
          <p:nvPr/>
        </p:nvSpPr>
        <p:spPr>
          <a:xfrm>
            <a:off x="9370422" y="7053941"/>
            <a:ext cx="350955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00295C"/>
                </a:solidFill>
                <a:latin typeface="Arial"/>
                <a:cs typeface="Arial"/>
              </a:rPr>
              <a:t>(</a:t>
            </a:r>
            <a:r>
              <a:rPr lang="en-US" sz="2000" dirty="0">
                <a:solidFill>
                  <a:srgbClr val="00295C"/>
                </a:solidFill>
                <a:latin typeface="Arial"/>
                <a:cs typeface="Arial"/>
                <a:hlinkClick r:id="rId5">
                  <a:extLst>
                    <a:ext uri="{A12FA001-AC4F-418D-AE19-62706E023703}">
                      <ahyp:hlinkClr xmlns:ahyp="http://schemas.microsoft.com/office/drawing/2018/hyperlinkcolor" val="tx"/>
                    </a:ext>
                  </a:extLst>
                </a:hlinkClick>
              </a:rPr>
              <a:t>Glasziou, Chalmers, 2016</a:t>
            </a:r>
            <a:r>
              <a:rPr lang="en-US" sz="2000" dirty="0">
                <a:solidFill>
                  <a:srgbClr val="00295C"/>
                </a:solidFill>
                <a:latin typeface="Arial"/>
                <a:cs typeface="Arial"/>
              </a:rPr>
              <a:t>)</a:t>
            </a:r>
          </a:p>
        </p:txBody>
      </p:sp>
    </p:spTree>
    <p:extLst>
      <p:ext uri="{BB962C8B-B14F-4D97-AF65-F5344CB8AC3E}">
        <p14:creationId xmlns:p14="http://schemas.microsoft.com/office/powerpoint/2010/main" val="30678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5698-161B-FE95-A412-75E2F8CD3263}"/>
            </a:ext>
          </a:extLst>
        </p:cNvPr>
        <p:cNvGrpSpPr/>
        <p:nvPr/>
      </p:nvGrpSpPr>
      <p:grpSpPr>
        <a:xfrm>
          <a:off x="0" y="0"/>
          <a:ext cx="0" cy="0"/>
          <a:chOff x="0" y="0"/>
          <a:chExt cx="0" cy="0"/>
        </a:xfrm>
      </p:grpSpPr>
      <p:pic>
        <p:nvPicPr>
          <p:cNvPr id="3" name="Picture 2" descr="Canadian Institutes of Health Research&#10;&#10;PROTECTED WHEN COMPLETED">
            <a:extLst>
              <a:ext uri="{FF2B5EF4-FFF2-40B4-BE49-F238E27FC236}">
                <a16:creationId xmlns:a16="http://schemas.microsoft.com/office/drawing/2014/main" id="{C9557214-6F0B-10DB-F5DD-5C105079B28E}"/>
              </a:ext>
            </a:extLst>
          </p:cNvPr>
          <p:cNvPicPr>
            <a:picLocks noChangeAspect="1"/>
          </p:cNvPicPr>
          <p:nvPr/>
        </p:nvPicPr>
        <p:blipFill>
          <a:blip r:embed="rId2"/>
          <a:srcRect l="70" r="175" b="82719"/>
          <a:stretch/>
        </p:blipFill>
        <p:spPr>
          <a:xfrm>
            <a:off x="372747" y="1515290"/>
            <a:ext cx="13133117" cy="1514315"/>
          </a:xfrm>
          <a:prstGeom prst="rect">
            <a:avLst/>
          </a:prstGeom>
        </p:spPr>
      </p:pic>
      <p:sp>
        <p:nvSpPr>
          <p:cNvPr id="2" name="Title 1">
            <a:extLst>
              <a:ext uri="{FF2B5EF4-FFF2-40B4-BE49-F238E27FC236}">
                <a16:creationId xmlns:a16="http://schemas.microsoft.com/office/drawing/2014/main" id="{14414BDF-7342-8625-640C-CEC9E5640183}"/>
              </a:ext>
            </a:extLst>
          </p:cNvPr>
          <p:cNvSpPr>
            <a:spLocks noGrp="1"/>
          </p:cNvSpPr>
          <p:nvPr>
            <p:ph type="title"/>
          </p:nvPr>
        </p:nvSpPr>
        <p:spPr/>
        <p:txBody>
          <a:bodyPr/>
          <a:lstStyle/>
          <a:p>
            <a:r>
              <a:rPr lang="en-US" dirty="0"/>
              <a:t>Methods – Thesis design</a:t>
            </a:r>
          </a:p>
        </p:txBody>
      </p:sp>
      <p:sp>
        <p:nvSpPr>
          <p:cNvPr id="4" name="Slide Number Placeholder 3">
            <a:extLst>
              <a:ext uri="{FF2B5EF4-FFF2-40B4-BE49-F238E27FC236}">
                <a16:creationId xmlns:a16="http://schemas.microsoft.com/office/drawing/2014/main" id="{D0BD185C-000C-00FA-5093-11F70EE3F011}"/>
              </a:ext>
            </a:extLst>
          </p:cNvPr>
          <p:cNvSpPr>
            <a:spLocks noGrp="1"/>
          </p:cNvSpPr>
          <p:nvPr>
            <p:ph type="sldNum" sz="quarter" idx="7"/>
          </p:nvPr>
        </p:nvSpPr>
        <p:spPr/>
        <p:txBody>
          <a:bodyPr/>
          <a:lstStyle/>
          <a:p>
            <a:fld id="{B6F15528-21DE-4FAA-801E-634DDDAF4B2B}" type="slidenum">
              <a:rPr lang="en-US" smtClean="0"/>
              <a:pPr/>
              <a:t>5</a:t>
            </a:fld>
            <a:endParaRPr lang="en-US" dirty="0"/>
          </a:p>
        </p:txBody>
      </p:sp>
      <p:pic>
        <p:nvPicPr>
          <p:cNvPr id="5" name="Picture 4" descr="**1. Aim 1. Scoping review:** Systematically map RW studies and tools to identify methodological gaps.&#10;&#10;**2. Aim 2. Key informant interviews &amp; focus groups:** Collect input on RW assessment needs from researchers and knowledge users (KUs) such as patient partners, healthcare providers, and policy-makers.&#10;&#10;**3. Aim 3. Tool development &amp; pilot testing:** Integrate findings from Aims 1–2 to develop a RW decision tree and guide, and test the tool on research outputs of the Strategy for Patient-Oriented Research (SPOR) Evidence Alliance (SPOR EA), a pan-Canadian CIHR-funded initiative designed to reduce RW.&#10;&#10;**Expected Outcomes: A RW tool for researchers and KUs, available online for free** in interactive and printer-friendly formats, and in multiple languages (English, French, Chinese, and others).">
            <a:extLst>
              <a:ext uri="{FF2B5EF4-FFF2-40B4-BE49-F238E27FC236}">
                <a16:creationId xmlns:a16="http://schemas.microsoft.com/office/drawing/2014/main" id="{4614D59B-B49C-61F1-7F71-DC6AF1CB515B}"/>
              </a:ext>
            </a:extLst>
          </p:cNvPr>
          <p:cNvPicPr>
            <a:picLocks noChangeAspect="1"/>
          </p:cNvPicPr>
          <p:nvPr/>
        </p:nvPicPr>
        <p:blipFill>
          <a:blip r:embed="rId2"/>
          <a:srcRect l="5117" t="61229" r="8591" b="-2648"/>
          <a:stretch/>
        </p:blipFill>
        <p:spPr>
          <a:xfrm>
            <a:off x="373290" y="3275510"/>
            <a:ext cx="13762146" cy="3911673"/>
          </a:xfrm>
          <a:prstGeom prst="rect">
            <a:avLst/>
          </a:prstGeom>
        </p:spPr>
      </p:pic>
    </p:spTree>
    <p:extLst>
      <p:ext uri="{BB962C8B-B14F-4D97-AF65-F5344CB8AC3E}">
        <p14:creationId xmlns:p14="http://schemas.microsoft.com/office/powerpoint/2010/main" val="2316587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A92B8-64B8-5E22-906C-5416E09C7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2E69D-FDBE-5325-0EEC-0CD488C29E15}"/>
              </a:ext>
            </a:extLst>
          </p:cNvPr>
          <p:cNvSpPr>
            <a:spLocks noGrp="1"/>
          </p:cNvSpPr>
          <p:nvPr>
            <p:ph type="title"/>
          </p:nvPr>
        </p:nvSpPr>
        <p:spPr/>
        <p:txBody>
          <a:bodyPr/>
          <a:lstStyle/>
          <a:p>
            <a:r>
              <a:rPr lang="en-US" dirty="0"/>
              <a:t>Methods – Knowledge mobilization</a:t>
            </a:r>
          </a:p>
        </p:txBody>
      </p:sp>
      <p:sp>
        <p:nvSpPr>
          <p:cNvPr id="4" name="Slide Number Placeholder 3">
            <a:extLst>
              <a:ext uri="{FF2B5EF4-FFF2-40B4-BE49-F238E27FC236}">
                <a16:creationId xmlns:a16="http://schemas.microsoft.com/office/drawing/2014/main" id="{808998E7-1413-BFE2-D956-0CC0A218FACB}"/>
              </a:ext>
            </a:extLst>
          </p:cNvPr>
          <p:cNvSpPr>
            <a:spLocks noGrp="1"/>
          </p:cNvSpPr>
          <p:nvPr>
            <p:ph type="sldNum" sz="quarter" idx="7"/>
          </p:nvPr>
        </p:nvSpPr>
        <p:spPr/>
        <p:txBody>
          <a:bodyPr/>
          <a:lstStyle/>
          <a:p>
            <a:fld id="{B6F15528-21DE-4FAA-801E-634DDDAF4B2B}" type="slidenum">
              <a:rPr lang="en-US" smtClean="0"/>
              <a:pPr/>
              <a:t>6</a:t>
            </a:fld>
            <a:endParaRPr lang="en-US" dirty="0"/>
          </a:p>
        </p:txBody>
      </p:sp>
      <p:pic>
        <p:nvPicPr>
          <p:cNvPr id="21" name="Graphic 20" descr="An infographic:&#10;&#10;icons = [&#10;    '📚',  # books&#10;    '🔍',  # magnifying glass&#10;    '🌐',  # globe with meridians&#10;    '📊',  # bar chart&#10;    '🌍',  # planet earth africa&#10;    '👥',  # busts in silhouette&#10;    '📰',  # newspaper&#10;]&#10;&#10;titles = [&#10;    &quot;Scoping Review&quot;,&#10;    &quot;Living Search&quot;,&#10;    &quot;Community Engagement&quot;,&#10;    &quot;Top Sectors&quot;,&#10;    &quot;Top Locations&quot;,&#10;    &quot;Face-to-face Talks&quot;,&#10;    &quot;Newsletters&quot;&#10;]&#10;&#10;descriptions = [&#10;    &quot;721 records\n442 screened\n6 abstracted&quot;,&#10;    &quot;4163 articles found\n2–3 new/week&quot;,&#10;    &quot;356 website visits\n5927 LinkedIn views\n2 email newsletters&quot;,&#10;    &quot;Healthcare (23%)\nResearch (16%)\nEducation (12%)&quot;,&#10;    &quot;Toronto, Ontario (20%)\nCopenhagen, Denmark (8%)\nVancouver, British Columbia (7%)&quot;,&#10;    &quot;60 individuals: trainees,\nfaculty, patient partners,\nadmin staff&quot;,&#10;    &quot;Featured in:\nSPOR Evidence Alliance\nCentre for Global Health&quot;&#10;]">
            <a:extLst>
              <a:ext uri="{FF2B5EF4-FFF2-40B4-BE49-F238E27FC236}">
                <a16:creationId xmlns:a16="http://schemas.microsoft.com/office/drawing/2014/main" id="{E20BFA3C-C37F-B514-8F38-CA41427016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45497" y="1482888"/>
            <a:ext cx="11673289" cy="6598095"/>
          </a:xfrm>
          <a:prstGeom prst="rect">
            <a:avLst/>
          </a:prstGeom>
        </p:spPr>
      </p:pic>
    </p:spTree>
    <p:extLst>
      <p:ext uri="{BB962C8B-B14F-4D97-AF65-F5344CB8AC3E}">
        <p14:creationId xmlns:p14="http://schemas.microsoft.com/office/powerpoint/2010/main" val="766411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9BE04-A317-AC1F-5D42-71D3852CE42D}"/>
            </a:ext>
          </a:extLst>
        </p:cNvPr>
        <p:cNvGrpSpPr/>
        <p:nvPr/>
      </p:nvGrpSpPr>
      <p:grpSpPr>
        <a:xfrm>
          <a:off x="0" y="0"/>
          <a:ext cx="0" cy="0"/>
          <a:chOff x="0" y="0"/>
          <a:chExt cx="0" cy="0"/>
        </a:xfrm>
      </p:grpSpPr>
      <p:pic>
        <p:nvPicPr>
          <p:cNvPr id="3" name="Picture 2" descr="A screenshot of a web page&#10;&#10;ResearchWaste.info&#10;&#10;Menu: Home | About | Contact&#10;&#10;Welcome&#10;AWARE is a scoping review of Avoidable WAste in REsearch and a tool in development to inform academics, clinicians, patient and public partners, policy-makers, journal editors, and funders on how to reduce research waste in health and biomedical sciences.&#10;&#10;Contribute&#10;Help improve this doctoral research project at the University of Toronto and the SPOR Evidence Alliance. We will acknowledge all contributions in the final report.&#10;&#10;Button: Comment on Latest Paper">
            <a:extLst>
              <a:ext uri="{FF2B5EF4-FFF2-40B4-BE49-F238E27FC236}">
                <a16:creationId xmlns:a16="http://schemas.microsoft.com/office/drawing/2014/main" id="{D2BAD216-0204-83F3-48F4-C73BA85888F2}"/>
              </a:ext>
            </a:extLst>
          </p:cNvPr>
          <p:cNvPicPr>
            <a:picLocks noChangeAspect="1"/>
          </p:cNvPicPr>
          <p:nvPr/>
        </p:nvPicPr>
        <p:blipFill>
          <a:blip r:embed="rId2"/>
          <a:srcRect l="178" t="8724" r="51"/>
          <a:stretch/>
        </p:blipFill>
        <p:spPr>
          <a:xfrm>
            <a:off x="285205" y="838123"/>
            <a:ext cx="13415734" cy="6288791"/>
          </a:xfrm>
          <a:prstGeom prst="rect">
            <a:avLst/>
          </a:prstGeom>
        </p:spPr>
      </p:pic>
      <p:sp>
        <p:nvSpPr>
          <p:cNvPr id="4" name="Slide Number Placeholder 3">
            <a:extLst>
              <a:ext uri="{FF2B5EF4-FFF2-40B4-BE49-F238E27FC236}">
                <a16:creationId xmlns:a16="http://schemas.microsoft.com/office/drawing/2014/main" id="{F792269C-CF3E-D59B-3023-5120D6655703}"/>
              </a:ext>
            </a:extLst>
          </p:cNvPr>
          <p:cNvSpPr>
            <a:spLocks noGrp="1"/>
          </p:cNvSpPr>
          <p:nvPr>
            <p:ph type="sldNum" sz="quarter" idx="7"/>
          </p:nvPr>
        </p:nvSpPr>
        <p:spPr/>
        <p:txBody>
          <a:bodyPr/>
          <a:lstStyle/>
          <a:p>
            <a:fld id="{B6F15528-21DE-4FAA-801E-634DDDAF4B2B}" type="slidenum">
              <a:rPr lang="en-US" smtClean="0"/>
              <a:pPr/>
              <a:t>7</a:t>
            </a:fld>
            <a:endParaRPr lang="en-US" dirty="0"/>
          </a:p>
        </p:txBody>
      </p:sp>
      <p:pic>
        <p:nvPicPr>
          <p:cNvPr id="2" name="Picture 1" descr="Follow bar:&#10;&#10;GitHub&#10;LinkedIn&#10;Bluesky&#10;Twitter">
            <a:extLst>
              <a:ext uri="{FF2B5EF4-FFF2-40B4-BE49-F238E27FC236}">
                <a16:creationId xmlns:a16="http://schemas.microsoft.com/office/drawing/2014/main" id="{9A9FE568-6262-4EAB-C671-A653668960AE}"/>
              </a:ext>
            </a:extLst>
          </p:cNvPr>
          <p:cNvPicPr>
            <a:picLocks noChangeAspect="1"/>
          </p:cNvPicPr>
          <p:nvPr/>
        </p:nvPicPr>
        <p:blipFill>
          <a:blip r:embed="rId3"/>
          <a:stretch>
            <a:fillRect/>
          </a:stretch>
        </p:blipFill>
        <p:spPr>
          <a:xfrm>
            <a:off x="12326164" y="4798423"/>
            <a:ext cx="1673681" cy="2462892"/>
          </a:xfrm>
          <a:prstGeom prst="rect">
            <a:avLst/>
          </a:prstGeom>
          <a:ln>
            <a:solidFill>
              <a:srgbClr val="4472C4"/>
            </a:solidFill>
          </a:ln>
        </p:spPr>
      </p:pic>
      <p:pic>
        <p:nvPicPr>
          <p:cNvPr id="5" name="Picture 4" descr="85% - Ep. 1 (Podcast)&#10;&#10;Spotify Player Screenshot">
            <a:extLst>
              <a:ext uri="{FF2B5EF4-FFF2-40B4-BE49-F238E27FC236}">
                <a16:creationId xmlns:a16="http://schemas.microsoft.com/office/drawing/2014/main" id="{6DE37B24-8397-EE62-6989-76CDAEEC6402}"/>
              </a:ext>
            </a:extLst>
          </p:cNvPr>
          <p:cNvPicPr>
            <a:picLocks noChangeAspect="1"/>
          </p:cNvPicPr>
          <p:nvPr/>
        </p:nvPicPr>
        <p:blipFill>
          <a:blip r:embed="rId4"/>
          <a:stretch>
            <a:fillRect/>
          </a:stretch>
        </p:blipFill>
        <p:spPr>
          <a:xfrm>
            <a:off x="9162505" y="472719"/>
            <a:ext cx="4841423" cy="1305727"/>
          </a:xfrm>
          <a:prstGeom prst="rect">
            <a:avLst/>
          </a:prstGeom>
          <a:ln>
            <a:solidFill>
              <a:srgbClr val="4472C4"/>
            </a:solidFill>
          </a:ln>
        </p:spPr>
      </p:pic>
      <p:sp>
        <p:nvSpPr>
          <p:cNvPr id="8" name="TextBox 7">
            <a:extLst>
              <a:ext uri="{FF2B5EF4-FFF2-40B4-BE49-F238E27FC236}">
                <a16:creationId xmlns:a16="http://schemas.microsoft.com/office/drawing/2014/main" id="{622519C0-73BC-F71B-2508-AC4ACF005926}"/>
              </a:ext>
            </a:extLst>
          </p:cNvPr>
          <p:cNvSpPr txBox="1"/>
          <p:nvPr/>
        </p:nvSpPr>
        <p:spPr>
          <a:xfrm>
            <a:off x="12694023" y="5540188"/>
            <a:ext cx="847165"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endParaRPr lang="en-US"/>
          </a:p>
        </p:txBody>
      </p:sp>
      <p:sp>
        <p:nvSpPr>
          <p:cNvPr id="9" name="TextBox 8">
            <a:extLst>
              <a:ext uri="{FF2B5EF4-FFF2-40B4-BE49-F238E27FC236}">
                <a16:creationId xmlns:a16="http://schemas.microsoft.com/office/drawing/2014/main" id="{49907429-63CF-5883-89D6-034B52D4A773}"/>
              </a:ext>
            </a:extLst>
          </p:cNvPr>
          <p:cNvSpPr txBox="1"/>
          <p:nvPr/>
        </p:nvSpPr>
        <p:spPr>
          <a:xfrm>
            <a:off x="12431806" y="5398993"/>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5">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0" name="TextBox 9">
            <a:extLst>
              <a:ext uri="{FF2B5EF4-FFF2-40B4-BE49-F238E27FC236}">
                <a16:creationId xmlns:a16="http://schemas.microsoft.com/office/drawing/2014/main" id="{45528FA8-9F06-E5CD-E646-37DD723CB37A}"/>
              </a:ext>
            </a:extLst>
          </p:cNvPr>
          <p:cNvSpPr txBox="1"/>
          <p:nvPr/>
        </p:nvSpPr>
        <p:spPr>
          <a:xfrm>
            <a:off x="12431806" y="5842746"/>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6">
                  <a:extLst>
                    <a:ext uri="{A12FA001-AC4F-418D-AE19-62706E023703}">
                      <ahyp:hlinkClr xmlns:ahyp="http://schemas.microsoft.com/office/drawing/2018/hyperlinkcolor" val="tx"/>
                    </a:ext>
                  </a:extLst>
                </a:hlinkClick>
              </a:rPr>
              <a:t>__________</a:t>
            </a:r>
            <a:endParaRPr lang="en-US">
              <a:solidFill>
                <a:srgbClr val="002060"/>
              </a:solidFill>
              <a:hlinkClick r:id="rId6">
                <a:extLst>
                  <a:ext uri="{A12FA001-AC4F-418D-AE19-62706E023703}">
                    <ahyp:hlinkClr xmlns:ahyp="http://schemas.microsoft.com/office/drawing/2018/hyperlinkcolor" val="tx"/>
                  </a:ext>
                </a:extLst>
              </a:hlinkClick>
            </a:endParaRPr>
          </a:p>
        </p:txBody>
      </p:sp>
      <p:sp>
        <p:nvSpPr>
          <p:cNvPr id="11" name="TextBox 10">
            <a:extLst>
              <a:ext uri="{FF2B5EF4-FFF2-40B4-BE49-F238E27FC236}">
                <a16:creationId xmlns:a16="http://schemas.microsoft.com/office/drawing/2014/main" id="{CBFABD66-09C5-E216-C5DF-74C5B0E11E08}"/>
              </a:ext>
            </a:extLst>
          </p:cNvPr>
          <p:cNvSpPr txBox="1"/>
          <p:nvPr/>
        </p:nvSpPr>
        <p:spPr>
          <a:xfrm>
            <a:off x="12431806" y="625288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7">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2" name="TextBox 11">
            <a:extLst>
              <a:ext uri="{FF2B5EF4-FFF2-40B4-BE49-F238E27FC236}">
                <a16:creationId xmlns:a16="http://schemas.microsoft.com/office/drawing/2014/main" id="{3ED76EBB-A4E3-8B96-3780-0594D30AC7AE}"/>
              </a:ext>
            </a:extLst>
          </p:cNvPr>
          <p:cNvSpPr txBox="1"/>
          <p:nvPr/>
        </p:nvSpPr>
        <p:spPr>
          <a:xfrm>
            <a:off x="12431806" y="668991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8">
                  <a:extLst>
                    <a:ext uri="{A12FA001-AC4F-418D-AE19-62706E023703}">
                      <ahyp:hlinkClr xmlns:ahyp="http://schemas.microsoft.com/office/drawing/2018/hyperlinkcolor" val="tx"/>
                    </a:ext>
                  </a:extLst>
                </a:hlinkClick>
              </a:rPr>
              <a:t>__________</a:t>
            </a:r>
            <a:endParaRPr lang="en-US">
              <a:solidFill>
                <a:srgbClr val="002060"/>
              </a:solidFill>
              <a:hlinkClick r:id="rId8">
                <a:extLst>
                  <a:ext uri="{A12FA001-AC4F-418D-AE19-62706E023703}">
                    <ahyp:hlinkClr xmlns:ahyp="http://schemas.microsoft.com/office/drawing/2018/hyperlinkcolor" val="tx"/>
                  </a:ext>
                </a:extLst>
              </a:hlinkClick>
            </a:endParaRPr>
          </a:p>
        </p:txBody>
      </p:sp>
      <p:sp>
        <p:nvSpPr>
          <p:cNvPr id="13" name="TextBox 12">
            <a:extLst>
              <a:ext uri="{FF2B5EF4-FFF2-40B4-BE49-F238E27FC236}">
                <a16:creationId xmlns:a16="http://schemas.microsoft.com/office/drawing/2014/main" id="{D59F18B7-3129-FEFF-0463-3D724B6A6AE7}"/>
              </a:ext>
            </a:extLst>
          </p:cNvPr>
          <p:cNvSpPr txBox="1"/>
          <p:nvPr/>
        </p:nvSpPr>
        <p:spPr>
          <a:xfrm>
            <a:off x="10347511" y="652181"/>
            <a:ext cx="14657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9">
                  <a:extLst>
                    <a:ext uri="{A12FA001-AC4F-418D-AE19-62706E023703}">
                      <ahyp:hlinkClr xmlns:ahyp="http://schemas.microsoft.com/office/drawing/2018/hyperlinkcolor" val="tx"/>
                    </a:ext>
                  </a:extLst>
                </a:hlinkClick>
              </a:rPr>
              <a:t>__________</a:t>
            </a:r>
            <a:endParaRPr lang="en-US" dirty="0">
              <a:solidFill>
                <a:srgbClr val="002060"/>
              </a:solidFill>
            </a:endParaRPr>
          </a:p>
        </p:txBody>
      </p:sp>
      <p:sp>
        <p:nvSpPr>
          <p:cNvPr id="14" name="TextBox 13">
            <a:extLst>
              <a:ext uri="{FF2B5EF4-FFF2-40B4-BE49-F238E27FC236}">
                <a16:creationId xmlns:a16="http://schemas.microsoft.com/office/drawing/2014/main" id="{901E4ED4-E05D-CC77-2D92-FDC4381E99CE}"/>
              </a:ext>
            </a:extLst>
          </p:cNvPr>
          <p:cNvSpPr txBox="1"/>
          <p:nvPr/>
        </p:nvSpPr>
        <p:spPr>
          <a:xfrm>
            <a:off x="564776" y="6286500"/>
            <a:ext cx="3509682" cy="37248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1"/>
                </a:solidFill>
                <a:hlinkClick r:id="rId10">
                  <a:extLst>
                    <a:ext uri="{A12FA001-AC4F-418D-AE19-62706E023703}">
                      <ahyp:hlinkClr xmlns:ahyp="http://schemas.microsoft.com/office/drawing/2018/hyperlinkcolor" val="tx"/>
                    </a:ext>
                  </a:extLst>
                </a:hlinkClick>
              </a:rPr>
              <a:t>____________________________</a:t>
            </a:r>
          </a:p>
        </p:txBody>
      </p:sp>
      <p:sp>
        <p:nvSpPr>
          <p:cNvPr id="16" name="TextBox 15">
            <a:extLst>
              <a:ext uri="{FF2B5EF4-FFF2-40B4-BE49-F238E27FC236}">
                <a16:creationId xmlns:a16="http://schemas.microsoft.com/office/drawing/2014/main" id="{B38A7BC6-645F-12FC-A54D-4D5A8C702682}"/>
              </a:ext>
            </a:extLst>
          </p:cNvPr>
          <p:cNvSpPr txBox="1"/>
          <p:nvPr/>
        </p:nvSpPr>
        <p:spPr>
          <a:xfrm>
            <a:off x="2433917"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1">
                  <a:extLst>
                    <a:ext uri="{A12FA001-AC4F-418D-AE19-62706E023703}">
                      <ahyp:hlinkClr xmlns:ahyp="http://schemas.microsoft.com/office/drawing/2018/hyperlinkcolor" val="tx"/>
                    </a:ext>
                  </a:extLst>
                </a:hlinkClick>
              </a:rPr>
              <a:t>_________</a:t>
            </a:r>
          </a:p>
        </p:txBody>
      </p:sp>
      <p:sp>
        <p:nvSpPr>
          <p:cNvPr id="17" name="TextBox 16">
            <a:extLst>
              <a:ext uri="{FF2B5EF4-FFF2-40B4-BE49-F238E27FC236}">
                <a16:creationId xmlns:a16="http://schemas.microsoft.com/office/drawing/2014/main" id="{DC42D2DA-0C9E-25FC-0CA5-D2B23F4F8BBD}"/>
              </a:ext>
            </a:extLst>
          </p:cNvPr>
          <p:cNvSpPr txBox="1"/>
          <p:nvPr/>
        </p:nvSpPr>
        <p:spPr>
          <a:xfrm>
            <a:off x="1344706"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2">
                  <a:extLst>
                    <a:ext uri="{A12FA001-AC4F-418D-AE19-62706E023703}">
                      <ahyp:hlinkClr xmlns:ahyp="http://schemas.microsoft.com/office/drawing/2018/hyperlinkcolor" val="tx"/>
                    </a:ext>
                  </a:extLst>
                </a:hlinkClick>
              </a:rPr>
              <a:t>_______</a:t>
            </a:r>
          </a:p>
        </p:txBody>
      </p:sp>
      <p:sp>
        <p:nvSpPr>
          <p:cNvPr id="18" name="TextBox 17">
            <a:extLst>
              <a:ext uri="{FF2B5EF4-FFF2-40B4-BE49-F238E27FC236}">
                <a16:creationId xmlns:a16="http://schemas.microsoft.com/office/drawing/2014/main" id="{CFE2D968-D0A6-4B73-14A3-5ACD1FECCA77}"/>
              </a:ext>
            </a:extLst>
          </p:cNvPr>
          <p:cNvSpPr txBox="1"/>
          <p:nvPr/>
        </p:nvSpPr>
        <p:spPr>
          <a:xfrm>
            <a:off x="282388" y="1129552"/>
            <a:ext cx="1223683"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002060"/>
                </a:solidFill>
                <a:hlinkClick r:id="rId13">
                  <a:extLst>
                    <a:ext uri="{A12FA001-AC4F-418D-AE19-62706E023703}">
                      <ahyp:hlinkClr xmlns:ahyp="http://schemas.microsoft.com/office/drawing/2018/hyperlinkcolor" val="tx"/>
                    </a:ext>
                  </a:extLst>
                </a:hlinkClick>
              </a:rPr>
              <a:t>_______</a:t>
            </a:r>
          </a:p>
        </p:txBody>
      </p:sp>
      <p:sp>
        <p:nvSpPr>
          <p:cNvPr id="20" name="Title 1">
            <a:extLst>
              <a:ext uri="{FF2B5EF4-FFF2-40B4-BE49-F238E27FC236}">
                <a16:creationId xmlns:a16="http://schemas.microsoft.com/office/drawing/2014/main" id="{DE27CB44-80A8-85EC-AD67-AF82BC10987F}"/>
              </a:ext>
            </a:extLst>
          </p:cNvPr>
          <p:cNvSpPr>
            <a:spLocks noGrp="1"/>
          </p:cNvSpPr>
          <p:nvPr>
            <p:ph type="title"/>
          </p:nvPr>
        </p:nvSpPr>
        <p:spPr>
          <a:xfrm>
            <a:off x="256241" y="199464"/>
            <a:ext cx="13284200" cy="553998"/>
          </a:xfrm>
        </p:spPr>
        <p:txBody>
          <a:bodyPr/>
          <a:lstStyle/>
          <a:p>
            <a:pPr algn="l"/>
            <a:r>
              <a:rPr lang="en-US" sz="3000" dirty="0">
                <a:latin typeface="Segoe UI"/>
                <a:cs typeface="Segoe UI"/>
                <a:hlinkClick r:id="rId13">
                  <a:extLst>
                    <a:ext uri="{A12FA001-AC4F-418D-AE19-62706E023703}">
                      <ahyp:hlinkClr xmlns:ahyp="http://schemas.microsoft.com/office/drawing/2018/hyperlinkcolor" val="tx"/>
                    </a:ext>
                  </a:extLst>
                </a:hlinkClick>
              </a:rPr>
              <a:t>ResearchWaste.info</a:t>
            </a:r>
            <a:endParaRPr lang="en-US" sz="3000" b="0">
              <a:solidFill>
                <a:srgbClr val="000000"/>
              </a:solidFill>
              <a:latin typeface="Segoe UI"/>
              <a:cs typeface="Segoe UI"/>
            </a:endParaRPr>
          </a:p>
        </p:txBody>
      </p:sp>
    </p:spTree>
    <p:extLst>
      <p:ext uri="{BB962C8B-B14F-4D97-AF65-F5344CB8AC3E}">
        <p14:creationId xmlns:p14="http://schemas.microsoft.com/office/powerpoint/2010/main" val="36599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F219-4DFB-DAD5-6AC5-BB70480F6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B74B0-FA8B-30D6-6684-1BE24672E3D9}"/>
              </a:ext>
            </a:extLst>
          </p:cNvPr>
          <p:cNvSpPr>
            <a:spLocks noGrp="1"/>
          </p:cNvSpPr>
          <p:nvPr>
            <p:ph type="title"/>
          </p:nvPr>
        </p:nvSpPr>
        <p:spPr/>
        <p:txBody>
          <a:bodyPr/>
          <a:lstStyle/>
          <a:p>
            <a:r>
              <a:rPr lang="en-US" dirty="0"/>
              <a:t>Results – Preliminary findings</a:t>
            </a:r>
          </a:p>
        </p:txBody>
      </p:sp>
      <p:sp>
        <p:nvSpPr>
          <p:cNvPr id="4" name="Slide Number Placeholder 3">
            <a:extLst>
              <a:ext uri="{FF2B5EF4-FFF2-40B4-BE49-F238E27FC236}">
                <a16:creationId xmlns:a16="http://schemas.microsoft.com/office/drawing/2014/main" id="{1AEC284F-EE13-054C-6AC8-E6E298795B22}"/>
              </a:ext>
            </a:extLst>
          </p:cNvPr>
          <p:cNvSpPr>
            <a:spLocks noGrp="1"/>
          </p:cNvSpPr>
          <p:nvPr>
            <p:ph type="sldNum" sz="quarter" idx="7"/>
          </p:nvPr>
        </p:nvSpPr>
        <p:spPr/>
        <p:txBody>
          <a:bodyPr/>
          <a:lstStyle/>
          <a:p>
            <a:fld id="{B6F15528-21DE-4FAA-801E-634DDDAF4B2B}" type="slidenum">
              <a:rPr lang="en-US" smtClean="0"/>
              <a:pPr/>
              <a:t>8</a:t>
            </a:fld>
            <a:endParaRPr lang="en-US" dirty="0"/>
          </a:p>
        </p:txBody>
      </p:sp>
      <p:pic>
        <p:nvPicPr>
          <p:cNvPr id="8" name="Graphic 7" descr="Research waste assessment methods:​&#10;&#10;Are variable​ across studies&#10;&#10;Are poorly reported​ in meta-research&#10;&#10;Cover limited aspects​ of research waste&#10;&#10;Lack comprehensive, user-friendly tools​&#10;&#10;Particularly problematic for patient and public partners​&#10;">
            <a:extLst>
              <a:ext uri="{FF2B5EF4-FFF2-40B4-BE49-F238E27FC236}">
                <a16:creationId xmlns:a16="http://schemas.microsoft.com/office/drawing/2014/main" id="{5A5F25EF-486F-036A-D130-B4A9159AEE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654" y="1169633"/>
            <a:ext cx="13350239" cy="7545977"/>
          </a:xfrm>
          <a:prstGeom prst="rect">
            <a:avLst/>
          </a:prstGeom>
        </p:spPr>
      </p:pic>
    </p:spTree>
    <p:extLst>
      <p:ext uri="{BB962C8B-B14F-4D97-AF65-F5344CB8AC3E}">
        <p14:creationId xmlns:p14="http://schemas.microsoft.com/office/powerpoint/2010/main" val="3455947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5AC5B-A21C-5710-10D1-CC71284A087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EB9D5D-9BF2-7556-BD65-66AA46C4A39B}"/>
              </a:ext>
            </a:extLst>
          </p:cNvPr>
          <p:cNvSpPr>
            <a:spLocks noGrp="1"/>
          </p:cNvSpPr>
          <p:nvPr>
            <p:ph type="sldNum" sz="quarter" idx="7"/>
          </p:nvPr>
        </p:nvSpPr>
        <p:spPr/>
        <p:txBody>
          <a:bodyPr/>
          <a:lstStyle/>
          <a:p>
            <a:fld id="{B6F15528-21DE-4FAA-801E-634DDDAF4B2B}" type="slidenum">
              <a:rPr lang="en-US" smtClean="0"/>
              <a:pPr/>
              <a:t>9</a:t>
            </a:fld>
            <a:endParaRPr lang="en-US" dirty="0"/>
          </a:p>
        </p:txBody>
      </p:sp>
      <p:sp>
        <p:nvSpPr>
          <p:cNvPr id="3" name="Title 2">
            <a:extLst>
              <a:ext uri="{FF2B5EF4-FFF2-40B4-BE49-F238E27FC236}">
                <a16:creationId xmlns:a16="http://schemas.microsoft.com/office/drawing/2014/main" id="{CA4CAD4D-F901-C9F5-6983-12F9A8518D8B}"/>
              </a:ext>
            </a:extLst>
          </p:cNvPr>
          <p:cNvSpPr>
            <a:spLocks noGrp="1"/>
          </p:cNvSpPr>
          <p:nvPr>
            <p:ph type="title"/>
          </p:nvPr>
        </p:nvSpPr>
        <p:spPr/>
        <p:txBody>
          <a:bodyPr/>
          <a:lstStyle/>
          <a:p>
            <a:r>
              <a:rPr lang="en-US" dirty="0"/>
              <a:t>Conclusions – Expected impacts</a:t>
            </a:r>
          </a:p>
        </p:txBody>
      </p:sp>
      <p:sp>
        <p:nvSpPr>
          <p:cNvPr id="6" name="TextBox 5">
            <a:extLst>
              <a:ext uri="{FF2B5EF4-FFF2-40B4-BE49-F238E27FC236}">
                <a16:creationId xmlns:a16="http://schemas.microsoft.com/office/drawing/2014/main" id="{D63B723F-1404-01FA-072C-3D3C26BC123A}"/>
              </a:ext>
            </a:extLst>
          </p:cNvPr>
          <p:cNvSpPr txBox="1"/>
          <p:nvPr/>
        </p:nvSpPr>
        <p:spPr>
          <a:xfrm>
            <a:off x="670560" y="1548492"/>
            <a:ext cx="13143409"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600" b="1" dirty="0">
                <a:solidFill>
                  <a:srgbClr val="000000"/>
                </a:solidFill>
                <a:latin typeface="Arial"/>
                <a:ea typeface="+mn-lt"/>
                <a:cs typeface="Arial"/>
              </a:rPr>
              <a:t>An evidence-informed tool to “run” health research protocols &amp; reports.</a:t>
            </a:r>
            <a:endParaRPr lang="en-US" sz="2600" b="1">
              <a:solidFill>
                <a:srgbClr val="000000"/>
              </a:solidFill>
              <a:latin typeface="Century Gothic"/>
              <a:ea typeface="+mn-lt"/>
              <a:cs typeface="Arial"/>
            </a:endParaRPr>
          </a:p>
          <a:p>
            <a:pPr marL="285750" indent="-285750">
              <a:buFont typeface="Arial"/>
              <a:buChar char="•"/>
            </a:pPr>
            <a:r>
              <a:rPr lang="en-US" sz="2600" dirty="0">
                <a:solidFill>
                  <a:srgbClr val="000000"/>
                </a:solidFill>
                <a:latin typeface="Arial"/>
                <a:ea typeface="+mn-lt"/>
                <a:cs typeface="Arial"/>
              </a:rPr>
              <a:t>Available online for free as an interactive app and a printer-friendly PDF.</a:t>
            </a:r>
            <a:endParaRPr lang="en-US"/>
          </a:p>
          <a:p>
            <a:pPr marL="285750" indent="-285750">
              <a:buFont typeface="Arial"/>
              <a:buChar char="•"/>
            </a:pPr>
            <a:r>
              <a:rPr lang="en-US" sz="2600" dirty="0">
                <a:solidFill>
                  <a:srgbClr val="000000"/>
                </a:solidFill>
                <a:latin typeface="Arial"/>
                <a:ea typeface="+mn-lt"/>
                <a:cs typeface="Arial"/>
              </a:rPr>
              <a:t>Intended for patient partners, the public, academic reviewers (peer, editorial, funding), healthcare professionals, and policy-makers.</a:t>
            </a:r>
          </a:p>
          <a:p>
            <a:pPr marL="285750" indent="-285750">
              <a:buFont typeface="Arial"/>
              <a:buChar char="•"/>
            </a:pPr>
            <a:r>
              <a:rPr lang="en-US" sz="2600" dirty="0">
                <a:solidFill>
                  <a:srgbClr val="000000"/>
                </a:solidFill>
                <a:latin typeface="Arial"/>
                <a:ea typeface="+mn-lt"/>
                <a:cs typeface="Arial"/>
              </a:rPr>
              <a:t>Supports decision-makers by informing them about the research waste potential before, during, and after doing the study.</a:t>
            </a:r>
          </a:p>
          <a:p>
            <a:pPr marL="285750" indent="-285750">
              <a:buFont typeface="Arial"/>
              <a:buChar char="•"/>
            </a:pPr>
            <a:r>
              <a:rPr lang="en-US" sz="2600" b="1" u="sng" dirty="0">
                <a:solidFill>
                  <a:srgbClr val="000000"/>
                </a:solidFill>
                <a:latin typeface="Arial"/>
                <a:ea typeface="+mn-lt"/>
                <a:cs typeface="Arial"/>
              </a:rPr>
              <a:t>Features:</a:t>
            </a:r>
          </a:p>
          <a:p>
            <a:pPr marL="742950" lvl="1" indent="-285750">
              <a:buFont typeface="Courier New"/>
              <a:buChar char="o"/>
            </a:pPr>
            <a:r>
              <a:rPr lang="en-US" sz="2600" dirty="0">
                <a:solidFill>
                  <a:srgbClr val="000000"/>
                </a:solidFill>
                <a:latin typeface="Arial"/>
                <a:ea typeface="+mn-lt"/>
                <a:cs typeface="Arial"/>
              </a:rPr>
              <a:t>Aims to incorporate all published research about research waste to date;</a:t>
            </a:r>
            <a:endParaRPr lang="en-US" sz="2600" dirty="0"/>
          </a:p>
          <a:p>
            <a:pPr marL="742950" lvl="1" indent="-285750">
              <a:buFont typeface="Courier New"/>
              <a:buChar char="o"/>
            </a:pPr>
            <a:r>
              <a:rPr lang="en-US" sz="2600" dirty="0">
                <a:solidFill>
                  <a:srgbClr val="000000"/>
                </a:solidFill>
                <a:latin typeface="Arial"/>
                <a:ea typeface="+mn-lt"/>
                <a:cs typeface="Arial"/>
              </a:rPr>
              <a:t>Piloted by 10–15 diverse users and on 300+ reports at the SPOR EA;</a:t>
            </a:r>
          </a:p>
          <a:p>
            <a:pPr marL="742950" lvl="1" indent="-285750">
              <a:buFont typeface="Courier New"/>
              <a:buChar char="o"/>
            </a:pPr>
            <a:r>
              <a:rPr lang="en-US" sz="2600" dirty="0">
                <a:solidFill>
                  <a:srgbClr val="000000"/>
                </a:solidFill>
                <a:latin typeface="Arial"/>
                <a:ea typeface="+mn-lt"/>
                <a:cs typeface="Arial"/>
              </a:rPr>
              <a:t>Developed using reproducible methods – can be updated/customized;</a:t>
            </a:r>
          </a:p>
          <a:p>
            <a:pPr marL="742950" lvl="1" indent="-285750">
              <a:buFont typeface="Courier New"/>
              <a:buChar char="o"/>
            </a:pPr>
            <a:r>
              <a:rPr lang="en-US" sz="2600" dirty="0">
                <a:solidFill>
                  <a:srgbClr val="000000"/>
                </a:solidFill>
                <a:latin typeface="Arial"/>
                <a:ea typeface="+mn-lt"/>
                <a:cs typeface="Arial"/>
              </a:rPr>
              <a:t>Multiple languages: English, French, Chinese, and others.</a:t>
            </a:r>
          </a:p>
          <a:p>
            <a:pPr marL="457200" indent="-457200">
              <a:buFont typeface="Arial"/>
              <a:buChar char="•"/>
            </a:pPr>
            <a:r>
              <a:rPr lang="en-US" sz="2600" b="1" dirty="0">
                <a:solidFill>
                  <a:srgbClr val="000000"/>
                </a:solidFill>
                <a:latin typeface="Arial"/>
                <a:ea typeface="+mn-lt"/>
                <a:cs typeface="Arial"/>
              </a:rPr>
              <a:t>Examples of similar tools:</a:t>
            </a:r>
            <a:endParaRPr lang="en-US" sz="2600" b="1" dirty="0">
              <a:solidFill>
                <a:srgbClr val="000000"/>
              </a:solidFill>
              <a:latin typeface="Century Gothic" panose="020F0302020204030204"/>
              <a:ea typeface="+mn-lt"/>
              <a:cs typeface="Arial"/>
            </a:endParaRPr>
          </a:p>
          <a:p>
            <a:pPr marL="914400" lvl="1" indent="-457200">
              <a:buFont typeface="Courier New"/>
              <a:buChar char="o"/>
            </a:pPr>
            <a:r>
              <a:rPr lang="en-US" sz="2600" dirty="0">
                <a:solidFill>
                  <a:srgbClr val="000000"/>
                </a:solidFill>
                <a:latin typeface="Arial"/>
                <a:ea typeface="+mn-lt"/>
                <a:cs typeface="Arial"/>
              </a:rPr>
              <a:t>INQUIRE (content): </a:t>
            </a:r>
            <a:r>
              <a:rPr lang="en-US" sz="2600" dirty="0">
                <a:solidFill>
                  <a:srgbClr val="002060"/>
                </a:solidFill>
                <a:latin typeface="Arial"/>
                <a:ea typeface="+mn-lt"/>
                <a:cs typeface="Arial"/>
                <a:hlinkClick r:id="rId2">
                  <a:extLst>
                    <a:ext uri="{A12FA001-AC4F-418D-AE19-62706E023703}">
                      <ahyp:hlinkClr xmlns:ahyp="http://schemas.microsoft.com/office/drawing/2018/hyperlinkcolor" val="tx"/>
                    </a:ext>
                  </a:extLst>
                </a:hlinkClick>
              </a:rPr>
              <a:t>https://doi.org/10.1371/journal.pmed.1002580</a:t>
            </a:r>
            <a:r>
              <a:rPr lang="en-US" sz="2600" dirty="0">
                <a:solidFill>
                  <a:srgbClr val="000000"/>
                </a:solidFill>
                <a:latin typeface="Arial"/>
                <a:ea typeface="+mn-lt"/>
                <a:cs typeface="Arial"/>
              </a:rPr>
              <a:t> </a:t>
            </a:r>
            <a:endParaRPr lang="en-US" sz="2600"/>
          </a:p>
          <a:p>
            <a:pPr marL="914400" lvl="1" indent="-457200">
              <a:buFont typeface="Courier New"/>
              <a:buChar char="o"/>
            </a:pPr>
            <a:r>
              <a:rPr lang="en-US" sz="2600" dirty="0">
                <a:latin typeface="Arial"/>
                <a:cs typeface="Arial"/>
              </a:rPr>
              <a:t>Right Review (design): </a:t>
            </a:r>
            <a:r>
              <a:rPr lang="en-US" sz="2600" dirty="0">
                <a:solidFill>
                  <a:srgbClr val="00295C"/>
                </a:solidFill>
                <a:latin typeface="Arial"/>
                <a:ea typeface="+mn-lt"/>
                <a:cs typeface="Arial"/>
                <a:hlinkClick r:id="rId3">
                  <a:extLst>
                    <a:ext uri="{A12FA001-AC4F-418D-AE19-62706E023703}">
                      <ahyp:hlinkClr xmlns:ahyp="http://schemas.microsoft.com/office/drawing/2018/hyperlinkcolor" val="tx"/>
                    </a:ext>
                  </a:extLst>
                </a:hlinkClick>
              </a:rPr>
              <a:t>https://whatreviewisrightforyou.knowledgetranslation.net/</a:t>
            </a:r>
            <a:r>
              <a:rPr lang="en-US" sz="2600" dirty="0">
                <a:solidFill>
                  <a:srgbClr val="00295C"/>
                </a:solidFill>
                <a:latin typeface="Arial"/>
                <a:ea typeface="+mn-lt"/>
                <a:cs typeface="Arial"/>
              </a:rPr>
              <a:t> </a:t>
            </a:r>
            <a:endParaRPr lang="en-US" sz="2600" dirty="0">
              <a:solidFill>
                <a:srgbClr val="00295C"/>
              </a:solidFill>
              <a:latin typeface="Arial"/>
              <a:cs typeface="Arial"/>
            </a:endParaRPr>
          </a:p>
          <a:p>
            <a:endParaRPr lang="en-US" sz="2600" dirty="0">
              <a:latin typeface="Century Gothic" panose="020F0302020204030204"/>
              <a:cs typeface="Arial"/>
            </a:endParaRPr>
          </a:p>
        </p:txBody>
      </p:sp>
    </p:spTree>
    <p:extLst>
      <p:ext uri="{BB962C8B-B14F-4D97-AF65-F5344CB8AC3E}">
        <p14:creationId xmlns:p14="http://schemas.microsoft.com/office/powerpoint/2010/main" val="7405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2836</TotalTime>
  <Words>27</Words>
  <Application>Microsoft Office PowerPoint</Application>
  <PresentationFormat>Custom</PresentationFormat>
  <Paragraphs>16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ResearchWaste.info: Raising Awareness of Avoidable Waste in Health Research</vt:lpstr>
      <vt:lpstr>Positionality &amp; Conflicts of Interest</vt:lpstr>
      <vt:lpstr>Background – Declaration of Helsinki 2024</vt:lpstr>
      <vt:lpstr>What is (health) research waste? Working definition</vt:lpstr>
      <vt:lpstr>Methods – Thesis design</vt:lpstr>
      <vt:lpstr>Methods – Knowledge mobilization</vt:lpstr>
      <vt:lpstr>ResearchWaste.info</vt:lpstr>
      <vt:lpstr>Results – Preliminary findings</vt:lpstr>
      <vt:lpstr>Conclusions – Expected impacts</vt:lpstr>
      <vt:lpstr>Thank You!</vt:lpstr>
      <vt:lpstr>Supplemental slides</vt:lpstr>
      <vt:lpstr>Methods – Overall goal </vt:lpstr>
      <vt:lpstr>Methods – “Scope creep” issues</vt:lpstr>
      <vt:lpstr>Methods – CIHR Pillars</vt:lpstr>
      <vt:lpstr>Methods – Self-evaluation of research waste (MINUS-ES). Slide 1 of 3. Version: 2025-05-05</vt:lpstr>
      <vt:lpstr>Methods – Self-evaluation of research waste (MINUS-ES). Slide 2 of 3. Version: 2025-05-05</vt:lpstr>
      <vt:lpstr>Methods – Self-evaluation of research waste (MINUS-ES). Slide 3 of 3. Version: 2025-05-05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Health  Studies: Canadian Inuit</dc:title>
  <dc:creator>Nicole Local</dc:creator>
  <cp:lastModifiedBy>Nicole Local</cp:lastModifiedBy>
  <cp:revision>1549</cp:revision>
  <dcterms:created xsi:type="dcterms:W3CDTF">2019-01-15T21:43:35Z</dcterms:created>
  <dcterms:modified xsi:type="dcterms:W3CDTF">2025-05-06T02:39:04Z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2019-01-15T00:00:00Z</vt:filetime>
  </property>
  <property fmtid="{D5CDD505-2E9C-101B-9397-08002B2CF9AE}" pid="3" name="Creator">
    <vt:lpwstr>Adobe InDesign CC 14.0 (Macintosh)</vt:lpwstr>
  </property>
  <property fmtid="{D5CDD505-2E9C-101B-9397-08002B2CF9AE}" pid="4" name="LastSaved">
    <vt:filetime>2019-01-15T00:00:00Z</vt:filetime>
  </property>
</Properties>
</file>