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6"/>
  </p:sldMasterIdLst>
  <p:notesMasterIdLst>
    <p:notesMasterId r:id="rId15"/>
  </p:notesMasterIdLst>
  <p:handoutMasterIdLst>
    <p:handoutMasterId r:id="rId16"/>
  </p:handoutMasterIdLst>
  <p:sldIdLst>
    <p:sldId id="256" r:id="rId7"/>
    <p:sldId id="257" r:id="rId8"/>
    <p:sldId id="266" r:id="rId9"/>
    <p:sldId id="258" r:id="rId10"/>
    <p:sldId id="268" r:id="rId11"/>
    <p:sldId id="267" r:id="rId12"/>
    <p:sldId id="260" r:id="rId13"/>
    <p:sldId id="265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ne Fahim" initials="CF" lastIdx="3" clrIdx="2">
    <p:extLst>
      <p:ext uri="{19B8F6BF-5375-455C-9EA6-DF929625EA0E}">
        <p15:presenceInfo xmlns:p15="http://schemas.microsoft.com/office/powerpoint/2012/main" userId="Christine Fahim" providerId="None"/>
      </p:ext>
    </p:extLst>
  </p:cmAuthor>
  <p:cmAuthor id="2" name="Sharon Straus" initials="SS" lastIdx="1" clrIdx="1">
    <p:extLst>
      <p:ext uri="{19B8F6BF-5375-455C-9EA6-DF929625EA0E}">
        <p15:presenceInfo xmlns:p15="http://schemas.microsoft.com/office/powerpoint/2012/main" userId="S-1-5-21-1713919750-443283458-3588888695-5422" providerId="AD"/>
      </p:ext>
    </p:extLst>
  </p:cmAuthor>
  <p:cmAuthor id="3" name="Kim Ibarra" initials="KI" lastIdx="2" clrIdx="3">
    <p:extLst>
      <p:ext uri="{19B8F6BF-5375-455C-9EA6-DF929625EA0E}">
        <p15:presenceInfo xmlns:p15="http://schemas.microsoft.com/office/powerpoint/2012/main" userId="S-1-5-21-1713919750-443283458-3588888695-930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7DBC"/>
    <a:srgbClr val="2E5E8D"/>
    <a:srgbClr val="8BB93F"/>
    <a:srgbClr val="688B2F"/>
    <a:srgbClr val="172E45"/>
    <a:srgbClr val="2E5D8B"/>
    <a:srgbClr val="8CB84B"/>
    <a:srgbClr val="000D64"/>
    <a:srgbClr val="0060A0"/>
    <a:srgbClr val="8BB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6281" autoAdjust="0"/>
  </p:normalViewPr>
  <p:slideViewPr>
    <p:cSldViewPr>
      <p:cViewPr varScale="1">
        <p:scale>
          <a:sx n="93" d="100"/>
          <a:sy n="93" d="100"/>
        </p:scale>
        <p:origin x="202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notesViewPr>
    <p:cSldViewPr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AAC93-BF7B-4A78-AA57-D63B7D127333}" type="datetimeFigureOut">
              <a:rPr lang="en-US" smtClean="0"/>
              <a:t>8/19/25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D1DCC-0BA7-41D2-BDD3-C1913CB203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203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90E1D2-32BC-48BA-A8ED-17B09F55C431}" type="datetimeFigureOut">
              <a:rPr lang="en-US"/>
              <a:pPr>
                <a:defRPr/>
              </a:pPr>
              <a:t>8/19/25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825E8E9-99ED-4478-A2EE-814BBFEC56B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solidFill>
          <a:srgbClr val="006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-1" y="-10633"/>
            <a:ext cx="9168064" cy="6880602"/>
            <a:chOff x="-13649" y="861341"/>
            <a:chExt cx="9168064" cy="6880602"/>
          </a:xfrm>
        </p:grpSpPr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43" r="12729"/>
            <a:stretch/>
          </p:blipFill>
          <p:spPr>
            <a:xfrm>
              <a:off x="-13649" y="861341"/>
              <a:ext cx="9165265" cy="6880602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 userDrawn="1"/>
          </p:nvSpPr>
          <p:spPr>
            <a:xfrm>
              <a:off x="-13648" y="861341"/>
              <a:ext cx="9168063" cy="6858000"/>
            </a:xfrm>
            <a:prstGeom prst="rect">
              <a:avLst/>
            </a:prstGeom>
            <a:solidFill>
              <a:srgbClr val="0060A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DOCUMENT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602038"/>
            <a:ext cx="77724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Document 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5261C-F1E4-527A-3CF6-5441A967B3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97" y="304800"/>
            <a:ext cx="2249170" cy="533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B8AACC-E227-FDA4-8FD3-0092181444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03" y="6282776"/>
            <a:ext cx="1333397" cy="28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2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6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2134375"/>
            <a:ext cx="7886700" cy="37239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606F41-20F3-7F42-8B27-3B37AD6D1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22B5C-2B26-4346-984F-ECE70EE157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2094" y="194560"/>
            <a:ext cx="1518261" cy="291643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EAA1537-0D59-F7B6-9198-58DE9AD52D5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2800" y="196956"/>
            <a:ext cx="1607699" cy="326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D5270-ECD7-655E-C919-DEA7C5DE82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6365943"/>
            <a:ext cx="1447800" cy="3648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C2EFC-26DF-9B7A-F766-5C8E6CC00724}"/>
              </a:ext>
            </a:extLst>
          </p:cNvPr>
          <p:cNvCxnSpPr/>
          <p:nvPr userDrawn="1"/>
        </p:nvCxnSpPr>
        <p:spPr>
          <a:xfrm>
            <a:off x="0" y="6324600"/>
            <a:ext cx="9166303" cy="0"/>
          </a:xfrm>
          <a:prstGeom prst="line">
            <a:avLst/>
          </a:prstGeom>
          <a:ln w="34925">
            <a:solidFill>
              <a:srgbClr val="8CB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65F5177-2C4A-CB67-73DC-27280DA83D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448" t="65983" r="11871"/>
          <a:stretch/>
        </p:blipFill>
        <p:spPr>
          <a:xfrm>
            <a:off x="-1629" y="0"/>
            <a:ext cx="3670532" cy="623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CC8FAC-37C3-AAF5-75D5-B9AE33307356}"/>
              </a:ext>
            </a:extLst>
          </p:cNvPr>
          <p:cNvCxnSpPr/>
          <p:nvPr userDrawn="1"/>
        </p:nvCxnSpPr>
        <p:spPr>
          <a:xfrm>
            <a:off x="-11152" y="609600"/>
            <a:ext cx="9166303" cy="0"/>
          </a:xfrm>
          <a:prstGeom prst="line">
            <a:avLst/>
          </a:prstGeom>
          <a:ln w="34925">
            <a:solidFill>
              <a:srgbClr val="8CB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12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306"/>
            <a:ext cx="7886700" cy="7690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2D2F8A-1BFD-4DA6-BB38-27F66A131E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306"/>
            <a:ext cx="7886700" cy="76906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304182"/>
            <a:ext cx="4040188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27679"/>
            <a:ext cx="4040188" cy="309848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04182"/>
            <a:ext cx="4041775" cy="639762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27679"/>
            <a:ext cx="4041775" cy="309848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22D2F8A-1BFD-4DA6-BB38-27F66A131E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606F41-20F3-7F42-8B27-3B37AD6D179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B716-5E48-B54F-9981-A410EE5C88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2094" y="194560"/>
            <a:ext cx="1518261" cy="291643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B324F27-0478-CDDE-7921-6BE3C04649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2800" y="196956"/>
            <a:ext cx="1607699" cy="326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31B5FA-E5AA-888E-6EBE-FAD98CCFE77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6365943"/>
            <a:ext cx="1447800" cy="36484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9E43A4-EB95-9D92-CD2C-10A9E2F8FFB0}"/>
              </a:ext>
            </a:extLst>
          </p:cNvPr>
          <p:cNvCxnSpPr/>
          <p:nvPr userDrawn="1"/>
        </p:nvCxnSpPr>
        <p:spPr>
          <a:xfrm>
            <a:off x="0" y="6324600"/>
            <a:ext cx="9166303" cy="0"/>
          </a:xfrm>
          <a:prstGeom prst="line">
            <a:avLst/>
          </a:prstGeom>
          <a:ln w="34925">
            <a:solidFill>
              <a:srgbClr val="8CB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F7D8DE9-785D-8D47-5865-2260877304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448" t="65983" r="11871"/>
          <a:stretch/>
        </p:blipFill>
        <p:spPr>
          <a:xfrm>
            <a:off x="-1629" y="0"/>
            <a:ext cx="3670532" cy="623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FD8077-7F4B-2703-728C-5A6FD9B53CA3}"/>
              </a:ext>
            </a:extLst>
          </p:cNvPr>
          <p:cNvCxnSpPr/>
          <p:nvPr userDrawn="1"/>
        </p:nvCxnSpPr>
        <p:spPr>
          <a:xfrm>
            <a:off x="-11152" y="609600"/>
            <a:ext cx="9166303" cy="0"/>
          </a:xfrm>
          <a:prstGeom prst="line">
            <a:avLst/>
          </a:prstGeom>
          <a:ln w="34925">
            <a:solidFill>
              <a:srgbClr val="8CB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8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2DE265-3944-3CD2-E9B4-CD74CA5186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448" t="65983" r="11871"/>
          <a:stretch/>
        </p:blipFill>
        <p:spPr>
          <a:xfrm>
            <a:off x="-1629" y="0"/>
            <a:ext cx="3670532" cy="6239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6CB532-7A85-4CAC-238E-CE657B76688B}"/>
              </a:ext>
            </a:extLst>
          </p:cNvPr>
          <p:cNvSpPr/>
          <p:nvPr userDrawn="1"/>
        </p:nvSpPr>
        <p:spPr>
          <a:xfrm>
            <a:off x="-11152" y="609600"/>
            <a:ext cx="9166303" cy="5715000"/>
          </a:xfrm>
          <a:prstGeom prst="rect">
            <a:avLst/>
          </a:prstGeom>
          <a:solidFill>
            <a:srgbClr val="000D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AAA3C07-E824-67F9-A7B2-03EFBDC2CD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162800" y="196956"/>
            <a:ext cx="1607699" cy="3269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951094-D322-0113-38C7-04B83FFFD22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6365943"/>
            <a:ext cx="1447800" cy="36484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0BFF3C-26EA-4709-9EA8-18545D70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399" y="2952258"/>
            <a:ext cx="8077200" cy="953485"/>
          </a:xfrm>
        </p:spPr>
        <p:txBody>
          <a:bodyPr anchor="ctr"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3859BB-83FE-A6AD-CFAC-19462D16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5606F41-20F3-7F42-8B27-3B37AD6D17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63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2E7C61-99E5-F9CD-2E01-3BD8DE8C3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/>
          <a:srcRect l="3448" t="65983" r="11871"/>
          <a:stretch/>
        </p:blipFill>
        <p:spPr>
          <a:xfrm>
            <a:off x="-1629" y="0"/>
            <a:ext cx="3670532" cy="623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49" y="1365306"/>
            <a:ext cx="7886700" cy="769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97872"/>
            <a:ext cx="7886700" cy="3723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6F41-20F3-7F42-8B27-3B37AD6D179A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58940FC-B1C7-B74B-A94C-5F546DCBE45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162800" y="196956"/>
            <a:ext cx="1607699" cy="3269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B0CB4-4BCD-DDEC-2CAD-C4F5D0770E4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" y="6365943"/>
            <a:ext cx="1447800" cy="3648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5A242C-0C6F-E931-664B-9163EA38AB99}"/>
              </a:ext>
            </a:extLst>
          </p:cNvPr>
          <p:cNvCxnSpPr/>
          <p:nvPr userDrawn="1"/>
        </p:nvCxnSpPr>
        <p:spPr>
          <a:xfrm>
            <a:off x="-11152" y="609600"/>
            <a:ext cx="9166303" cy="0"/>
          </a:xfrm>
          <a:prstGeom prst="line">
            <a:avLst/>
          </a:prstGeom>
          <a:ln w="34925">
            <a:solidFill>
              <a:srgbClr val="8CB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1AB396-0989-8BE6-21F8-908669438391}"/>
              </a:ext>
            </a:extLst>
          </p:cNvPr>
          <p:cNvCxnSpPr/>
          <p:nvPr userDrawn="1"/>
        </p:nvCxnSpPr>
        <p:spPr>
          <a:xfrm>
            <a:off x="0" y="6324600"/>
            <a:ext cx="9166303" cy="0"/>
          </a:xfrm>
          <a:prstGeom prst="line">
            <a:avLst/>
          </a:prstGeom>
          <a:ln w="34925">
            <a:solidFill>
              <a:srgbClr val="8CB8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0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4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D47C97-227F-DA4C-CA6B-30F24E3BD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err="1"/>
              <a:t>ResearchWaste.info</a:t>
            </a:r>
            <a:r>
              <a:rPr lang="en-US" dirty="0"/>
              <a:t>: Raising Awareness of Avoidable Waste in Health Research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20EFEBA-58B4-B33E-C809-C511803B7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3602038"/>
            <a:ext cx="8856984" cy="285129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Pavel Zhelnov, MD</a:t>
            </a:r>
          </a:p>
          <a:p>
            <a:r>
              <a:rPr lang="en-US" dirty="0"/>
              <a:t>PhD Supervisor: Dr. Andrea </a:t>
            </a:r>
            <a:r>
              <a:rPr lang="en-US" dirty="0" err="1"/>
              <a:t>Tricco</a:t>
            </a:r>
            <a:endParaRPr lang="en-US" dirty="0"/>
          </a:p>
          <a:p>
            <a:r>
              <a:rPr lang="en-US" dirty="0"/>
              <a:t>Committee: Drs. Sharon Straus &amp; David Moher</a:t>
            </a:r>
          </a:p>
          <a:p>
            <a:r>
              <a:rPr lang="en-US" dirty="0"/>
              <a:t>Patient Partner: Lisa Ridgway, JD</a:t>
            </a:r>
          </a:p>
          <a:p>
            <a:r>
              <a:rPr lang="en-US" dirty="0"/>
              <a:t>     …and at least 56 collaborators, reviewers,</a:t>
            </a:r>
          </a:p>
          <a:p>
            <a:r>
              <a:rPr lang="en-US" dirty="0"/>
              <a:t>peers, instructors, community members…</a:t>
            </a:r>
          </a:p>
          <a:p>
            <a:endParaRPr lang="en-US" dirty="0"/>
          </a:p>
          <a:p>
            <a:r>
              <a:rPr lang="en-US" u="sng" dirty="0"/>
              <a:t>Funding</a:t>
            </a:r>
            <a:r>
              <a:rPr lang="en-US" dirty="0"/>
              <a:t>: IHPME Funding Package, SPOR Evidence Alliance Grants,</a:t>
            </a:r>
          </a:p>
          <a:p>
            <a:r>
              <a:rPr lang="en-US" dirty="0"/>
              <a:t> </a:t>
            </a:r>
            <a:r>
              <a:rPr lang="en-US" dirty="0" err="1"/>
              <a:t>SDGs@UofT</a:t>
            </a:r>
            <a:r>
              <a:rPr lang="en-US" dirty="0"/>
              <a:t> 2024 Student Award</a:t>
            </a:r>
          </a:p>
        </p:txBody>
      </p:sp>
    </p:spTree>
    <p:extLst>
      <p:ext uri="{BB962C8B-B14F-4D97-AF65-F5344CB8AC3E}">
        <p14:creationId xmlns:p14="http://schemas.microsoft.com/office/powerpoint/2010/main" val="979775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1589-8B33-9C68-C418-1FE2D56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81" y="909704"/>
            <a:ext cx="7886700" cy="769069"/>
          </a:xfrm>
        </p:spPr>
        <p:txBody>
          <a:bodyPr>
            <a:normAutofit fontScale="90000"/>
          </a:bodyPr>
          <a:lstStyle/>
          <a:p>
            <a:r>
              <a:rPr lang="en-US" dirty="0"/>
              <a:t>Background – Declaration of Helsinki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5088-A5EE-5852-A045-91A00DB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081" y="2025833"/>
            <a:ext cx="8335838" cy="4304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Scientific Requirements and Research Protocols</a:t>
            </a:r>
            <a:endParaRPr lang="en-CA" dirty="0"/>
          </a:p>
          <a:p>
            <a:pPr marL="457200" indent="-457200">
              <a:buFont typeface="+mj-lt"/>
              <a:buAutoNum type="arabicPeriod" startAt="21"/>
            </a:pPr>
            <a:r>
              <a:rPr lang="en-CA" dirty="0"/>
              <a:t>Medical research involving human participants must have a </a:t>
            </a:r>
            <a:r>
              <a:rPr lang="en-CA" b="1" i="1" u="sng" dirty="0"/>
              <a:t>scientifically sound and rigorous design and execution </a:t>
            </a:r>
            <a:r>
              <a:rPr lang="en-CA" dirty="0"/>
              <a:t>that are </a:t>
            </a:r>
            <a:r>
              <a:rPr lang="en-CA" b="1" i="1" u="sng" dirty="0"/>
              <a:t>likely to produce reliable, valid, and valuable knowledge and avoid research waste*</a:t>
            </a:r>
            <a:r>
              <a:rPr lang="en-CA" dirty="0"/>
              <a:t>. The research must conform to generally accepted scientific principles, be based on a thorough knowledge of the scientific literature, other relevant sources of information, and adequate laboratory and, as appropriate, animal experimentation.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The welfare of animals used for research must be respected.</a:t>
            </a:r>
          </a:p>
          <a:p>
            <a:pPr marL="0" indent="0">
              <a:buNone/>
            </a:pPr>
            <a:endParaRPr lang="en-CA" dirty="0"/>
          </a:p>
          <a:p>
            <a:pPr marL="0" indent="0" algn="r">
              <a:buNone/>
            </a:pPr>
            <a:r>
              <a:rPr lang="en-CA" i="1" dirty="0"/>
              <a:t>*Not scientific integrity, discussed in a different item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43BE-0FFA-6157-E5AF-A58C19A5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06671F-1AC8-2344-9F34-459F30EBE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453" y="764704"/>
            <a:ext cx="1059070" cy="10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1589-8B33-9C68-C418-1FE2D56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21" y="909704"/>
            <a:ext cx="7886700" cy="76906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(health) research waste?</a:t>
            </a:r>
            <a:br>
              <a:rPr lang="en-US" dirty="0"/>
            </a:br>
            <a:r>
              <a:rPr lang="en-US" dirty="0"/>
              <a:t>Working 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5088-A5EE-5852-A045-91A00DB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7976"/>
            <a:ext cx="9145016" cy="4087434"/>
          </a:xfrm>
        </p:spPr>
        <p:txBody>
          <a:bodyPr>
            <a:normAutofit/>
          </a:bodyPr>
          <a:lstStyle/>
          <a:p>
            <a:pPr marL="312738" indent="-312738">
              <a:buFont typeface=".Apple Color Emoji UI"/>
              <a:buChar char="👉"/>
            </a:pPr>
            <a:r>
              <a:rPr lang="en-US" dirty="0"/>
              <a:t>Research found unhelpful by other researchers or knowledge users.</a:t>
            </a:r>
          </a:p>
          <a:p>
            <a:pPr marL="312738" indent="-312738">
              <a:buFont typeface=".Apple Color Emoji UI"/>
              <a:buChar char="👉"/>
            </a:pPr>
            <a:r>
              <a:rPr lang="en-US" dirty="0"/>
              <a:t>Exclusive of outright misconduct (falsification, fabrication, plagiarism) but taps into “questionable/unacceptable research practices” (p-hacking, “spin”).</a:t>
            </a:r>
          </a:p>
          <a:p>
            <a:pPr marL="312738" indent="-312738">
              <a:buFont typeface=".Apple Color Emoji UI"/>
              <a:buChar char="👉"/>
            </a:pPr>
            <a:r>
              <a:rPr lang="en-US" dirty="0"/>
              <a:t>A failure on part of “individuals, teams, and organizations involved” in research to implement the “design and execution that are likely to avoid” –</a:t>
            </a:r>
            <a:br>
              <a:rPr lang="en-US" dirty="0"/>
            </a:br>
            <a:r>
              <a:rPr lang="en-US" dirty="0"/>
              <a:t>MINUS (</a:t>
            </a:r>
            <a:r>
              <a:rPr lang="en-US" dirty="0" err="1"/>
              <a:t>Rosengaard</a:t>
            </a:r>
            <a:r>
              <a:rPr lang="en-US" dirty="0"/>
              <a:t> et al., 2024):</a:t>
            </a:r>
          </a:p>
          <a:p>
            <a:pPr marL="312738" indent="-312738">
              <a:buFont typeface=".Apple Color Emoji UI"/>
              <a:buChar char="👉"/>
            </a:pPr>
            <a:endParaRPr lang="en-US" b="1" dirty="0">
              <a:latin typeface="Arial"/>
              <a:cs typeface="Arial"/>
            </a:endParaRPr>
          </a:p>
          <a:p>
            <a:pPr marL="800100" lvl="2" indent="-342900"/>
            <a:r>
              <a:rPr lang="en-US" b="1" dirty="0">
                <a:latin typeface="Arial"/>
                <a:cs typeface="Arial"/>
              </a:rPr>
              <a:t>M</a:t>
            </a:r>
            <a:r>
              <a:rPr lang="en-US" dirty="0">
                <a:latin typeface="Arial"/>
                <a:cs typeface="Arial"/>
              </a:rPr>
              <a:t>ethodological flaws</a:t>
            </a:r>
            <a:endParaRPr lang="en-US" dirty="0"/>
          </a:p>
          <a:p>
            <a:pPr marL="800100" lvl="2" indent="-342900"/>
            <a:r>
              <a:rPr lang="en-US" b="1" dirty="0">
                <a:latin typeface="Arial"/>
                <a:cs typeface="Arial"/>
              </a:rPr>
              <a:t>I</a:t>
            </a:r>
            <a:r>
              <a:rPr lang="en-US" dirty="0">
                <a:latin typeface="Arial"/>
                <a:cs typeface="Arial"/>
              </a:rPr>
              <a:t>nvisibility</a:t>
            </a:r>
          </a:p>
          <a:p>
            <a:pPr marL="800100" lvl="2" indent="-342900"/>
            <a:r>
              <a:rPr lang="en-US" b="1" dirty="0">
                <a:latin typeface="Arial"/>
                <a:cs typeface="Arial"/>
              </a:rPr>
              <a:t>N</a:t>
            </a:r>
            <a:r>
              <a:rPr lang="en-US" dirty="0">
                <a:latin typeface="Arial"/>
                <a:cs typeface="Arial"/>
              </a:rPr>
              <a:t>egligible research</a:t>
            </a:r>
          </a:p>
          <a:p>
            <a:pPr marL="800100" lvl="2" indent="-342900"/>
            <a:r>
              <a:rPr lang="en-US" b="1" dirty="0">
                <a:latin typeface="Arial"/>
                <a:cs typeface="Arial"/>
              </a:rPr>
              <a:t>U</a:t>
            </a:r>
            <a:r>
              <a:rPr lang="en-US" dirty="0">
                <a:latin typeface="Arial"/>
                <a:cs typeface="Arial"/>
              </a:rPr>
              <a:t>nderreporting</a:t>
            </a:r>
          </a:p>
          <a:p>
            <a:pPr marL="800100" lvl="2" indent="-342900"/>
            <a:r>
              <a:rPr lang="en-US" b="1" dirty="0">
                <a:latin typeface="Arial"/>
                <a:cs typeface="Arial"/>
              </a:rPr>
              <a:t>S</a:t>
            </a:r>
            <a:r>
              <a:rPr lang="en-US" dirty="0">
                <a:latin typeface="Arial"/>
                <a:cs typeface="Arial"/>
              </a:rPr>
              <a:t>tructural barriers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43BE-0FFA-6157-E5AF-A58C19A5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85%">
            <a:extLst>
              <a:ext uri="{FF2B5EF4-FFF2-40B4-BE49-F238E27FC236}">
                <a16:creationId xmlns:a16="http://schemas.microsoft.com/office/drawing/2014/main" id="{05370DD8-F544-1A4B-9683-AF42323D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40" b="23790"/>
          <a:stretch/>
        </p:blipFill>
        <p:spPr>
          <a:xfrm>
            <a:off x="5463804" y="4346235"/>
            <a:ext cx="1988291" cy="11426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8F1F4A-2178-F044-90E5-FDB745A99F03}"/>
              </a:ext>
            </a:extLst>
          </p:cNvPr>
          <p:cNvSpPr txBox="1"/>
          <p:nvPr/>
        </p:nvSpPr>
        <p:spPr>
          <a:xfrm>
            <a:off x="4909777" y="5554800"/>
            <a:ext cx="3096344" cy="3847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900" dirty="0" err="1">
                <a:latin typeface="Arial"/>
                <a:cs typeface="Arial"/>
              </a:rPr>
              <a:t>Glasziou</a:t>
            </a:r>
            <a:r>
              <a:rPr lang="en-US" sz="1900" dirty="0">
                <a:latin typeface="Arial"/>
                <a:cs typeface="Arial"/>
              </a:rPr>
              <a:t>, Chalmers, 2016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C4D75A-5E9D-A749-97A9-32D45FD2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53" y="764704"/>
            <a:ext cx="1059070" cy="10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1589-8B33-9C68-C418-1FE2D56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896100"/>
            <a:ext cx="7886700" cy="769069"/>
          </a:xfrm>
        </p:spPr>
        <p:txBody>
          <a:bodyPr/>
          <a:lstStyle/>
          <a:p>
            <a:r>
              <a:rPr lang="en-US" dirty="0"/>
              <a:t>Methods – Thesis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5088-A5EE-5852-A045-91A00DB9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823715"/>
            <a:ext cx="8892480" cy="422799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CA" b="1" i="1" u="sng" dirty="0"/>
              <a:t>Aim 1. Scoping review</a:t>
            </a:r>
          </a:p>
          <a:p>
            <a:pPr marL="0" indent="0">
              <a:buNone/>
            </a:pPr>
            <a:r>
              <a:rPr lang="en-CA" dirty="0"/>
              <a:t>Systematically map research waste studies/tools to identify methodological gaps.</a:t>
            </a:r>
          </a:p>
          <a:p>
            <a:pPr marL="0" indent="0">
              <a:buNone/>
            </a:pPr>
            <a:r>
              <a:rPr lang="en-CA" b="1" i="1" dirty="0"/>
              <a:t>Outputs:</a:t>
            </a:r>
            <a:r>
              <a:rPr lang="en-CA" dirty="0"/>
              <a:t> 2 peer-reviewed open access publications (protocol &amp; report); an online, interactive, and printable evidence and gap map of studies and tools for assessing research waste; 1 plain-language summary; 1 workshop.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CA" b="1" i="1" u="sng" dirty="0"/>
              <a:t>Aim 2. Key informant interviews &amp; focus groups</a:t>
            </a:r>
          </a:p>
          <a:p>
            <a:pPr marL="0" indent="0">
              <a:buNone/>
            </a:pPr>
            <a:r>
              <a:rPr lang="en-CA" dirty="0"/>
              <a:t>Collect input on research waste assessment needs from researchers, knowledge users, such as patient partners, healthcare providers, policy-makers.</a:t>
            </a:r>
            <a:endParaRPr lang="en-CA" b="1" i="1" dirty="0"/>
          </a:p>
          <a:p>
            <a:pPr marL="0" indent="0">
              <a:buNone/>
            </a:pPr>
            <a:r>
              <a:rPr lang="en-CA" b="1" i="1" dirty="0"/>
              <a:t>Outputs:</a:t>
            </a:r>
            <a:r>
              <a:rPr lang="en-CA" dirty="0"/>
              <a:t> 1 peer-reviewed, open access publication; 1 presentation.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CA" b="1" i="1" u="sng" dirty="0"/>
              <a:t>Aim 3. Tool development, pilot testing, and evaluation</a:t>
            </a:r>
          </a:p>
          <a:p>
            <a:pPr marL="0" indent="0">
              <a:buNone/>
            </a:pPr>
            <a:r>
              <a:rPr lang="en-CA" dirty="0"/>
              <a:t>Integrate findings from Aims 1–2 to develop and test the tool.</a:t>
            </a:r>
          </a:p>
          <a:p>
            <a:pPr marL="0" indent="0">
              <a:buNone/>
            </a:pPr>
            <a:r>
              <a:rPr lang="en-CA" b="1" i="1" dirty="0"/>
              <a:t>Outputs:</a:t>
            </a:r>
            <a:r>
              <a:rPr lang="en-CA" dirty="0"/>
              <a:t> 1 peer-reviewed, open access publication; source software code; usage guide; webinar and online educational module; 1 presentation.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43BE-0FFA-6157-E5AF-A58C19A5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6B0C18-D516-2B48-A14D-3BD37CE0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453" y="764704"/>
            <a:ext cx="1059070" cy="10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5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web page&#10;&#10;ResearchWaste.info&#10;&#10;Menu: Home | About | Contact&#10;&#10;Welcome&#10;AWARE is a scoping review of Avoidable WAste in REsearch and a tool in development to inform academics, clinicians, patient and public partners, policy-makers, journal editors, and funders on how to reduce research waste in health and biomedical sciences.&#10;&#10;Contribute&#10;Help improve this doctoral research project at the University of Toronto and the SPOR Evidence Alliance. We will acknowledge all contributions in the final report.&#10;&#10;Button: Comment on Latest Paper">
            <a:extLst>
              <a:ext uri="{FF2B5EF4-FFF2-40B4-BE49-F238E27FC236}">
                <a16:creationId xmlns:a16="http://schemas.microsoft.com/office/drawing/2014/main" id="{C9AC557F-35B5-3B4A-A4EE-237817B09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" t="8724" r="16650" b="3872"/>
          <a:stretch/>
        </p:blipFill>
        <p:spPr>
          <a:xfrm>
            <a:off x="316006" y="1486632"/>
            <a:ext cx="8511988" cy="45833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61589-8B33-9C68-C418-1FE2D56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74" y="710465"/>
            <a:ext cx="7886700" cy="769069"/>
          </a:xfrm>
        </p:spPr>
        <p:txBody>
          <a:bodyPr/>
          <a:lstStyle/>
          <a:p>
            <a:r>
              <a:rPr lang="en-US" u="sng" dirty="0" err="1"/>
              <a:t>ResearchWaste.info</a:t>
            </a:r>
            <a:endParaRPr lang="en-US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43BE-0FFA-6157-E5AF-A58C19A5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6" name="Picture 5" descr="Follow bar:&#10;&#10;GitHub&#10;LinkedIn&#10;Bluesky&#10;Twitter">
            <a:extLst>
              <a:ext uri="{FF2B5EF4-FFF2-40B4-BE49-F238E27FC236}">
                <a16:creationId xmlns:a16="http://schemas.microsoft.com/office/drawing/2014/main" id="{B01B9F2C-6DAB-3D44-98AA-0F368D5D2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3863" y="852124"/>
            <a:ext cx="1174131" cy="1727783"/>
          </a:xfrm>
          <a:prstGeom prst="rect">
            <a:avLst/>
          </a:prstGeom>
          <a:ln>
            <a:solidFill>
              <a:srgbClr val="4472C4"/>
            </a:solidFill>
          </a:ln>
        </p:spPr>
      </p:pic>
      <p:pic>
        <p:nvPicPr>
          <p:cNvPr id="7" name="Picture 6" descr="85% - Ep. 1 (Podcast)&#10;&#10;Spotify Player Screenshot">
            <a:extLst>
              <a:ext uri="{FF2B5EF4-FFF2-40B4-BE49-F238E27FC236}">
                <a16:creationId xmlns:a16="http://schemas.microsoft.com/office/drawing/2014/main" id="{92CC812D-0097-C24A-80A8-8662E94A9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894" y="5212718"/>
            <a:ext cx="3460100" cy="933186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F4AD99E-7E56-D64E-8E2E-07E649A16A22}"/>
              </a:ext>
            </a:extLst>
          </p:cNvPr>
          <p:cNvSpPr txBox="1">
            <a:spLocks/>
          </p:cNvSpPr>
          <p:nvPr/>
        </p:nvSpPr>
        <p:spPr>
          <a:xfrm>
            <a:off x="-1741976" y="730191"/>
            <a:ext cx="13284200" cy="553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endParaRPr lang="en-US" b="0" dirty="0">
              <a:solidFill>
                <a:srgbClr val="000000"/>
              </a:solidFill>
              <a:latin typeface="Segoe UI"/>
              <a:cs typeface="Segoe UI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4F166F-F921-144B-A5ED-AD8367F07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1C51EDB-9915-0D45-9146-27610E32B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5473" y="1020635"/>
            <a:ext cx="1401331" cy="140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7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1589-8B33-9C68-C418-1FE2D56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6" y="909704"/>
            <a:ext cx="7886700" cy="769069"/>
          </a:xfrm>
        </p:spPr>
        <p:txBody>
          <a:bodyPr/>
          <a:lstStyle/>
          <a:p>
            <a:r>
              <a:rPr lang="en-US" dirty="0"/>
              <a:t>Results – Knowledge mobilization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5088-A5EE-5852-A045-91A00DB9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43BE-0FFA-6157-E5AF-A58C19A5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" name="Graphic 4" descr="An infographic:&#10;&#10;icons = [&#10;    '📚',  # books&#10;    '🔍',  # magnifying glass&#10;    '🌐',  # globe with meridians&#10;    '📊',  # bar chart&#10;    '🌍',  # planet earth africa&#10;    '👥',  # busts in silhouette&#10;    '📰',  # newspaper&#10;]&#10;&#10;titles = [&#10;    &quot;Scoping Review&quot;,&#10;    &quot;Living Search&quot;,&#10;    &quot;Community Engagement&quot;,&#10;    &quot;Top Sectors&quot;,&#10;    &quot;Top Locations&quot;,&#10;    &quot;Face-to-face Talks&quot;,&#10;    &quot;Newsletters&quot;&#10;]&#10;&#10;descriptions = [&#10;    &quot;721 records\n442 screened\n6 abstracted&quot;,&#10;    &quot;4163 articles found\n2–3 new/week&quot;,&#10;    &quot;356 website visits\n5927 LinkedIn views\n2 email newsletters&quot;,&#10;    &quot;Healthcare (23%)\nResearch (16%)\nEducation (12%)&quot;,&#10;    &quot;Toronto, Ontario (20%)\nCopenhagen, Denmark (8%)\nVancouver, British Columbia (7%)&quot;,&#10;    &quot;60 individuals: trainees,\nfaculty, patient partners,\nadmin staff&quot;,&#10;    &quot;Featured in:\nSPOR Evidence Alliance\nCentre for Global Health&quot;&#10;]">
            <a:extLst>
              <a:ext uri="{FF2B5EF4-FFF2-40B4-BE49-F238E27FC236}">
                <a16:creationId xmlns:a16="http://schemas.microsoft.com/office/drawing/2014/main" id="{F12314AB-D522-6E4E-8F7A-8E293640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3048" b="12944"/>
          <a:stretch/>
        </p:blipFill>
        <p:spPr>
          <a:xfrm>
            <a:off x="467544" y="1772515"/>
            <a:ext cx="7855899" cy="44457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92455-9191-284D-A36F-4C75BAFF2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53" y="764704"/>
            <a:ext cx="1059070" cy="10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6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1589-8B33-9C68-C418-1FE2D566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893332"/>
            <a:ext cx="7886700" cy="769069"/>
          </a:xfrm>
        </p:spPr>
        <p:txBody>
          <a:bodyPr/>
          <a:lstStyle/>
          <a:p>
            <a:r>
              <a:rPr lang="en-US" dirty="0"/>
              <a:t>Results – Preliminary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F43BE-0FFA-6157-E5AF-A58C19A58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151195-CB88-47CD-A2D2-9E9D2500EAB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Graphic 4" descr="Research waste assessment methods:​&#10;&#10;Are variable​ across studies&#10;&#10;Are poorly reported​ in meta-research&#10;&#10;Cover limited aspects​ of research waste&#10;&#10;Lack comprehensive, user-friendly tools​&#10;&#10;Particularly problematic for patient and public partners​&#10;">
            <a:extLst>
              <a:ext uri="{FF2B5EF4-FFF2-40B4-BE49-F238E27FC236}">
                <a16:creationId xmlns:a16="http://schemas.microsoft.com/office/drawing/2014/main" id="{61D96CA2-4E92-CD4A-BEC2-AB76C31D31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300" t="5778" r="14797" b="18298"/>
          <a:stretch/>
        </p:blipFill>
        <p:spPr>
          <a:xfrm>
            <a:off x="756402" y="1697750"/>
            <a:ext cx="7631195" cy="4492137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76057D-C6F1-B34E-A3FF-AD2EED7EB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55B68A-E1C7-ED46-BE7D-104D354D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453" y="764704"/>
            <a:ext cx="1059070" cy="105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399" y="2952258"/>
            <a:ext cx="8077200" cy="953485"/>
          </a:xfrm>
        </p:spPr>
        <p:txBody>
          <a:bodyPr/>
          <a:lstStyle/>
          <a:p>
            <a:r>
              <a:rPr lang="en-CA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06F41-20F3-7F42-8B27-3B37AD6D179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465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TP 202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0D64"/>
      </a:accent1>
      <a:accent2>
        <a:srgbClr val="8CB84B"/>
      </a:accent2>
      <a:accent3>
        <a:srgbClr val="9E9E9E"/>
      </a:accent3>
      <a:accent4>
        <a:srgbClr val="0069A9"/>
      </a:accent4>
      <a:accent5>
        <a:srgbClr val="66A5CB"/>
      </a:accent5>
      <a:accent6>
        <a:srgbClr val="333691"/>
      </a:accent6>
      <a:hlink>
        <a:srgbClr val="0069A9"/>
      </a:hlink>
      <a:folHlink>
        <a:srgbClr val="20151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TP_Presentation_Template_2024" id="{52336519-1C05-4C8E-9817-22F149985E8A}" vid="{4139D690-4FF6-4751-9839-170D1DE39E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Resource Document" ma:contentTypeID="0x010100FF2D2F39482BE5458CA9CDA49A87AA64000BE3EE26EAA8774995E06790B09CC106" ma:contentTypeVersion="15" ma:contentTypeDescription="" ma:contentTypeScope="" ma:versionID="81a2d75d77d9fcfdf11748509394936b">
  <xsd:schema xmlns:xsd="http://www.w3.org/2001/XMLSchema" xmlns:xs="http://www.w3.org/2001/XMLSchema" xmlns:p="http://schemas.microsoft.com/office/2006/metadata/properties" xmlns:ns2="096c58e8-8716-40f2-bffe-ba48efd422ef" xmlns:ns3="ddd86614-e075-45fd-ad75-7be4b83b486d" targetNamespace="http://schemas.microsoft.com/office/2006/metadata/properties" ma:root="true" ma:fieldsID="853dddf609d999eb5b21683a275a5bf3" ns2:_="" ns3:_="">
    <xsd:import namespace="096c58e8-8716-40f2-bffe-ba48efd422ef"/>
    <xsd:import namespace="ddd86614-e075-45fd-ad75-7be4b83b486d"/>
    <xsd:element name="properties">
      <xsd:complexType>
        <xsd:sequence>
          <xsd:element name="documentManagement">
            <xsd:complexType>
              <xsd:all>
                <xsd:element ref="ns2:ResourceID" minOccurs="0"/>
                <xsd:element ref="ns2:FormType" minOccurs="0"/>
                <xsd:element ref="ns2:FormUser" minOccurs="0"/>
                <xsd:element ref="ns2:PolicyFunctionArea" minOccurs="0"/>
                <xsd:element ref="ns3:ResourceCategoryTaxHTField0" minOccurs="0"/>
                <xsd:element ref="ns3:TaxCatchAll" minOccurs="0"/>
                <xsd:element ref="ns3:TaxCatchAllLabel" minOccurs="0"/>
                <xsd:element ref="ns3:PolicyIDMMTaxHTField0" minOccurs="0"/>
                <xsd:element ref="ns3:OAHPPLocationTaxHTField0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6c58e8-8716-40f2-bffe-ba48efd422ef" elementFormDefault="qualified">
    <xsd:import namespace="http://schemas.microsoft.com/office/2006/documentManagement/types"/>
    <xsd:import namespace="http://schemas.microsoft.com/office/infopath/2007/PartnerControls"/>
    <xsd:element name="ResourceID" ma:index="2" nillable="true" ma:displayName="Resource ID" ma:description="Unique identifier if applicable (i.e. form number)" ma:internalName="ResourceID">
      <xsd:simpleType>
        <xsd:restriction base="dms:Text">
          <xsd:maxLength value="15"/>
        </xsd:restriction>
      </xsd:simpleType>
    </xsd:element>
    <xsd:element name="FormType" ma:index="3" nillable="true" ma:displayName="Resource Type" ma:format="Dropdown" ma:internalName="FormType">
      <xsd:simpleType>
        <xsd:restriction base="dms:Choice">
          <xsd:enumeration value="Form"/>
          <xsd:enumeration value="Guidelines"/>
          <xsd:enumeration value="Policy"/>
          <xsd:enumeration value="Procedures/How To"/>
          <xsd:enumeration value="Publication/Journal/Literature"/>
          <xsd:enumeration value="Retention Schedule"/>
          <xsd:enumeration value="System Documentation"/>
          <xsd:enumeration value="Tools/Templates"/>
          <xsd:enumeration value="Training Material"/>
        </xsd:restriction>
      </xsd:simpleType>
    </xsd:element>
    <xsd:element name="FormUser" ma:index="6" nillable="true" ma:displayName="Resource User" ma:default="End User" ma:format="Dropdown" ma:internalName="FormUser">
      <xsd:simpleType>
        <xsd:restriction base="dms:Choice">
          <xsd:enumeration value="End User"/>
          <xsd:enumeration value="Processor"/>
          <xsd:enumeration value="Manager"/>
        </xsd:restriction>
      </xsd:simpleType>
    </xsd:element>
    <xsd:element name="PolicyFunctionArea" ma:index="7" nillable="true" ma:displayName="Function Area" ma:format="Dropdown" ma:internalName="PolicyFunctionArea">
      <xsd:simpleType>
        <xsd:restriction base="dms:Choice">
          <xsd:enumeration value="Board"/>
          <xsd:enumeration value="Communications"/>
          <xsd:enumeration value="Facilities"/>
          <xsd:enumeration value="Finance / Procurement"/>
          <xsd:enumeration value="Human Resources"/>
          <xsd:enumeration value="IT / IM"/>
          <xsd:enumeration value="Programs / Departments"/>
          <xsd:enumeration value="Corporate"/>
          <xsd:enumeration value="Research and Academic"/>
          <xsd:enumeration value="Risk Management"/>
          <xsd:enumeration value="COOP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d86614-e075-45fd-ad75-7be4b83b486d" elementFormDefault="qualified">
    <xsd:import namespace="http://schemas.microsoft.com/office/2006/documentManagement/types"/>
    <xsd:import namespace="http://schemas.microsoft.com/office/infopath/2007/PartnerControls"/>
    <xsd:element name="ResourceCategoryTaxHTField0" ma:index="12" nillable="true" ma:taxonomy="true" ma:internalName="ResourceCategoryTaxHTField0" ma:taxonomyFieldName="ResourceCategory" ma:displayName="Resource Category" ma:default="" ma:fieldId="{c111e853-a6f9-401a-a808-f989a83d6349}" ma:taxonomyMulti="true" ma:sspId="49902157-4f79-49bc-a821-2837ff72634b" ma:termSetId="187940e3-f30d-4732-8b67-0fdf0e2b2e8d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13" nillable="true" ma:displayName="Taxonomy Catch All Column" ma:hidden="true" ma:list="{f78954d5-acc0-4ffb-98ec-a1572a064751}" ma:internalName="TaxCatchAll" ma:showField="CatchAllData" ma:web="ddd86614-e075-45fd-ad75-7be4b83b4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4" nillable="true" ma:displayName="Taxonomy Catch All Column1" ma:hidden="true" ma:list="{f78954d5-acc0-4ffb-98ec-a1572a064751}" ma:internalName="TaxCatchAllLabel" ma:readOnly="true" ma:showField="CatchAllDataLabel" ma:web="ddd86614-e075-45fd-ad75-7be4b83b48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olicyIDMMTaxHTField0" ma:index="16" nillable="true" ma:taxonomy="true" ma:internalName="PolicyIDMMTaxHTField0" ma:taxonomyFieldName="PolicyIDMM" ma:displayName="Policy ID" ma:default="" ma:fieldId="{7a1a90a9-82a7-4443-8702-e896b2bb4532}" ma:taxonomyMulti="true" ma:sspId="49902157-4f79-49bc-a821-2837ff72634b" ma:termSetId="4a0ee074-4e72-486b-bc89-125890390ec9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AHPPLocationTaxHTField0" ma:index="19" nillable="true" ma:taxonomy="true" ma:internalName="OAHPPLocationTaxHTField0" ma:taxonomyFieldName="OAHPPLocation" ma:displayName="OAHPP Location" ma:default="" ma:fieldId="{25763e75-9f32-4244-af97-f669a3af9b62}" ma:taxonomyMulti="true" ma:sspId="49902157-4f79-49bc-a821-2837ff72634b" ma:termSetId="ee7422e9-b857-4b3b-a338-76174fb6dd7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21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3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18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olicyIDMMTaxHTField0 xmlns="ddd86614-e075-45fd-ad75-7be4b83b486d">
      <Terms xmlns="http://schemas.microsoft.com/office/infopath/2007/PartnerControls"/>
    </PolicyIDMMTaxHTField0>
    <FormUser xmlns="096c58e8-8716-40f2-bffe-ba48efd422ef">End User</FormUser>
    <PolicyFunctionArea xmlns="096c58e8-8716-40f2-bffe-ba48efd422ef">Communications</PolicyFunctionArea>
    <FormType xmlns="096c58e8-8716-40f2-bffe-ba48efd422ef">Tools/Templates</FormType>
    <ResourceID xmlns="096c58e8-8716-40f2-bffe-ba48efd422ef" xsi:nil="true"/>
    <TaxCatchAll xmlns="ddd86614-e075-45fd-ad75-7be4b83b486d">
      <Value>2124</Value>
      <Value>1893</Value>
      <Value>1880</Value>
      <Value>1879</Value>
      <Value>1878</Value>
      <Value>1877</Value>
      <Value>1876</Value>
      <Value>1979</Value>
      <Value>1978</Value>
      <Value>1977</Value>
      <Value>1976</Value>
      <Value>1975</Value>
      <Value>1974</Value>
      <Value>1973</Value>
      <Value>1972</Value>
      <Value>1971</Value>
      <Value>579</Value>
      <Value>1969</Value>
      <Value>1968</Value>
      <Value>1967</Value>
      <Value>1966</Value>
      <Value>1954</Value>
      <Value>1953</Value>
      <Value>1952</Value>
      <Value>1951</Value>
      <Value>1950</Value>
      <Value>1949</Value>
      <Value>2156</Value>
      <Value>2155</Value>
      <Value>2152</Value>
      <Value>1930</Value>
      <Value>1929</Value>
      <Value>1928</Value>
      <Value>1970</Value>
    </TaxCatchAll>
    <ResourceCategoryTaxHTField0 xmlns="ddd86614-e075-45fd-ad75-7be4b83b486d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Templates</TermName>
          <TermId xmlns="http://schemas.microsoft.com/office/infopath/2007/PartnerControls">8b9833f7-6ddd-4a9e-82ef-b4e6b12e4151</TermId>
        </TermInfo>
      </Terms>
    </ResourceCategoryTaxHTField0>
    <OAHPPLocationTaxHTField0 xmlns="ddd86614-e075-45fd-ad75-7be4b83b486d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9a2671d7-c4d2-4a5e-95f7-b27107612865</TermId>
        </TermInfo>
        <TermInfo xmlns="http://schemas.microsoft.com/office/infopath/2007/PartnerControls">
          <TermName xmlns="http://schemas.microsoft.com/office/infopath/2007/PartnerControls">Head Office</TermName>
          <TermId xmlns="http://schemas.microsoft.com/office/infopath/2007/PartnerControls">602d3fbf-925e-485a-a5b0-47981dae1253</TermId>
        </TermInfo>
        <TermInfo xmlns="http://schemas.microsoft.com/office/infopath/2007/PartnerControls">
          <TermName xmlns="http://schemas.microsoft.com/office/infopath/2007/PartnerControls">PHL</TermName>
          <TermId xmlns="http://schemas.microsoft.com/office/infopath/2007/PartnerControls">ec98a33f-c22a-4877-9027-f70b81412b51</TermId>
        </TermInfo>
        <TermInfo xmlns="http://schemas.microsoft.com/office/infopath/2007/PartnerControls">
          <TermName xmlns="http://schemas.microsoft.com/office/infopath/2007/PartnerControls">RICN</TermName>
          <TermId xmlns="http://schemas.microsoft.com/office/infopath/2007/PartnerControls">6ea63de3-ce01-4f6e-b01c-b53902978101</TermId>
        </TermInfo>
        <TermInfo xmlns="http://schemas.microsoft.com/office/infopath/2007/PartnerControls">
          <TermName xmlns="http://schemas.microsoft.com/office/infopath/2007/PartnerControls">480 University Avenue</TermName>
          <TermId xmlns="http://schemas.microsoft.com/office/infopath/2007/PartnerControls">96e84714-4c49-4e8b-9a26-df8291d12c4a</TermId>
        </TermInfo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e4e26f8d-580b-4e1d-9cd1-688ec0f9c5a9</TermId>
        </TermInfo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8bd18b8f-fd4d-44f5-950b-f67ae48186c0</TermId>
        </TermInfo>
        <TermInfo xmlns="http://schemas.microsoft.com/office/infopath/2007/PartnerControls">
          <TermName xmlns="http://schemas.microsoft.com/office/infopath/2007/PartnerControls">Hamilton</TermName>
          <TermId xmlns="http://schemas.microsoft.com/office/infopath/2007/PartnerControls">691925e1-35b0-4788-a250-10d4c484d987</TermId>
        </TermInfo>
        <TermInfo xmlns="http://schemas.microsoft.com/office/infopath/2007/PartnerControls">
          <TermName xmlns="http://schemas.microsoft.com/office/infopath/2007/PartnerControls">Kingston</TermName>
          <TermId xmlns="http://schemas.microsoft.com/office/infopath/2007/PartnerControls">8f5d76a6-b0b6-43e1-b5cf-8f5586f9ce7d</TermId>
        </TermInfo>
        <TermInfo xmlns="http://schemas.microsoft.com/office/infopath/2007/PartnerControls">
          <TermName xmlns="http://schemas.microsoft.com/office/infopath/2007/PartnerControls">London</TermName>
          <TermId xmlns="http://schemas.microsoft.com/office/infopath/2007/PartnerControls">e67bd978-5dc9-4f6b-82ab-76da3fe8b7a1</TermId>
        </TermInfo>
        <TermInfo xmlns="http://schemas.microsoft.com/office/infopath/2007/PartnerControls">
          <TermName xmlns="http://schemas.microsoft.com/office/infopath/2007/PartnerControls">Orillia</TermName>
          <TermId xmlns="http://schemas.microsoft.com/office/infopath/2007/PartnerControls">b8a724b7-9139-48e1-bd5d-763635e58979</TermId>
        </TermInfo>
        <TermInfo xmlns="http://schemas.microsoft.com/office/infopath/2007/PartnerControls">
          <TermName xmlns="http://schemas.microsoft.com/office/infopath/2007/PartnerControls">Ottawa</TermName>
          <TermId xmlns="http://schemas.microsoft.com/office/infopath/2007/PartnerControls">95a6538a-6ba2-4be6-b74c-ed79773a9a6e</TermId>
        </TermInfo>
        <TermInfo xmlns="http://schemas.microsoft.com/office/infopath/2007/PartnerControls">
          <TermName xmlns="http://schemas.microsoft.com/office/infopath/2007/PartnerControls">Peterborough</TermName>
          <TermId xmlns="http://schemas.microsoft.com/office/infopath/2007/PartnerControls">f186f995-adb4-4b24-8802-abbb7868f291</TermId>
        </TermInfo>
        <TermInfo xmlns="http://schemas.microsoft.com/office/infopath/2007/PartnerControls">
          <TermName xmlns="http://schemas.microsoft.com/office/infopath/2007/PartnerControls">Sault Ste Marie</TermName>
          <TermId xmlns="http://schemas.microsoft.com/office/infopath/2007/PartnerControls">b8926c8e-982e-4642-9f67-4c8eadb80b17</TermId>
        </TermInfo>
        <TermInfo xmlns="http://schemas.microsoft.com/office/infopath/2007/PartnerControls">
          <TermName xmlns="http://schemas.microsoft.com/office/infopath/2007/PartnerControls">Sudbury</TermName>
          <TermId xmlns="http://schemas.microsoft.com/office/infopath/2007/PartnerControls">9e7b06e5-8b9f-413d-b491-2f5135873405</TermId>
        </TermInfo>
        <TermInfo xmlns="http://schemas.microsoft.com/office/infopath/2007/PartnerControls">
          <TermName xmlns="http://schemas.microsoft.com/office/infopath/2007/PartnerControls">Thunder Bay</TermName>
          <TermId xmlns="http://schemas.microsoft.com/office/infopath/2007/PartnerControls">e43220e7-f470-4bcb-a9af-fb21f87d62b1</TermId>
        </TermInfo>
        <TermInfo xmlns="http://schemas.microsoft.com/office/infopath/2007/PartnerControls">
          <TermName xmlns="http://schemas.microsoft.com/office/infopath/2007/PartnerControls">Timmins</TermName>
          <TermId xmlns="http://schemas.microsoft.com/office/infopath/2007/PartnerControls">564f757d-aefe-4788-92e1-a57322d27545</TermId>
        </TermInfo>
        <TermInfo xmlns="http://schemas.microsoft.com/office/infopath/2007/PartnerControls">
          <TermName xmlns="http://schemas.microsoft.com/office/infopath/2007/PartnerControls">Toronto</TermName>
          <TermId xmlns="http://schemas.microsoft.com/office/infopath/2007/PartnerControls">86337a21-f33f-4cc7-b185-12edb0b2be69</TermId>
        </TermInfo>
        <TermInfo xmlns="http://schemas.microsoft.com/office/infopath/2007/PartnerControls">
          <TermName xmlns="http://schemas.microsoft.com/office/infopath/2007/PartnerControls">ALL</TermName>
          <TermId xmlns="http://schemas.microsoft.com/office/infopath/2007/PartnerControls">7043ba9b-1efb-465f-90fd-a5ccbb039413</TermId>
        </TermInfo>
        <TermInfo xmlns="http://schemas.microsoft.com/office/infopath/2007/PartnerControls">
          <TermName xmlns="http://schemas.microsoft.com/office/infopath/2007/PartnerControls">CEICN</TermName>
          <TermId xmlns="http://schemas.microsoft.com/office/infopath/2007/PartnerControls">87791ad2-3c37-4005-8db8-c803279c879d</TermId>
        </TermInfo>
        <TermInfo xmlns="http://schemas.microsoft.com/office/infopath/2007/PartnerControls">
          <TermName xmlns="http://schemas.microsoft.com/office/infopath/2007/PartnerControls">CICN</TermName>
          <TermId xmlns="http://schemas.microsoft.com/office/infopath/2007/PartnerControls">82f3db01-9a24-4a34-8101-b26ed27192a7</TermId>
        </TermInfo>
        <TermInfo xmlns="http://schemas.microsoft.com/office/infopath/2007/PartnerControls">
          <TermName xmlns="http://schemas.microsoft.com/office/infopath/2007/PartnerControls">CRICN</TermName>
          <TermId xmlns="http://schemas.microsoft.com/office/infopath/2007/PartnerControls">dc60da81-99bb-4d84-a006-1332e616373f</TermId>
        </TermInfo>
        <TermInfo xmlns="http://schemas.microsoft.com/office/infopath/2007/PartnerControls">
          <TermName xmlns="http://schemas.microsoft.com/office/infopath/2007/PartnerControls">CSICN</TermName>
          <TermId xmlns="http://schemas.microsoft.com/office/infopath/2007/PartnerControls">007469c0-8ac0-40bc-b905-bc570f25ee58</TermId>
        </TermInfo>
        <TermInfo xmlns="http://schemas.microsoft.com/office/infopath/2007/PartnerControls">
          <TermName xmlns="http://schemas.microsoft.com/office/infopath/2007/PartnerControls">CWICN</TermName>
          <TermId xmlns="http://schemas.microsoft.com/office/infopath/2007/PartnerControls">48c2184a-b6c7-4a82-ad54-70e05e842508</TermId>
        </TermInfo>
        <TermInfo xmlns="http://schemas.microsoft.com/office/infopath/2007/PartnerControls">
          <TermName xmlns="http://schemas.microsoft.com/office/infopath/2007/PartnerControls">ESCICN</TermName>
          <TermId xmlns="http://schemas.microsoft.com/office/infopath/2007/PartnerControls">e15ab312-4513-4c6f-9d46-d08f0a44a237</TermId>
        </TermInfo>
        <TermInfo xmlns="http://schemas.microsoft.com/office/infopath/2007/PartnerControls">
          <TermName xmlns="http://schemas.microsoft.com/office/infopath/2007/PartnerControls">MHICN</TermName>
          <TermId xmlns="http://schemas.microsoft.com/office/infopath/2007/PartnerControls">32f43c42-b91d-4a31-926a-a0ed4e3ab625</TermId>
        </TermInfo>
        <TermInfo xmlns="http://schemas.microsoft.com/office/infopath/2007/PartnerControls">
          <TermName xmlns="http://schemas.microsoft.com/office/infopath/2007/PartnerControls">NEOICN</TermName>
          <TermId xmlns="http://schemas.microsoft.com/office/infopath/2007/PartnerControls">5c7b8e9f-c323-4328-a73a-30f9e116988a</TermId>
        </TermInfo>
        <TermInfo xmlns="http://schemas.microsoft.com/office/infopath/2007/PartnerControls">
          <TermName xmlns="http://schemas.microsoft.com/office/infopath/2007/PartnerControls">NSMICN</TermName>
          <TermId xmlns="http://schemas.microsoft.com/office/infopath/2007/PartnerControls">42c5f2fe-385d-4a6e-87fb-3ed1094985d5</TermId>
        </TermInfo>
        <TermInfo xmlns="http://schemas.microsoft.com/office/infopath/2007/PartnerControls">
          <TermName xmlns="http://schemas.microsoft.com/office/infopath/2007/PartnerControls">NWOICN</TermName>
          <TermId xmlns="http://schemas.microsoft.com/office/infopath/2007/PartnerControls">092a4148-cc72-43bb-b1e3-733b51aa639a</TermId>
        </TermInfo>
        <TermInfo xmlns="http://schemas.microsoft.com/office/infopath/2007/PartnerControls">
          <TermName xmlns="http://schemas.microsoft.com/office/infopath/2007/PartnerControls">SEOICN</TermName>
          <TermId xmlns="http://schemas.microsoft.com/office/infopath/2007/PartnerControls">ec0fe43d-fc64-4f6f-8c6a-8d4c5d6089da</TermId>
        </TermInfo>
        <TermInfo xmlns="http://schemas.microsoft.com/office/infopath/2007/PartnerControls">
          <TermName xmlns="http://schemas.microsoft.com/office/infopath/2007/PartnerControls">SWOICN</TermName>
          <TermId xmlns="http://schemas.microsoft.com/office/infopath/2007/PartnerControls">76da14b8-83d8-4da7-be3c-146d21cc137d</TermId>
        </TermInfo>
        <TermInfo xmlns="http://schemas.microsoft.com/office/infopath/2007/PartnerControls">
          <TermName xmlns="http://schemas.microsoft.com/office/infopath/2007/PartnerControls">TCICN</TermName>
          <TermId xmlns="http://schemas.microsoft.com/office/infopath/2007/PartnerControls">ed46aaac-eb22-47b5-92b5-837f8e95a05e</TermId>
        </TermInfo>
        <TermInfo xmlns="http://schemas.microsoft.com/office/infopath/2007/PartnerControls">
          <TermName xmlns="http://schemas.microsoft.com/office/infopath/2007/PartnerControls">WWICN</TermName>
          <TermId xmlns="http://schemas.microsoft.com/office/infopath/2007/PartnerControls">a586fd9c-e7ba-45d6-a7a6-025f542d4a0a</TermId>
        </TermInfo>
      </Terms>
    </OAHPPLocationTaxHTField0>
    <_dlc_DocId xmlns="ddd86614-e075-45fd-ad75-7be4b83b486d">E7YEJEDTSY7N-342-240</_dlc_DocId>
    <_dlc_DocIdUrl xmlns="ddd86614-e075-45fd-ad75-7be4b83b486d">
      <Url>https://goto.oahpp.ca/resources/_layouts/DocIdRedir.aspx?ID=E7YEJEDTSY7N-342-240</Url>
      <Description>E7YEJEDTSY7N-342-240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LongProperties xmlns="http://schemas.microsoft.com/office/2006/metadata/longProperties">
  <LongProp xmlns="" name="OAHPPLocationTaxHTField0"><![CDATA[ALL|9a2671d7-c4d2-4a5e-95f7-b27107612865;Head Office|602d3fbf-925e-485a-a5b0-47981dae1253;PHL|ec98a33f-c22a-4877-9027-f70b81412b51;RICN|6ea63de3-ce01-4f6e-b01c-b53902978101;1075 Bay Street|516f4638-d9ff-4d03-8ffc-028db6e39066;480 University Avenue|96e84714-4c49-4e8b-9a26-df8291d12c4a;All|e4e26f8d-580b-4e1d-9cd1-688ec0f9c5a9;ALL|8bd18b8f-fd4d-44f5-950b-f67ae48186c0;Hamilton|691925e1-35b0-4788-a250-10d4c484d987;Kingston|8f5d76a6-b0b6-43e1-b5cf-8f5586f9ce7d;London|e67bd978-5dc9-4f6b-82ab-76da3fe8b7a1;Orillia|b8a724b7-9139-48e1-bd5d-763635e58979;Ottawa|95a6538a-6ba2-4be6-b74c-ed79773a9a6e;Peterborough|f186f995-adb4-4b24-8802-abbb7868f291;Sault Ste Marie|b8926c8e-982e-4642-9f67-4c8eadb80b17;Sudbury|9e7b06e5-8b9f-413d-b491-2f5135873405;Thunder Bay|e43220e7-f470-4bcb-a9af-fb21f87d62b1;Timmins|564f757d-aefe-4788-92e1-a57322d27545;Toronto|86337a21-f33f-4cc7-b185-12edb0b2be69;ALL|7043ba9b-1efb-465f-90fd-a5ccbb039413;CEICN|87791ad2-3c37-4005-8db8-c803279c879d;CICN|82f3db01-9a24-4a34-8101-b26ed27192a7;CRICN|dc60da81-99bb-4d84-a006-1332e616373f;CSICN|007469c0-8ac0-40bc-b905-bc570f25ee58;CWICN|48c2184a-b6c7-4a82-ad54-70e05e842508;ESCICN|e15ab312-4513-4c6f-9d46-d08f0a44a237;MHICN|32f43c42-b91d-4a31-926a-a0ed4e3ab625;NEOICN|5c7b8e9f-c323-4328-a73a-30f9e116988a;NSMICN|42c5f2fe-385d-4a6e-87fb-3ed1094985d5;NWOICN|092a4148-cc72-43bb-b1e3-733b51aa639a;SEOICN|ec0fe43d-fc64-4f6f-8c6a-8d4c5d6089da;SWOICN|76da14b8-83d8-4da7-be3c-146d21cc137d;TCICN|ed46aaac-eb22-47b5-92b5-837f8e95a05e;WWICN|a586fd9c-e7ba-45d6-a7a6-025f542d4a0a]]></LongProp>
  <LongProp xmlns="" name="TaxCatchAll"><![CDATA[2124;#;#1893;#;#1880;#;#1879;#;#1878;#;#1877;#;#1876;#;#1979;#;#1978;#;#1977;#;#1976;#;#1975;#;#1974;#;#1973;#;#1972;#;#1971;#;#579;#;#1969;#;#1968;#;#1967;#;#1966;#;#1954;#;#1953;#;#1952;#;#1951;#;#1950;#;#1949;#;#2156;#;#2155;#;#2154;#;#2152;#;#1930;#;#1929;#;#1928;#;#1970;#]]></LongProp>
</LongProperties>
</file>

<file path=customXml/itemProps1.xml><?xml version="1.0" encoding="utf-8"?>
<ds:datastoreItem xmlns:ds="http://schemas.openxmlformats.org/officeDocument/2006/customXml" ds:itemID="{3D4FC702-4ADF-40A4-B75C-EFECE7AF6E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6c58e8-8716-40f2-bffe-ba48efd422ef"/>
    <ds:schemaRef ds:uri="ddd86614-e075-45fd-ad75-7be4b83b48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B83F255-5CDF-43E3-B028-1539FDAFD51D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8B4F8BC1-8E60-48D3-B9B5-BAA8901EAE80}">
  <ds:schemaRefs>
    <ds:schemaRef ds:uri="http://purl.org/dc/terms/"/>
    <ds:schemaRef ds:uri="096c58e8-8716-40f2-bffe-ba48efd422ef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ddd86614-e075-45fd-ad75-7be4b83b486d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93EF2CD-0E42-4320-B03A-E110151C5DFC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165C6F6-72CB-4791-8806-C1B1702AAC2F}">
  <ds:schemaRefs>
    <ds:schemaRef ds:uri="http://schemas.microsoft.com/office/2006/metadata/longProperties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460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.Apple Color Emoji UI</vt:lpstr>
      <vt:lpstr>Arial</vt:lpstr>
      <vt:lpstr>Calibri</vt:lpstr>
      <vt:lpstr>Segoe UI</vt:lpstr>
      <vt:lpstr>Office Theme</vt:lpstr>
      <vt:lpstr>ResearchWaste.info: Raising Awareness of Avoidable Waste in Health Research</vt:lpstr>
      <vt:lpstr>Background – Declaration of Helsinki 2024</vt:lpstr>
      <vt:lpstr>What is (health) research waste? Working definition:</vt:lpstr>
      <vt:lpstr>Methods – Thesis design</vt:lpstr>
      <vt:lpstr>ResearchWaste.info</vt:lpstr>
      <vt:lpstr>Results – Knowledge mobilization</vt:lpstr>
      <vt:lpstr>Results – Preliminary findings</vt:lpstr>
      <vt:lpstr>Thank you!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Zhelnov</dc:creator>
  <cp:lastModifiedBy>Pavel Zhelnov</cp:lastModifiedBy>
  <cp:revision>18</cp:revision>
  <dcterms:created xsi:type="dcterms:W3CDTF">2025-08-19T13:51:38Z</dcterms:created>
  <dcterms:modified xsi:type="dcterms:W3CDTF">2025-08-19T15:16:12Z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AHPPLocation">
    <vt:lpwstr>2152;#ALL|9a2671d7-c4d2-4a5e-95f7-b27107612865;#1878;#Head Office|602d3fbf-925e-485a-a5b0-47981dae1253;#1880;#PHL|ec98a33f-c22a-4877-9027-f70b81412b51;#1879;#RICN|6ea63de3-ce01-4f6e-b01c-b53902978101;#2124;#480 University Avenue|96e84714-4c49-4e8b-9a26-df</vt:lpwstr>
  </property>
  <property fmtid="{D5CDD505-2E9C-101B-9397-08002B2CF9AE}" pid="3" name="LocationMMTaxHTField0">
    <vt:lpwstr>Head Office|b5e52ff0-5b56-42f2-ab6d-c6fb6d7ecf23</vt:lpwstr>
  </property>
  <property fmtid="{D5CDD505-2E9C-101B-9397-08002B2CF9AE}" pid="4" name="LocationMM">
    <vt:lpwstr>422;#Head Office|b5e52ff0-5b56-42f2-ab6d-c6fb6d7ecf23</vt:lpwstr>
  </property>
  <property fmtid="{D5CDD505-2E9C-101B-9397-08002B2CF9AE}" pid="5" name="ContentTypeId">
    <vt:lpwstr>0x010100FF2D2F39482BE5458CA9CDA49A87AA64000BE3EE26EAA8774995E06790B09CC106</vt:lpwstr>
  </property>
  <property fmtid="{D5CDD505-2E9C-101B-9397-08002B2CF9AE}" pid="6" name="ResourceCategory">
    <vt:lpwstr>579;#Templates|8b9833f7-6ddd-4a9e-82ef-b4e6b12e4151</vt:lpwstr>
  </property>
  <property fmtid="{D5CDD505-2E9C-101B-9397-08002B2CF9AE}" pid="7" name="PolicyIDMM">
    <vt:lpwstr/>
  </property>
  <property fmtid="{D5CDD505-2E9C-101B-9397-08002B2CF9AE}" pid="8" name="Order">
    <vt:r8>24000</vt:r8>
  </property>
  <property fmtid="{D5CDD505-2E9C-101B-9397-08002B2CF9AE}" pid="9" name="_dlc_DocIdItemGuid">
    <vt:lpwstr>7aeb5d68-dfef-40d6-95ca-48fe610ca676</vt:lpwstr>
  </property>
</Properties>
</file>