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190"/>
    <a:srgbClr val="672F03"/>
    <a:srgbClr val="652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57DC79-41AB-4C4F-9BA6-B027089CF611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37916-A535-4ABD-A612-AD72C2B61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2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True Randomness comes from</a:t>
            </a:r>
            <a:r>
              <a:rPr lang="en-US" baseline="0" dirty="0" smtClean="0"/>
              <a:t> the environment (Atmospheric noise, thermal noise, other electromagnetic and quantum phenomena).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960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07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63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96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46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91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Next Bit Test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given the first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bits of a random sequence, there is no polynomial-time algorithm that can predict the 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+1)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bit with probability of success better than 50%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 Compromise Extension -  In the event that part or all of its state has been revealed (or guessed correctly), it should be impossible to reconstruct the stream of random numbers prior to the revelation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18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06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1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48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66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318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One of the purposes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Bullrun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described as being "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covertly introduce weaknesses into the encryption standards followed by hardware and software developers around the world.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37916-A535-4ABD-A612-AD72C2B61C8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06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0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8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00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98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535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7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998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1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6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4064B-347C-4EC6-909C-8A9F5BED10BE}" type="datetimeFigureOut">
              <a:rPr lang="en-US" smtClean="0"/>
              <a:t>2/14/2014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6D433-C0F2-4F08-BBF9-B3525A6F7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62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ulg_AHBOIQ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src.nist.gov/publications/nistpubs/800-90A/SP800-90A.pdf" TargetMode="External"/><Relationship Id="rId4" Type="http://schemas.openxmlformats.org/officeDocument/2006/relationships/hyperlink" Target="https://www.schneier.com/blog/archives/2007/11/the_strange_sto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82432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6700" b="1" dirty="0" smtClean="0">
                <a:solidFill>
                  <a:srgbClr val="FFC000"/>
                </a:solidFill>
                <a:latin typeface="+mn-lt"/>
              </a:rPr>
              <a:t>Pseudo-Random Number Generation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b="1" dirty="0" smtClean="0">
                <a:solidFill>
                  <a:srgbClr val="92D050"/>
                </a:solidFill>
              </a:rPr>
              <a:t>How it Works, What the CIA Knows, and What Options Exist in </a:t>
            </a:r>
            <a:r>
              <a:rPr lang="en-US" sz="4400" b="1" dirty="0">
                <a:solidFill>
                  <a:srgbClr val="92D050"/>
                </a:solidFill>
              </a:rPr>
              <a:t>P</a:t>
            </a:r>
            <a:r>
              <a:rPr lang="en-US" sz="4400" b="1" dirty="0" smtClean="0">
                <a:solidFill>
                  <a:srgbClr val="92D050"/>
                </a:solidFill>
              </a:rPr>
              <a:t>erl?</a:t>
            </a:r>
            <a:endParaRPr lang="en-US" sz="4400" b="1" dirty="0">
              <a:solidFill>
                <a:srgbClr val="92D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4147"/>
            <a:ext cx="9144000" cy="165576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February 13</a:t>
            </a:r>
            <a:r>
              <a:rPr lang="en-US" b="1" baseline="30000" dirty="0" smtClean="0">
                <a:solidFill>
                  <a:srgbClr val="00B0F0"/>
                </a:solidFill>
              </a:rPr>
              <a:t>th</a:t>
            </a:r>
            <a:r>
              <a:rPr lang="en-US" b="1" dirty="0" smtClean="0">
                <a:solidFill>
                  <a:srgbClr val="00B0F0"/>
                </a:solidFill>
              </a:rPr>
              <a:t>, 2014 – Houston Perl Mongers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Robert Stone</a:t>
            </a:r>
          </a:p>
          <a:p>
            <a:r>
              <a:rPr lang="en-US" b="1" smtClean="0">
                <a:solidFill>
                  <a:srgbClr val="00B0F0"/>
                </a:solidFill>
              </a:rPr>
              <a:t>HostGator.com</a:t>
            </a:r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0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CIA – </a:t>
            </a:r>
            <a:r>
              <a:rPr lang="en-US" sz="3600" b="1" dirty="0" err="1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Dual_EC_DRBG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 Backdoor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407"/>
            <a:ext cx="5958254" cy="49324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Does anyone know what k is?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Dan </a:t>
            </a:r>
            <a:r>
              <a:rPr lang="en-US" dirty="0" err="1" smtClean="0">
                <a:solidFill>
                  <a:srgbClr val="FFC000"/>
                </a:solidFill>
              </a:rPr>
              <a:t>Schumow</a:t>
            </a:r>
            <a:r>
              <a:rPr lang="en-US" dirty="0" smtClean="0">
                <a:solidFill>
                  <a:srgbClr val="FFC000"/>
                </a:solidFill>
              </a:rPr>
              <a:t> and </a:t>
            </a:r>
            <a:r>
              <a:rPr lang="en-US" dirty="0" err="1" smtClean="0">
                <a:solidFill>
                  <a:srgbClr val="FFC000"/>
                </a:solidFill>
              </a:rPr>
              <a:t>Niels</a:t>
            </a:r>
            <a:r>
              <a:rPr lang="en-US" dirty="0" smtClean="0">
                <a:solidFill>
                  <a:srgbClr val="FFC000"/>
                </a:solidFill>
              </a:rPr>
              <a:t> Ferguson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“On the Possibility of a Back Door in the NIST SP800-90 Dual EC </a:t>
            </a:r>
            <a:r>
              <a:rPr lang="en-US" dirty="0" err="1" smtClean="0">
                <a:solidFill>
                  <a:srgbClr val="FFC000"/>
                </a:solidFill>
              </a:rPr>
              <a:t>Prng</a:t>
            </a:r>
            <a:r>
              <a:rPr lang="en-US" dirty="0" smtClean="0">
                <a:solidFill>
                  <a:srgbClr val="FFC000"/>
                </a:solidFill>
              </a:rPr>
              <a:t>” in August 2007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Edward Snowden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September 5</a:t>
            </a:r>
            <a:r>
              <a:rPr lang="en-US" baseline="30000" dirty="0" smtClean="0">
                <a:solidFill>
                  <a:srgbClr val="FFC000"/>
                </a:solidFill>
              </a:rPr>
              <a:t>th</a:t>
            </a:r>
            <a:r>
              <a:rPr lang="en-US" dirty="0" smtClean="0">
                <a:solidFill>
                  <a:srgbClr val="FFC000"/>
                </a:solidFill>
              </a:rPr>
              <a:t>, 2013 project </a:t>
            </a:r>
            <a:r>
              <a:rPr lang="en-US" dirty="0" err="1" smtClean="0">
                <a:solidFill>
                  <a:srgbClr val="FFC000"/>
                </a:solidFill>
              </a:rPr>
              <a:t>Bullrun</a:t>
            </a:r>
            <a:r>
              <a:rPr lang="en-US" dirty="0" smtClean="0">
                <a:solidFill>
                  <a:srgbClr val="FFC000"/>
                </a:solidFill>
              </a:rPr>
              <a:t> Leaked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Leaked Documents and NY Times Saying YES!</a:t>
            </a:r>
          </a:p>
          <a:p>
            <a:pPr lvl="2"/>
            <a:r>
              <a:rPr lang="en-US" dirty="0">
                <a:solidFill>
                  <a:srgbClr val="FFC000"/>
                </a:solidFill>
              </a:rPr>
              <a:t> The N.S.A. wrote the standard and aggressively pushed it on the international group, privately calling the effort “a challenge in finesse</a:t>
            </a:r>
            <a:r>
              <a:rPr lang="en-US" dirty="0" smtClean="0">
                <a:solidFill>
                  <a:srgbClr val="FFC000"/>
                </a:solidFill>
              </a:rPr>
              <a:t>.”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r>
              <a:rPr lang="en-US" dirty="0">
                <a:solidFill>
                  <a:srgbClr val="FFC000"/>
                </a:solidFill>
              </a:rPr>
              <a:t>“Eventually, N.S.A. became the sole editor,” the memo says.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SSL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RSA BSAFE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$10 Million to Make Default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OpenSSL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Never actually worked due to a one line bug in </a:t>
            </a:r>
            <a:r>
              <a:rPr lang="en-US" dirty="0" err="1" smtClean="0">
                <a:solidFill>
                  <a:srgbClr val="FFC000"/>
                </a:solidFill>
              </a:rPr>
              <a:t>fips_drbg_ec.c</a:t>
            </a:r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http://upload.wikimedia.org/wikipedia/commons/6/60/Edward_Snowden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59" y="1591407"/>
            <a:ext cx="3844925" cy="4632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851811" y="6224008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634824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Practices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407"/>
            <a:ext cx="5958254" cy="49324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Know </a:t>
            </a:r>
            <a:r>
              <a:rPr lang="en-US" dirty="0" smtClean="0">
                <a:solidFill>
                  <a:srgbClr val="FFC000"/>
                </a:solidFill>
              </a:rPr>
              <a:t>Your </a:t>
            </a:r>
            <a:r>
              <a:rPr lang="en-US" dirty="0" smtClean="0">
                <a:solidFill>
                  <a:srgbClr val="FFC000"/>
                </a:solidFill>
              </a:rPr>
              <a:t>Purpose and Your Goals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Do I really need a CSPRNG?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What is at risk?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Know </a:t>
            </a:r>
            <a:r>
              <a:rPr lang="en-US" dirty="0" smtClean="0">
                <a:solidFill>
                  <a:srgbClr val="FFC000"/>
                </a:solidFill>
              </a:rPr>
              <a:t>Your </a:t>
            </a:r>
            <a:r>
              <a:rPr lang="en-US" dirty="0" smtClean="0">
                <a:solidFill>
                  <a:srgbClr val="FFC000"/>
                </a:solidFill>
              </a:rPr>
              <a:t>Configuration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DON’T SEED SRAND WITH TIME!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53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Practices - </a:t>
            </a: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srand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3173" y="1294326"/>
            <a:ext cx="642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 </a:t>
            </a:r>
            <a:r>
              <a:rPr lang="da-DK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Feb 2014 23:27:49 GMT</a:t>
            </a:r>
          </a:p>
          <a:p>
            <a:endParaRPr lang="da-DK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da-DK" sz="20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generate 1391297269 10</a:t>
            </a:r>
          </a:p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0.056156</a:t>
            </a:r>
          </a:p>
          <a:p>
            <a:r>
              <a:rPr lang="da-DK" sz="20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0.415556</a:t>
            </a:r>
            <a:endParaRPr lang="da-DK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0.568100</a:t>
            </a:r>
          </a:p>
          <a:p>
            <a:r>
              <a:rPr lang="da-DK" sz="20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0.911399</a:t>
            </a:r>
          </a:p>
          <a:p>
            <a:r>
              <a:rPr lang="da-DK" sz="20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0.019152</a:t>
            </a:r>
          </a:p>
          <a:p>
            <a:r>
              <a:rPr lang="da-DK" sz="20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0.365133</a:t>
            </a:r>
          </a:p>
          <a:p>
            <a:r>
              <a:rPr lang="da-DK" sz="20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0.062495</a:t>
            </a:r>
          </a:p>
          <a:p>
            <a:r>
              <a:rPr lang="da-DK" sz="20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0.670967</a:t>
            </a:r>
          </a:p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0.222662</a:t>
            </a:r>
          </a:p>
          <a:p>
            <a:r>
              <a:rPr lang="da-DK" sz="20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0.594826</a:t>
            </a:r>
            <a:endParaRPr lang="en-US" sz="2000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58054" y="1937648"/>
            <a:ext cx="7833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------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SNIP -----------</a:t>
            </a:r>
          </a:p>
          <a:p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Thread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Number: 1 is Attempting Seed: 1391000000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in sequence found!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 Seed: 1391297269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sz="160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surrounding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sequence is...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0.056156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0.415556</a:t>
            </a:r>
          </a:p>
          <a:p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0.568100</a:t>
            </a:r>
          </a:p>
          <a:p>
            <a:r>
              <a:rPr lang="en-US" sz="16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   0.911399</a:t>
            </a:r>
          </a:p>
          <a:p>
            <a:r>
              <a:rPr lang="en-US" sz="16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   0.019152</a:t>
            </a:r>
          </a:p>
          <a:p>
            <a:r>
              <a:rPr lang="en-US" sz="16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   0.365133</a:t>
            </a:r>
          </a:p>
          <a:p>
            <a:r>
              <a:rPr lang="en-US" sz="16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   0.062495</a:t>
            </a:r>
          </a:p>
          <a:p>
            <a:r>
              <a:rPr lang="en-US" sz="1600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***     0.670967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0.222662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0.594826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0.880585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0.445359</a:t>
            </a:r>
          </a:p>
          <a:p>
            <a:r>
              <a:rPr 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0.863512</a:t>
            </a:r>
            <a:endParaRPr lang="en-US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112368" y="3665704"/>
            <a:ext cx="31154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real    2869m3.584s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user    54178m25.238s</a:t>
            </a:r>
          </a:p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sys     37611m18.834s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848599" y="4819241"/>
            <a:ext cx="3642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FFFF00"/>
                </a:solidFill>
              </a:rPr>
              <a:t>Or 1.99 days :D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58053" y="1291317"/>
            <a:ext cx="7388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./predict_given_input 0 </a:t>
            </a:r>
            <a:r>
              <a:rPr lang="en-US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0.911399 0.019152 0.365133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EF31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0.062495 0.670967</a:t>
            </a:r>
          </a:p>
        </p:txBody>
      </p:sp>
    </p:spTree>
    <p:extLst>
      <p:ext uri="{BB962C8B-B14F-4D97-AF65-F5344CB8AC3E}">
        <p14:creationId xmlns:p14="http://schemas.microsoft.com/office/powerpoint/2010/main" val="350743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2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8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0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8" grpId="0"/>
      <p:bldP spid="9" grpId="0"/>
      <p:bldP spid="9" grpId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Practices - </a:t>
            </a: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GoMommy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407"/>
            <a:ext cx="5351585" cy="4932485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GoMommy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You are responsible so your reboot your servers weekly for patches!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You give people impossible to remember auto incrementing ids!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You generate a new account’s password for them so you know it’s secure!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Attacker Signs Up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Panica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rgbClr val="FFC000"/>
                </a:solidFill>
              </a:rPr>
              <a:t>Datrick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Get’s User ID 1337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Get’s Password “</a:t>
            </a:r>
            <a:r>
              <a:rPr lang="en-US" dirty="0">
                <a:solidFill>
                  <a:srgbClr val="FF0000"/>
                </a:solidFill>
              </a:rPr>
              <a:t>ek7U^4rbB</a:t>
            </a:r>
            <a:r>
              <a:rPr lang="en-US" dirty="0" smtClean="0">
                <a:solidFill>
                  <a:srgbClr val="FFC000"/>
                </a:solidFill>
              </a:rPr>
              <a:t>”</a:t>
            </a:r>
          </a:p>
          <a:p>
            <a:pPr lvl="2"/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189785" y="15530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urier New" panose="02070309020205020404" pitchFamily="49" charset="0"/>
              </a:rPr>
              <a:t>7 * 24 * 60 * 60 = 2592000 seconds (seeds</a:t>
            </a:r>
            <a:r>
              <a:rPr lang="en-US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)</a:t>
            </a:r>
            <a:endParaRPr lang="nb-NO" dirty="0">
              <a:solidFill>
                <a:srgbClr val="FFFF00"/>
              </a:solidFill>
              <a:latin typeface="Courier New" panose="02070309020205020404" pitchFamily="49" charset="0"/>
            </a:endParaRPr>
          </a:p>
          <a:p>
            <a:r>
              <a:rPr lang="nb-NO" dirty="0" smtClean="0">
                <a:solidFill>
                  <a:srgbClr val="FFFF00"/>
                </a:solidFill>
                <a:latin typeface="Courier New" panose="02070309020205020404" pitchFamily="49" charset="0"/>
              </a:rPr>
              <a:t>01 </a:t>
            </a:r>
            <a:r>
              <a:rPr lang="nb-NO" dirty="0">
                <a:solidFill>
                  <a:srgbClr val="FFFF00"/>
                </a:solidFill>
                <a:latin typeface="Courier New" panose="02070309020205020404" pitchFamily="49" charset="0"/>
              </a:rPr>
              <a:t>/ 28 / 14 @ 11:20:11pm UTC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89785" y="2430219"/>
            <a:ext cx="71305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  <a:latin typeface="Courier New" panose="02070309020205020404" pitchFamily="49" charset="0"/>
              </a:rPr>
              <a:t>perl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predict_given_password.pl 1390951211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\</a:t>
            </a:r>
          </a:p>
          <a:p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 "</a:t>
            </a:r>
            <a:r>
              <a:rPr lang="en-US" dirty="0">
                <a:solidFill>
                  <a:srgbClr val="92D050"/>
                </a:solidFill>
                <a:latin typeface="Courier New" panose="02070309020205020404" pitchFamily="49" charset="0"/>
              </a:rPr>
              <a:t>ek7U^4rbB</a:t>
            </a:r>
            <a:r>
              <a:rPr lang="en-US" dirty="0" smtClean="0">
                <a:solidFill>
                  <a:srgbClr val="92D050"/>
                </a:solidFill>
                <a:latin typeface="Courier New" panose="02070309020205020404" pitchFamily="49" charset="0"/>
              </a:rPr>
              <a:t>"</a:t>
            </a:r>
            <a:endParaRPr lang="en-US" dirty="0">
              <a:solidFill>
                <a:srgbClr val="92D050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0" y="306053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Found Matching Password 'ek7U^4rbB'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Seed: 1391531211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The next 5 passwords are...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F6(tldd1A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oDo4\i8Vy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6Ugu2hnW|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</a:rPr>
              <a:t>Jkd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)69lyV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iK;c3I2kl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974015" y="5368860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real    38m34.635s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user    260m25.400s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</a:rPr>
              <a:t>sys     0m28.849s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4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Best Practices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1407"/>
            <a:ext cx="5958254" cy="49324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Know </a:t>
            </a:r>
            <a:r>
              <a:rPr lang="en-US" dirty="0" smtClean="0">
                <a:solidFill>
                  <a:srgbClr val="FFC000"/>
                </a:solidFill>
              </a:rPr>
              <a:t>Your </a:t>
            </a:r>
            <a:r>
              <a:rPr lang="en-US" dirty="0" smtClean="0">
                <a:solidFill>
                  <a:srgbClr val="FFC000"/>
                </a:solidFill>
              </a:rPr>
              <a:t>Purpose and Your Goals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Do I really need a CSPRNG?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What is at risk?</a:t>
            </a:r>
          </a:p>
          <a:p>
            <a:r>
              <a:rPr lang="en-US" smtClean="0">
                <a:solidFill>
                  <a:srgbClr val="FFC000"/>
                </a:solidFill>
              </a:rPr>
              <a:t>Know </a:t>
            </a:r>
            <a:r>
              <a:rPr lang="en-US" smtClean="0">
                <a:solidFill>
                  <a:srgbClr val="FFC000"/>
                </a:solidFill>
              </a:rPr>
              <a:t>Your </a:t>
            </a:r>
            <a:r>
              <a:rPr lang="en-US" dirty="0" smtClean="0">
                <a:solidFill>
                  <a:srgbClr val="FFC000"/>
                </a:solidFill>
              </a:rPr>
              <a:t>Configuration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DON’T SEED SRAND WITH TIME!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Don’t call </a:t>
            </a:r>
            <a:r>
              <a:rPr lang="en-US" dirty="0" err="1" smtClean="0">
                <a:solidFill>
                  <a:srgbClr val="FFC000"/>
                </a:solidFill>
              </a:rPr>
              <a:t>srand</a:t>
            </a:r>
            <a:r>
              <a:rPr lang="en-US" dirty="0" smtClean="0">
                <a:solidFill>
                  <a:srgbClr val="FFC000"/>
                </a:solidFill>
              </a:rPr>
              <a:t> multiple times.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Know Existing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 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Modules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253009"/>
              </p:ext>
            </p:extLst>
          </p:nvPr>
        </p:nvGraphicFramePr>
        <p:xfrm>
          <a:off x="838200" y="1825625"/>
          <a:ext cx="10515600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Math::</a:t>
                      </a:r>
                      <a:r>
                        <a:rPr lang="en-US" dirty="0" err="1" smtClean="0"/>
                        <a:t>TrulyRandom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ALARM interrupt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Broken, last updated in 1996</a:t>
                      </a:r>
                    </a:p>
                    <a:p>
                      <a:r>
                        <a:rPr lang="en-US" dirty="0" smtClean="0"/>
                        <a:t>Proposed PP Implementation Exists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Crypt::Random::TESHA2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Updated Version of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Crypt::Random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Interface to RNG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Dependency on Math::</a:t>
                      </a:r>
                      <a:r>
                        <a:rPr lang="en-US" dirty="0" err="1" smtClean="0"/>
                        <a:t>Pari</a:t>
                      </a:r>
                      <a:r>
                        <a:rPr lang="en-US" dirty="0" smtClean="0"/>
                        <a:t> which has 64 bit and portability issues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Data::Entropy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Specify Entropy 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Useful in specialized cases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Math::Random::Secure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Seed from /</a:t>
                      </a:r>
                      <a:r>
                        <a:rPr lang="en-US" dirty="0" err="1" smtClean="0"/>
                        <a:t>dev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urandom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ISAAC</a:t>
                      </a:r>
                      <a:r>
                        <a:rPr lang="en-US" baseline="0" dirty="0" smtClean="0"/>
                        <a:t> Algorithm</a:t>
                      </a:r>
                    </a:p>
                    <a:p>
                      <a:r>
                        <a:rPr lang="en-US" baseline="0" dirty="0" smtClean="0"/>
                        <a:t>(Indirection, Shift, Accumulate, Add, and Count)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Very Fast</a:t>
                      </a:r>
                    </a:p>
                    <a:p>
                      <a:r>
                        <a:rPr lang="en-US" dirty="0" smtClean="0"/>
                        <a:t>PRNG</a:t>
                      </a:r>
                      <a:r>
                        <a:rPr lang="en-US" baseline="0" dirty="0" smtClean="0"/>
                        <a:t> is Pluggable and preserves interface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74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Questions ?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1407"/>
            <a:ext cx="9079523" cy="4932485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Learn More!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Numberphile</a:t>
            </a:r>
            <a:r>
              <a:rPr lang="en-US" dirty="0" smtClean="0">
                <a:solidFill>
                  <a:srgbClr val="FFC000"/>
                </a:solidFill>
              </a:rPr>
              <a:t> (these guys rock!)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r>
              <a:rPr lang="en-US" dirty="0">
                <a:solidFill>
                  <a:srgbClr val="FFC000"/>
                </a:solidFill>
                <a:hlinkClick r:id="rId3"/>
              </a:rPr>
              <a:t>http://</a:t>
            </a:r>
            <a:r>
              <a:rPr lang="en-US" dirty="0" smtClean="0">
                <a:solidFill>
                  <a:srgbClr val="FFC000"/>
                </a:solidFill>
                <a:hlinkClick r:id="rId3"/>
              </a:rPr>
              <a:t>youtu.be/ulg_AHBOIQU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Bruce </a:t>
            </a:r>
            <a:r>
              <a:rPr lang="en-US" dirty="0" err="1" smtClean="0">
                <a:solidFill>
                  <a:srgbClr val="FFC000"/>
                </a:solidFill>
              </a:rPr>
              <a:t>Schneier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>
                <a:solidFill>
                  <a:srgbClr val="FFC000"/>
                </a:solidFill>
                <a:hlinkClick r:id="rId4"/>
              </a:rPr>
              <a:t>https://</a:t>
            </a:r>
            <a:r>
              <a:rPr lang="en-US" dirty="0" smtClean="0">
                <a:solidFill>
                  <a:srgbClr val="FFC000"/>
                </a:solidFill>
                <a:hlinkClick r:id="rId4"/>
              </a:rPr>
              <a:t>www.schneier.com/blog/archives/2007/11/the_strange_sto.html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NIST 800-90A</a:t>
            </a:r>
          </a:p>
          <a:p>
            <a:pPr lvl="2"/>
            <a:r>
              <a:rPr lang="en-US" dirty="0">
                <a:solidFill>
                  <a:srgbClr val="FFC000"/>
                </a:solidFill>
                <a:hlinkClick r:id="rId5"/>
              </a:rPr>
              <a:t>http://</a:t>
            </a:r>
            <a:r>
              <a:rPr lang="en-US" dirty="0" smtClean="0">
                <a:solidFill>
                  <a:srgbClr val="FFC000"/>
                </a:solidFill>
                <a:hlinkClick r:id="rId5"/>
              </a:rPr>
              <a:t>csrc.nist.gov/publications/nistpubs/800-90A/SP800-90A.pdf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8000" y="282883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7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Overview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What are Random Number Generators?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Pseudo vs Truly Random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Terms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Sample Types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Perl’s Built In Random Number Generator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Configuration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drand48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What the CIA Knows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Elliptic Curve Cryptography 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Dual_EC_DRBG</a:t>
            </a:r>
            <a:r>
              <a:rPr lang="en-US" dirty="0" smtClean="0">
                <a:solidFill>
                  <a:srgbClr val="FFC000"/>
                </a:solidFill>
              </a:rPr>
              <a:t> Implementation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Snowden, RSA Security and </a:t>
            </a:r>
            <a:r>
              <a:rPr lang="en-US" dirty="0" err="1" smtClean="0">
                <a:solidFill>
                  <a:srgbClr val="FFC000"/>
                </a:solidFill>
              </a:rPr>
              <a:t>OpenSSL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What Options Exist in Perl?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Best Practices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Modules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Random Numb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3684" y="1825625"/>
            <a:ext cx="38100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cartesmagie.com/924-thickbox/bicycle-griffin-deck-playing-cards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63" t="12775" r="13099" b="13892"/>
          <a:stretch/>
        </p:blipFill>
        <p:spPr bwMode="auto">
          <a:xfrm>
            <a:off x="5713455" y="3332163"/>
            <a:ext cx="2960458" cy="294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serenapowers.com/img/dic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891281" y="3525406"/>
            <a:ext cx="2462519" cy="247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398642" y="3111123"/>
            <a:ext cx="605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92D050"/>
                </a:solidFill>
              </a:rPr>
              <a:t>xkcd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031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http://deathandtaxesmag.wpengine.netdna-cdn.com/wp-content/uploads/2014/01/breaking-bad-lab-647x3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4208" y="4036074"/>
            <a:ext cx="4529122" cy="2541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 – Pseudo vs Truly Random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Truly Random vs Pseudorandom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Sources of True Randomness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Deterministic Random Bit Generator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Why bother with Pseudo Randomness at all?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Speed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Nonblocking</a:t>
            </a:r>
            <a:endParaRPr lang="en-US" dirty="0" smtClean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Cost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Reproducibility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</p:txBody>
      </p:sp>
      <p:pic>
        <p:nvPicPr>
          <p:cNvPr id="3074" name="Picture 2" descr="http://www.newliving.net/wp-content/uploads/2011/07/radi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063" y="1684431"/>
            <a:ext cx="2116570" cy="222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southdakotapolitics.blogs.com/south_dakota_politics/images/2008/05/20/lavalamp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1" r="30324"/>
          <a:stretch/>
        </p:blipFill>
        <p:spPr bwMode="auto">
          <a:xfrm>
            <a:off x="9290545" y="1684431"/>
            <a:ext cx="812400" cy="222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http://media.joe.ie/wp-content/uploads/2013/10/needforspeed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446" y="4036074"/>
            <a:ext cx="4603453" cy="254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http://3.bp.blogspot.com/-RJaRNn_ZP2A/Ui9nI_6WBLI/AAAAAAAABCk/HgV1Rm-jjS4/s1600/Screen%2BShot%2B2013-09-09%2Bat%2B19.23.09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2" y="4048507"/>
            <a:ext cx="5155315" cy="2559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gq.com/blogs/the-feed/2013/08/08/walter-white-money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202" y="4042250"/>
            <a:ext cx="4539559" cy="255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9627930" y="6527414"/>
            <a:ext cx="1411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Breaking Bad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17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-Turn Arrow 25"/>
          <p:cNvSpPr/>
          <p:nvPr/>
        </p:nvSpPr>
        <p:spPr>
          <a:xfrm flipH="1">
            <a:off x="8176436" y="2031735"/>
            <a:ext cx="3040911" cy="1077942"/>
          </a:xfrm>
          <a:prstGeom prst="uturnArrow">
            <a:avLst>
              <a:gd name="adj1" fmla="val 15351"/>
              <a:gd name="adj2" fmla="val 25000"/>
              <a:gd name="adj3" fmla="val 24014"/>
              <a:gd name="adj4" fmla="val 43750"/>
              <a:gd name="adj5" fmla="val 53641"/>
            </a:avLst>
          </a:prstGeom>
          <a:solidFill>
            <a:srgbClr val="672F03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 – PNRG Terms</a:t>
            </a:r>
            <a:endParaRPr lang="en-US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401" y="1760970"/>
            <a:ext cx="5525655" cy="2589357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Pseudorandom Number Generator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Algorithm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State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Seed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Cycle Length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Distribution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1938627"/>
            <a:ext cx="1745674" cy="33805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n w="28575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5400000" flipH="1">
            <a:off x="14433" y="3622531"/>
            <a:ext cx="3380508" cy="12700"/>
          </a:xfrm>
          <a:prstGeom prst="bentConnector5">
            <a:avLst>
              <a:gd name="adj1" fmla="val -16598"/>
              <a:gd name="adj2" fmla="val 8672732"/>
              <a:gd name="adj3" fmla="val 118237"/>
            </a:avLst>
          </a:prstGeom>
          <a:ln w="76200">
            <a:tailEnd type="triangle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061027" y="2300576"/>
            <a:ext cx="1324264" cy="26693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0.169728</a:t>
            </a:r>
          </a:p>
          <a:p>
            <a:pPr algn="ctr"/>
            <a:r>
              <a:rPr lang="en-US" sz="1600" dirty="0" smtClean="0"/>
              <a:t>0.766490</a:t>
            </a:r>
          </a:p>
          <a:p>
            <a:pPr algn="ctr"/>
            <a:r>
              <a:rPr lang="en-US" sz="1600" dirty="0" smtClean="0"/>
              <a:t>0.800094</a:t>
            </a:r>
          </a:p>
          <a:p>
            <a:pPr algn="ctr"/>
            <a:r>
              <a:rPr lang="en-US" sz="1600" dirty="0" smtClean="0"/>
              <a:t>0.821208</a:t>
            </a:r>
          </a:p>
          <a:p>
            <a:pPr algn="ctr"/>
            <a:r>
              <a:rPr lang="en-US" sz="1600" dirty="0" smtClean="0"/>
              <a:t>0.705562</a:t>
            </a:r>
          </a:p>
          <a:p>
            <a:pPr algn="ctr"/>
            <a:r>
              <a:rPr lang="en-US" sz="1600" dirty="0" smtClean="0"/>
              <a:t>0.940474</a:t>
            </a:r>
          </a:p>
          <a:p>
            <a:pPr algn="ctr"/>
            <a:r>
              <a:rPr lang="en-US" sz="1600" dirty="0" smtClean="0"/>
              <a:t>0.809702</a:t>
            </a:r>
          </a:p>
          <a:p>
            <a:pPr algn="ctr"/>
            <a:r>
              <a:rPr lang="en-US" sz="1600" dirty="0" smtClean="0"/>
              <a:t>0.097294</a:t>
            </a:r>
          </a:p>
          <a:p>
            <a:pPr algn="ctr"/>
            <a:r>
              <a:rPr lang="en-US" sz="1600" dirty="0" smtClean="0"/>
              <a:t>0.084236</a:t>
            </a:r>
          </a:p>
          <a:p>
            <a:pPr algn="ctr"/>
            <a:r>
              <a:rPr lang="en-US" sz="1600" dirty="0" smtClean="0"/>
              <a:t>…</a:t>
            </a:r>
          </a:p>
        </p:txBody>
      </p:sp>
      <p:pic>
        <p:nvPicPr>
          <p:cNvPr id="2050" name="Picture 2" descr="File:Standard deviation diagram.sv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08" t="8760" r="7419" b="13753"/>
          <a:stretch/>
        </p:blipFill>
        <p:spPr bwMode="auto">
          <a:xfrm>
            <a:off x="3022601" y="4350327"/>
            <a:ext cx="443345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ounded Rectangle 22"/>
          <p:cNvSpPr/>
          <p:nvPr/>
        </p:nvSpPr>
        <p:spPr>
          <a:xfrm>
            <a:off x="6609968" y="2632069"/>
            <a:ext cx="3508744" cy="19154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Algorithm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7385727" y="3140885"/>
            <a:ext cx="2052084" cy="12333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10644412" y="2859295"/>
            <a:ext cx="1010093" cy="97409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Seed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7449522" y="5646396"/>
            <a:ext cx="1924493" cy="7225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Random Numbers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047869" y="6368902"/>
            <a:ext cx="11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Wikipedia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29" name="U-Turn Arrow 28"/>
          <p:cNvSpPr/>
          <p:nvPr/>
        </p:nvSpPr>
        <p:spPr>
          <a:xfrm rot="5400000" flipH="1">
            <a:off x="9470280" y="2821161"/>
            <a:ext cx="1136500" cy="3160948"/>
          </a:xfrm>
          <a:prstGeom prst="uturnArrow">
            <a:avLst>
              <a:gd name="adj1" fmla="val 8825"/>
              <a:gd name="adj2" fmla="val 16575"/>
              <a:gd name="adj3" fmla="val 31066"/>
              <a:gd name="adj4" fmla="val 33641"/>
              <a:gd name="adj5" fmla="val 4600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>
          <a:xfrm>
            <a:off x="8109083" y="4649351"/>
            <a:ext cx="605372" cy="997045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5" grpId="0" animBg="1"/>
      <p:bldP spid="17" grpId="0" animBg="1"/>
      <p:bldP spid="23" grpId="0" animBg="1"/>
      <p:bldP spid="24" grpId="0" animBg="1"/>
      <p:bldP spid="25" grpId="0" animBg="1"/>
      <p:bldP spid="28" grpId="0" animBg="1"/>
      <p:bldP spid="30" grpId="0"/>
      <p:bldP spid="29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Background – Sample PNRG Types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Cryptographically Secure PRNG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Next Bit Test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State Compromise Extension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</a:t>
            </a:r>
            <a:r>
              <a:rPr lang="en-US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Congruential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Generators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Linear Equation</a:t>
            </a:r>
          </a:p>
          <a:p>
            <a:pPr lvl="1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</a:t>
            </a:r>
          </a:p>
          <a:p>
            <a:pPr lvl="2"/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drand48</a:t>
            </a:r>
          </a:p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Linear Feedback Shift Register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Shift Register</a:t>
            </a:r>
          </a:p>
          <a:p>
            <a:pPr lvl="1"/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Examples</a:t>
            </a:r>
          </a:p>
          <a:p>
            <a:pPr lvl="2"/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</a:rPr>
              <a:t>Mersenne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Twister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8028" y="2040215"/>
            <a:ext cx="3863097" cy="1826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n+1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 (</a:t>
            </a:r>
            <a:r>
              <a:rPr lang="en-US" sz="28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 mod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</a:p>
          <a:p>
            <a:endParaRPr lang="en-US" sz="2800" i="1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modulus</a:t>
            </a: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multiplier</a:t>
            </a: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increment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eed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Picture 2" descr="http://upload.wikimedia.org/wikipedia/commons/7/7f/LFSR-F4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145" y="4001293"/>
            <a:ext cx="4106864" cy="2464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9260719" y="6096080"/>
            <a:ext cx="11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92D050"/>
                </a:solidFill>
              </a:rPr>
              <a:t>Wikipedia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394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Perl’s Built In - Configuration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4"/>
            <a:ext cx="3776330" cy="489364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Perl will attempt to detect the best options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randfunc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drand48</a:t>
            </a:r>
          </a:p>
          <a:p>
            <a:pPr lvl="2"/>
            <a:r>
              <a:rPr lang="en-US" dirty="0" smtClean="0">
                <a:solidFill>
                  <a:srgbClr val="FFFF00"/>
                </a:solidFill>
              </a:rPr>
              <a:t>random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rand</a:t>
            </a: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seedfunc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endParaRPr lang="en-US" dirty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92D050"/>
                </a:solidFill>
              </a:rPr>
              <a:t>srand48</a:t>
            </a:r>
          </a:p>
          <a:p>
            <a:pPr lvl="2"/>
            <a:r>
              <a:rPr lang="en-US" dirty="0" err="1" smtClean="0">
                <a:solidFill>
                  <a:srgbClr val="FFFF00"/>
                </a:solidFill>
              </a:rPr>
              <a:t>srandom</a:t>
            </a:r>
            <a:endParaRPr lang="en-US" dirty="0" smtClean="0">
              <a:solidFill>
                <a:srgbClr val="FFFF00"/>
              </a:solidFill>
            </a:endParaRPr>
          </a:p>
          <a:p>
            <a:pPr lvl="2"/>
            <a:r>
              <a:rPr lang="en-US" dirty="0" err="1" smtClean="0">
                <a:solidFill>
                  <a:srgbClr val="FF0000"/>
                </a:solidFill>
              </a:rPr>
              <a:t>srand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>
                <a:solidFill>
                  <a:srgbClr val="FFC000"/>
                </a:solidFill>
              </a:rPr>
              <a:t>randbits</a:t>
            </a:r>
            <a:endParaRPr lang="en-US" dirty="0" smtClean="0">
              <a:solidFill>
                <a:srgbClr val="FFC000"/>
              </a:solidFill>
            </a:endParaRP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Bits produced by PNRGs</a:t>
            </a:r>
          </a:p>
          <a:p>
            <a:pPr lvl="2"/>
            <a:r>
              <a:rPr lang="en-US" dirty="0">
                <a:solidFill>
                  <a:srgbClr val="92D050"/>
                </a:solidFill>
              </a:rPr>
              <a:t>d</a:t>
            </a:r>
            <a:r>
              <a:rPr lang="en-US" dirty="0" smtClean="0">
                <a:solidFill>
                  <a:srgbClr val="92D050"/>
                </a:solidFill>
              </a:rPr>
              <a:t>rand48 – 48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</a:t>
            </a:r>
            <a:r>
              <a:rPr lang="en-US" dirty="0" smtClean="0">
                <a:solidFill>
                  <a:srgbClr val="FFFF00"/>
                </a:solidFill>
              </a:rPr>
              <a:t>andom  – 31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rand        – 31</a:t>
            </a: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614531" y="1825625"/>
            <a:ext cx="241359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92D050"/>
                </a:solidFill>
              </a:rPr>
              <a:t>$ echo4 "Looking for a random number function..."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OS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"#if defined(__DECC) || defined(__DECCXX)"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"#include &lt;</a:t>
            </a:r>
            <a:r>
              <a:rPr lang="en-US" sz="1200" dirty="0" err="1" smtClean="0">
                <a:solidFill>
                  <a:srgbClr val="92D050"/>
                </a:solidFill>
              </a:rPr>
              <a:t>stdlib.h</a:t>
            </a:r>
            <a:r>
              <a:rPr lang="en-US" sz="1200" dirty="0" smtClean="0">
                <a:solidFill>
                  <a:srgbClr val="92D050"/>
                </a:solidFill>
              </a:rPr>
              <a:t>&gt;"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"#</a:t>
            </a:r>
            <a:r>
              <a:rPr lang="en-US" sz="1200" dirty="0" err="1" smtClean="0">
                <a:solidFill>
                  <a:srgbClr val="92D050"/>
                </a:solidFill>
              </a:rPr>
              <a:t>endif</a:t>
            </a:r>
            <a:r>
              <a:rPr lang="en-US" sz="1200" dirty="0" smtClean="0">
                <a:solidFill>
                  <a:srgbClr val="92D05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"#include &lt;</a:t>
            </a:r>
            <a:r>
              <a:rPr lang="en-US" sz="1200" dirty="0" err="1" smtClean="0">
                <a:solidFill>
                  <a:srgbClr val="92D050"/>
                </a:solidFill>
              </a:rPr>
              <a:t>stdio.h</a:t>
            </a:r>
            <a:r>
              <a:rPr lang="en-US" sz="1200" dirty="0" smtClean="0">
                <a:solidFill>
                  <a:srgbClr val="92D050"/>
                </a:solidFill>
              </a:rPr>
              <a:t>&gt;"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</a:t>
            </a:r>
            <a:r>
              <a:rPr lang="en-US" sz="1200" dirty="0" err="1" smtClean="0">
                <a:solidFill>
                  <a:srgbClr val="92D050"/>
                </a:solidFill>
              </a:rPr>
              <a:t>int</a:t>
            </a:r>
            <a:r>
              <a:rPr lang="en-US" sz="1200" dirty="0" smtClean="0">
                <a:solidFill>
                  <a:srgbClr val="92D050"/>
                </a:solidFill>
              </a:rPr>
              <a:t> main()"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"{"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"srand48(12L);"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"exit(0);"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WS "}"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CS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GOSUB </a:t>
            </a:r>
            <a:r>
              <a:rPr lang="en-US" sz="1200" dirty="0" err="1" smtClean="0">
                <a:solidFill>
                  <a:srgbClr val="92D050"/>
                </a:solidFill>
              </a:rPr>
              <a:t>link_ok</a:t>
            </a:r>
            <a:endParaRPr lang="en-US" sz="1200" dirty="0" smtClean="0">
              <a:solidFill>
                <a:srgbClr val="92D050"/>
              </a:solidFill>
            </a:endParaRPr>
          </a:p>
          <a:p>
            <a:r>
              <a:rPr lang="en-US" sz="1200" dirty="0" smtClean="0">
                <a:solidFill>
                  <a:srgbClr val="92D050"/>
                </a:solidFill>
              </a:rPr>
              <a:t>$ IF </a:t>
            </a:r>
            <a:r>
              <a:rPr lang="en-US" sz="1200" dirty="0" err="1" smtClean="0">
                <a:solidFill>
                  <a:srgbClr val="92D050"/>
                </a:solidFill>
              </a:rPr>
              <a:t>compile_status</a:t>
            </a:r>
            <a:r>
              <a:rPr lang="en-US" sz="1200" dirty="0" smtClean="0">
                <a:solidFill>
                  <a:srgbClr val="92D050"/>
                </a:solidFill>
              </a:rPr>
              <a:t> .EQ. </a:t>
            </a:r>
            <a:r>
              <a:rPr lang="en-US" sz="1200" dirty="0" err="1" smtClean="0">
                <a:solidFill>
                  <a:srgbClr val="92D050"/>
                </a:solidFill>
              </a:rPr>
              <a:t>good_compile</a:t>
            </a:r>
            <a:r>
              <a:rPr lang="en-US" sz="1200" dirty="0" smtClean="0">
                <a:solidFill>
                  <a:srgbClr val="92D050"/>
                </a:solidFill>
              </a:rPr>
              <a:t> .AND. </a:t>
            </a:r>
            <a:r>
              <a:rPr lang="en-US" sz="1200" dirty="0" err="1" smtClean="0">
                <a:solidFill>
                  <a:srgbClr val="92D050"/>
                </a:solidFill>
              </a:rPr>
              <a:t>link_status</a:t>
            </a:r>
            <a:r>
              <a:rPr lang="en-US" sz="1200" dirty="0" smtClean="0">
                <a:solidFill>
                  <a:srgbClr val="92D050"/>
                </a:solidFill>
              </a:rPr>
              <a:t> .EQ. </a:t>
            </a:r>
            <a:r>
              <a:rPr lang="en-US" sz="1200" dirty="0" err="1" smtClean="0">
                <a:solidFill>
                  <a:srgbClr val="92D050"/>
                </a:solidFill>
              </a:rPr>
              <a:t>good_link</a:t>
            </a:r>
            <a:endParaRPr lang="en-US" sz="1200" dirty="0" smtClean="0">
              <a:solidFill>
                <a:srgbClr val="92D050"/>
              </a:solidFill>
            </a:endParaRPr>
          </a:p>
          <a:p>
            <a:r>
              <a:rPr lang="en-US" sz="1200" dirty="0" smtClean="0">
                <a:solidFill>
                  <a:srgbClr val="92D050"/>
                </a:solidFill>
              </a:rPr>
              <a:t>$ THEN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drand01 = "drand48()"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</a:t>
            </a:r>
            <a:r>
              <a:rPr lang="en-US" sz="1200" dirty="0" err="1" smtClean="0">
                <a:solidFill>
                  <a:srgbClr val="92D050"/>
                </a:solidFill>
              </a:rPr>
              <a:t>randbits</a:t>
            </a:r>
            <a:r>
              <a:rPr lang="en-US" sz="1200" dirty="0" smtClean="0">
                <a:solidFill>
                  <a:srgbClr val="92D050"/>
                </a:solidFill>
              </a:rPr>
              <a:t> = "48"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</a:t>
            </a:r>
            <a:r>
              <a:rPr lang="en-US" sz="1200" dirty="0" err="1" smtClean="0">
                <a:solidFill>
                  <a:srgbClr val="92D050"/>
                </a:solidFill>
              </a:rPr>
              <a:t>randfunc</a:t>
            </a:r>
            <a:r>
              <a:rPr lang="en-US" sz="1200" dirty="0" smtClean="0">
                <a:solidFill>
                  <a:srgbClr val="92D050"/>
                </a:solidFill>
              </a:rPr>
              <a:t> = "drand48"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</a:t>
            </a:r>
            <a:r>
              <a:rPr lang="en-US" sz="1200" dirty="0" err="1" smtClean="0">
                <a:solidFill>
                  <a:srgbClr val="92D050"/>
                </a:solidFill>
              </a:rPr>
              <a:t>randseedtype</a:t>
            </a:r>
            <a:r>
              <a:rPr lang="en-US" sz="1200" dirty="0" smtClean="0">
                <a:solidFill>
                  <a:srgbClr val="92D050"/>
                </a:solidFill>
              </a:rPr>
              <a:t> = "long </a:t>
            </a:r>
            <a:r>
              <a:rPr lang="en-US" sz="1200" dirty="0" err="1" smtClean="0">
                <a:solidFill>
                  <a:srgbClr val="92D050"/>
                </a:solidFill>
              </a:rPr>
              <a:t>int</a:t>
            </a:r>
            <a:r>
              <a:rPr lang="en-US" sz="1200" dirty="0" smtClean="0">
                <a:solidFill>
                  <a:srgbClr val="92D05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</a:t>
            </a:r>
            <a:r>
              <a:rPr lang="en-US" sz="1200" dirty="0" err="1" smtClean="0">
                <a:solidFill>
                  <a:srgbClr val="92D050"/>
                </a:solidFill>
              </a:rPr>
              <a:t>seedfunc</a:t>
            </a:r>
            <a:r>
              <a:rPr lang="en-US" sz="1200" dirty="0" smtClean="0">
                <a:solidFill>
                  <a:srgbClr val="92D050"/>
                </a:solidFill>
              </a:rPr>
              <a:t> = "srand48"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echo4 "Good, found drand48()."</a:t>
            </a:r>
          </a:p>
          <a:p>
            <a:r>
              <a:rPr lang="en-US" sz="1200" dirty="0" smtClean="0">
                <a:solidFill>
                  <a:srgbClr val="92D050"/>
                </a:solidFill>
              </a:rPr>
              <a:t>$   d_drand48proto = "define“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28121" y="1825625"/>
            <a:ext cx="257307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FF00"/>
                </a:solidFill>
              </a:rPr>
              <a:t>$ ELSE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d_drand48proto = "</a:t>
            </a:r>
            <a:r>
              <a:rPr lang="en-US" sz="1200" dirty="0" err="1" smtClean="0">
                <a:solidFill>
                  <a:srgbClr val="FFFF00"/>
                </a:solidFill>
              </a:rPr>
              <a:t>undef</a:t>
            </a:r>
            <a:r>
              <a:rPr lang="en-US" sz="1200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drand01="random()"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</a:t>
            </a:r>
            <a:r>
              <a:rPr lang="en-US" sz="1200" dirty="0" err="1" smtClean="0">
                <a:solidFill>
                  <a:srgbClr val="FFFF00"/>
                </a:solidFill>
              </a:rPr>
              <a:t>randbits</a:t>
            </a:r>
            <a:r>
              <a:rPr lang="en-US" sz="1200" dirty="0" smtClean="0">
                <a:solidFill>
                  <a:srgbClr val="FFFF00"/>
                </a:solidFill>
              </a:rPr>
              <a:t> = "31"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</a:t>
            </a:r>
            <a:r>
              <a:rPr lang="en-US" sz="1200" dirty="0" err="1" smtClean="0">
                <a:solidFill>
                  <a:srgbClr val="FFFF00"/>
                </a:solidFill>
              </a:rPr>
              <a:t>randfunc</a:t>
            </a:r>
            <a:r>
              <a:rPr lang="en-US" sz="1200" dirty="0" smtClean="0">
                <a:solidFill>
                  <a:srgbClr val="FFFF00"/>
                </a:solidFill>
              </a:rPr>
              <a:t> = "random"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</a:t>
            </a:r>
            <a:r>
              <a:rPr lang="en-US" sz="1200" dirty="0" err="1" smtClean="0">
                <a:solidFill>
                  <a:srgbClr val="FFFF00"/>
                </a:solidFill>
              </a:rPr>
              <a:t>randseedtype</a:t>
            </a:r>
            <a:r>
              <a:rPr lang="en-US" sz="1200" dirty="0" smtClean="0">
                <a:solidFill>
                  <a:srgbClr val="FFFF00"/>
                </a:solidFill>
              </a:rPr>
              <a:t> = "unsigned"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</a:t>
            </a:r>
            <a:r>
              <a:rPr lang="en-US" sz="1200" dirty="0" err="1" smtClean="0">
                <a:solidFill>
                  <a:srgbClr val="FFFF00"/>
                </a:solidFill>
              </a:rPr>
              <a:t>seedfunc</a:t>
            </a:r>
            <a:r>
              <a:rPr lang="en-US" sz="1200" dirty="0" smtClean="0">
                <a:solidFill>
                  <a:srgbClr val="FFFF00"/>
                </a:solidFill>
              </a:rPr>
              <a:t> = "</a:t>
            </a:r>
            <a:r>
              <a:rPr lang="en-US" sz="1200" dirty="0" err="1" smtClean="0">
                <a:solidFill>
                  <a:srgbClr val="FFFF00"/>
                </a:solidFill>
              </a:rPr>
              <a:t>srandom</a:t>
            </a:r>
            <a:r>
              <a:rPr lang="en-US" sz="1200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OS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"#if defined(__DECC) || defined(__DECCXX)"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"#include &lt;</a:t>
            </a:r>
            <a:r>
              <a:rPr lang="en-US" sz="1200" dirty="0" err="1" smtClean="0">
                <a:solidFill>
                  <a:srgbClr val="FFFF00"/>
                </a:solidFill>
              </a:rPr>
              <a:t>stdlib.h</a:t>
            </a:r>
            <a:r>
              <a:rPr lang="en-US" sz="1200" dirty="0" smtClean="0">
                <a:solidFill>
                  <a:srgbClr val="FFFF00"/>
                </a:solidFill>
              </a:rPr>
              <a:t>&gt;"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"#</a:t>
            </a:r>
            <a:r>
              <a:rPr lang="en-US" sz="1200" dirty="0" err="1" smtClean="0">
                <a:solidFill>
                  <a:srgbClr val="FFFF00"/>
                </a:solidFill>
              </a:rPr>
              <a:t>endif</a:t>
            </a:r>
            <a:r>
              <a:rPr lang="en-US" sz="1200" dirty="0" smtClean="0">
                <a:solidFill>
                  <a:srgbClr val="FFFF0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"#include &lt;</a:t>
            </a:r>
            <a:r>
              <a:rPr lang="en-US" sz="1200" dirty="0" err="1" smtClean="0">
                <a:solidFill>
                  <a:srgbClr val="FFFF00"/>
                </a:solidFill>
              </a:rPr>
              <a:t>stdio.h</a:t>
            </a:r>
            <a:r>
              <a:rPr lang="en-US" sz="1200" dirty="0" smtClean="0">
                <a:solidFill>
                  <a:srgbClr val="FFFF00"/>
                </a:solidFill>
              </a:rPr>
              <a:t>&gt;"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</a:t>
            </a:r>
            <a:r>
              <a:rPr lang="en-US" sz="1200" dirty="0" err="1" smtClean="0">
                <a:solidFill>
                  <a:srgbClr val="FFFF00"/>
                </a:solidFill>
              </a:rPr>
              <a:t>int</a:t>
            </a:r>
            <a:r>
              <a:rPr lang="en-US" sz="1200" dirty="0" smtClean="0">
                <a:solidFill>
                  <a:srgbClr val="FFFF00"/>
                </a:solidFill>
              </a:rPr>
              <a:t> main()"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"{"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</a:t>
            </a:r>
            <a:r>
              <a:rPr lang="en-US" sz="1200" dirty="0" err="1" smtClean="0">
                <a:solidFill>
                  <a:srgbClr val="FFFF00"/>
                </a:solidFill>
              </a:rPr>
              <a:t>srandom</a:t>
            </a:r>
            <a:r>
              <a:rPr lang="en-US" sz="1200" dirty="0" smtClean="0">
                <a:solidFill>
                  <a:srgbClr val="FFFF00"/>
                </a:solidFill>
              </a:rPr>
              <a:t>(12);"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"exit(0);"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WS "}"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CS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GOSUB </a:t>
            </a:r>
            <a:r>
              <a:rPr lang="en-US" sz="1200" dirty="0" err="1" smtClean="0">
                <a:solidFill>
                  <a:srgbClr val="FFFF00"/>
                </a:solidFill>
              </a:rPr>
              <a:t>link_ok</a:t>
            </a:r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sz="1200" dirty="0" smtClean="0">
                <a:solidFill>
                  <a:srgbClr val="FFFF00"/>
                </a:solidFill>
              </a:rPr>
              <a:t>$   IF </a:t>
            </a:r>
            <a:r>
              <a:rPr lang="en-US" sz="1200" dirty="0" err="1" smtClean="0">
                <a:solidFill>
                  <a:srgbClr val="FFFF00"/>
                </a:solidFill>
              </a:rPr>
              <a:t>compile_status</a:t>
            </a:r>
            <a:r>
              <a:rPr lang="en-US" sz="1200" dirty="0" smtClean="0">
                <a:solidFill>
                  <a:srgbClr val="FFFF00"/>
                </a:solidFill>
              </a:rPr>
              <a:t> .EQ. </a:t>
            </a:r>
            <a:r>
              <a:rPr lang="en-US" sz="1200" dirty="0" err="1" smtClean="0">
                <a:solidFill>
                  <a:srgbClr val="FFFF00"/>
                </a:solidFill>
              </a:rPr>
              <a:t>good_compile</a:t>
            </a:r>
            <a:r>
              <a:rPr lang="en-US" sz="1200" dirty="0" smtClean="0">
                <a:solidFill>
                  <a:srgbClr val="FFFF00"/>
                </a:solidFill>
              </a:rPr>
              <a:t> .AND. </a:t>
            </a:r>
            <a:r>
              <a:rPr lang="en-US" sz="1200" dirty="0" err="1" smtClean="0">
                <a:solidFill>
                  <a:srgbClr val="FFFF00"/>
                </a:solidFill>
              </a:rPr>
              <a:t>link_status</a:t>
            </a:r>
            <a:r>
              <a:rPr lang="en-US" sz="1200" dirty="0" smtClean="0">
                <a:solidFill>
                  <a:srgbClr val="FFFF00"/>
                </a:solidFill>
              </a:rPr>
              <a:t> .EQ. </a:t>
            </a:r>
            <a:r>
              <a:rPr lang="en-US" sz="1200" dirty="0" err="1" smtClean="0">
                <a:solidFill>
                  <a:srgbClr val="FFFF00"/>
                </a:solidFill>
              </a:rPr>
              <a:t>good_link</a:t>
            </a:r>
            <a:endParaRPr lang="en-US" sz="1200" dirty="0" smtClean="0">
              <a:solidFill>
                <a:srgbClr val="FFFF00"/>
              </a:solidFill>
            </a:endParaRPr>
          </a:p>
          <a:p>
            <a:r>
              <a:rPr lang="en-US" sz="1200" dirty="0" smtClean="0">
                <a:solidFill>
                  <a:srgbClr val="FFFF00"/>
                </a:solidFill>
              </a:rPr>
              <a:t>$   THEN</a:t>
            </a:r>
          </a:p>
          <a:p>
            <a:r>
              <a:rPr lang="en-US" sz="1200" dirty="0" smtClean="0">
                <a:solidFill>
                  <a:srgbClr val="FFFF00"/>
                </a:solidFill>
              </a:rPr>
              <a:t>$     echo4 "OK, found random()."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067734" y="1825625"/>
            <a:ext cx="281946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$   ELSE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  drand01= "(((float)rand())*MY_INV_RAND_MAX)"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  </a:t>
            </a:r>
            <a:r>
              <a:rPr lang="en-US" sz="1200" dirty="0" err="1" smtClean="0">
                <a:solidFill>
                  <a:srgbClr val="FF0000"/>
                </a:solidFill>
              </a:rPr>
              <a:t>randfunc</a:t>
            </a:r>
            <a:r>
              <a:rPr lang="en-US" sz="1200" dirty="0" smtClean="0">
                <a:solidFill>
                  <a:srgbClr val="FF0000"/>
                </a:solidFill>
              </a:rPr>
              <a:t> = "rand"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  </a:t>
            </a:r>
            <a:r>
              <a:rPr lang="en-US" sz="1200" dirty="0" err="1" smtClean="0">
                <a:solidFill>
                  <a:srgbClr val="FF0000"/>
                </a:solidFill>
              </a:rPr>
              <a:t>randseedtype</a:t>
            </a:r>
            <a:r>
              <a:rPr lang="en-US" sz="1200" dirty="0" smtClean="0">
                <a:solidFill>
                  <a:srgbClr val="FF0000"/>
                </a:solidFill>
              </a:rPr>
              <a:t> = "unsigned"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  </a:t>
            </a:r>
            <a:r>
              <a:rPr lang="en-US" sz="1200" dirty="0" err="1" smtClean="0">
                <a:solidFill>
                  <a:srgbClr val="FF0000"/>
                </a:solidFill>
              </a:rPr>
              <a:t>seedfunc</a:t>
            </a:r>
            <a:r>
              <a:rPr lang="en-US" sz="1200" dirty="0" smtClean="0">
                <a:solidFill>
                  <a:srgbClr val="FF0000"/>
                </a:solidFill>
              </a:rPr>
              <a:t> = "</a:t>
            </a:r>
            <a:r>
              <a:rPr lang="en-US" sz="1200" dirty="0" err="1" smtClean="0">
                <a:solidFill>
                  <a:srgbClr val="FF0000"/>
                </a:solidFill>
              </a:rPr>
              <a:t>srand</a:t>
            </a:r>
            <a:r>
              <a:rPr lang="en-US" sz="1200" dirty="0" smtClean="0">
                <a:solidFill>
                  <a:srgbClr val="FF0000"/>
                </a:solidFill>
              </a:rPr>
              <a:t>"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  echo4 "</a:t>
            </a:r>
            <a:r>
              <a:rPr lang="en-US" sz="1200" dirty="0" err="1" smtClean="0">
                <a:solidFill>
                  <a:srgbClr val="FF0000"/>
                </a:solidFill>
              </a:rPr>
              <a:t>Yick</a:t>
            </a:r>
            <a:r>
              <a:rPr lang="en-US" sz="1200" dirty="0" smtClean="0">
                <a:solidFill>
                  <a:srgbClr val="FF0000"/>
                </a:solidFill>
              </a:rPr>
              <a:t>, looks like I have to use rand()."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  ENDIF</a:t>
            </a:r>
          </a:p>
          <a:p>
            <a:r>
              <a:rPr lang="en-US" sz="1200" dirty="0" smtClean="0">
                <a:solidFill>
                  <a:srgbClr val="FF0000"/>
                </a:solidFill>
              </a:rPr>
              <a:t>$ ENDIF</a:t>
            </a:r>
          </a:p>
        </p:txBody>
      </p:sp>
      <p:sp>
        <p:nvSpPr>
          <p:cNvPr id="9" name="Up Arrow 8"/>
          <p:cNvSpPr/>
          <p:nvPr/>
        </p:nvSpPr>
        <p:spPr>
          <a:xfrm>
            <a:off x="10198395" y="3175063"/>
            <a:ext cx="606056" cy="120624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667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/>
      <p:bldP spid="14" grpId="0"/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Perl’s Built In – drand48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97945" cy="282080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Linear </a:t>
            </a:r>
            <a:r>
              <a:rPr lang="en-US" dirty="0" err="1" smtClean="0">
                <a:solidFill>
                  <a:srgbClr val="FFC000"/>
                </a:solidFill>
              </a:rPr>
              <a:t>Congruential</a:t>
            </a:r>
            <a:r>
              <a:rPr lang="en-US" dirty="0" smtClean="0">
                <a:solidFill>
                  <a:srgbClr val="FFC000"/>
                </a:solidFill>
              </a:rPr>
              <a:t> Generator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Implemented in </a:t>
            </a:r>
            <a:r>
              <a:rPr lang="en-US" dirty="0" err="1" smtClean="0">
                <a:solidFill>
                  <a:srgbClr val="FFC000"/>
                </a:solidFill>
              </a:rPr>
              <a:t>glibc</a:t>
            </a:r>
            <a:endParaRPr lang="en-US" dirty="0" smtClean="0">
              <a:solidFill>
                <a:srgbClr val="FFC000"/>
              </a:solidFill>
            </a:endParaRPr>
          </a:p>
          <a:p>
            <a:r>
              <a:rPr lang="en-US" dirty="0" smtClean="0">
                <a:solidFill>
                  <a:srgbClr val="FFC000"/>
                </a:solidFill>
              </a:rPr>
              <a:t>Generates Uniformly Distributed Pseudo Random Numbers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[ 0, 1 )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Declared Obsolete by SVID 3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System V Interface Definition</a:t>
            </a:r>
          </a:p>
          <a:p>
            <a:pPr lvl="2"/>
            <a:r>
              <a:rPr lang="en-US" dirty="0" smtClean="0">
                <a:solidFill>
                  <a:srgbClr val="FFC000"/>
                </a:solidFill>
              </a:rPr>
              <a:t>AT&amp;T UNIX System V</a:t>
            </a: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Published in 1989</a:t>
            </a:r>
          </a:p>
          <a:p>
            <a:pPr lvl="1"/>
            <a:endParaRPr lang="en-US" dirty="0" smtClean="0">
              <a:solidFill>
                <a:srgbClr val="FFC000"/>
              </a:solidFill>
            </a:endParaRPr>
          </a:p>
          <a:p>
            <a:endParaRPr lang="en-US" dirty="0" smtClean="0">
              <a:solidFill>
                <a:srgbClr val="FFC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458028" y="2040215"/>
            <a:ext cx="4312753" cy="18261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n+1 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 (</a:t>
            </a:r>
            <a:r>
              <a:rPr lang="en-US" sz="2800" i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sz="28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X</a:t>
            </a:r>
            <a:r>
              <a:rPr lang="en-US" sz="2800" baseline="-250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+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  mod </a:t>
            </a:r>
            <a:r>
              <a:rPr lang="en-US" sz="2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</a:t>
            </a:r>
          </a:p>
          <a:p>
            <a:endParaRPr lang="en-US" sz="2800" i="1" baseline="-2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modulus     = 2</a:t>
            </a:r>
            <a:r>
              <a:rPr lang="en-US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multiplier  = 25214903917</a:t>
            </a:r>
          </a:p>
          <a:p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i="1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increment   = 11</a:t>
            </a:r>
          </a:p>
          <a:p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-25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seed        = 13070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5304" y="4846583"/>
            <a:ext cx="11302408" cy="16568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25214903917 * 13070) + 11) mod 2</a:t>
            </a:r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= 48083817484545  =&gt; 0.170828</a:t>
            </a:r>
          </a:p>
          <a:p>
            <a:r>
              <a:rPr lang="en-US" sz="1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25214903917 * 48083817484545) + 11) mod 2</a:t>
            </a:r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211078642492280 =&gt; 0.749902</a:t>
            </a:r>
          </a:p>
          <a:p>
            <a:r>
              <a:rPr lang="en-US" sz="1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25214903917 * 211078642492280) + 11) mod 2</a:t>
            </a:r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27126209522211  =&gt; 0.096372</a:t>
            </a:r>
          </a:p>
          <a:p>
            <a:r>
              <a:rPr lang="en-US" sz="1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25214903917 * 27126209522211) + 11) mod 2</a:t>
            </a:r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245014179504882 =&gt; 0.870465</a:t>
            </a:r>
          </a:p>
          <a:p>
            <a:r>
              <a:rPr lang="en-US" sz="19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((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25214903917 * 245014179504882) + 11) mod 2</a:t>
            </a:r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en-US" sz="19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162496491130133 =&gt; 0.577304</a:t>
            </a:r>
            <a:endParaRPr lang="en-US" sz="1900" baseline="30000" dirty="0" smtClean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900" baseline="3000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776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CIA – </a:t>
            </a: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Dual_EC_DRBG</a:t>
            </a:r>
            <a:r>
              <a:rPr lang="en-US" sz="3600" b="1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– Elliptic Curves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950416" cy="4451189"/>
          </a:xfrm>
        </p:spPr>
        <p:txBody>
          <a:bodyPr>
            <a:normAutofit/>
          </a:bodyPr>
          <a:lstStyle/>
          <a:p>
            <a:r>
              <a:rPr lang="en-US" dirty="0" err="1" smtClean="0">
                <a:solidFill>
                  <a:srgbClr val="FFC000"/>
                </a:solidFill>
              </a:rPr>
              <a:t>Dual_EC_DRBG</a:t>
            </a:r>
            <a:endParaRPr lang="en-US" dirty="0">
              <a:solidFill>
                <a:srgbClr val="FFC000"/>
              </a:solidFill>
            </a:endParaRPr>
          </a:p>
          <a:p>
            <a:pPr lvl="1"/>
            <a:r>
              <a:rPr lang="en-US" dirty="0" smtClean="0">
                <a:solidFill>
                  <a:srgbClr val="FFC000"/>
                </a:solidFill>
              </a:rPr>
              <a:t>Dual Elliptic Curve Deterministic Random Bit Generator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Elliptic Curve</a:t>
            </a:r>
          </a:p>
          <a:p>
            <a:pPr lvl="1"/>
            <a:r>
              <a:rPr lang="en-US" i="1" dirty="0">
                <a:solidFill>
                  <a:srgbClr val="FFC000"/>
                </a:solidFill>
              </a:rPr>
              <a:t>y</a:t>
            </a:r>
            <a:r>
              <a:rPr lang="en-US" baseline="30000" dirty="0" smtClean="0">
                <a:solidFill>
                  <a:srgbClr val="FFC000"/>
                </a:solidFill>
              </a:rPr>
              <a:t>2</a:t>
            </a:r>
            <a:r>
              <a:rPr lang="en-US" dirty="0" smtClean="0">
                <a:solidFill>
                  <a:srgbClr val="FFC000"/>
                </a:solidFill>
              </a:rPr>
              <a:t> = </a:t>
            </a:r>
            <a:r>
              <a:rPr lang="en-US" i="1" dirty="0" smtClean="0">
                <a:solidFill>
                  <a:srgbClr val="FFC000"/>
                </a:solidFill>
              </a:rPr>
              <a:t>x</a:t>
            </a:r>
            <a:r>
              <a:rPr lang="en-US" baseline="30000" dirty="0" smtClean="0">
                <a:solidFill>
                  <a:srgbClr val="FFC000"/>
                </a:solidFill>
              </a:rPr>
              <a:t>3</a:t>
            </a:r>
            <a:r>
              <a:rPr lang="en-US" dirty="0" smtClean="0">
                <a:solidFill>
                  <a:srgbClr val="FFC000"/>
                </a:solidFill>
              </a:rPr>
              <a:t> - 3</a:t>
            </a:r>
            <a:r>
              <a:rPr lang="en-US" i="1" dirty="0" smtClean="0">
                <a:solidFill>
                  <a:srgbClr val="FFC000"/>
                </a:solidFill>
              </a:rPr>
              <a:t>x</a:t>
            </a:r>
            <a:r>
              <a:rPr lang="en-US" dirty="0" smtClean="0">
                <a:solidFill>
                  <a:srgbClr val="FFC000"/>
                </a:solidFill>
              </a:rPr>
              <a:t> + </a:t>
            </a:r>
            <a:r>
              <a:rPr lang="en-US" i="1" dirty="0" smtClean="0">
                <a:solidFill>
                  <a:srgbClr val="FFC000"/>
                </a:solidFill>
              </a:rPr>
              <a:t>b</a:t>
            </a:r>
            <a:r>
              <a:rPr lang="en-US" dirty="0" smtClean="0">
                <a:solidFill>
                  <a:srgbClr val="FFC000"/>
                </a:solidFill>
              </a:rPr>
              <a:t> (mod </a:t>
            </a:r>
            <a:r>
              <a:rPr lang="en-US" i="1" dirty="0" smtClean="0">
                <a:solidFill>
                  <a:srgbClr val="FFC000"/>
                </a:solidFill>
              </a:rPr>
              <a:t>p</a:t>
            </a:r>
            <a:r>
              <a:rPr lang="en-US" dirty="0" smtClean="0">
                <a:solidFill>
                  <a:srgbClr val="FFC000"/>
                </a:solidFill>
              </a:rPr>
              <a:t>)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Strength comes from the intractability of the </a:t>
            </a:r>
            <a:r>
              <a:rPr lang="en-US" i="1" dirty="0" smtClean="0">
                <a:solidFill>
                  <a:srgbClr val="FFC000"/>
                </a:solidFill>
              </a:rPr>
              <a:t>Elliptic Curve Discrete Logarithm Problem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1535216"/>
            <a:ext cx="2040896" cy="23718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43601" y="3925956"/>
            <a:ext cx="55880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Slope =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(2y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 (3x</a:t>
            </a:r>
            <a:r>
              <a:rPr lang="en-US" sz="2000" baseline="30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+ 9)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2Q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*(5</a:t>
            </a:r>
            <a:r>
              <a:rPr lang="en-US" sz="2000" baseline="30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+ 9) = 84 mod 17 = 16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2Q</a:t>
            </a:r>
            <a:r>
              <a:rPr lang="en-US" sz="2000" baseline="-25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(2 * 13)</a:t>
            </a:r>
            <a:r>
              <a:rPr lang="en-US" sz="2000" baseline="30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= 26 mod 17 =  9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84497" y="1624458"/>
            <a:ext cx="354717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aseline="30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aseline="30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- 3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(mod </a:t>
            </a:r>
            <a:r>
              <a:rPr lang="en-US" i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Given:</a:t>
            </a:r>
          </a:p>
          <a:p>
            <a:pPr marL="0" lvl="1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16, 2)</a:t>
            </a:r>
          </a:p>
          <a:p>
            <a:pPr marL="0" lvl="1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Q = (5, 13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/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 k such that </a:t>
            </a:r>
            <a:r>
              <a:rPr lang="en-US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985460" y="5037451"/>
            <a:ext cx="28662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2Q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(16,  9)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3Q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(12,  1)</a:t>
            </a:r>
          </a:p>
          <a:p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4Q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(16,  2</a:t>
            </a:r>
            <a:r>
              <a:rPr lang="en-US" sz="20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048595" y="5252894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 = 4</a:t>
            </a:r>
          </a:p>
        </p:txBody>
      </p:sp>
    </p:spTree>
    <p:extLst>
      <p:ext uri="{BB962C8B-B14F-4D97-AF65-F5344CB8AC3E}">
        <p14:creationId xmlns:p14="http://schemas.microsoft.com/office/powerpoint/2010/main" val="2030000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CIA – </a:t>
            </a:r>
            <a:r>
              <a:rPr lang="en-US" sz="3600" b="1" dirty="0" err="1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Dual_EC_DRBG</a:t>
            </a:r>
            <a:r>
              <a:rPr lang="en-US" sz="3600" b="1" dirty="0" smtClean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 Implementation</a:t>
            </a:r>
            <a:endParaRPr lang="en-US" sz="3600" b="1" dirty="0">
              <a:solidFill>
                <a:srgbClr val="92D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0572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19" y="1500317"/>
            <a:ext cx="5627381" cy="16618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04914" y="2331244"/>
            <a:ext cx="3560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x(t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P)</a:t>
            </a:r>
          </a:p>
          <a:p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x(s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</a:p>
          <a:p>
            <a:r>
              <a:rPr lang="en-US" sz="2400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LSBytes30(r</a:t>
            </a:r>
            <a:r>
              <a:rPr lang="en-US" sz="2400" b="1" baseline="-25000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4914" y="3531503"/>
            <a:ext cx="356073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x(s</a:t>
            </a:r>
            <a:r>
              <a:rPr lang="en-US" sz="2400" b="1" baseline="-25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P)</a:t>
            </a:r>
          </a:p>
          <a:p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b="1" baseline="-25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x(s</a:t>
            </a:r>
            <a:r>
              <a:rPr lang="en-US" sz="2400" b="1" baseline="-25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400" b="1" baseline="-25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LSBytes30(r</a:t>
            </a:r>
            <a:r>
              <a:rPr lang="en-US" sz="2400" b="1" baseline="-25000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54868" y="1500317"/>
            <a:ext cx="586679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x(foo) = X coordinate of point</a:t>
            </a:r>
          </a:p>
          <a:p>
            <a:r>
              <a:rPr lang="el-GR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ϕ</a:t>
            </a:r>
            <a:r>
              <a:rPr lang="en-US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(foo) = Map Integer to Bits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987" y="3992598"/>
            <a:ext cx="4475251" cy="247630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3688" y="3346552"/>
            <a:ext cx="49487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i="1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400" baseline="300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dirty="0" smtClean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aseline="30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- 3</a:t>
            </a:r>
            <a:r>
              <a:rPr lang="en-US" sz="24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(mod </a:t>
            </a:r>
            <a:r>
              <a:rPr lang="en-US" sz="2400" i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04914" y="4731762"/>
            <a:ext cx="31226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x(s</a:t>
            </a:r>
            <a:r>
              <a:rPr lang="en-US" sz="2400" b="1" baseline="-250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Q)</a:t>
            </a:r>
          </a:p>
          <a:p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x(s</a:t>
            </a:r>
            <a:r>
              <a:rPr lang="en-US" sz="24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 =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kQ</a:t>
            </a:r>
            <a:endParaRPr lang="en-US" sz="24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sz="2400" b="1" baseline="-250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x(s</a:t>
            </a:r>
            <a:r>
              <a:rPr lang="en-US" sz="24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504914" y="6238071"/>
            <a:ext cx="172194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2400" b="1" baseline="-25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</a:t>
            </a:r>
            <a:r>
              <a:rPr lang="en-US" sz="2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</a:t>
            </a:r>
            <a:r>
              <a:rPr lang="en-US" sz="2400" b="1" baseline="-25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1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1624</Words>
  <Application>Microsoft Office PowerPoint</Application>
  <PresentationFormat>Widescreen</PresentationFormat>
  <Paragraphs>343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 Theme</vt:lpstr>
      <vt:lpstr>Pseudo-Random Number Generation How it Works, What the CIA Knows, and What Options Exist in Perl?</vt:lpstr>
      <vt:lpstr>Overview</vt:lpstr>
      <vt:lpstr>Background – Pseudo vs Truly Random</vt:lpstr>
      <vt:lpstr>Background – PNRG Terms</vt:lpstr>
      <vt:lpstr>Background – Sample PNRG Types</vt:lpstr>
      <vt:lpstr>Perl’s Built In - Configuration</vt:lpstr>
      <vt:lpstr>Perl’s Built In – drand48</vt:lpstr>
      <vt:lpstr>CIA – Dual_EC_DRBG – Elliptic Curves</vt:lpstr>
      <vt:lpstr>CIA – Dual_EC_DRBG - Implementation</vt:lpstr>
      <vt:lpstr>CIA – Dual_EC_DRBG - Backdoor</vt:lpstr>
      <vt:lpstr>Perl – Best Practices</vt:lpstr>
      <vt:lpstr>Perl – Best Practices - srand</vt:lpstr>
      <vt:lpstr>Perl – Best Practices - GoMommy</vt:lpstr>
      <vt:lpstr>Perl – Best Practices</vt:lpstr>
      <vt:lpstr>Perl – Modules</vt:lpstr>
      <vt:lpstr>Questions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Stone</dc:creator>
  <cp:lastModifiedBy>Robert Stone</cp:lastModifiedBy>
  <cp:revision>114</cp:revision>
  <dcterms:created xsi:type="dcterms:W3CDTF">2014-02-09T18:49:48Z</dcterms:created>
  <dcterms:modified xsi:type="dcterms:W3CDTF">2014-02-14T15:52:32Z</dcterms:modified>
</cp:coreProperties>
</file>