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08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DFEF-C0EF-4A60-AD24-58AEC45FA3E5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CC8D-AC77-4087-82D6-888E2F61F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67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DFEF-C0EF-4A60-AD24-58AEC45FA3E5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CC8D-AC77-4087-82D6-888E2F61F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97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DFEF-C0EF-4A60-AD24-58AEC45FA3E5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CC8D-AC77-4087-82D6-888E2F61F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191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DFEF-C0EF-4A60-AD24-58AEC45FA3E5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CC8D-AC77-4087-82D6-888E2F61F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6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DFEF-C0EF-4A60-AD24-58AEC45FA3E5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CC8D-AC77-4087-82D6-888E2F61F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97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DFEF-C0EF-4A60-AD24-58AEC45FA3E5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CC8D-AC77-4087-82D6-888E2F61F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676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DFEF-C0EF-4A60-AD24-58AEC45FA3E5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CC8D-AC77-4087-82D6-888E2F61F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92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DFEF-C0EF-4A60-AD24-58AEC45FA3E5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CC8D-AC77-4087-82D6-888E2F61F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15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DFEF-C0EF-4A60-AD24-58AEC45FA3E5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CC8D-AC77-4087-82D6-888E2F61F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13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DFEF-C0EF-4A60-AD24-58AEC45FA3E5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CC8D-AC77-4087-82D6-888E2F61F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90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DFEF-C0EF-4A60-AD24-58AEC45FA3E5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CC8D-AC77-4087-82D6-888E2F61F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24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4DFEF-C0EF-4A60-AD24-58AEC45FA3E5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DCC8D-AC77-4087-82D6-888E2F61F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336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symbolhound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nu.org/software/gawk/manual/html_node/OFMT.html" TargetMode="External"/><Relationship Id="rId2" Type="http://schemas.openxmlformats.org/officeDocument/2006/relationships/hyperlink" Target="http://search.cpan.org/~andyd/perl5.003_07/pod/perlvar.po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erldoc.perl.org/perldata.html#Variable-names" TargetMode="External"/><Relationship Id="rId5" Type="http://schemas.openxmlformats.org/officeDocument/2006/relationships/hyperlink" Target="http://perl5.git.perl.org/perl.git/commit/8d063cd8450e59ea1c611a2f4f5a21059a" TargetMode="External"/><Relationship Id="rId4" Type="http://schemas.openxmlformats.org/officeDocument/2006/relationships/hyperlink" Target="http://search.cpan.org/~dapm/perl-5.10.1/pod/perl5100delta.pod#The_%24%2A_and_%24%23_variables_have_been_remov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7326" y="1555995"/>
            <a:ext cx="11151909" cy="2387600"/>
          </a:xfrm>
        </p:spPr>
        <p:txBody>
          <a:bodyPr>
            <a:normAutofit fontScale="90000"/>
          </a:bodyPr>
          <a:lstStyle/>
          <a:p>
            <a:r>
              <a:rPr lang="en-US" sz="7300" b="1" dirty="0" smtClean="0">
                <a:solidFill>
                  <a:srgbClr val="FFC000"/>
                </a:solidFill>
                <a:latin typeface="+mn-lt"/>
              </a:rPr>
              <a:t>Everything You Ever Wanted To Know About $#</a:t>
            </a:r>
            <a:r>
              <a:rPr lang="en-US" dirty="0" smtClean="0">
                <a:solidFill>
                  <a:srgbClr val="00B0F0"/>
                </a:solidFill>
              </a:rPr>
              <a:t/>
            </a:r>
            <a:br>
              <a:rPr lang="en-US" dirty="0" smtClean="0">
                <a:solidFill>
                  <a:srgbClr val="00B0F0"/>
                </a:solidFill>
              </a:rPr>
            </a:br>
            <a:r>
              <a:rPr lang="en-US" sz="5300" b="1" dirty="0" smtClean="0">
                <a:solidFill>
                  <a:schemeClr val="accent1"/>
                </a:solidFill>
                <a:latin typeface="+mn-lt"/>
              </a:rPr>
              <a:t>But Couldn’t Google</a:t>
            </a:r>
            <a:endParaRPr lang="en-US" sz="53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1280" y="4148793"/>
            <a:ext cx="9144000" cy="1655762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92D050"/>
                </a:solidFill>
              </a:rPr>
              <a:t>November 13</a:t>
            </a:r>
            <a:r>
              <a:rPr lang="en-US" sz="3600" baseline="30000" dirty="0" smtClean="0">
                <a:solidFill>
                  <a:srgbClr val="92D050"/>
                </a:solidFill>
              </a:rPr>
              <a:t>th</a:t>
            </a:r>
            <a:r>
              <a:rPr lang="en-US" sz="3600" dirty="0" smtClean="0">
                <a:solidFill>
                  <a:srgbClr val="92D050"/>
                </a:solidFill>
              </a:rPr>
              <a:t>, 2014 – Houston Perl Mongers</a:t>
            </a:r>
          </a:p>
          <a:p>
            <a:r>
              <a:rPr lang="en-US" sz="3600" dirty="0" smtClean="0">
                <a:solidFill>
                  <a:srgbClr val="92D050"/>
                </a:solidFill>
              </a:rPr>
              <a:t>Robert Stone</a:t>
            </a:r>
          </a:p>
          <a:p>
            <a:r>
              <a:rPr lang="en-US" sz="3600" dirty="0" smtClean="0">
                <a:solidFill>
                  <a:srgbClr val="92D050"/>
                </a:solidFill>
              </a:rPr>
              <a:t>HostGator.com</a:t>
            </a:r>
            <a:endParaRPr lang="en-US" sz="36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60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smtClean="0">
                <a:solidFill>
                  <a:srgbClr val="FFC000"/>
                </a:solidFill>
                <a:latin typeface="+mn-lt"/>
              </a:rPr>
              <a:t>Which Sigil Are We Talking About? - $#</a:t>
            </a:r>
            <a:endParaRPr lang="en-US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35425" y="1561665"/>
            <a:ext cx="6136850" cy="4131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 8d063cd8450e59ea1c611a2f4f5a21059a2804f1</a:t>
            </a:r>
          </a:p>
          <a:p>
            <a:r>
              <a:rPr lang="en-US" sz="105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Author: Larry Wall &lt;lwall@jpl-devvax.jpl.nasa.gov&gt;</a:t>
            </a:r>
          </a:p>
          <a:p>
            <a:r>
              <a:rPr lang="en-US" sz="105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Date:   Fri Dec 18 00:00:00 1987 +0000</a:t>
            </a:r>
          </a:p>
          <a:p>
            <a:r>
              <a:rPr lang="en-US" sz="105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r>
              <a:rPr lang="en-US" sz="105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 "replacement" for </a:t>
            </a:r>
            <a:r>
              <a:rPr lang="en-US" sz="105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awk</a:t>
            </a:r>
            <a:r>
              <a:rPr lang="en-US" sz="105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sz="105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sed</a:t>
            </a:r>
            <a:endParaRPr lang="en-US" sz="1050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r>
              <a:rPr lang="en-US" sz="105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[  Perl is kind of designed to make </a:t>
            </a:r>
            <a:r>
              <a:rPr lang="en-US" sz="105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awk</a:t>
            </a:r>
            <a:r>
              <a:rPr lang="en-US" sz="105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sz="105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sed</a:t>
            </a:r>
            <a:r>
              <a:rPr lang="en-US" sz="105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semi-obsolete.  This posting</a:t>
            </a:r>
          </a:p>
          <a:p>
            <a:r>
              <a:rPr lang="en-US" sz="105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will include the first 10 patches after the main source.  The following</a:t>
            </a:r>
          </a:p>
          <a:p>
            <a:r>
              <a:rPr lang="en-US" sz="105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description is lifted from Larry's </a:t>
            </a:r>
            <a:r>
              <a:rPr lang="en-US" sz="105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manpage</a:t>
            </a:r>
            <a:r>
              <a:rPr lang="en-US" sz="105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--r$  ]</a:t>
            </a:r>
          </a:p>
          <a:p>
            <a:r>
              <a:rPr lang="en-US" sz="105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r>
              <a:rPr lang="en-US" sz="105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Perl is a interpreted language optimized for scanning arbitrary text</a:t>
            </a:r>
          </a:p>
          <a:p>
            <a:r>
              <a:rPr lang="en-US" sz="105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files, extracting information from those text files, and printing</a:t>
            </a:r>
          </a:p>
          <a:p>
            <a:r>
              <a:rPr lang="en-US" sz="105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reports based on that information.  It's also a good language for many</a:t>
            </a:r>
          </a:p>
          <a:p>
            <a:r>
              <a:rPr lang="en-US" sz="105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system management tasks.  The language is intended to be practical</a:t>
            </a:r>
          </a:p>
          <a:p>
            <a:r>
              <a:rPr lang="en-US" sz="105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(easy to use, efficient, complete) rather than beautiful (tiny,</a:t>
            </a:r>
          </a:p>
          <a:p>
            <a:r>
              <a:rPr lang="en-US" sz="105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elegant, minimal).  It combines (in the author's opinion, anyway) some</a:t>
            </a:r>
          </a:p>
          <a:p>
            <a:r>
              <a:rPr lang="en-US" sz="105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of the best features of C, </a:t>
            </a:r>
            <a:r>
              <a:rPr lang="en-US" sz="105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sed</a:t>
            </a:r>
            <a:r>
              <a:rPr lang="en-US" sz="105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05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awk</a:t>
            </a:r>
            <a:r>
              <a:rPr lang="en-US" sz="105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and </a:t>
            </a:r>
            <a:r>
              <a:rPr lang="en-US" sz="105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</a:t>
            </a:r>
            <a:r>
              <a:rPr lang="en-US" sz="105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so people familiar with</a:t>
            </a:r>
          </a:p>
          <a:p>
            <a:r>
              <a:rPr lang="en-US" sz="105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those languages should have little difficulty with it.  (Language</a:t>
            </a:r>
          </a:p>
          <a:p>
            <a:r>
              <a:rPr lang="en-US" sz="105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historians will also note some vestiges of </a:t>
            </a:r>
            <a:r>
              <a:rPr lang="en-US" sz="105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csh</a:t>
            </a:r>
            <a:r>
              <a:rPr lang="en-US" sz="105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Pascal, and even</a:t>
            </a:r>
          </a:p>
          <a:p>
            <a:r>
              <a:rPr lang="en-US" sz="105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BASIC-PLUS.) Expression syntax corresponds quite closely to C</a:t>
            </a:r>
          </a:p>
          <a:p>
            <a:r>
              <a:rPr lang="en-US" sz="105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expression syntax.  If you have a problem that would ordinarily use </a:t>
            </a:r>
            <a:r>
              <a:rPr lang="en-US" sz="105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sed</a:t>
            </a:r>
            <a:endParaRPr lang="en-US" sz="1050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or </a:t>
            </a:r>
            <a:r>
              <a:rPr lang="en-US" sz="105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awk</a:t>
            </a:r>
            <a:r>
              <a:rPr lang="en-US" sz="105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or </a:t>
            </a:r>
            <a:r>
              <a:rPr lang="en-US" sz="105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</a:t>
            </a:r>
            <a:r>
              <a:rPr lang="en-US" sz="105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but it exceeds their capabilities or must run a little</a:t>
            </a:r>
          </a:p>
          <a:p>
            <a:r>
              <a:rPr lang="en-US" sz="105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faster, and you don't want to write the silly thing in C, then </a:t>
            </a:r>
            <a:r>
              <a:rPr lang="en-US" sz="105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perl</a:t>
            </a:r>
            <a:r>
              <a:rPr lang="en-US" sz="105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may</a:t>
            </a:r>
          </a:p>
          <a:p>
            <a:r>
              <a:rPr lang="en-US" sz="105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be for you.  There are also translators to turn your </a:t>
            </a:r>
            <a:r>
              <a:rPr lang="en-US" sz="105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sed</a:t>
            </a:r>
            <a:r>
              <a:rPr lang="en-US" sz="105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sz="105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awk</a:t>
            </a:r>
            <a:endParaRPr lang="en-US" sz="1050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scripts into </a:t>
            </a:r>
            <a:r>
              <a:rPr lang="en-US" sz="105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perl</a:t>
            </a:r>
            <a:r>
              <a:rPr lang="en-US" sz="105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scripts.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58634" y="5693565"/>
            <a:ext cx="1913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Initial Perl Commit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00727" y="1420272"/>
            <a:ext cx="5553173" cy="5140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accent6"/>
                </a:solidFill>
              </a:rPr>
              <a:t>Stand Alone $#</a:t>
            </a:r>
          </a:p>
          <a:p>
            <a:pPr lvl="1"/>
            <a:r>
              <a:rPr lang="en-US" dirty="0" smtClean="0">
                <a:solidFill>
                  <a:schemeClr val="accent6"/>
                </a:solidFill>
              </a:rPr>
              <a:t>Introduced in the Initial Perl 1.0 commit</a:t>
            </a:r>
          </a:p>
        </p:txBody>
      </p:sp>
    </p:spTree>
    <p:extLst>
      <p:ext uri="{BB962C8B-B14F-4D97-AF65-F5344CB8AC3E}">
        <p14:creationId xmlns:p14="http://schemas.microsoft.com/office/powerpoint/2010/main" val="2965418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6" grpId="0" uiExpand="1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smtClean="0">
                <a:solidFill>
                  <a:srgbClr val="FFC000"/>
                </a:solidFill>
                <a:latin typeface="+mn-lt"/>
              </a:rPr>
              <a:t>Which Sigil Are We Talking About? - $#</a:t>
            </a:r>
            <a:endParaRPr lang="en-US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70484" y="1690688"/>
            <a:ext cx="50999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$# 8</a:t>
            </a:r>
          </a:p>
          <a:p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 format for printed numbers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endParaRPr lang="en-US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 variable is a half-hearted attempt to emulate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awk's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OFMT variable.</a:t>
            </a:r>
          </a:p>
          <a:p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There are times, however, when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awk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perl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have differing notions of what</a:t>
            </a:r>
          </a:p>
          <a:p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in fact numeric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endParaRPr lang="en-US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Also, the initial value is %.20g rather than %.6g, so you need to set $#</a:t>
            </a:r>
          </a:p>
          <a:p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explicitly to get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awk's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value.</a:t>
            </a:r>
          </a:p>
          <a:p>
            <a:endParaRPr lang="en-US" dirty="0" smtClean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Mnemonic: # is the number sign.)</a:t>
            </a:r>
          </a:p>
          <a:p>
            <a:endParaRPr lang="en-US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44899" y="5568673"/>
            <a:ext cx="122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perl.man.2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00727" y="1420272"/>
            <a:ext cx="5553173" cy="5140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accent6"/>
                </a:solidFill>
              </a:rPr>
              <a:t>Stand Alone $#</a:t>
            </a:r>
          </a:p>
          <a:p>
            <a:pPr lvl="1"/>
            <a:r>
              <a:rPr lang="en-US" dirty="0" smtClean="0">
                <a:solidFill>
                  <a:schemeClr val="accent6"/>
                </a:solidFill>
              </a:rPr>
              <a:t>Introduced in the Initial Perl 1.0 commit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Equivalent to $OFMT</a:t>
            </a:r>
          </a:p>
          <a:p>
            <a:pPr lvl="1"/>
            <a:r>
              <a:rPr lang="en-US" dirty="0" smtClean="0">
                <a:solidFill>
                  <a:schemeClr val="accent6"/>
                </a:solidFill>
              </a:rPr>
              <a:t>“a half-hearted attempt to emulate </a:t>
            </a:r>
            <a:r>
              <a:rPr lang="en-US" dirty="0" err="1" smtClean="0">
                <a:solidFill>
                  <a:schemeClr val="accent6"/>
                </a:solidFill>
              </a:rPr>
              <a:t>awk’s</a:t>
            </a:r>
            <a:r>
              <a:rPr lang="en-US" dirty="0" smtClean="0">
                <a:solidFill>
                  <a:schemeClr val="accent6"/>
                </a:solidFill>
              </a:rPr>
              <a:t> OFMT variable”</a:t>
            </a:r>
          </a:p>
        </p:txBody>
      </p:sp>
    </p:spTree>
    <p:extLst>
      <p:ext uri="{BB962C8B-B14F-4D97-AF65-F5344CB8AC3E}">
        <p14:creationId xmlns:p14="http://schemas.microsoft.com/office/powerpoint/2010/main" val="16064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6" grpId="0" uiExpand="1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smtClean="0">
                <a:solidFill>
                  <a:srgbClr val="FFC000"/>
                </a:solidFill>
                <a:latin typeface="+mn-lt"/>
              </a:rPr>
              <a:t>Which Sigil Are We Talking About? - $#</a:t>
            </a:r>
            <a:endParaRPr lang="en-US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16869" y="4182429"/>
            <a:ext cx="596716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drzigman@lion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~]$ </a:t>
            </a:r>
            <a:r>
              <a:rPr lang="en-US" sz="16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perl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-le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'$#="%.2f"; print 1/7;'</a:t>
            </a:r>
          </a:p>
          <a:p>
            <a:r>
              <a:rPr lang="en-US" sz="16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0.14</a:t>
            </a:r>
            <a:endParaRPr lang="en-US" sz="1600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drzigman@lion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~]$ </a:t>
            </a:r>
            <a:r>
              <a:rPr lang="en-US" sz="16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perl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-le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'$#="%.3f"; print 1/7;'</a:t>
            </a:r>
          </a:p>
          <a:p>
            <a:r>
              <a:rPr lang="en-US" sz="16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0.143</a:t>
            </a:r>
            <a:endParaRPr lang="en-US" sz="1600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drzigman@lion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~]$ </a:t>
            </a:r>
            <a:r>
              <a:rPr lang="en-US" sz="16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perl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-le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'$#="%.4f"; print 1/7;'</a:t>
            </a:r>
          </a:p>
          <a:p>
            <a:r>
              <a:rPr lang="en-US" sz="16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0.1429</a:t>
            </a:r>
            <a:endParaRPr lang="en-US" sz="1600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drzigman@lion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~]$ </a:t>
            </a:r>
            <a:r>
              <a:rPr lang="en-US" sz="16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perl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-le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'$#="%.5f"; print 1/7;'</a:t>
            </a:r>
          </a:p>
          <a:p>
            <a:r>
              <a:rPr lang="en-US" sz="16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0.14286</a:t>
            </a:r>
            <a:endParaRPr lang="en-US" sz="1600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00727" y="1420272"/>
            <a:ext cx="5553173" cy="5140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accent6"/>
                </a:solidFill>
              </a:rPr>
              <a:t>Stand Alone $#</a:t>
            </a:r>
          </a:p>
          <a:p>
            <a:pPr lvl="1"/>
            <a:r>
              <a:rPr lang="en-US" dirty="0" smtClean="0">
                <a:solidFill>
                  <a:schemeClr val="accent6"/>
                </a:solidFill>
              </a:rPr>
              <a:t>Introduced in the Initial Perl 1.0 commit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Equivalent to $OFMT</a:t>
            </a:r>
          </a:p>
          <a:p>
            <a:pPr lvl="1"/>
            <a:r>
              <a:rPr lang="en-US" dirty="0" smtClean="0">
                <a:solidFill>
                  <a:schemeClr val="accent6"/>
                </a:solidFill>
              </a:rPr>
              <a:t>“a half-hearted attempt to emulate </a:t>
            </a:r>
            <a:r>
              <a:rPr lang="en-US" dirty="0" err="1" smtClean="0">
                <a:solidFill>
                  <a:schemeClr val="accent6"/>
                </a:solidFill>
              </a:rPr>
              <a:t>awk’s</a:t>
            </a:r>
            <a:r>
              <a:rPr lang="en-US" dirty="0" smtClean="0">
                <a:solidFill>
                  <a:schemeClr val="accent6"/>
                </a:solidFill>
              </a:rPr>
              <a:t> OFMT variable”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OFMT is similar to the </a:t>
            </a:r>
            <a:r>
              <a:rPr lang="en-US" dirty="0" err="1" smtClean="0">
                <a:solidFill>
                  <a:schemeClr val="accent6"/>
                </a:solidFill>
              </a:rPr>
              <a:t>sprintf</a:t>
            </a:r>
            <a:r>
              <a:rPr lang="en-US" dirty="0" smtClean="0">
                <a:solidFill>
                  <a:schemeClr val="accent6"/>
                </a:solidFill>
              </a:rPr>
              <a:t> placeholder</a:t>
            </a:r>
          </a:p>
          <a:p>
            <a:pPr lvl="1"/>
            <a:r>
              <a:rPr lang="en-US" dirty="0" smtClean="0">
                <a:solidFill>
                  <a:schemeClr val="accent6"/>
                </a:solidFill>
              </a:rPr>
              <a:t>Used for setting the default number formatting.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496366"/>
              </p:ext>
            </p:extLst>
          </p:nvPr>
        </p:nvGraphicFramePr>
        <p:xfrm>
          <a:off x="5996354" y="1394783"/>
          <a:ext cx="5864471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231"/>
                <a:gridCol w="1715250"/>
                <a:gridCol w="1634995"/>
                <a:gridCol w="163499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Place Holder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Output</a:t>
                      </a:r>
                      <a:r>
                        <a:rPr lang="en-US" baseline="0" dirty="0" smtClean="0"/>
                        <a:t> of 3.14159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Output of</a:t>
                      </a:r>
                    </a:p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</a:t>
                      </a:r>
                      <a:r>
                        <a:rPr lang="en-US" baseline="0" dirty="0" smtClean="0"/>
                        <a:t> Signed </a:t>
                      </a:r>
                      <a:r>
                        <a:rPr lang="en-US" baseline="0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39004176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Oct Signed </a:t>
                      </a:r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65014020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Hex Signed </a:t>
                      </a:r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23D7810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Floating Point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3.141590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12.000000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SEG FAULT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“” (nothing)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9290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7" grpId="0" uiExpand="1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smtClean="0">
                <a:solidFill>
                  <a:srgbClr val="FFC000"/>
                </a:solidFill>
                <a:latin typeface="+mn-lt"/>
              </a:rPr>
              <a:t>Which Sigil Are We Talking About? - $#</a:t>
            </a:r>
            <a:endParaRPr lang="en-US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727" y="1420272"/>
            <a:ext cx="5553173" cy="514078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Stand Alone $#</a:t>
            </a:r>
          </a:p>
          <a:p>
            <a:pPr lvl="1"/>
            <a:r>
              <a:rPr lang="en-US" dirty="0" smtClean="0">
                <a:solidFill>
                  <a:schemeClr val="accent6"/>
                </a:solidFill>
              </a:rPr>
              <a:t>Introduced in the Initial Perl 1.0 commit</a:t>
            </a:r>
            <a:endParaRPr lang="en-US" dirty="0" smtClean="0">
              <a:solidFill>
                <a:schemeClr val="accent6"/>
              </a:solidFill>
            </a:endParaRPr>
          </a:p>
          <a:p>
            <a:r>
              <a:rPr lang="en-US" dirty="0" smtClean="0">
                <a:solidFill>
                  <a:schemeClr val="accent6"/>
                </a:solidFill>
              </a:rPr>
              <a:t>Equivalent to $OFMT</a:t>
            </a:r>
          </a:p>
          <a:p>
            <a:pPr lvl="1"/>
            <a:r>
              <a:rPr lang="en-US" dirty="0" smtClean="0">
                <a:solidFill>
                  <a:schemeClr val="accent6"/>
                </a:solidFill>
              </a:rPr>
              <a:t>“a half-hearted attempt to emulate </a:t>
            </a:r>
            <a:r>
              <a:rPr lang="en-US" dirty="0" err="1" smtClean="0">
                <a:solidFill>
                  <a:schemeClr val="accent6"/>
                </a:solidFill>
              </a:rPr>
              <a:t>awk’s</a:t>
            </a:r>
            <a:r>
              <a:rPr lang="en-US" dirty="0" smtClean="0">
                <a:solidFill>
                  <a:schemeClr val="accent6"/>
                </a:solidFill>
              </a:rPr>
              <a:t> OFMT variable”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OFMT is similar to the </a:t>
            </a:r>
            <a:r>
              <a:rPr lang="en-US" dirty="0" err="1" smtClean="0">
                <a:solidFill>
                  <a:schemeClr val="accent6"/>
                </a:solidFill>
              </a:rPr>
              <a:t>sprintf</a:t>
            </a:r>
            <a:r>
              <a:rPr lang="en-US" dirty="0" smtClean="0">
                <a:solidFill>
                  <a:schemeClr val="accent6"/>
                </a:solidFill>
              </a:rPr>
              <a:t> placeholder</a:t>
            </a:r>
          </a:p>
          <a:p>
            <a:pPr lvl="1"/>
            <a:r>
              <a:rPr lang="en-US" dirty="0" smtClean="0">
                <a:solidFill>
                  <a:schemeClr val="accent6"/>
                </a:solidFill>
              </a:rPr>
              <a:t>Used for setting the default number formatting.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Deprecated in Perl 5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Obsoleted in Perl 5.10.0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53900" y="1690688"/>
            <a:ext cx="54636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drzigman@lion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~]$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perlbrew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use perl-5.8.9</a:t>
            </a:r>
          </a:p>
          <a:p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drzigman@lion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~]$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perl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wle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'$#="%.5f"; print 1/7;'</a:t>
            </a:r>
          </a:p>
          <a:p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 of $# is deprecated at -e line 1.</a:t>
            </a:r>
          </a:p>
          <a:p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0.14286</a:t>
            </a:r>
          </a:p>
          <a:p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drzigman@lion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~]$</a:t>
            </a:r>
            <a:endParaRPr lang="en-US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53900" y="4125871"/>
            <a:ext cx="55955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drzigman@lion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~]$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perlbrew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use perl-5.10.1</a:t>
            </a:r>
          </a:p>
          <a:p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drzigman@lion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~]$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perl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wle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'$#="%.5f"; print 1/7;'</a:t>
            </a:r>
          </a:p>
          <a:p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$# is no longer supported at -e line 1.</a:t>
            </a:r>
          </a:p>
          <a:p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0.142857142857143</a:t>
            </a:r>
          </a:p>
          <a:p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drzigman@lion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~]$</a:t>
            </a:r>
          </a:p>
        </p:txBody>
      </p:sp>
    </p:spTree>
    <p:extLst>
      <p:ext uri="{BB962C8B-B14F-4D97-AF65-F5344CB8AC3E}">
        <p14:creationId xmlns:p14="http://schemas.microsoft.com/office/powerpoint/2010/main" val="2427749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smtClean="0">
                <a:solidFill>
                  <a:srgbClr val="FFC000"/>
                </a:solidFill>
                <a:latin typeface="+mn-lt"/>
              </a:rPr>
              <a:t>There is more!?! - $#array</a:t>
            </a:r>
            <a:endParaRPr lang="en-US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532" y="1393895"/>
            <a:ext cx="5553173" cy="514078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$#array is fundamentally different from $#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Read as “The last index of array”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How does $#array work?</a:t>
            </a:r>
          </a:p>
          <a:p>
            <a:pPr lvl="1"/>
            <a:r>
              <a:rPr lang="en-US" dirty="0" smtClean="0">
                <a:solidFill>
                  <a:schemeClr val="accent6"/>
                </a:solidFill>
              </a:rPr>
              <a:t>Returns the last index of the array</a:t>
            </a:r>
          </a:p>
          <a:p>
            <a:pPr lvl="1"/>
            <a:r>
              <a:rPr lang="en-US" dirty="0" smtClean="0">
                <a:solidFill>
                  <a:schemeClr val="accent6"/>
                </a:solidFill>
              </a:rPr>
              <a:t>Return -1 if the array is empty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87560" y="1509634"/>
            <a:ext cx="60051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/bin/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perl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@array = ( 'apple', 'orange', 'banana' );</a:t>
            </a: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"Last Index is: " . $#array . "\n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endParaRPr lang="en-US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42133" y="297899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drzigman@lion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~]$ </a:t>
            </a:r>
            <a:r>
              <a:rPr lang="en-US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perl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last_index_of_array3.pl</a:t>
            </a:r>
          </a:p>
          <a:p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 Index is: 2</a:t>
            </a:r>
            <a:endParaRPr lang="en-US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87561" y="4097205"/>
            <a:ext cx="60051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/bin/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perl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@array =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);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"Last Index is: " . $#array . "\n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endParaRPr lang="en-US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42133" y="555996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drzigman@lion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~]$ </a:t>
            </a:r>
            <a:r>
              <a:rPr lang="en-US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perl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last_index_of_array0.pl</a:t>
            </a:r>
          </a:p>
          <a:p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 Index is: -1</a:t>
            </a:r>
            <a:endParaRPr lang="en-US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034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smtClean="0">
                <a:solidFill>
                  <a:srgbClr val="FFC000"/>
                </a:solidFill>
                <a:latin typeface="+mn-lt"/>
              </a:rPr>
              <a:t>There is more!?! - $#array - Usage</a:t>
            </a:r>
            <a:endParaRPr lang="en-US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727" y="1420272"/>
            <a:ext cx="5553173" cy="514078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How is it Used?</a:t>
            </a:r>
          </a:p>
          <a:p>
            <a:pPr lvl="1"/>
            <a:r>
              <a:rPr lang="en-US" dirty="0" smtClean="0">
                <a:solidFill>
                  <a:schemeClr val="accent6"/>
                </a:solidFill>
              </a:rPr>
              <a:t>Iterate through elements by index</a:t>
            </a:r>
          </a:p>
          <a:p>
            <a:pPr lvl="1"/>
            <a:r>
              <a:rPr lang="en-US" dirty="0" smtClean="0">
                <a:solidFill>
                  <a:schemeClr val="accent6"/>
                </a:solidFill>
              </a:rPr>
              <a:t>Get the last element of an array</a:t>
            </a:r>
          </a:p>
          <a:p>
            <a:pPr lvl="1"/>
            <a:r>
              <a:rPr lang="en-US" dirty="0" smtClean="0">
                <a:solidFill>
                  <a:schemeClr val="accent6"/>
                </a:solidFill>
              </a:rPr>
              <a:t>It can also be used with </a:t>
            </a:r>
            <a:r>
              <a:rPr lang="en-US" dirty="0" err="1" smtClean="0">
                <a:solidFill>
                  <a:schemeClr val="accent6"/>
                </a:solidFill>
              </a:rPr>
              <a:t>ArrayRefs</a:t>
            </a:r>
            <a:endParaRPr lang="en-US" dirty="0" smtClean="0">
              <a:solidFill>
                <a:schemeClr val="accent6"/>
              </a:solidFill>
            </a:endParaRPr>
          </a:p>
          <a:p>
            <a:pPr lvl="1"/>
            <a:endParaRPr lang="en-US" dirty="0" smtClean="0">
              <a:solidFill>
                <a:schemeClr val="accent6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144" y="3045969"/>
            <a:ext cx="60051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/bin/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perl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@array = ( 'apple', 'orange', 'banana' );</a:t>
            </a: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my $index ( 0 .. $#array ) {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print "At Index $index is “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. $array[$index] . "\n";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6144" y="542284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drzigman@lion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~]$ </a:t>
            </a:r>
            <a:r>
              <a:rPr lang="en-US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perl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iterate_by_index.pl</a:t>
            </a:r>
          </a:p>
          <a:p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 Index 0 is apple</a:t>
            </a:r>
          </a:p>
          <a:p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 Index 1 is orange</a:t>
            </a:r>
          </a:p>
          <a:p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 Index 2 is banana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0" y="1393564"/>
            <a:ext cx="60051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/bin/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perl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 @array = ( 'apple', 'orange', 'banana' );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"Last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 Is: “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 $array[ $#array ] . "\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endParaRPr lang="en-US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6000" y="318450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drzigman@lion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~]$ </a:t>
            </a:r>
            <a:r>
              <a:rPr lang="en-US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perl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last_element.pl</a:t>
            </a:r>
          </a:p>
          <a:p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 Element Is: banana</a:t>
            </a:r>
            <a:endParaRPr lang="en-US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0" y="4227592"/>
            <a:ext cx="60051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/bin/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perl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 $array = [ 'apple', 'orange', 'banana' ];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"Last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 Is: “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 $array-&gt;[ $#{$array} ] . "\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endParaRPr lang="en-US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96000" y="589611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drzigman@lion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~]$ </a:t>
            </a:r>
            <a:r>
              <a:rPr lang="en-US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perl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last_element_of_ref.pl</a:t>
            </a:r>
          </a:p>
          <a:p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 Element Is: banana</a:t>
            </a:r>
            <a:endParaRPr lang="en-US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784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7" grpId="0"/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smtClean="0">
                <a:solidFill>
                  <a:srgbClr val="FFC000"/>
                </a:solidFill>
                <a:latin typeface="+mn-lt"/>
              </a:rPr>
              <a:t>Something is Rotten in the State of Denmark! – Code Smell</a:t>
            </a:r>
            <a:endParaRPr lang="en-US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736" y="1690688"/>
            <a:ext cx="5568188" cy="330999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Is it’s usage a Code Smell?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Arguments For Code Smell Status</a:t>
            </a:r>
          </a:p>
          <a:p>
            <a:pPr lvl="1"/>
            <a:r>
              <a:rPr lang="en-US" dirty="0" smtClean="0">
                <a:solidFill>
                  <a:schemeClr val="accent6"/>
                </a:solidFill>
              </a:rPr>
              <a:t>Not obviously documented</a:t>
            </a:r>
          </a:p>
          <a:p>
            <a:pPr lvl="2"/>
            <a:r>
              <a:rPr lang="en-US" dirty="0" smtClean="0">
                <a:solidFill>
                  <a:schemeClr val="accent6"/>
                </a:solidFill>
              </a:rPr>
              <a:t>Found in </a:t>
            </a:r>
            <a:r>
              <a:rPr lang="en-US" dirty="0" err="1" smtClean="0">
                <a:solidFill>
                  <a:schemeClr val="accent6"/>
                </a:solidFill>
              </a:rPr>
              <a:t>perldata</a:t>
            </a:r>
            <a:endParaRPr lang="en-US" dirty="0" smtClean="0">
              <a:solidFill>
                <a:schemeClr val="accent6"/>
              </a:solidFill>
            </a:endParaRPr>
          </a:p>
          <a:p>
            <a:pPr lvl="1"/>
            <a:r>
              <a:rPr lang="en-US" dirty="0" smtClean="0">
                <a:solidFill>
                  <a:schemeClr val="accent6"/>
                </a:solidFill>
              </a:rPr>
              <a:t>Challenging to Research</a:t>
            </a:r>
          </a:p>
          <a:p>
            <a:pPr lvl="2"/>
            <a:r>
              <a:rPr lang="en-US" dirty="0" smtClean="0">
                <a:solidFill>
                  <a:schemeClr val="accent6"/>
                </a:solidFill>
                <a:hlinkClick r:id="rId2"/>
              </a:rPr>
              <a:t>http://symbolhound.com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</a:p>
          <a:p>
            <a:pPr lvl="1"/>
            <a:r>
              <a:rPr lang="en-US" dirty="0" smtClean="0">
                <a:solidFill>
                  <a:schemeClr val="accent6"/>
                </a:solidFill>
              </a:rPr>
              <a:t>Returns -1 on empty array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U</a:t>
            </a:r>
            <a:r>
              <a:rPr lang="en-US" dirty="0" smtClean="0">
                <a:solidFill>
                  <a:schemeClr val="accent6"/>
                </a:solidFill>
              </a:rPr>
              <a:t>sage can be surprising</a:t>
            </a:r>
          </a:p>
          <a:p>
            <a:pPr lvl="2"/>
            <a:r>
              <a:rPr lang="en-US" dirty="0" smtClean="0">
                <a:solidFill>
                  <a:schemeClr val="accent6"/>
                </a:solidFill>
              </a:rPr>
              <a:t>Getting the last element of an array</a:t>
            </a:r>
          </a:p>
        </p:txBody>
      </p:sp>
      <p:sp>
        <p:nvSpPr>
          <p:cNvPr id="5" name="Rectangle 4"/>
          <p:cNvSpPr/>
          <p:nvPr/>
        </p:nvSpPr>
        <p:spPr>
          <a:xfrm>
            <a:off x="6025660" y="2048499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6"/>
                </a:solidFill>
              </a:rPr>
              <a:t>Arguments Against Code Smell Status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6"/>
                </a:solidFill>
              </a:rPr>
              <a:t>A developer only needs to learn it once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6"/>
                </a:solidFill>
              </a:rPr>
              <a:t>This is a core tenet of Perl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/>
                </a:solidFill>
              </a:rPr>
              <a:t>U</a:t>
            </a:r>
            <a:r>
              <a:rPr lang="en-US" sz="2400" dirty="0" smtClean="0">
                <a:solidFill>
                  <a:schemeClr val="accent6"/>
                </a:solidFill>
              </a:rPr>
              <a:t>sage can be cleaner then other methods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6"/>
                </a:solidFill>
              </a:rPr>
              <a:t>C Style for loop</a:t>
            </a:r>
            <a:endParaRPr lang="en-US" sz="2000" dirty="0" smtClean="0">
              <a:solidFill>
                <a:schemeClr val="accent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58254" y="5152293"/>
            <a:ext cx="64754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rgbClr val="FF0000"/>
                </a:solidFill>
              </a:rPr>
              <a:t>What do you think?</a:t>
            </a:r>
            <a:endParaRPr lang="en-US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267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allAtOnce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smtClean="0">
                <a:solidFill>
                  <a:srgbClr val="FFC000"/>
                </a:solidFill>
                <a:latin typeface="+mn-lt"/>
              </a:rPr>
              <a:t>References and Further Reading</a:t>
            </a:r>
            <a:endParaRPr lang="en-US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727" y="1420272"/>
            <a:ext cx="11028211" cy="514078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Obsolete Documentation for $#</a:t>
            </a:r>
          </a:p>
          <a:p>
            <a:pPr lvl="1"/>
            <a:r>
              <a:rPr lang="en-US" dirty="0">
                <a:hlinkClick r:id="rId2"/>
              </a:rPr>
              <a:t>http://search.cpan.org/~andyd/perl5.003_07/pod/perlvar.pod</a:t>
            </a:r>
            <a:endParaRPr lang="en-US" dirty="0"/>
          </a:p>
          <a:p>
            <a:r>
              <a:rPr lang="en-US" dirty="0" smtClean="0">
                <a:solidFill>
                  <a:schemeClr val="accent6"/>
                </a:solidFill>
              </a:rPr>
              <a:t>OFMT in </a:t>
            </a:r>
            <a:r>
              <a:rPr lang="en-US" dirty="0" err="1" smtClean="0">
                <a:solidFill>
                  <a:schemeClr val="accent6"/>
                </a:solidFill>
              </a:rPr>
              <a:t>awk</a:t>
            </a:r>
            <a:endParaRPr lang="en-US" dirty="0">
              <a:solidFill>
                <a:schemeClr val="accent6"/>
              </a:solidFill>
            </a:endParaRPr>
          </a:p>
          <a:p>
            <a:pPr lvl="1"/>
            <a:r>
              <a:rPr lang="en-US" dirty="0">
                <a:hlinkClick r:id="rId3"/>
              </a:rPr>
              <a:t>https://www.gnu.org/software/gawk/manual/html_node/OFMT.html</a:t>
            </a:r>
            <a:endParaRPr lang="en-US" dirty="0"/>
          </a:p>
          <a:p>
            <a:r>
              <a:rPr lang="en-US" dirty="0" err="1" smtClean="0">
                <a:solidFill>
                  <a:schemeClr val="accent6"/>
                </a:solidFill>
              </a:rPr>
              <a:t>Obsoletion</a:t>
            </a:r>
            <a:r>
              <a:rPr lang="en-US" dirty="0" smtClean="0">
                <a:solidFill>
                  <a:schemeClr val="accent6"/>
                </a:solidFill>
              </a:rPr>
              <a:t> of $# Notice</a:t>
            </a:r>
          </a:p>
          <a:p>
            <a:pPr lvl="1"/>
            <a:r>
              <a:rPr lang="en-US" dirty="0">
                <a:hlinkClick r:id="rId4"/>
              </a:rPr>
              <a:t>http://search.cpan.org/~dapm/perl-5.10.1/pod/perl5100delta.pod#The_%24%2a_and_%</a:t>
            </a:r>
            <a:r>
              <a:rPr lang="en-US" dirty="0" smtClean="0">
                <a:hlinkClick r:id="rId4"/>
              </a:rPr>
              <a:t>24%23_variables_have_been_removed</a:t>
            </a:r>
            <a:endParaRPr lang="en-US" dirty="0" smtClean="0"/>
          </a:p>
          <a:p>
            <a:r>
              <a:rPr lang="en-US" dirty="0" smtClean="0">
                <a:solidFill>
                  <a:schemeClr val="accent6"/>
                </a:solidFill>
              </a:rPr>
              <a:t>The first Perl commit</a:t>
            </a:r>
          </a:p>
          <a:p>
            <a:pPr lvl="1"/>
            <a:r>
              <a:rPr lang="en-US" dirty="0" smtClean="0">
                <a:hlinkClick r:id="rId5"/>
              </a:rPr>
              <a:t>http://perl5.git.perl.org/perl.git/commit/8d063cd8450e59ea1c611a2f4f5a21059a</a:t>
            </a:r>
            <a:endParaRPr lang="en-US" dirty="0" smtClean="0">
              <a:solidFill>
                <a:schemeClr val="accent6"/>
              </a:solidFill>
            </a:endParaRPr>
          </a:p>
          <a:p>
            <a:r>
              <a:rPr lang="en-US" dirty="0" smtClean="0">
                <a:solidFill>
                  <a:schemeClr val="accent6"/>
                </a:solidFill>
              </a:rPr>
              <a:t>Documentation for $#array</a:t>
            </a:r>
          </a:p>
          <a:p>
            <a:pPr lvl="1"/>
            <a:r>
              <a:rPr lang="en-US" u="sng" dirty="0">
                <a:hlinkClick r:id="rId6"/>
              </a:rPr>
              <a:t>http://</a:t>
            </a:r>
            <a:r>
              <a:rPr lang="en-US" u="sng" dirty="0" smtClean="0">
                <a:hlinkClick r:id="rId6"/>
              </a:rPr>
              <a:t>perldoc.perl.org/perldata.html#Variable-names</a:t>
            </a:r>
            <a:endParaRPr lang="en-US" dirty="0" smtClean="0">
              <a:solidFill>
                <a:schemeClr val="accent6"/>
              </a:solidFill>
            </a:endParaRPr>
          </a:p>
          <a:p>
            <a:endParaRPr lang="en-US" dirty="0"/>
          </a:p>
          <a:p>
            <a:endParaRPr lang="en-US" dirty="0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82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837</Words>
  <Application>Microsoft Office PowerPoint</Application>
  <PresentationFormat>Widescreen</PresentationFormat>
  <Paragraphs>189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Everything You Ever Wanted To Know About $# But Couldn’t Google</vt:lpstr>
      <vt:lpstr>Which Sigil Are We Talking About? - $#</vt:lpstr>
      <vt:lpstr>Which Sigil Are We Talking About? - $#</vt:lpstr>
      <vt:lpstr>Which Sigil Are We Talking About? - $#</vt:lpstr>
      <vt:lpstr>Which Sigil Are We Talking About? - $#</vt:lpstr>
      <vt:lpstr>There is more!?! - $#array</vt:lpstr>
      <vt:lpstr>There is more!?! - $#array - Usage</vt:lpstr>
      <vt:lpstr>Something is Rotten in the State of Denmark! – Code Smell</vt:lpstr>
      <vt:lpstr>References and Further Reading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Everything You Ever Wanted To Know About $# But Couldn’t Google</dc:title>
  <dc:creator>Robert Stone</dc:creator>
  <cp:lastModifiedBy>Robert Stone</cp:lastModifiedBy>
  <cp:revision>30</cp:revision>
  <dcterms:created xsi:type="dcterms:W3CDTF">2014-11-13T04:00:51Z</dcterms:created>
  <dcterms:modified xsi:type="dcterms:W3CDTF">2014-11-13T06:25:27Z</dcterms:modified>
</cp:coreProperties>
</file>