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8" r:id="rId4"/>
    <p:sldId id="28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92" r:id="rId16"/>
    <p:sldId id="290" r:id="rId17"/>
    <p:sldId id="270" r:id="rId18"/>
    <p:sldId id="269" r:id="rId19"/>
    <p:sldId id="271" r:id="rId20"/>
    <p:sldId id="273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55" d="100"/>
          <a:sy n="55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9068-9AB7-4C90-9FC4-3A1E1BE484E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03B-5820-4659-ACA4-45E18D09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ortower.com/ios/us/mag-interactive/app/wordbrain/708600202" TargetMode="External"/><Relationship Id="rId2" Type="http://schemas.openxmlformats.org/officeDocument/2006/relationships/hyperlink" Target="http://outliermagazine.co/mag-interactive-daniel-hasselbe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8973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4"/>
                </a:solidFill>
                <a:latin typeface="+mn-lt"/>
              </a:rPr>
              <a:t>Solving </a:t>
            </a:r>
            <a:r>
              <a:rPr lang="en-US" sz="6600" b="1" dirty="0" err="1" smtClean="0">
                <a:solidFill>
                  <a:schemeClr val="accent4"/>
                </a:solidFill>
                <a:latin typeface="+mn-lt"/>
              </a:rPr>
              <a:t>WordBrain</a:t>
            </a:r>
            <a:r>
              <a:rPr lang="en-US" sz="6600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en-US" sz="6600" b="1" dirty="0" smtClean="0">
                <a:solidFill>
                  <a:schemeClr val="accent4"/>
                </a:solidFill>
                <a:latin typeface="+mn-lt"/>
              </a:rPr>
            </a:br>
            <a:r>
              <a:rPr lang="en-US" sz="3600" b="1" dirty="0" smtClean="0">
                <a:solidFill>
                  <a:srgbClr val="00B0F0"/>
                </a:solidFill>
              </a:rPr>
              <a:t>A </a:t>
            </a:r>
            <a:r>
              <a:rPr lang="en-US" sz="3600" b="1" dirty="0">
                <a:solidFill>
                  <a:srgbClr val="00B0F0"/>
                </a:solidFill>
              </a:rPr>
              <a:t>Breadth First Search of a Problem With Great </a:t>
            </a:r>
            <a:r>
              <a:rPr lang="en-US" sz="3600" b="1" dirty="0" smtClean="0">
                <a:solidFill>
                  <a:srgbClr val="00B0F0"/>
                </a:solidFill>
              </a:rPr>
              <a:t>Depth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Feb 11</a:t>
            </a:r>
            <a:r>
              <a:rPr lang="en-US" sz="3600" b="1" baseline="30000" dirty="0" smtClean="0">
                <a:solidFill>
                  <a:srgbClr val="92D050"/>
                </a:solidFill>
              </a:rPr>
              <a:t>th</a:t>
            </a:r>
            <a:r>
              <a:rPr lang="en-US" sz="3600" b="1" dirty="0" smtClean="0">
                <a:solidFill>
                  <a:srgbClr val="92D050"/>
                </a:solidFill>
              </a:rPr>
              <a:t>, </a:t>
            </a:r>
            <a:r>
              <a:rPr lang="en-US" sz="3600" b="1" dirty="0" smtClean="0">
                <a:solidFill>
                  <a:srgbClr val="92D050"/>
                </a:solidFill>
              </a:rPr>
              <a:t>2016 </a:t>
            </a:r>
            <a:r>
              <a:rPr lang="en-US" sz="3600" b="1" dirty="0" smtClean="0">
                <a:solidFill>
                  <a:srgbClr val="92D050"/>
                </a:solidFill>
              </a:rPr>
              <a:t>– Houston Perl Mongers</a:t>
            </a:r>
          </a:p>
          <a:p>
            <a:r>
              <a:rPr lang="en-US" sz="3600" b="1" dirty="0" smtClean="0">
                <a:solidFill>
                  <a:srgbClr val="92D050"/>
                </a:solidFill>
              </a:rPr>
              <a:t>Robert Stone</a:t>
            </a:r>
          </a:p>
          <a:p>
            <a:r>
              <a:rPr lang="en-US" sz="3600" b="1" dirty="0" err="1" smtClean="0">
                <a:solidFill>
                  <a:srgbClr val="92D050"/>
                </a:solidFill>
              </a:rPr>
              <a:t>BrainStorm</a:t>
            </a:r>
            <a:r>
              <a:rPr lang="en-US" sz="3600" b="1" dirty="0" smtClean="0">
                <a:solidFill>
                  <a:srgbClr val="92D050"/>
                </a:solidFill>
              </a:rPr>
              <a:t> Incubator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94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875136"/>
            <a:ext cx="3271235" cy="5806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If the Selected Word is Correct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Are Removed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Remaining Shift Down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Repeat Selecting Words Until All Needed Words Are Found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Once All Words Are Found, You Win!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891769"/>
            <a:ext cx="3261865" cy="5789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If the Selected Word is Correct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Are Removed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Remaining Shift Down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Repeat Selecting Words Until All Needed Words Are Found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Once All Words Are Found, You Win!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00" y="1524836"/>
            <a:ext cx="2506846" cy="444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4" y="1350499"/>
            <a:ext cx="5379406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Sounds Easy Right!?!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Caveats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Multiple Solutions But Only One </a:t>
            </a:r>
            <a:r>
              <a:rPr lang="en-US" b="1" dirty="0" smtClean="0">
                <a:solidFill>
                  <a:srgbClr val="FF0000"/>
                </a:solidFill>
              </a:rPr>
              <a:t>“Accepted”</a:t>
            </a:r>
            <a:r>
              <a:rPr lang="en-US" b="1" dirty="0" smtClean="0">
                <a:solidFill>
                  <a:srgbClr val="92D050"/>
                </a:solidFill>
              </a:rPr>
              <a:t> Solution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Words Must Be Selected In Right order using the right letters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Orange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Goat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Bullet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00" y="1524837"/>
            <a:ext cx="2506846" cy="4449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0" y="1524837"/>
            <a:ext cx="2506846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0" y="1524837"/>
            <a:ext cx="2506846" cy="4449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00" y="1524837"/>
            <a:ext cx="2506846" cy="444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4" y="1350499"/>
            <a:ext cx="5379406" cy="53593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Sounds Easy Right!?!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Caveats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Multiple Solutions But Only One </a:t>
            </a:r>
            <a:r>
              <a:rPr lang="en-US" b="1" dirty="0" smtClean="0">
                <a:solidFill>
                  <a:srgbClr val="FF0000"/>
                </a:solidFill>
              </a:rPr>
              <a:t>“Accepted”</a:t>
            </a:r>
            <a:r>
              <a:rPr lang="en-US" b="1" dirty="0" smtClean="0">
                <a:solidFill>
                  <a:srgbClr val="92D050"/>
                </a:solidFill>
              </a:rPr>
              <a:t> Solution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Words Must Be Selected In Right order using the right letters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Orange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Goat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Bullet</a:t>
            </a:r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1" y="1524837"/>
            <a:ext cx="2506846" cy="4449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01" y="1524837"/>
            <a:ext cx="2506846" cy="444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4" y="1350499"/>
            <a:ext cx="5379406" cy="53593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Sounds Easy Right!?!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Caveats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Multiple Solutions But Only One </a:t>
            </a:r>
            <a:r>
              <a:rPr lang="en-US" b="1" dirty="0" smtClean="0">
                <a:solidFill>
                  <a:srgbClr val="FF0000"/>
                </a:solidFill>
              </a:rPr>
              <a:t>“Accepted”</a:t>
            </a:r>
            <a:r>
              <a:rPr lang="en-US" b="1" dirty="0" smtClean="0">
                <a:solidFill>
                  <a:srgbClr val="92D050"/>
                </a:solidFill>
              </a:rPr>
              <a:t> Solution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Words Must Be Selected In Right order using the right letters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Orange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Goat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Bullet</a:t>
            </a:r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62" y="1524832"/>
            <a:ext cx="2506846" cy="44496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38" y="1524833"/>
            <a:ext cx="2506846" cy="4449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14" y="1524834"/>
            <a:ext cx="2506846" cy="44496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" y="1524832"/>
            <a:ext cx="2506846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0" y="1524837"/>
            <a:ext cx="2506846" cy="4449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00" y="1524837"/>
            <a:ext cx="2506846" cy="444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4" y="1350499"/>
            <a:ext cx="5379406" cy="53593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Sounds Easy Right!?!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Caveats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Multiple Solutions But Only One </a:t>
            </a:r>
            <a:r>
              <a:rPr lang="en-US" b="1" dirty="0" smtClean="0">
                <a:solidFill>
                  <a:srgbClr val="FF0000"/>
                </a:solidFill>
              </a:rPr>
              <a:t>“Accepted”</a:t>
            </a:r>
            <a:r>
              <a:rPr lang="en-US" b="1" dirty="0" smtClean="0">
                <a:solidFill>
                  <a:srgbClr val="92D050"/>
                </a:solidFill>
              </a:rPr>
              <a:t> Solution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Words Must Be Selected In Right order using the right letters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Orange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Goat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Bullet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Multiple Ways To Select a Word, But Some Leave the Board Unplayable</a:t>
            </a:r>
          </a:p>
          <a:p>
            <a:pPr lvl="3"/>
            <a:r>
              <a:rPr lang="en-US" b="1" dirty="0" smtClean="0">
                <a:solidFill>
                  <a:srgbClr val="92D050"/>
                </a:solidFill>
              </a:rPr>
              <a:t>Remember, the letters must be touching to be selectable!</a:t>
            </a:r>
          </a:p>
        </p:txBody>
      </p:sp>
    </p:spTree>
    <p:extLst>
      <p:ext uri="{BB962C8B-B14F-4D97-AF65-F5344CB8AC3E}">
        <p14:creationId xmlns:p14="http://schemas.microsoft.com/office/powerpoint/2010/main" val="15965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18" y="1409701"/>
            <a:ext cx="2879182" cy="5110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Modeling The Problem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36" y="1409700"/>
            <a:ext cx="2879182" cy="5110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700"/>
            <a:ext cx="2879182" cy="51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Modeling The Problem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3" y="1350500"/>
            <a:ext cx="5810209" cy="317207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::Game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An Entire Game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::Letter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A Single Letter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</a:t>
            </a:r>
            <a:r>
              <a:rPr lang="en-US" b="1" dirty="0" err="1" smtClean="0">
                <a:solidFill>
                  <a:srgbClr val="92D050"/>
                </a:solidFill>
              </a:rPr>
              <a:t>WordToFind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Information We Know About a Word We Must Find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WordBrain</a:t>
            </a:r>
            <a:r>
              <a:rPr lang="en-US" b="1" dirty="0">
                <a:solidFill>
                  <a:srgbClr val="92D050"/>
                </a:solidFill>
              </a:rPr>
              <a:t>::</a:t>
            </a:r>
            <a:r>
              <a:rPr lang="en-US" b="1" dirty="0" smtClean="0">
                <a:solidFill>
                  <a:srgbClr val="92D050"/>
                </a:solidFill>
              </a:rPr>
              <a:t>Solution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A Possible Answer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::Word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A Possible Answer For One of the Words We Must Find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" y="4810552"/>
            <a:ext cx="5753100" cy="1276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10" y="1561478"/>
            <a:ext cx="15049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10" y="3051980"/>
            <a:ext cx="1971675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10" y="4237681"/>
            <a:ext cx="2676525" cy="552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85" y="5420152"/>
            <a:ext cx="2971800" cy="666750"/>
          </a:xfrm>
          <a:prstGeom prst="rect">
            <a:avLst/>
          </a:prstGeom>
        </p:spPr>
      </p:pic>
      <p:cxnSp>
        <p:nvCxnSpPr>
          <p:cNvPr id="27" name="Elbow Connector 26"/>
          <p:cNvCxnSpPr>
            <a:stCxn id="15" idx="3"/>
            <a:endCxn id="16" idx="1"/>
          </p:cNvCxnSpPr>
          <p:nvPr/>
        </p:nvCxnSpPr>
        <p:spPr>
          <a:xfrm flipV="1">
            <a:off x="6468247" y="1990103"/>
            <a:ext cx="1085763" cy="3458624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7" idx="1"/>
          </p:cNvCxnSpPr>
          <p:nvPr/>
        </p:nvCxnSpPr>
        <p:spPr>
          <a:xfrm flipV="1">
            <a:off x="6468247" y="3328205"/>
            <a:ext cx="1085763" cy="212052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  <a:endCxn id="20" idx="1"/>
          </p:cNvCxnSpPr>
          <p:nvPr/>
        </p:nvCxnSpPr>
        <p:spPr>
          <a:xfrm flipV="1">
            <a:off x="6468247" y="4513906"/>
            <a:ext cx="1085763" cy="9348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21" idx="1"/>
          </p:cNvCxnSpPr>
          <p:nvPr/>
        </p:nvCxnSpPr>
        <p:spPr>
          <a:xfrm flipH="1">
            <a:off x="8306485" y="4513906"/>
            <a:ext cx="1924050" cy="1239621"/>
          </a:xfrm>
          <a:prstGeom prst="bentConnector5">
            <a:avLst>
              <a:gd name="adj1" fmla="val -11881"/>
              <a:gd name="adj2" fmla="val 47695"/>
              <a:gd name="adj3" fmla="val 111881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1" idx="3"/>
            <a:endCxn id="16" idx="3"/>
          </p:cNvCxnSpPr>
          <p:nvPr/>
        </p:nvCxnSpPr>
        <p:spPr>
          <a:xfrm flipH="1" flipV="1">
            <a:off x="9058960" y="1990103"/>
            <a:ext cx="2219325" cy="3763424"/>
          </a:xfrm>
          <a:prstGeom prst="bentConnector3">
            <a:avLst>
              <a:gd name="adj1" fmla="val -103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::Game-&gt;solve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19" y="1268015"/>
            <a:ext cx="7663543" cy="289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solve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words_to_find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@solutions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letters }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find_near_words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letter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game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61" y="1440151"/>
            <a:ext cx="2879182" cy="5110548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501743" y="1516516"/>
            <a:ext cx="3758752" cy="3172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Max Needed Word =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92D050"/>
                </a:solidFill>
              </a:rPr>
              <a:t>8 Characters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Max Possible Word =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16 Characters!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22561" y="2342606"/>
            <a:ext cx="725988" cy="7599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7994469" y="5648392"/>
            <a:ext cx="1288868" cy="3831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" decel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227 L 0.05846 0.31227 L 0.05924 -0.00255 L 0.1177 -0.0037 L 0.11705 0.31366 L 0.17708 0.31227 L 0.17708 -0.00139 " pathEditMode="relative" ptsTypes="AAAAAAAA">
                                      <p:cBhvr>
                                        <p:cTn id="77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24" grpId="0" uiExpand="1" build="p"/>
      <p:bldP spid="24" grpId="1" uiExpand="1" build="p"/>
      <p:bldP spid="26" grpId="0" animBg="1"/>
      <p:bldP spid="26" grpId="1" animBg="1"/>
      <p:bldP spid="26" grpId="2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Overview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6" y="1287195"/>
            <a:ext cx="7546145" cy="53748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Search Algorithms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Depth First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Breadth First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About </a:t>
            </a:r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History</a:t>
            </a:r>
          </a:p>
          <a:p>
            <a:pPr lvl="1"/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 Popularity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Gameplay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Object of the Game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Rules and How to Play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Caveats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Solving </a:t>
            </a:r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Modeling The Problem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92D050"/>
                </a:solidFill>
              </a:rPr>
              <a:t>WordBrain</a:t>
            </a:r>
            <a:r>
              <a:rPr lang="en-US" b="1" dirty="0">
                <a:solidFill>
                  <a:srgbClr val="92D050"/>
                </a:solidFill>
              </a:rPr>
              <a:t>::Game-&gt;solve</a:t>
            </a:r>
          </a:p>
          <a:p>
            <a:pPr lvl="1"/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::Solver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Running The Solver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Performance</a:t>
            </a:r>
          </a:p>
          <a:p>
            <a:pPr lvl="2"/>
            <a:r>
              <a:rPr lang="en-US" b="1" dirty="0" err="1" smtClean="0">
                <a:solidFill>
                  <a:srgbClr val="92D050"/>
                </a:solidFill>
              </a:rPr>
              <a:t>NYTProf</a:t>
            </a:r>
            <a:endParaRPr lang="en-US" b="1" dirty="0" smtClean="0">
              <a:solidFill>
                <a:srgbClr val="92D050"/>
              </a:solidFill>
            </a:endParaRP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Ideas for Improvement</a:t>
            </a:r>
          </a:p>
        </p:txBody>
      </p:sp>
      <p:pic>
        <p:nvPicPr>
          <p:cNvPr id="2050" name="Picture 2" descr="http://static.fjcdn.com/pictures/Zombie+apocalypse+reality_d7a20c_38929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7" y="1287196"/>
            <a:ext cx="3900496" cy="21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73098" y="3462942"/>
            <a:ext cx="12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catcheshire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9" y="3662596"/>
            <a:ext cx="1577355" cy="2799806"/>
          </a:xfrm>
          <a:prstGeom prst="rect">
            <a:avLst/>
          </a:prstGeom>
        </p:spPr>
      </p:pic>
      <p:pic>
        <p:nvPicPr>
          <p:cNvPr id="2052" name="Picture 4" descr="Picture: THINK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54" y="4385013"/>
            <a:ext cx="2387328" cy="14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16761" y="5877093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Thinkstock</a:t>
            </a:r>
          </a:p>
        </p:txBody>
      </p:sp>
    </p:spTree>
    <p:extLst>
      <p:ext uri="{BB962C8B-B14F-4D97-AF65-F5344CB8AC3E}">
        <p14:creationId xmlns:p14="http://schemas.microsoft.com/office/powerpoint/2010/main" val="21685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8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::Game-&gt;solve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19" y="1268015"/>
            <a:ext cx="7663543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solve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words_to_find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@solutions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letters }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find_near_words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letter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game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actual_words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grep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$_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words_to_find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spellcheck_word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push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actual_words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61" y="1440151"/>
            <a:ext cx="2879182" cy="511054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685796" y="1440151"/>
            <a:ext cx="1111347" cy="46758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FLAGARSI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798126" y="1425971"/>
            <a:ext cx="1111347" cy="4675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797143" y="2238103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797142" y="3399856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797139" y="3673564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797139" y="3947271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797142" y="4521808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797139" y="4795516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797139" y="5069223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797139" y="5347508"/>
            <a:ext cx="1000983" cy="313509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704509" y="2059577"/>
            <a:ext cx="809898" cy="6705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9" grpId="0" uiExpand="1" build="p"/>
      <p:bldP spid="10" grpId="0" uiExpand="1" build="p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23" y="1430657"/>
            <a:ext cx="2884530" cy="5120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::Game-&gt;solve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1589" y="1227614"/>
            <a:ext cx="6209212" cy="552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solve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Get Max Word Length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@solutions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letters }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# Find Near Words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# Check Length of Found Words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# Spell Check Words into @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actual_words</a:t>
            </a:r>
            <a:endParaRPr lang="en-US" sz="1000" dirty="0" smtClean="0">
              <a:solidFill>
                <a:srgbClr val="B060B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D1D1D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$word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actual_words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scalar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@{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words_to_find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construct_game_without_word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$word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updated_game_solutions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solve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updated_game_solution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updated_game_solutions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push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@solutions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WordBrain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000" dirty="0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Solution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words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$word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@{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updated_game_solution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 }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push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@solutions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WordBrain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000" dirty="0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Solution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words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$word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set_solutions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@solutions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430658"/>
            <a:ext cx="2884530" cy="5120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::Game-&gt;solve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9" y="1430657"/>
            <a:ext cx="2879182" cy="5110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70" y="1430657"/>
            <a:ext cx="2884530" cy="5120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59" y="1430657"/>
            <a:ext cx="2871282" cy="50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37" y="1430657"/>
            <a:ext cx="2871282" cy="5096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2" y="105094"/>
            <a:ext cx="10515600" cy="1325563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::Solver-&gt;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find_near_letters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337" y="964634"/>
            <a:ext cx="7663543" cy="602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 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MooseX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Performance Reasons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find_near_letters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is_hash_ref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%{ $_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row_offset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col_offset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row_offset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col_offset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 Skipping Center Letter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near_row_number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row_offset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near_col_number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col_number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col_offset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$letter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get_letter_at_position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row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near_row_number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col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near_col_number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$letter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$_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$letter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@{ $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0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### Skipping Already Used Letter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near_letters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$letter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0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near_letters</a:t>
            </a:r>
            <a:r>
              <a:rPr lang="en-US" sz="10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8553995" y="1430657"/>
            <a:ext cx="3387725" cy="1606550"/>
            <a:chOff x="4402138" y="2625725"/>
            <a:chExt cx="3387725" cy="1606550"/>
          </a:xfrm>
        </p:grpSpPr>
        <p:sp>
          <p:nvSpPr>
            <p:cNvPr id="87" name="AutoShape 56"/>
            <p:cNvSpPr>
              <a:spLocks noChangeAspect="1" noChangeArrowheads="1" noTextEdit="1"/>
            </p:cNvSpPr>
            <p:nvPr/>
          </p:nvSpPr>
          <p:spPr bwMode="auto">
            <a:xfrm>
              <a:off x="4402138" y="2625725"/>
              <a:ext cx="3387725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408488" y="2651125"/>
              <a:ext cx="839788" cy="37465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248276" y="3025775"/>
              <a:ext cx="838200" cy="37623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086476" y="3025775"/>
              <a:ext cx="838200" cy="37623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924676" y="3025775"/>
              <a:ext cx="839788" cy="37623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5248276" y="3402013"/>
              <a:ext cx="838200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6086476" y="3402013"/>
              <a:ext cx="838200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6924676" y="3402013"/>
              <a:ext cx="839788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248276" y="3776663"/>
              <a:ext cx="838200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6086476" y="3776663"/>
              <a:ext cx="838200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924676" y="3776663"/>
              <a:ext cx="839788" cy="37465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1"/>
            <p:cNvSpPr>
              <a:spLocks noChangeShapeType="1"/>
            </p:cNvSpPr>
            <p:nvPr/>
          </p:nvSpPr>
          <p:spPr bwMode="auto">
            <a:xfrm>
              <a:off x="7764463" y="2644775"/>
              <a:ext cx="0" cy="15128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776788" y="2690813"/>
              <a:ext cx="22701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402138" y="2644775"/>
              <a:ext cx="3368675" cy="1514475"/>
              <a:chOff x="4402138" y="2644775"/>
              <a:chExt cx="3368675" cy="1514475"/>
            </a:xfrm>
          </p:grpSpPr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48276" y="2651125"/>
                <a:ext cx="838200" cy="37465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6086476" y="2651125"/>
                <a:ext cx="838200" cy="37465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6924676" y="2651125"/>
                <a:ext cx="839788" cy="37465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408488" y="3025775"/>
                <a:ext cx="839788" cy="376238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408488" y="3402013"/>
                <a:ext cx="839788" cy="37465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408488" y="3776663"/>
                <a:ext cx="839788" cy="37465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74"/>
              <p:cNvSpPr>
                <a:spLocks noChangeShapeType="1"/>
              </p:cNvSpPr>
              <p:nvPr/>
            </p:nvSpPr>
            <p:spPr bwMode="auto">
              <a:xfrm>
                <a:off x="5248276" y="2644775"/>
                <a:ext cx="0" cy="151288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75"/>
              <p:cNvSpPr>
                <a:spLocks noChangeShapeType="1"/>
              </p:cNvSpPr>
              <p:nvPr/>
            </p:nvSpPr>
            <p:spPr bwMode="auto">
              <a:xfrm>
                <a:off x="6086476" y="2644775"/>
                <a:ext cx="0" cy="151288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76"/>
              <p:cNvSpPr>
                <a:spLocks noChangeShapeType="1"/>
              </p:cNvSpPr>
              <p:nvPr/>
            </p:nvSpPr>
            <p:spPr bwMode="auto">
              <a:xfrm>
                <a:off x="6924676" y="2644775"/>
                <a:ext cx="0" cy="151288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77"/>
              <p:cNvSpPr>
                <a:spLocks noChangeShapeType="1"/>
              </p:cNvSpPr>
              <p:nvPr/>
            </p:nvSpPr>
            <p:spPr bwMode="auto">
              <a:xfrm>
                <a:off x="4402138" y="3025775"/>
                <a:ext cx="3368675" cy="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78"/>
              <p:cNvSpPr>
                <a:spLocks noChangeShapeType="1"/>
              </p:cNvSpPr>
              <p:nvPr/>
            </p:nvSpPr>
            <p:spPr bwMode="auto">
              <a:xfrm>
                <a:off x="4402138" y="3402013"/>
                <a:ext cx="336867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79"/>
              <p:cNvSpPr>
                <a:spLocks noChangeShapeType="1"/>
              </p:cNvSpPr>
              <p:nvPr/>
            </p:nvSpPr>
            <p:spPr bwMode="auto">
              <a:xfrm>
                <a:off x="4402138" y="3776663"/>
                <a:ext cx="336867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80"/>
              <p:cNvSpPr>
                <a:spLocks noChangeShapeType="1"/>
              </p:cNvSpPr>
              <p:nvPr/>
            </p:nvSpPr>
            <p:spPr bwMode="auto">
              <a:xfrm>
                <a:off x="4408488" y="2644775"/>
                <a:ext cx="0" cy="151288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82"/>
              <p:cNvSpPr>
                <a:spLocks noChangeShapeType="1"/>
              </p:cNvSpPr>
              <p:nvPr/>
            </p:nvSpPr>
            <p:spPr bwMode="auto">
              <a:xfrm>
                <a:off x="4402138" y="2651125"/>
                <a:ext cx="336867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83"/>
              <p:cNvSpPr>
                <a:spLocks noChangeShapeType="1"/>
              </p:cNvSpPr>
              <p:nvPr/>
            </p:nvSpPr>
            <p:spPr bwMode="auto">
              <a:xfrm>
                <a:off x="4402138" y="4151313"/>
                <a:ext cx="3368675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573713" y="2690813"/>
                <a:ext cx="192088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643563" y="2690813"/>
                <a:ext cx="238125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6448426" y="2690813"/>
                <a:ext cx="238125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7286626" y="2690813"/>
                <a:ext cx="238125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4735513" y="3068638"/>
                <a:ext cx="188913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4805363" y="3068638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4770438" y="3441700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4770438" y="38195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9639845" y="1873570"/>
            <a:ext cx="481013" cy="339725"/>
            <a:chOff x="5487988" y="3068638"/>
            <a:chExt cx="481013" cy="339725"/>
          </a:xfrm>
        </p:grpSpPr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5487988" y="3068638"/>
              <a:ext cx="230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Calibri" panose="020F0502020204030204" pitchFamily="34" charset="0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5597526" y="3068638"/>
              <a:ext cx="2270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anose="020F0502020204030204" pitchFamily="34" charset="0"/>
                </a:rPr>
                <a:t>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5702301" y="3068638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0595520" y="1873570"/>
            <a:ext cx="246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1433720" y="1873570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9755733" y="2246632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0595520" y="2246632"/>
            <a:ext cx="246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1433720" y="2246632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9647783" y="2624457"/>
            <a:ext cx="463550" cy="339725"/>
            <a:chOff x="5495926" y="3819525"/>
            <a:chExt cx="463550" cy="339725"/>
          </a:xfrm>
        </p:grpSpPr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5495926" y="3819525"/>
              <a:ext cx="230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Calibri" panose="020F050202020403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5603876" y="3819525"/>
              <a:ext cx="228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anose="020F0502020204030204" pitchFamily="34" charset="0"/>
                </a:rPr>
                <a:t>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5710238" y="3819525"/>
              <a:ext cx="249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</a:rPr>
                <a:t>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520908" y="2624457"/>
            <a:ext cx="395288" cy="339725"/>
            <a:chOff x="6369051" y="3819525"/>
            <a:chExt cx="395288" cy="339725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6369051" y="3819525"/>
              <a:ext cx="230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Calibri" panose="020F0502020204030204" pitchFamily="34" charset="0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6477001" y="3819525"/>
              <a:ext cx="2270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anose="020F0502020204030204" pitchFamily="34" charset="0"/>
                </a:rPr>
                <a:t>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6581776" y="3819525"/>
              <a:ext cx="1825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1433720" y="2624457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4281" y="3072011"/>
            <a:ext cx="725988" cy="7599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820269" y="3063302"/>
            <a:ext cx="725988" cy="7599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820269" y="3054780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6820269" y="3072011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6820861" y="3071824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6820269" y="3063115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6816348" y="3071450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820390" y="3079598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816348" y="3063114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6829839" y="3070701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6824758" y="3054780"/>
            <a:ext cx="725988" cy="75994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31 L -0.05846 -0.1011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31 L 0.00039 -0.1108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31 L 0.05612 -0.10139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2 L -0.06067 -0.0002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31 L 0.05873 -0.00185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231 L -0.05885 0.10625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32 L -0.00065 0.10139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231 L 0.05912 0.10255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128" grpId="0"/>
      <p:bldP spid="129" grpId="0"/>
      <p:bldP spid="130" grpId="0"/>
      <p:bldP spid="131" grpId="0"/>
      <p:bldP spid="132" grpId="0"/>
      <p:bldP spid="141" grpId="0"/>
      <p:bldP spid="142" grpId="0" animBg="1"/>
      <p:bldP spid="143" grpId="0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find_near_words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0869" y="1515005"/>
            <a:ext cx="6209212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 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MooseX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0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::Validate for Performance Reasons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find_near_words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is_hash_ref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%{ $_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@{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 }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find_near_words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word_root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WordBrain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smtClean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letters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letter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game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used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19" y="1268015"/>
            <a:ext cx="7663543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solve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words_to_find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word_to_find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num_letters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@solutions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@{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letters }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possible_words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find_near_words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letter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$letter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game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$self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sz="10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max_word_length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0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0"/>
            <a:ext cx="10515600" cy="1325563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::Game-&gt;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find_near_words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7715" y="861854"/>
            <a:ext cx="6209212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9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9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MooseX</a:t>
            </a:r>
            <a:r>
              <a:rPr lang="en-US" sz="9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900" dirty="0" err="1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9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900" dirty="0" smtClean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900" dirty="0">
                <a:solidFill>
                  <a:srgbClr val="9999A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Performance Reasons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find_near_words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is_hash_ref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%{ $_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@{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9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word_root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 } 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near_letters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find_near_letters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game 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col_number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smtClean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smtClean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 smtClean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@words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near_letters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new_word_root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WordBrain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900" dirty="0">
                <a:solidFill>
                  <a:srgbClr val="904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letters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@{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word_root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 }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@words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new_word_root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near_letter_used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dclone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@words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_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find_near_words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word_root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new_word_root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letter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game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used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near_letter_used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max_word_length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9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@words</a:t>
            </a:r>
            <a:r>
              <a:rPr lang="en-US" sz="9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20" y="1169695"/>
            <a:ext cx="2879182" cy="51105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381255" y="1169695"/>
            <a:ext cx="1111347" cy="46758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FLAGARSI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FLAGARIS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8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Running the Solver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1332879"/>
            <a:ext cx="2911162" cy="5167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49362" y="1349313"/>
            <a:ext cx="80090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 lib script/play.pl --playfield="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g,t,o,a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--word-to-find=4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Game =======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  t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 a </a:t>
            </a:r>
          </a:p>
          <a:p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 Possible Solution =====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goat  | g - 0 x 0 | o - 1 x 0 | a - 1 x 1 | t - 0 x 1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toga  | t - 0 x 1 | o - 1 x 0 | g - 0 x 0 | a - 1 x 1 | </a:t>
            </a:r>
          </a:p>
          <a:p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    0m0.357s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0m0.308s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0m0.026s</a:t>
            </a:r>
          </a:p>
        </p:txBody>
      </p:sp>
    </p:spTree>
    <p:extLst>
      <p:ext uri="{BB962C8B-B14F-4D97-AF65-F5344CB8AC3E}">
        <p14:creationId xmlns:p14="http://schemas.microsoft.com/office/powerpoint/2010/main" val="39791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1349313"/>
            <a:ext cx="2901903" cy="5150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Running the Solver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9362" y="1349313"/>
            <a:ext cx="80090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script/play.pl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--playfield="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w,a,e,s,n,l,u,f,f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word-to-find=3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word-to-find=6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Game =======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 a  e 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 n  l 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 f 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 Possible Solution =====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nus   | n - 1 x 1 | u - 2 x 0 | s - 1 x 0 | 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waffle    | w - 2 x 0 | a - 1 x 1 | f - 2 x 1 | f - 2 x 2 | l - 1 x 2 | e - 0 x 2 | 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sun   | s - 1 x 0 | u - 2 x 0 | n - 1 x 1 | 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waffle    | w - 2 x 0 | a - 1 x 1 | f - 2 x 1 | f - 2 x 2 | l - 1 x 2 | e - 0 x 2 </a:t>
            </a:r>
            <a:r>
              <a:rPr lang="en-US" sz="12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    0m1.648s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0m1.625s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0m0.019s</a:t>
            </a:r>
          </a:p>
        </p:txBody>
      </p:sp>
    </p:spTree>
    <p:extLst>
      <p:ext uri="{BB962C8B-B14F-4D97-AF65-F5344CB8AC3E}">
        <p14:creationId xmlns:p14="http://schemas.microsoft.com/office/powerpoint/2010/main" val="37203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1349313"/>
            <a:ext cx="2901903" cy="5150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Running the Solver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9362" y="1349313"/>
            <a:ext cx="80090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script/play.pl 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--playfield="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l,a,t,o,o,l,t,r,g,e,e,a,b,u,g,n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--word-to-find=4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--word-to-find=6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--word-to-find=6 \</a:t>
            </a: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Game =======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  a  t  o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 l  t  r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  e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 u  g  n 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 Possible Solution =====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rotten    | r - 1 x 3 | o - 0 x 3 | t - 0 x 2 | t - 1 x 2 | e - 2 x 2 | n - 3 x 3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goal  | g - 2 x 0 | o - 1 x 0 | a - 0 x 1 | l - 1 x 1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beluga    | b - 3 x 0 | e - 2 x 1 | l - 2 x 0 | u - 3 x 1 | g - 3 x 2 | a - 3 x 3 | </a:t>
            </a:r>
          </a:p>
          <a:p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goat  | g - 2 x 0 | o - 1 x 0 | a - 0 x 1 | t - 0 x 2 | </a:t>
            </a:r>
          </a:p>
          <a:p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bullet    | b - 3 x 0 | u - 3 x 1 | l - 2 x 0 | l - 1 x 1 | e - 2 x 1 | t - 1 x 2 | </a:t>
            </a:r>
          </a:p>
          <a:p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orange    | o - 0 x 3 | r - 1 x 3 | a - 2 x 3 | n - 3 x 3 | g - 3 x 2 | e - 2 x 2 </a:t>
            </a:r>
            <a:r>
              <a:rPr lang="en-US" sz="11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11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orange    | o - 0 x 3 | r - 1 x 3 | a - 2 x 3 | n - 3 x 3 | g - 3 x 2 | e - 2 x 1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bullet    | b - 3 x 0 | u - 3 x 1 | l - 2 x 0 | l - 2 x 1 | e - 3 x 2 | t - 2 x 2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goal  | g - 2 x 0 | o - 1 x 0 | a - 0 x 1 | l - 1 x 1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rotten    | r - 1 x 3 | o - 0 x 3 | t - 0 x 2 | t - 1 x 2 | e - 2 x 2 | n - 3 x 3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beluga    | b - 3 x 0 | e - 2 x 1 | l - 2 x 0 | u - 3 x 1 | g - 3 x 2 | a - 3 x 3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beluga    | b - 3 x 0 | e - 2 x 1 | l - 2 x 0 | u - 3 x 1 | g - 3 x 2 | a - 2 x 3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rotten    | r - 2 x 3 | o - 1 x 3 | t - 1 x 2 | t - 2 x 2 | e - 3 x 2 | n - 3 x 3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orange    | o - 0 x 3 | r - 1 x 3 | a - 2 x 3 | n - 3 x 3 | g - 3 x 2 | e - 2 x 1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goat  | g - 2 x 0 | o - 1 x 0 | a - 1 x 1 | t - 1 x 2 |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bullet    | b - 3 x 0 | u - 3 x 1 | l - 2 x 0 | l - 2 x 1 | e - 3 x 2 | t - 2 x 2 | </a:t>
            </a: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    1m24.766s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1m24.765s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0m0.026s</a:t>
            </a:r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1349314"/>
            <a:ext cx="2901903" cy="5150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42394"/>
            <a:ext cx="10515600" cy="1325563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Running the Solver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0103" y="2856905"/>
            <a:ext cx="222915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 Possible Solution =====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ban   | b - 3 x 0 | a - 2 x 0 | n - 2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cam   | c - 0 x 3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grain     | g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train     | t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mac   | m - 1 x 2 | a - 1 x 3 | c - 0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grain     | g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- 1 x 1 | r - 2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nab   | n - 2 x 1 | a - 2 x 0 | b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- 1 x 1 | r - 2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tug   | t - 2 x 0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grain     | g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mac   | m - 1 x 2 | a - 1 x 3 | c - 0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cam   | c - 0 x 3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gut   | g - 3 x 0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grain     | g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train     | t - 3 x 0 | r - 3 x 1 | a - 2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cam   | c - 0 x 3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nag   | n - 2 x 1 | a - 2 x 0 | g - 1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nab   | n - 2 x 1 | a - 2 x 0 | b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ban   | b - 3 x 0 | a - 2 x 0 | n - 2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gnu   | g - 1 x 0 | n - 2 x 1 | u - 3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tab   | t - 1 x 0 | a - 2 x 0 | b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bat   | b - 3 x 0 | a - 2 x 0 | t - 1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tab   | t - 1 x 0 | a - 2 x 0 | b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bat   | b - 3 x 0 | a - 2 x 0 | t - 1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bat   | b - 3 x 0 | a - 2 x 0 | t - 1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tad   | t - 1 x 0 | a - 2 x 0 | d - 2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bream     | b - 3 x 0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tab   | t - 1 x 0 | a - 2 x 0 | b - 3 x 0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bream     | b - 3 x 0 | r - 3 x 1 | e - 2 x 2 | a - 1 x 3 | m - 1 x 2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tad   | t - 2 x 0 | a - 3 x 0 | d - 3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tad   | t - 2 x 0 | a - 3 x 0 | d - 3 x 1 | </a:t>
            </a:r>
          </a:p>
          <a:p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</a:t>
            </a:r>
            <a:endParaRPr lang="en-US" sz="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8133" y="2856905"/>
            <a:ext cx="17949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rag   | r - 1 x 1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amend     | a - 1 x 3 | m - 1 x 2 | e - 2 x 2 | n - 2 x 1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inert    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e - 2 x 2 | r - 1 x 1 | t - 0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adman     | a - 2 x 0 | d - 1 x 1 | m - 2 x 2 | a - 1 x 2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bug   | b - 3 x 0 | u - 3 x 1 | g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   | c - 2 x 3 | a - 3 x 3 | b - 3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   | c - 2 x 3 | a - 3 x 3 | b - 3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bug   | b - 3 x 0 | u - 3 x 1 | g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mac   | m - 1 x 2 | a - 1 x 3 | c - 0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ban   | b - 3 x 0 | a - 2 x 0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nab   | n - 2 x 1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debug     | d - 1 x 1 | e - 2 x 2 | b - 3 x 2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train     | t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grain     | g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nag   | n - 2 x 1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bag   | b - 3 x 0 | a - 2 x 0 | g - 1 x 0 | </a:t>
            </a:r>
          </a:p>
          <a:p>
            <a:r>
              <a:rPr lang="en-US" sz="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nut   | n - 2 x 1 | u - 3 x 1 | t - 3 x 0 | </a:t>
            </a:r>
          </a:p>
          <a:p>
            <a:r>
              <a:rPr lang="en-US" sz="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- 0 x 1 | r - 1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art   | a - 2 x 0 | r - 1 x 1 | t - 0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amend     | a - 1 x 3 | m - 1 x 2 | e - 2 x 2 | n - 2 x 1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bug   | b - 3 x 0 | u - 3 x 1 | g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bug   | b - 3 x 0 | u - 3 x 1 | g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bug   | b - 3 x 0 | u - 3 x 1 | g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bar   | b - 3 x 0 | a - 2 x 0 | r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amend     | a - 1 x 3 | m - 1 x 2 | e - 2 x 2 | n - 2 x 1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gab   | g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- 0 x 1 | r - 1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</a:t>
            </a:r>
            <a:r>
              <a:rPr lang="en-US" sz="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200" dirty="0"/>
          </a:p>
        </p:txBody>
      </p:sp>
      <p:sp>
        <p:nvSpPr>
          <p:cNvPr id="8" name="Rectangle 7"/>
          <p:cNvSpPr/>
          <p:nvPr/>
        </p:nvSpPr>
        <p:spPr>
          <a:xfrm>
            <a:off x="7408203" y="2856905"/>
            <a:ext cx="21310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dream     | d - 0 x 1 | r - 1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nag   | n - 2 x 1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gab   | g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ban   | b - 3 x 0 | a - 2 x 0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nab   | n - 2 x 1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gab   | g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gnu   | g - 1 x 0 | n - 2 x 1 | u - 3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tab   | t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bat   | b - 3 x 0 | a - 2 x 0 | t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nag   | n - 2 x 1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bag   | b - 3 x 0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bag   | b - 3 x 0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nut   | n - 2 x 1 | u - 3 x 1 | t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t - 3 x 0 | u - 3 x 1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gnu   | g - 1 x 0 | n - 2 x 1 | u - 3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bat   | b - 3 x 0 | a - 2 x 0 | t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tab   | t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bat   | b - 3 x 0 | a - 2 x 0 | t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tab   | t - 1 x 0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nab   | n - 2 x 1 | a - 2 x 0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ban   | b - 3 x 0 | a - 2 x 0 | n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gut   | g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tug   | t - 2 x 0 | u - 3 x 1 | g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nag   | n - 2 x 1 | a - 2 x 0 | g - 1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brain     | b - 3 x 0 | r - 3 x 1 | a - 2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dream     | d - 1 x 1 | r - 2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brain     | b - 3 x 0 | r - 3 x 1 | a - 2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cam   | c - 2 x 3 | a - 3 x 3 | m - 3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mac   | m - 3 x 2 | a - 3 x 3 | c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cam   | c - 0 x 3 | a - 1 x 3 | m - 1 x 2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mac   | m - 1 x 2 | a - 1 x 3 | c - 0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tubed     | t - 2 x 0 | u - 3 x 1 | b - 3 x 2 | e - 2 x 2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debut     | d - 1 x 1 | e - 2 x 2 | b - 3 x 2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brain     | b - 3 x 0 | r - 3 x 1 | a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gar   | g - 1 x 0 | a - 2 x 0 | r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amend     | a - 1 x 3 | m - 1 x 2 | e - 2 x 2 | n - 3 x 1 | d - 2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amend     | a - 1 x 3 | m - 1 x 2 | e - 2 x 2 | n - 2 x 1 | d - 1 x 1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but   | b - 3 x 0 | u - 3 x 1 | t - 2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cabin     | c - 1 x 3 | a - 2 x 2 | b - 3 x 2 | </a:t>
            </a:r>
            <a:r>
              <a:rPr lang="en-US" sz="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tub   | t - 2 x 0 | u - 3 x 1 | b - 3 x 0 | </a:t>
            </a:r>
          </a:p>
          <a:p>
            <a:r>
              <a:rPr lang="en-US" sz="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but   | b - 3 x 0 | u - 3 x 1 | t - 2 x 0 |</a:t>
            </a:r>
            <a:endParaRPr lang="en-US" sz="200" dirty="0"/>
          </a:p>
        </p:txBody>
      </p:sp>
      <p:sp>
        <p:nvSpPr>
          <p:cNvPr id="9" name="Rectangle 8"/>
          <p:cNvSpPr/>
          <p:nvPr/>
        </p:nvSpPr>
        <p:spPr>
          <a:xfrm>
            <a:off x="5802933" y="1509300"/>
            <a:ext cx="6389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bag   | b - 3 x 0 | a - 2 x 0 | g - 1 x 0 | </a:t>
            </a:r>
          </a:p>
          <a:p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nut   | n - 2 x 1 | u - 3 x 1 | t - 3 x 0 | </a:t>
            </a:r>
          </a:p>
          <a:p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dream     | d - 2 x 1 | r - 3 x 1 | e - 2 x 2 | a - 1 x 3 | m - 1 x 2 | </a:t>
            </a:r>
          </a:p>
          <a:p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cabin     | c - 1 x 3 | a - 2 x 2 | b - 3 x 2 | </a:t>
            </a:r>
            <a:r>
              <a:rPr lang="en-US" sz="9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- 2 x 3 |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16787" y="3245393"/>
            <a:ext cx="2670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    10m53.063s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10m51.906s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0m0.360s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6663" y="863892"/>
            <a:ext cx="800904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1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script/play.pl --playfield="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t,d,a,c,g,r,m,a,a,n,e,n,b,u,b,i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--word-to-find=3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--word-to-find=3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--word-to-find=5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--word-to-find=5 \</a:t>
            </a:r>
          </a:p>
          <a:p>
            <a:endParaRPr lang="en-US" sz="11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Game =======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 d  a  c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  r  m  a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 n  e  n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 u  b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100" dirty="0"/>
          </a:p>
          <a:p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der in which the nodes get expa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63" y="1406029"/>
            <a:ext cx="4974044" cy="3183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Search Algorithms – Depth First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6" y="1287195"/>
            <a:ext cx="5678491" cy="509953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Depth First 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Starting at a root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Identify an unvisited neighboring node connected via an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Follow the edge to the neighboring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 steps 2 – 3 until there are no more unvisited neighboring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Backup to the parent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 steps 2 – 3 until there are no more unvisited neighboring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Repeated steps 5 – 6 until there are no more unvisited neighboring nodes.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2484" y="458941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935631" y="1519526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35631" y="1519526"/>
            <a:ext cx="635726" cy="60536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48322" y="2323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57747" y="3085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05272" y="3872700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57747" y="3872700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48322" y="3085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6523 0.1175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4 0.1176 L -0.12929 0.2275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29 0.22755 L -0.1914 0.3425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4 0.34259 L -0.1293 0.2275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3 0.22755 L -0.12942 0.3432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42 0.34329 L -0.1293 0.2275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29 0.22755 L -0.06524 0.1175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3 0.11759 L -0.06445 0.229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5 0.2294 L -0.06523 0.1175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3 0.11759 L -1.66667E-6 -4.44444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0026 0.117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20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1349826"/>
            <a:ext cx="2901903" cy="5150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Running the Solver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026" name="Picture 2" descr="http://cdn.meme.am/instances/500x/472611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8" y="3645069"/>
            <a:ext cx="2194004" cy="219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02027" y="1690688"/>
            <a:ext cx="80090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saw   | s - 2 x 3 | a - 1 x 2 | w - 1 x 3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Word: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c - 3 x 1 | o - 2 x 0 | r - 3 x 0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when  | w - 2 x 0 | h - 3 x 0 | e - 2 x 1 | n - 1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fringe    | f - 2 x 3 | r - 2 x 2 |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- 3 x 1 | e - 2 x 1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finger    | f - 2 x 3 |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- 3 x 1 | e - 2 x 1 | r - 2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fringe    | f - 2 x 3 | r - 2 x 2 |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- 3 x 1 | e - 2 x 1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when  | w - 2 x 0 | h - 3 x 0 | e - 3 x 1 | n - 3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finger    | f - 2 x 3 |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- 3 x 1 | e - 2 x 1 | r - 2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when  | w - 2 x 0 | h - 3 x 0 | e - 3 x 1 | n - 3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hen   | h - 1 x 0 | e - 0 x 1 | n - 1 x 2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Word: fringe    | f - 2 x 3 | r - 2 x 2 | </a:t>
            </a:r>
            <a:r>
              <a:rPr lang="en-US" sz="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- 2 x 1 | e - 1 x 1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Word: crow  | c - 3 x 1 | r - 3 x 0 | o - 2 x 0 | w - 1 x 0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crow  | c - 3 x 1 | r - 3 x 0 | o - 2 x 0 | w - 1 x 0 | </a:t>
            </a:r>
          </a:p>
          <a:p>
            <a:r>
              <a:rPr lang="en-US" sz="9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finger    | f - 2 x 3 | </a:t>
            </a:r>
            <a:r>
              <a:rPr lang="en-US" sz="9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- 3 x 3 | n - 3 x 2 | g - 3 x 1 | e - 2 x 1 | r - 2 x 2 |</a:t>
            </a:r>
            <a:endParaRPr lang="en-US" sz="9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7803" y="45343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    27m14.806s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27m14.506s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0m0.294s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0103" y="1309267"/>
            <a:ext cx="800904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script/play.pl --playfield="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w,e,n,f,h,e,a,w,o,g,r,s,r,c,n,i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--word-to-find=3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--word-to-find=3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--word-to-find=4 \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--word-to-find=6 \</a:t>
            </a: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Game =======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 e  n  f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  e  a  w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 g  r  s 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 c  n 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Performance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NYTProf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Flame Graph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23580"/>
            <a:ext cx="11639550" cy="3105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91" y="4633632"/>
            <a:ext cx="11174689" cy="193263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There are no major imbalances so there are no low hanging fruit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We see the recursion into _</a:t>
            </a:r>
            <a:r>
              <a:rPr lang="en-US" b="1" dirty="0" err="1" smtClean="0">
                <a:solidFill>
                  <a:srgbClr val="92D050"/>
                </a:solidFill>
              </a:rPr>
              <a:t>find_near_words</a:t>
            </a:r>
            <a:r>
              <a:rPr lang="en-US" b="1" dirty="0" smtClean="0">
                <a:solidFill>
                  <a:srgbClr val="92D050"/>
                </a:solidFill>
              </a:rPr>
              <a:t> nicely here</a:t>
            </a:r>
          </a:p>
        </p:txBody>
      </p:sp>
    </p:spTree>
    <p:extLst>
      <p:ext uri="{BB962C8B-B14F-4D97-AF65-F5344CB8AC3E}">
        <p14:creationId xmlns:p14="http://schemas.microsoft.com/office/powerpoint/2010/main" val="34932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Performance – </a:t>
            </a:r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NYTProf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Top Subroutines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2" y="1324375"/>
            <a:ext cx="8147277" cy="28137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111" y="4253735"/>
            <a:ext cx="11174689" cy="24045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We spend most of our time in:</a:t>
            </a:r>
          </a:p>
          <a:p>
            <a:pPr lvl="1"/>
            <a:r>
              <a:rPr lang="en-US" b="1" dirty="0" err="1">
                <a:solidFill>
                  <a:srgbClr val="92D050"/>
                </a:solidFill>
              </a:rPr>
              <a:t>WordBrain</a:t>
            </a:r>
            <a:r>
              <a:rPr lang="en-US" b="1" dirty="0">
                <a:solidFill>
                  <a:srgbClr val="92D050"/>
                </a:solidFill>
              </a:rPr>
              <a:t>::Letter-&gt;_</a:t>
            </a:r>
            <a:r>
              <a:rPr lang="en-US" b="1" dirty="0" err="1" smtClean="0">
                <a:solidFill>
                  <a:srgbClr val="92D050"/>
                </a:solidFill>
              </a:rPr>
              <a:t>operator_equality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::Game-&gt;</a:t>
            </a:r>
            <a:r>
              <a:rPr lang="en-US" b="1" dirty="0" err="1" smtClean="0">
                <a:solidFill>
                  <a:srgbClr val="92D050"/>
                </a:solidFill>
              </a:rPr>
              <a:t>get_letter_at_position’s</a:t>
            </a:r>
            <a:r>
              <a:rPr lang="en-US" b="1" dirty="0" smtClean="0">
                <a:solidFill>
                  <a:srgbClr val="92D050"/>
                </a:solidFill>
              </a:rPr>
              <a:t> call to List::</a:t>
            </a:r>
            <a:r>
              <a:rPr lang="en-US" b="1" dirty="0" err="1" smtClean="0">
                <a:solidFill>
                  <a:srgbClr val="92D050"/>
                </a:solidFill>
              </a:rPr>
              <a:t>Util</a:t>
            </a:r>
            <a:r>
              <a:rPr lang="en-US" b="1" dirty="0" smtClean="0">
                <a:solidFill>
                  <a:srgbClr val="92D050"/>
                </a:solidFill>
              </a:rPr>
              <a:t> first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This is List::</a:t>
            </a:r>
            <a:r>
              <a:rPr lang="en-US" b="1" dirty="0" err="1" smtClean="0">
                <a:solidFill>
                  <a:srgbClr val="92D050"/>
                </a:solidFill>
              </a:rPr>
              <a:t>Util</a:t>
            </a:r>
            <a:r>
              <a:rPr lang="en-US" b="1" dirty="0" smtClean="0">
                <a:solidFill>
                  <a:srgbClr val="92D050"/>
                </a:solidFill>
              </a:rPr>
              <a:t>, consider it to already be an optimal implementation</a:t>
            </a:r>
          </a:p>
          <a:p>
            <a:pPr lvl="1"/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::Solver::</a:t>
            </a:r>
            <a:r>
              <a:rPr lang="en-US" b="1" dirty="0" err="1" smtClean="0">
                <a:solidFill>
                  <a:srgbClr val="92D050"/>
                </a:solidFill>
              </a:rPr>
              <a:t>find_near_letters</a:t>
            </a:r>
            <a:endParaRPr lang="en-US" b="1" dirty="0" smtClean="0">
              <a:solidFill>
                <a:srgbClr val="92D050"/>
              </a:solidFill>
            </a:endParaRP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Not surprising, it processes 9 letters for each letter provided to it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Again, no low hanging fruit.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9234" y="1324375"/>
            <a:ext cx="6096000" cy="26613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200" dirty="0" err="1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operator_equality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$a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@_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</a:t>
            </a:r>
            <a:r>
              <a:rPr lang="en-US" sz="1200" dirty="0" err="1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$a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$a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   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$b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 </a:t>
            </a:r>
            <a:r>
              <a:rPr lang="en-US" sz="1200" dirty="0">
                <a:solidFill>
                  <a:srgbClr val="D2CD8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E6617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D1D1D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A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060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Performance – Ideas for Improvement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111" y="1345072"/>
            <a:ext cx="11174689" cy="52386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Implementation</a:t>
            </a:r>
          </a:p>
          <a:p>
            <a:pPr lvl="1"/>
            <a:r>
              <a:rPr lang="en-US" b="1" dirty="0" err="1" smtClean="0">
                <a:solidFill>
                  <a:srgbClr val="92D050"/>
                </a:solidFill>
              </a:rPr>
              <a:t>Memoize</a:t>
            </a:r>
            <a:endParaRPr lang="en-US" b="1" dirty="0" smtClean="0">
              <a:solidFill>
                <a:srgbClr val="92D050"/>
              </a:solidFill>
            </a:endParaRP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Reduce time complexity at the cost of space complexity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However, we’d have to finely control the caches which </a:t>
            </a:r>
            <a:r>
              <a:rPr lang="en-US" b="1" dirty="0" smtClean="0">
                <a:solidFill>
                  <a:srgbClr val="FF0000"/>
                </a:solidFill>
              </a:rPr>
              <a:t>could prove tricky</a:t>
            </a:r>
          </a:p>
          <a:p>
            <a:pPr lvl="3"/>
            <a:r>
              <a:rPr lang="en-US" b="1" dirty="0" smtClean="0">
                <a:solidFill>
                  <a:srgbClr val="92D050"/>
                </a:solidFill>
              </a:rPr>
              <a:t>Think </a:t>
            </a:r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 smtClean="0">
                <a:solidFill>
                  <a:srgbClr val="92D050"/>
                </a:solidFill>
              </a:rPr>
              <a:t>::Game’s </a:t>
            </a:r>
            <a:r>
              <a:rPr lang="en-US" b="1" dirty="0" err="1" smtClean="0">
                <a:solidFill>
                  <a:srgbClr val="92D050"/>
                </a:solidFill>
              </a:rPr>
              <a:t>construct_game_without_word</a:t>
            </a:r>
            <a:r>
              <a:rPr lang="en-US" b="1" dirty="0" smtClean="0">
                <a:solidFill>
                  <a:srgbClr val="92D050"/>
                </a:solidFill>
              </a:rPr>
              <a:t> and </a:t>
            </a:r>
            <a:r>
              <a:rPr lang="en-US" b="1" dirty="0" err="1" smtClean="0">
                <a:solidFill>
                  <a:srgbClr val="92D050"/>
                </a:solidFill>
              </a:rPr>
              <a:t>find_letter_at_position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Parallel::</a:t>
            </a:r>
            <a:r>
              <a:rPr lang="en-US" b="1" dirty="0" err="1" smtClean="0">
                <a:solidFill>
                  <a:srgbClr val="92D050"/>
                </a:solidFill>
              </a:rPr>
              <a:t>ForkManager</a:t>
            </a:r>
            <a:endParaRPr lang="en-US" b="1" dirty="0" smtClean="0">
              <a:solidFill>
                <a:srgbClr val="92D050"/>
              </a:solidFill>
            </a:endParaRP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Spread the work across multiple processors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Expen$iv</a:t>
            </a:r>
            <a:r>
              <a:rPr lang="en-US" b="1" dirty="0" smtClean="0">
                <a:solidFill>
                  <a:srgbClr val="FF0000"/>
                </a:solidFill>
              </a:rPr>
              <a:t>$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olution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Eliminate Moose usage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While Moose may have a startup penalty we can see from </a:t>
            </a:r>
            <a:r>
              <a:rPr lang="en-US" b="1" dirty="0" err="1" smtClean="0">
                <a:solidFill>
                  <a:srgbClr val="FF0000"/>
                </a:solidFill>
              </a:rPr>
              <a:t>NYTProf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92D050"/>
                </a:solidFill>
              </a:rPr>
              <a:t>it’s not really hurting us.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Algorithmic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Terminate Depth First Search once no words start with root word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No word in the English language starts with “</a:t>
            </a:r>
            <a:r>
              <a:rPr lang="en-US" b="1" dirty="0" err="1" smtClean="0">
                <a:solidFill>
                  <a:srgbClr val="92D050"/>
                </a:solidFill>
              </a:rPr>
              <a:t>stl</a:t>
            </a:r>
            <a:r>
              <a:rPr lang="en-US" b="1" dirty="0" smtClean="0">
                <a:solidFill>
                  <a:srgbClr val="92D050"/>
                </a:solidFill>
              </a:rPr>
              <a:t>” no need to keep searching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HUGE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POTENTIAL </a:t>
            </a:r>
            <a:r>
              <a:rPr lang="en-US" b="1" dirty="0" smtClean="0">
                <a:solidFill>
                  <a:srgbClr val="92D050"/>
                </a:solidFill>
              </a:rPr>
              <a:t>for improvement!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Is this still Depth First Search?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Now share your ideas!</a:t>
            </a:r>
          </a:p>
        </p:txBody>
      </p:sp>
    </p:spTree>
    <p:extLst>
      <p:ext uri="{BB962C8B-B14F-4D97-AF65-F5344CB8AC3E}">
        <p14:creationId xmlns:p14="http://schemas.microsoft.com/office/powerpoint/2010/main" val="1292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Conclusion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111" y="1345072"/>
            <a:ext cx="11174689" cy="52386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THANK YOU!!!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Any questions?</a:t>
            </a:r>
          </a:p>
        </p:txBody>
      </p:sp>
      <p:pic>
        <p:nvPicPr>
          <p:cNvPr id="7170" name="Picture 2" descr="https://pixabay.com/get/e830b00b29f11c22d2524518a33219c8b66ae3d11cb4104492f2c17f/you-151415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92" y="1597981"/>
            <a:ext cx="5698199" cy="445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1573" y="5949583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p</a:t>
            </a:r>
            <a:r>
              <a:rPr lang="en-US" dirty="0" err="1" smtClean="0">
                <a:solidFill>
                  <a:srgbClr val="00B0F0"/>
                </a:solidFill>
              </a:rPr>
              <a:t>ixabay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References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Interview with Mag Interactive Founder in Outlier Magazine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  <a:hlinkClick r:id="rId2"/>
              </a:rPr>
              <a:t>http://outliermagazine.co/mag-interactive-daniel-hasselberg/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b="1" dirty="0" smtClean="0">
                <a:solidFill>
                  <a:srgbClr val="92D050"/>
                </a:solidFill>
              </a:rPr>
              <a:t>Stats for </a:t>
            </a:r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  <a:hlinkClick r:id="rId3"/>
              </a:rPr>
              <a:t>https://sensortower.com/ios/us/mag-interactive/app/wordbrain/708600202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b="1" dirty="0" smtClean="0">
                <a:solidFill>
                  <a:srgbClr val="92D050"/>
                </a:solidFill>
              </a:rPr>
              <a:t>Download </a:t>
            </a:r>
            <a:r>
              <a:rPr lang="en-US" b="1" dirty="0" err="1" smtClean="0">
                <a:solidFill>
                  <a:srgbClr val="92D050"/>
                </a:solidFill>
              </a:rPr>
              <a:t>WordBrain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rgbClr val="92D050"/>
                </a:solidFill>
              </a:rPr>
              <a:t>yourself and give it a try!</a:t>
            </a:r>
          </a:p>
        </p:txBody>
      </p:sp>
    </p:spTree>
    <p:extLst>
      <p:ext uri="{BB962C8B-B14F-4D97-AF65-F5344CB8AC3E}">
        <p14:creationId xmlns:p14="http://schemas.microsoft.com/office/powerpoint/2010/main" val="851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rder in which the nodes get expa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90" y="1406029"/>
            <a:ext cx="4966085" cy="3183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Search Algorithms – Breadth First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6" y="1287195"/>
            <a:ext cx="5678491" cy="50995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Breadth First 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Starting at a root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Identify an unvisited neighboring node connected via an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Follow the edge to the neighboring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Backup to the parent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 steps 2 – 4 until there are no more unvisited neighboring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The first neighboring node explored becomes the new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 steps 2 – 5 until there are no more unvisited neighboring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Repeated steps 6 – 7, using nodes in the order they were first visited until there are no more unvisited nodes.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2484" y="458941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935631" y="1519526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35631" y="1519526"/>
            <a:ext cx="635726" cy="60536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48322" y="2323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39944" y="232861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22040" y="2323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69365" y="3085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2769" y="3085855"/>
            <a:ext cx="635726" cy="6053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6523 0.117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3 0.11759 L -3.75E-6 -2.96296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0079 0.1175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11759 L -3.75E-6 -2.96296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642 0.116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 0.1169 L -3.75E-6 -2.96296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6524 0.1175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4 0.11759 L -0.12812 0.2280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22801 L -0.06524 0.1175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3 0.11759 L -0.0638 0.2280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 0.22801 L -0.06524 0.1175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3 0.11759 L -3.75E-6 -4.44444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0078 0.1175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11759 L -3.75E-6 -2.96296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642 0.11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 0.1169 L 0.06446 0.228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20" grpId="0" uiExpand="1" animBg="1"/>
      <p:bldP spid="5" grpId="0" uiExpand="1" animBg="1"/>
      <p:bldP spid="5" grpId="1" uiExpan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5" grpId="14" animBg="1"/>
      <p:bldP spid="5" grpId="15" animBg="1"/>
      <p:bldP spid="5" grpId="16" animBg="1"/>
      <p:bldP spid="21" grpId="0" uiExpan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Grid of Letters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2x2 up to 8x8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List of Words to Find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Range in Size and Number of Words to Find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Given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Number of Words to Find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Length of Each Word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from Grid comprise each 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ONLY ONE “RIGHT” SOLUTION</a:t>
            </a:r>
          </a:p>
          <a:p>
            <a:pPr lvl="2"/>
            <a:r>
              <a:rPr lang="en-US" b="1" dirty="0" smtClean="0">
                <a:solidFill>
                  <a:srgbClr val="92D050"/>
                </a:solidFill>
              </a:rPr>
              <a:t>There are multiple solutions, but only one accepted one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No Time Limit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Limited Number of Hints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$$$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" y="844060"/>
            <a:ext cx="3221700" cy="57185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5774" y="1690688"/>
            <a:ext cx="3617843" cy="3570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7756" y="5075583"/>
            <a:ext cx="322170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49438" y="6083988"/>
            <a:ext cx="1007166" cy="4373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7756" y="1874707"/>
            <a:ext cx="1610850" cy="16338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48607" y="1874707"/>
            <a:ext cx="1610850" cy="16338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948607" y="3489414"/>
            <a:ext cx="1610850" cy="16338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7756" y="3489414"/>
            <a:ext cx="1610850" cy="163384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 animBg="1"/>
      <p:bldP spid="7" grpId="1" animBg="1"/>
      <p:bldP spid="8" grpId="0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8" y="875135"/>
            <a:ext cx="3270606" cy="58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9" y="875135"/>
            <a:ext cx="3270606" cy="5805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  <a:p>
            <a:r>
              <a:rPr lang="en-US" b="1" dirty="0">
                <a:solidFill>
                  <a:srgbClr val="92D050"/>
                </a:solidFill>
              </a:rPr>
              <a:t>If the Selected Word is Correct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</a:t>
            </a:r>
            <a:r>
              <a:rPr lang="en-US" b="1" dirty="0">
                <a:solidFill>
                  <a:srgbClr val="92D050"/>
                </a:solidFill>
              </a:rPr>
              <a:t>Are Removed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Letters Remaining Shift </a:t>
            </a:r>
            <a:r>
              <a:rPr lang="en-US" b="1" dirty="0" smtClean="0">
                <a:solidFill>
                  <a:srgbClr val="92D050"/>
                </a:solidFill>
              </a:rPr>
              <a:t>Down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875136"/>
            <a:ext cx="3271235" cy="580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If the Selected Word is Correct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Are Removed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Remaining Shift Down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Repeat Selecting Words Until All Needed Words Are Found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875136"/>
            <a:ext cx="3271235" cy="5806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FFC000"/>
                </a:solidFill>
                <a:latin typeface="+mn-lt"/>
              </a:rPr>
              <a:t>WordBrain</a:t>
            </a:r>
            <a:r>
              <a:rPr lang="en-US" b="1" dirty="0" smtClean="0">
                <a:solidFill>
                  <a:srgbClr val="FFC000"/>
                </a:solidFill>
                <a:latin typeface="+mn-lt"/>
              </a:rPr>
              <a:t> – Gameplay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022" y="1378634"/>
            <a:ext cx="7400777" cy="47983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Let’s Play A Quick Game!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Touch Letters For Potential Words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Remember, the letters must touch in one of the eight cardinal directions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If the Selected Word is Correct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Are Removed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Letters Remaining Shift Down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Repeat Selecting Words Until All Needed Words Are Found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12914</Words>
  <Application>Microsoft Office PowerPoint</Application>
  <PresentationFormat>Widescreen</PresentationFormat>
  <Paragraphs>923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Solving WordBrain A Breadth First Search of a Problem With Great Depth</vt:lpstr>
      <vt:lpstr>Overview</vt:lpstr>
      <vt:lpstr>Search Algorithms – Depth First</vt:lpstr>
      <vt:lpstr>Search Algorithms – Breadth First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Gameplay</vt:lpstr>
      <vt:lpstr>WordBrain – Modeling The Problem</vt:lpstr>
      <vt:lpstr>WordBrain – Modeling The Problem</vt:lpstr>
      <vt:lpstr>WordBrain::Game-&gt;solve</vt:lpstr>
      <vt:lpstr>WordBrain::Game-&gt;solve</vt:lpstr>
      <vt:lpstr>WordBrain::Game-&gt;solve</vt:lpstr>
      <vt:lpstr>WordBrain::Game-&gt;solve</vt:lpstr>
      <vt:lpstr>WordBrain::Solver-&gt;find_near_letters</vt:lpstr>
      <vt:lpstr>WordBrain::Game-&gt;find_near_words</vt:lpstr>
      <vt:lpstr>WordBrain::Game-&gt;find_near_words</vt:lpstr>
      <vt:lpstr>Running the Solver</vt:lpstr>
      <vt:lpstr>Running the Solver</vt:lpstr>
      <vt:lpstr>Running the Solver</vt:lpstr>
      <vt:lpstr>Running the Solver</vt:lpstr>
      <vt:lpstr>Running the Solver</vt:lpstr>
      <vt:lpstr>Performance – NYTProf – Flame Graph</vt:lpstr>
      <vt:lpstr>Performance – NYTProf – Top Subroutines</vt:lpstr>
      <vt:lpstr>Performance – Ideas for Improvement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WordBrain A Breadth First Search of a Problem With Great Depth</dc:title>
  <dc:creator>Robert Stone</dc:creator>
  <cp:lastModifiedBy>Robert Stone</cp:lastModifiedBy>
  <cp:revision>131</cp:revision>
  <dcterms:created xsi:type="dcterms:W3CDTF">2016-02-09T03:56:11Z</dcterms:created>
  <dcterms:modified xsi:type="dcterms:W3CDTF">2016-02-12T03:37:33Z</dcterms:modified>
</cp:coreProperties>
</file>