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18" r:id="rId1"/>
  </p:sldMasterIdLst>
  <p:notesMasterIdLst>
    <p:notesMasterId r:id="rId21"/>
  </p:notesMasterIdLst>
  <p:sldIdLst>
    <p:sldId id="256" r:id="rId2"/>
    <p:sldId id="260" r:id="rId3"/>
    <p:sldId id="257" r:id="rId4"/>
    <p:sldId id="258" r:id="rId5"/>
    <p:sldId id="259" r:id="rId6"/>
    <p:sldId id="274" r:id="rId7"/>
    <p:sldId id="268" r:id="rId8"/>
    <p:sldId id="269" r:id="rId9"/>
    <p:sldId id="270" r:id="rId10"/>
    <p:sldId id="271" r:id="rId11"/>
    <p:sldId id="261" r:id="rId12"/>
    <p:sldId id="262" r:id="rId13"/>
    <p:sldId id="263" r:id="rId14"/>
    <p:sldId id="264" r:id="rId15"/>
    <p:sldId id="265" r:id="rId16"/>
    <p:sldId id="267" r:id="rId17"/>
    <p:sldId id="266" r:id="rId18"/>
    <p:sldId id="27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75763" autoAdjust="0"/>
  </p:normalViewPr>
  <p:slideViewPr>
    <p:cSldViewPr snapToGrid="0">
      <p:cViewPr>
        <p:scale>
          <a:sx n="60" d="100"/>
          <a:sy n="60" d="100"/>
        </p:scale>
        <p:origin x="111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2BB9B-56F8-486E-B8FD-942CCACBF0AC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3B4AB-333B-4577-85B7-8531844B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61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Moose</a:t>
            </a:r>
            <a:r>
              <a:rPr lang="en-US" baseline="0" dirty="0" smtClean="0"/>
              <a:t> is a great way to use </a:t>
            </a:r>
            <a:r>
              <a:rPr lang="en-US" baseline="0" dirty="0" err="1" smtClean="0"/>
              <a:t>perl</a:t>
            </a:r>
            <a:r>
              <a:rPr lang="en-US" baseline="0" dirty="0" smtClean="0"/>
              <a:t> for creating easily maintainable objects.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Moose stuff gives you more time to do more important things besides blessing a hash, like drink coffee.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B4AB-333B-4577-85B7-8531844B54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74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Here we are  going to extend the </a:t>
            </a:r>
            <a:r>
              <a:rPr lang="en-US" i="1" baseline="0" dirty="0" smtClean="0"/>
              <a:t>Human</a:t>
            </a:r>
            <a:r>
              <a:rPr lang="en-US" baseline="0" dirty="0" smtClean="0"/>
              <a:t> Object with a </a:t>
            </a:r>
            <a:r>
              <a:rPr lang="en-US" i="1" baseline="0" dirty="0" smtClean="0"/>
              <a:t>Programmer</a:t>
            </a:r>
            <a:r>
              <a:rPr lang="en-US" baseline="0" dirty="0" smtClean="0"/>
              <a:t> Object. This is also very easy to do with the Moose keyword </a:t>
            </a:r>
            <a:r>
              <a:rPr lang="en-US" i="1" baseline="0" dirty="0" smtClean="0"/>
              <a:t>extends ‘&lt;objectname&gt;’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0" baseline="0" dirty="0" smtClean="0"/>
              <a:t>We are giving all of the desirable attributes needed to live.</a:t>
            </a:r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B4AB-333B-4577-85B7-8531844B54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31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i="1" baseline="0" dirty="0" smtClean="0"/>
              <a:t>handles</a:t>
            </a:r>
            <a:r>
              <a:rPr lang="en-US" i="0" baseline="0" dirty="0" smtClean="0"/>
              <a:t> keyword is used for the delegation property of attributes mentioned previously.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I am also demonstrating here the ability to use a </a:t>
            </a:r>
            <a:r>
              <a:rPr lang="en-US" i="0" baseline="0" dirty="0" err="1" smtClean="0"/>
              <a:t>perl</a:t>
            </a:r>
            <a:r>
              <a:rPr lang="en-US" i="0" baseline="0" dirty="0" smtClean="0"/>
              <a:t> module </a:t>
            </a:r>
            <a:r>
              <a:rPr lang="en-US" i="1" baseline="0" dirty="0" err="1" smtClean="0"/>
              <a:t>DateTime</a:t>
            </a:r>
            <a:r>
              <a:rPr lang="en-US" i="0" baseline="0" dirty="0" smtClean="0"/>
              <a:t> for the </a:t>
            </a:r>
            <a:r>
              <a:rPr lang="en-US" i="1" baseline="0" dirty="0" err="1" smtClean="0"/>
              <a:t>isa</a:t>
            </a:r>
            <a:r>
              <a:rPr lang="en-US" i="0" baseline="0" dirty="0" smtClean="0"/>
              <a:t> property of the </a:t>
            </a:r>
            <a:r>
              <a:rPr lang="en-US" i="1" baseline="0" dirty="0" smtClean="0"/>
              <a:t>celebration </a:t>
            </a:r>
            <a:r>
              <a:rPr lang="en-US" i="0" baseline="0" dirty="0" smtClean="0"/>
              <a:t>attribute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Since we cannot celebrate very well without </a:t>
            </a:r>
            <a:r>
              <a:rPr lang="en-US" i="1" baseline="0" dirty="0" smtClean="0"/>
              <a:t>money</a:t>
            </a:r>
            <a:r>
              <a:rPr lang="en-US" i="0" baseline="0" dirty="0" smtClean="0"/>
              <a:t>, I have added a control statement to check if there is money and if not, return 0.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The celebration method takes in this example a </a:t>
            </a:r>
            <a:r>
              <a:rPr lang="en-US" i="0" baseline="0" dirty="0" err="1" smtClean="0"/>
              <a:t>DateTime</a:t>
            </a:r>
            <a:r>
              <a:rPr lang="en-US" i="0" baseline="0" dirty="0" smtClean="0"/>
              <a:t>-&gt;now, however, this could be set with the many other options that </a:t>
            </a:r>
            <a:r>
              <a:rPr lang="en-US" i="0" baseline="0" dirty="0" err="1" smtClean="0"/>
              <a:t>DateTime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wold</a:t>
            </a:r>
            <a:r>
              <a:rPr lang="en-US" i="0" baseline="0" dirty="0" smtClean="0"/>
              <a:t> allow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B4AB-333B-4577-85B7-8531844B54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13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 my coder.pl</a:t>
            </a:r>
            <a:r>
              <a:rPr lang="en-US" baseline="0" dirty="0" smtClean="0"/>
              <a:t> script, I have used my newly formed </a:t>
            </a:r>
            <a:r>
              <a:rPr lang="en-US" i="1" baseline="0" dirty="0" smtClean="0"/>
              <a:t> Programmer</a:t>
            </a:r>
            <a:r>
              <a:rPr lang="en-US" i="0" u="sng" baseline="0" dirty="0" smtClean="0"/>
              <a:t> </a:t>
            </a:r>
            <a:r>
              <a:rPr lang="en-US" i="0" u="none" baseline="0" dirty="0" smtClean="0"/>
              <a:t>module and have passed the appropriate attributes to the constructor.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u="none" baseline="0" dirty="0" smtClean="0"/>
              <a:t>Since the celebrate method returns 0 if there is no money, I pass it to the method here and its time for celebrating.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u="none" baseline="0" dirty="0" smtClean="0"/>
              <a:t>It prints out the name, </a:t>
            </a:r>
            <a:r>
              <a:rPr lang="en-US" i="0" u="none" baseline="0" dirty="0" err="1" smtClean="0"/>
              <a:t>DateTime</a:t>
            </a:r>
            <a:r>
              <a:rPr lang="en-US" i="0" u="none" baseline="0" dirty="0" smtClean="0"/>
              <a:t>-&gt;now, money amount and the type of coffee consumed.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B4AB-333B-4577-85B7-8531844B54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27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 role is not a class, it is something that classes 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</a:t>
            </a:r>
            <a:r>
              <a:rPr lang="en-US" baseline="0" dirty="0" smtClean="0"/>
              <a:t> order to create a </a:t>
            </a:r>
            <a:r>
              <a:rPr lang="en-US" i="1" baseline="0" dirty="0" smtClean="0"/>
              <a:t>role, </a:t>
            </a:r>
            <a:r>
              <a:rPr lang="en-US" i="0" baseline="0" dirty="0" smtClean="0"/>
              <a:t>use the Moose::Role module after writing package &lt;</a:t>
            </a:r>
            <a:r>
              <a:rPr lang="en-US" i="0" baseline="0" dirty="0" err="1" smtClean="0"/>
              <a:t>modulename</a:t>
            </a:r>
            <a:r>
              <a:rPr lang="en-US" i="0" baseline="0" dirty="0" smtClean="0"/>
              <a:t>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It also helps me to prefix an </a:t>
            </a:r>
            <a:r>
              <a:rPr lang="en-US" i="1" baseline="0" dirty="0" smtClean="0"/>
              <a:t>is</a:t>
            </a:r>
            <a:r>
              <a:rPr lang="en-US" i="0" baseline="0" dirty="0" smtClean="0"/>
              <a:t> to the attribute name for the role to keep my mind focused on the verb it is doing.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B4AB-333B-4577-85B7-8531844B54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97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To use a role, simply</a:t>
            </a:r>
            <a:r>
              <a:rPr lang="en-US" baseline="0" dirty="0" smtClean="0"/>
              <a:t> add </a:t>
            </a:r>
            <a:r>
              <a:rPr lang="en-US" i="1" baseline="0" dirty="0" smtClean="0"/>
              <a:t>with ‘&lt;</a:t>
            </a:r>
            <a:r>
              <a:rPr lang="en-US" i="1" baseline="0" dirty="0" err="1" smtClean="0"/>
              <a:t>rolename</a:t>
            </a:r>
            <a:r>
              <a:rPr lang="en-US" i="1" baseline="0" dirty="0" smtClean="0"/>
              <a:t>&gt;’</a:t>
            </a:r>
            <a:r>
              <a:rPr lang="en-US" baseline="0" dirty="0" smtClean="0"/>
              <a:t> in the module that you intend on using the role with.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 simply added this to my previously created </a:t>
            </a:r>
            <a:r>
              <a:rPr lang="en-US" i="1" baseline="0" dirty="0" smtClean="0"/>
              <a:t>Programmer</a:t>
            </a:r>
            <a:r>
              <a:rPr lang="en-US" i="0" baseline="0" dirty="0" smtClean="0"/>
              <a:t> module.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Now the Programmer module will consume the methods and attributes of the </a:t>
            </a:r>
            <a:r>
              <a:rPr lang="en-US" i="1" baseline="0" dirty="0" smtClean="0"/>
              <a:t>Coding</a:t>
            </a:r>
            <a:r>
              <a:rPr lang="en-US" i="0" baseline="0" dirty="0" smtClean="0"/>
              <a:t> role.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B4AB-333B-4577-85B7-8531844B54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39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Since I set my </a:t>
            </a:r>
            <a:r>
              <a:rPr lang="en-US" i="1" dirty="0" smtClean="0"/>
              <a:t>coding</a:t>
            </a:r>
            <a:r>
              <a:rPr lang="en-US" i="1" baseline="0" dirty="0" smtClean="0"/>
              <a:t> </a:t>
            </a:r>
            <a:r>
              <a:rPr lang="en-US" i="0" baseline="0" dirty="0" smtClean="0"/>
              <a:t>Moose Role to true, calling programmer-&gt;code will print to standard output ‘I am trying to code..’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B4AB-333B-4577-85B7-8531844B54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02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</a:t>
            </a:r>
            <a:r>
              <a:rPr lang="en-US" baseline="0" dirty="0" smtClean="0"/>
              <a:t> attribute is something that defines an object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role is something a class does. Classes can consume roles. For example, a human can be running, so can a dog. Both objects could use a </a:t>
            </a:r>
            <a:r>
              <a:rPr lang="en-US" i="1" baseline="0" dirty="0" smtClean="0"/>
              <a:t>running</a:t>
            </a:r>
            <a:r>
              <a:rPr lang="en-US" i="0" baseline="0" dirty="0" smtClean="0"/>
              <a:t> role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method is something your object can do. It corresponds to subroutines within your module.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Moose comes with a small type system based on </a:t>
            </a:r>
            <a:r>
              <a:rPr lang="en-US" baseline="0" dirty="0" err="1" smtClean="0"/>
              <a:t>perl’s</a:t>
            </a:r>
            <a:r>
              <a:rPr lang="en-US" baseline="0" dirty="0" smtClean="0"/>
              <a:t> built-in types such as string, integer, Boolean, Array Reference,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B4AB-333B-4577-85B7-8531844B54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11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 smtClean="0"/>
              <a:t>Moose is easy to use and allows the developer to focus more on what the object should be doing and not how to implement it.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 smtClean="0"/>
              <a:t>The new( ) constructor comes free when you define a class in Moose.</a:t>
            </a:r>
            <a:r>
              <a:rPr lang="en-US" sz="1200" baseline="0" dirty="0" smtClean="0"/>
              <a:t> This is much better than trying to hack something together the old </a:t>
            </a:r>
            <a:r>
              <a:rPr lang="en-US" sz="1200" baseline="0" dirty="0" err="1" smtClean="0"/>
              <a:t>perl</a:t>
            </a:r>
            <a:r>
              <a:rPr lang="en-US" sz="1200" baseline="0" dirty="0" smtClean="0"/>
              <a:t> OOP way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 smtClean="0"/>
              <a:t>In general, Moose allows programmers to easily create objects without having to worry about everything going on behind the scenes. Creating an object with attributes reads like a clear, well-defined sentence and not a mess of code.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B4AB-333B-4577-85B7-8531844B54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8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Much</a:t>
            </a:r>
            <a:r>
              <a:rPr lang="en-US" baseline="0" dirty="0" smtClean="0"/>
              <a:t> the same way as the old way creating </a:t>
            </a:r>
            <a:r>
              <a:rPr lang="en-US" baseline="0" dirty="0" err="1" smtClean="0"/>
              <a:t>perl</a:t>
            </a:r>
            <a:r>
              <a:rPr lang="en-US" baseline="0" dirty="0" smtClean="0"/>
              <a:t> modules, we start with package &lt;</a:t>
            </a:r>
            <a:r>
              <a:rPr lang="en-US" baseline="0" dirty="0" err="1" smtClean="0"/>
              <a:t>modulename</a:t>
            </a:r>
            <a:r>
              <a:rPr lang="en-US" baseline="0" dirty="0" smtClean="0"/>
              <a:t>&gt;. Afterwards,  we use Moose and get started on defining our attribute.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 we gave the name ‘</a:t>
            </a:r>
            <a:r>
              <a:rPr lang="en-US" i="1" baseline="0" dirty="0" smtClean="0"/>
              <a:t>name’ </a:t>
            </a:r>
            <a:r>
              <a:rPr lang="en-US" i="0" baseline="0" dirty="0" smtClean="0"/>
              <a:t> to our attribute with a few properties within it. Of course, our module should return a true value, 1.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Already, the creation of objects with Moose is much sexier than the old way.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Required</a:t>
            </a:r>
            <a:r>
              <a:rPr lang="en-US" baseline="0" dirty="0" smtClean="0"/>
              <a:t> does not imply anything about the attribute’s </a:t>
            </a:r>
            <a:r>
              <a:rPr lang="en-US" i="1" baseline="0" dirty="0" smtClean="0"/>
              <a:t>value.</a:t>
            </a:r>
            <a:r>
              <a:rPr lang="en-US" i="0" baseline="0" dirty="0" smtClean="0"/>
              <a:t> It could be </a:t>
            </a:r>
            <a:r>
              <a:rPr lang="en-US" i="1" baseline="0" dirty="0" err="1" smtClean="0"/>
              <a:t>undef</a:t>
            </a:r>
            <a:r>
              <a:rPr lang="en-US" i="0" baseline="0" dirty="0" smtClean="0"/>
              <a:t>. However, making it required means that it should be provided to the constructor or be lazy with a default or builder.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B4AB-333B-4577-85B7-8531844B54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83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Is can be ‘</a:t>
            </a:r>
            <a:r>
              <a:rPr lang="en-US" dirty="0" err="1" smtClean="0"/>
              <a:t>rw</a:t>
            </a:r>
            <a:r>
              <a:rPr lang="en-US" dirty="0" smtClean="0"/>
              <a:t>’ ( read/write) or ‘</a:t>
            </a:r>
            <a:r>
              <a:rPr lang="en-US" dirty="0" err="1" smtClean="0"/>
              <a:t>ro</a:t>
            </a:r>
            <a:r>
              <a:rPr lang="en-US" dirty="0" smtClean="0"/>
              <a:t>’ (read only).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Isa can be an String (‘</a:t>
            </a:r>
            <a:r>
              <a:rPr lang="en-US" dirty="0" err="1" smtClean="0"/>
              <a:t>Str</a:t>
            </a:r>
            <a:r>
              <a:rPr lang="en-US" dirty="0" smtClean="0"/>
              <a:t>’), Integer (‘</a:t>
            </a:r>
            <a:r>
              <a:rPr lang="en-US" dirty="0" err="1" smtClean="0"/>
              <a:t>Int</a:t>
            </a:r>
            <a:r>
              <a:rPr lang="en-US" dirty="0" smtClean="0"/>
              <a:t>’), Boolean (‘</a:t>
            </a:r>
            <a:r>
              <a:rPr lang="en-US" dirty="0" err="1" smtClean="0"/>
              <a:t>Bool</a:t>
            </a:r>
            <a:r>
              <a:rPr lang="en-US" dirty="0" smtClean="0"/>
              <a:t>’) or even an object or </a:t>
            </a:r>
            <a:r>
              <a:rPr lang="en-US" dirty="0" err="1" smtClean="0"/>
              <a:t>ArrayRef</a:t>
            </a:r>
            <a:r>
              <a:rPr lang="en-US" dirty="0" smtClean="0"/>
              <a:t>!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Attributes can be set to be </a:t>
            </a:r>
            <a:r>
              <a:rPr lang="en-US" i="1" dirty="0" smtClean="0"/>
              <a:t>required</a:t>
            </a:r>
            <a:r>
              <a:rPr lang="en-US" dirty="0" smtClean="0"/>
              <a:t> or not with </a:t>
            </a:r>
            <a:r>
              <a:rPr lang="en-US" i="0" dirty="0" smtClean="0"/>
              <a:t>specifying</a:t>
            </a:r>
            <a:r>
              <a:rPr lang="en-US" dirty="0" smtClean="0"/>
              <a:t> required =&gt; 1 or 0.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Per our previous example, an attribute can also have a </a:t>
            </a:r>
            <a:r>
              <a:rPr lang="en-US" i="1" dirty="0" smtClean="0"/>
              <a:t>predicate</a:t>
            </a:r>
            <a:r>
              <a:rPr lang="en-US" dirty="0" smtClean="0"/>
              <a:t> which has a true or false value.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B4AB-333B-4577-85B7-8531844B54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89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i="1" dirty="0" smtClean="0"/>
              <a:t>clearer</a:t>
            </a:r>
            <a:r>
              <a:rPr lang="en-US" dirty="0" smtClean="0"/>
              <a:t> will unset the attribute.</a:t>
            </a:r>
            <a:r>
              <a:rPr lang="en-US" baseline="0" dirty="0" smtClean="0"/>
              <a:t> It would not make much sense to have a clearer if the object its also </a:t>
            </a:r>
            <a:r>
              <a:rPr lang="en-US" i="1" baseline="0" dirty="0" smtClean="0"/>
              <a:t>required because it will also unset a required attribute.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A </a:t>
            </a:r>
            <a:r>
              <a:rPr lang="en-US" i="1" baseline="0" dirty="0" smtClean="0"/>
              <a:t>builder</a:t>
            </a:r>
            <a:r>
              <a:rPr lang="en-US" i="0" baseline="0" dirty="0" smtClean="0"/>
              <a:t> allows for better organization and readability in the code by moving a block of code defining to it’s own defined method.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The </a:t>
            </a:r>
            <a:r>
              <a:rPr lang="en-US" i="1" baseline="0" dirty="0" smtClean="0"/>
              <a:t>lazy</a:t>
            </a:r>
            <a:r>
              <a:rPr lang="en-US" i="0" baseline="0" dirty="0" smtClean="0"/>
              <a:t> property set to true does not set the default of the attribute until the method is called, instead of at object construction time. This saves CPU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A </a:t>
            </a:r>
            <a:r>
              <a:rPr lang="en-US" i="1" baseline="0" dirty="0" smtClean="0"/>
              <a:t>subtype</a:t>
            </a:r>
            <a:r>
              <a:rPr lang="en-US" i="0" baseline="0" dirty="0" smtClean="0"/>
              <a:t> takes a constraint from a type’s parent. For example, </a:t>
            </a:r>
            <a:r>
              <a:rPr lang="en-US" i="1" baseline="0" dirty="0" err="1" smtClean="0"/>
              <a:t>Int</a:t>
            </a:r>
            <a:r>
              <a:rPr lang="en-US" i="0" baseline="0" dirty="0" smtClean="0"/>
              <a:t> is a parent of </a:t>
            </a:r>
            <a:r>
              <a:rPr lang="en-US" i="1" baseline="0" dirty="0" err="1" smtClean="0"/>
              <a:t>PositiveInt</a:t>
            </a:r>
            <a:r>
              <a:rPr lang="en-US" i="1" baseline="0" dirty="0" smtClean="0"/>
              <a:t>. </a:t>
            </a:r>
            <a:r>
              <a:rPr lang="en-US" i="0" baseline="0" dirty="0" err="1" smtClean="0"/>
              <a:t>PositiveInt</a:t>
            </a:r>
            <a:r>
              <a:rPr lang="en-US" i="0" baseline="0" dirty="0" smtClean="0"/>
              <a:t> can be defined as greater than zero and even give the user a constraint error message if a positive integer is not provided to the attribute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baseline="0" dirty="0" smtClean="0"/>
              <a:t>Delegation</a:t>
            </a:r>
            <a:r>
              <a:rPr lang="en-US" i="0" baseline="0" dirty="0" smtClean="0"/>
              <a:t> allows the user to map between one or more methods. Additionally, it allows you to use native </a:t>
            </a:r>
            <a:r>
              <a:rPr lang="en-US" i="0" baseline="0" dirty="0" err="1" smtClean="0"/>
              <a:t>perl</a:t>
            </a:r>
            <a:r>
              <a:rPr lang="en-US" i="0" baseline="0" dirty="0" smtClean="0"/>
              <a:t> data structures such as </a:t>
            </a:r>
            <a:r>
              <a:rPr lang="en-US" i="1" baseline="0" dirty="0" smtClean="0"/>
              <a:t>push</a:t>
            </a:r>
            <a:r>
              <a:rPr lang="en-US" i="0" baseline="0" dirty="0" smtClean="0"/>
              <a:t> or </a:t>
            </a:r>
            <a:r>
              <a:rPr lang="en-US" i="1" baseline="0" dirty="0" smtClean="0"/>
              <a:t>shift</a:t>
            </a:r>
            <a:endParaRPr lang="en-US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Coercion allows types to be changed into other kinds of types. Coercions are also global, so a coercion to a type will be seen by the other modules using that type.</a:t>
            </a:r>
            <a:endParaRPr lang="en-US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B4AB-333B-4577-85B7-8531844B54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26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Here</a:t>
            </a:r>
            <a:r>
              <a:rPr lang="en-US" baseline="0" dirty="0" smtClean="0"/>
              <a:t> we have added an additional attribute, weight, that has a builder. Builders should always start with a leading underscore in the attribute and  their associated subroutine.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builder simply returns the weight for our human 155.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B4AB-333B-4577-85B7-8531844B54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27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When trying</a:t>
            </a:r>
            <a:r>
              <a:rPr lang="en-US" baseline="0" dirty="0" smtClean="0"/>
              <a:t> to create subtypes such as the one above, don’t forget to use Moose::</a:t>
            </a:r>
            <a:r>
              <a:rPr lang="en-US" baseline="0" dirty="0" err="1" smtClean="0"/>
              <a:t>Util</a:t>
            </a:r>
            <a:r>
              <a:rPr lang="en-US" baseline="0" dirty="0" smtClean="0"/>
              <a:t>::</a:t>
            </a:r>
            <a:r>
              <a:rPr lang="en-US" baseline="0" dirty="0" err="1" smtClean="0"/>
              <a:t>TypeConstrants</a:t>
            </a:r>
            <a:r>
              <a:rPr lang="en-US" baseline="0" dirty="0" smtClean="0"/>
              <a:t>. Otherwise, Moose will tell you ‘string found where operator expected.. ‘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B4AB-333B-4577-85B7-8531844B54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61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This script will print each on a new line: The human’s name is Dan The Man Culver, 1 for the true value of </a:t>
            </a:r>
            <a:r>
              <a:rPr lang="en-US" i="1" baseline="0" dirty="0" err="1" smtClean="0"/>
              <a:t>has_name</a:t>
            </a:r>
            <a:r>
              <a:rPr lang="en-US" i="0" baseline="0" dirty="0" smtClean="0"/>
              <a:t>, 155 for the weight and weight is now cleared because of calling the </a:t>
            </a:r>
            <a:r>
              <a:rPr lang="en-US" i="1" baseline="0" dirty="0" err="1" smtClean="0"/>
              <a:t>clear_weight</a:t>
            </a:r>
            <a:r>
              <a:rPr lang="en-US" i="0" baseline="0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B4AB-333B-4577-85B7-8531844B54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84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A466-11DB-4063-86E4-8AA35F67914E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8911-87C0-4C27-A710-99FDA342D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1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A466-11DB-4063-86E4-8AA35F67914E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8911-87C0-4C27-A710-99FDA342D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1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A466-11DB-4063-86E4-8AA35F67914E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8911-87C0-4C27-A710-99FDA342D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3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A466-11DB-4063-86E4-8AA35F67914E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8911-87C0-4C27-A710-99FDA342D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9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A466-11DB-4063-86E4-8AA35F67914E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8911-87C0-4C27-A710-99FDA342D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8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A466-11DB-4063-86E4-8AA35F67914E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8911-87C0-4C27-A710-99FDA342D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2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A466-11DB-4063-86E4-8AA35F67914E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8911-87C0-4C27-A710-99FDA342D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8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A466-11DB-4063-86E4-8AA35F67914E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8911-87C0-4C27-A710-99FDA342D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2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A466-11DB-4063-86E4-8AA35F67914E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8911-87C0-4C27-A710-99FDA342D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A466-11DB-4063-86E4-8AA35F67914E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8911-87C0-4C27-A710-99FDA342D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A466-11DB-4063-86E4-8AA35F67914E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8911-87C0-4C27-A710-99FDA342D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DA466-11DB-4063-86E4-8AA35F67914E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E8911-87C0-4C27-A710-99FDA342D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8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Beginning Moose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Houston Perl Mongers, April 10</a:t>
            </a:r>
            <a:r>
              <a:rPr lang="en-US" baseline="30000" dirty="0" smtClean="0"/>
              <a:t>th</a:t>
            </a:r>
            <a:r>
              <a:rPr lang="en-US" dirty="0" smtClean="0"/>
              <a:t>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31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Example of Sub Type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</a:t>
            </a:r>
            <a:r>
              <a:rPr lang="en-US" dirty="0" smtClean="0"/>
              <a:t>se Moose;</a:t>
            </a:r>
          </a:p>
          <a:p>
            <a:pPr marL="0" indent="0">
              <a:buNone/>
            </a:pPr>
            <a:r>
              <a:rPr lang="en-US" dirty="0"/>
              <a:t>u</a:t>
            </a:r>
            <a:r>
              <a:rPr lang="en-US" dirty="0" smtClean="0"/>
              <a:t>se Moose::</a:t>
            </a:r>
            <a:r>
              <a:rPr lang="en-US" dirty="0" err="1" smtClean="0"/>
              <a:t>Util</a:t>
            </a:r>
            <a:r>
              <a:rPr lang="en-US" dirty="0" smtClean="0"/>
              <a:t>::</a:t>
            </a:r>
            <a:r>
              <a:rPr lang="en-US" dirty="0" err="1" smtClean="0"/>
              <a:t>TypeConstraints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...code…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subtype '</a:t>
            </a:r>
            <a:r>
              <a:rPr lang="en-US" dirty="0" err="1" smtClean="0"/>
              <a:t>PositiveInt</a:t>
            </a:r>
            <a:r>
              <a:rPr lang="en-US" dirty="0" smtClean="0"/>
              <a:t>',</a:t>
            </a:r>
          </a:p>
          <a:p>
            <a:pPr marL="0" indent="0">
              <a:buNone/>
            </a:pPr>
            <a:r>
              <a:rPr lang="en-US" dirty="0" smtClean="0"/>
              <a:t>    as '</a:t>
            </a:r>
            <a:r>
              <a:rPr lang="en-US" dirty="0" err="1" smtClean="0"/>
              <a:t>Int</a:t>
            </a:r>
            <a:r>
              <a:rPr lang="en-US" dirty="0" smtClean="0"/>
              <a:t>’;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76674" y="2053389"/>
            <a:ext cx="3978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Don’t forget to use Moose::</a:t>
            </a:r>
            <a:r>
              <a:rPr lang="en-US" dirty="0" err="1" smtClean="0"/>
              <a:t>Util</a:t>
            </a:r>
            <a:r>
              <a:rPr lang="en-US" dirty="0" smtClean="0"/>
              <a:t>::</a:t>
            </a:r>
            <a:r>
              <a:rPr lang="en-US" dirty="0" err="1" smtClean="0"/>
              <a:t>TypeConstriants</a:t>
            </a:r>
            <a:r>
              <a:rPr lang="en-US" dirty="0"/>
              <a:t> 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00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5802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Using Our Moose Object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125"/>
            <a:ext cx="557864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#! /</a:t>
            </a:r>
            <a:r>
              <a:rPr lang="en-US" sz="1600" dirty="0" err="1" smtClean="0"/>
              <a:t>usr</a:t>
            </a:r>
            <a:r>
              <a:rPr lang="en-US" sz="1600" dirty="0" smtClean="0"/>
              <a:t>/bin/</a:t>
            </a:r>
            <a:r>
              <a:rPr lang="en-US" sz="1600" dirty="0" err="1" smtClean="0"/>
              <a:t>perl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use Human;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my $human = Human-&gt;new(name =&gt; 'Dan The Man Culver');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print "The human's name is ".$human-&gt;name."\n";</a:t>
            </a:r>
          </a:p>
          <a:p>
            <a:pPr marL="0" indent="0">
              <a:buNone/>
            </a:pPr>
            <a:r>
              <a:rPr lang="en-US" sz="1600" dirty="0" smtClean="0"/>
              <a:t>print $human-&gt;</a:t>
            </a:r>
            <a:r>
              <a:rPr lang="en-US" sz="1600" dirty="0" err="1" smtClean="0"/>
              <a:t>has_name</a:t>
            </a:r>
            <a:r>
              <a:rPr lang="en-US" sz="1600" dirty="0" smtClean="0"/>
              <a:t>."\n";</a:t>
            </a:r>
          </a:p>
          <a:p>
            <a:pPr marL="0" indent="0">
              <a:buNone/>
            </a:pPr>
            <a:r>
              <a:rPr lang="en-US" sz="1600" dirty="0" smtClean="0"/>
              <a:t>print $human-&gt;weight."\n";</a:t>
            </a:r>
          </a:p>
          <a:p>
            <a:pPr marL="0" indent="0">
              <a:buNone/>
            </a:pPr>
            <a:r>
              <a:rPr lang="en-US" sz="1600" dirty="0" smtClean="0"/>
              <a:t>$human-&gt;</a:t>
            </a:r>
            <a:r>
              <a:rPr lang="en-US" sz="1600" dirty="0" err="1" smtClean="0"/>
              <a:t>clear_weight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smtClean="0"/>
              <a:t>print $human-&gt;</a:t>
            </a:r>
            <a:r>
              <a:rPr lang="en-US" sz="1600" dirty="0" err="1" smtClean="0"/>
              <a:t>weight."weight</a:t>
            </a:r>
            <a:r>
              <a:rPr lang="en-US" sz="1600" dirty="0" smtClean="0"/>
              <a:t> is now cleared\n";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708339" y="1690688"/>
            <a:ext cx="5310324" cy="384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87152" y="2494616"/>
            <a:ext cx="4776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Because we made the name property required in our Human module, it is required to define the name when we call new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87152" y="4003794"/>
            <a:ext cx="455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Our predicate property ‘</a:t>
            </a:r>
            <a:r>
              <a:rPr lang="en-US" dirty="0" err="1" smtClean="0"/>
              <a:t>has_name</a:t>
            </a:r>
            <a:r>
              <a:rPr lang="en-US" dirty="0" smtClean="0"/>
              <a:t>’ for our module will return a true or false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53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76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Extending our Moose Object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597" y="1162886"/>
            <a:ext cx="10515600" cy="45085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6400" dirty="0" smtClean="0"/>
          </a:p>
          <a:p>
            <a:pPr marL="0" indent="0">
              <a:buNone/>
            </a:pPr>
            <a:r>
              <a:rPr lang="en-US" sz="6000" dirty="0" smtClean="0"/>
              <a:t>package Programmer;						</a:t>
            </a:r>
          </a:p>
          <a:p>
            <a:pPr marL="0" indent="0">
              <a:buNone/>
            </a:pPr>
            <a:r>
              <a:rPr lang="en-US" sz="6000" dirty="0" smtClean="0"/>
              <a:t>use Moose;</a:t>
            </a:r>
          </a:p>
          <a:p>
            <a:pPr marL="0" indent="0">
              <a:buNone/>
            </a:pPr>
            <a:r>
              <a:rPr lang="en-US" sz="6000" dirty="0" smtClean="0"/>
              <a:t>use </a:t>
            </a:r>
            <a:r>
              <a:rPr lang="en-US" sz="6000" dirty="0" err="1" smtClean="0"/>
              <a:t>DateTime</a:t>
            </a:r>
            <a:r>
              <a:rPr lang="en-US" sz="6000" dirty="0" smtClean="0"/>
              <a:t>;</a:t>
            </a:r>
          </a:p>
          <a:p>
            <a:pPr marL="0" indent="0">
              <a:buNone/>
            </a:pPr>
            <a:r>
              <a:rPr lang="en-US" sz="6000" dirty="0" smtClean="0"/>
              <a:t>extends 'Human';</a:t>
            </a:r>
          </a:p>
          <a:p>
            <a:pPr marL="0" indent="0">
              <a:buNone/>
            </a:pPr>
            <a:endParaRPr lang="en-US" sz="6000" dirty="0" smtClean="0"/>
          </a:p>
          <a:p>
            <a:pPr marL="0" indent="0">
              <a:buNone/>
            </a:pPr>
            <a:r>
              <a:rPr lang="en-US" sz="6000" dirty="0" smtClean="0"/>
              <a:t>has 'coffee' =&gt; (</a:t>
            </a:r>
          </a:p>
          <a:p>
            <a:pPr marL="0" indent="0">
              <a:buNone/>
            </a:pPr>
            <a:r>
              <a:rPr lang="en-US" sz="6000" dirty="0" smtClean="0"/>
              <a:t>    is =&gt; '</a:t>
            </a:r>
            <a:r>
              <a:rPr lang="en-US" sz="6000" dirty="0" err="1" smtClean="0"/>
              <a:t>rw</a:t>
            </a:r>
            <a:r>
              <a:rPr lang="en-US" sz="6000" dirty="0" smtClean="0"/>
              <a:t>',</a:t>
            </a:r>
          </a:p>
          <a:p>
            <a:pPr marL="0" indent="0">
              <a:buNone/>
            </a:pPr>
            <a:r>
              <a:rPr lang="en-US" sz="6000" dirty="0" smtClean="0"/>
              <a:t>    </a:t>
            </a:r>
            <a:r>
              <a:rPr lang="en-US" sz="6000" dirty="0" err="1" smtClean="0"/>
              <a:t>isa</a:t>
            </a:r>
            <a:r>
              <a:rPr lang="en-US" sz="6000" dirty="0" smtClean="0"/>
              <a:t> =&gt; '</a:t>
            </a:r>
            <a:r>
              <a:rPr lang="en-US" sz="6000" dirty="0" err="1" smtClean="0"/>
              <a:t>Str</a:t>
            </a:r>
            <a:r>
              <a:rPr lang="en-US" sz="6000" dirty="0" smtClean="0"/>
              <a:t>',</a:t>
            </a:r>
          </a:p>
          <a:p>
            <a:pPr marL="0" indent="0">
              <a:buNone/>
            </a:pPr>
            <a:r>
              <a:rPr lang="en-US" sz="6000" dirty="0" smtClean="0"/>
              <a:t>    lazy =&gt; 1,</a:t>
            </a:r>
          </a:p>
          <a:p>
            <a:pPr marL="0" indent="0">
              <a:buNone/>
            </a:pPr>
            <a:r>
              <a:rPr lang="en-US" sz="6000" dirty="0" smtClean="0"/>
              <a:t> );</a:t>
            </a:r>
          </a:p>
          <a:p>
            <a:pPr marL="0" indent="0">
              <a:buNone/>
            </a:pPr>
            <a:r>
              <a:rPr lang="en-US" sz="6000" dirty="0" smtClean="0"/>
              <a:t> </a:t>
            </a:r>
          </a:p>
          <a:p>
            <a:pPr marL="0" indent="0">
              <a:buNone/>
            </a:pPr>
            <a:r>
              <a:rPr lang="en-US" sz="6000" dirty="0" smtClean="0"/>
              <a:t>has 'money' =&gt; (	# Continued next slide</a:t>
            </a:r>
          </a:p>
          <a:p>
            <a:pPr marL="0" indent="0">
              <a:buNone/>
            </a:pPr>
            <a:r>
              <a:rPr lang="en-US" sz="6000" dirty="0" smtClean="0"/>
              <a:t>  is =&gt; '</a:t>
            </a:r>
            <a:r>
              <a:rPr lang="en-US" sz="6000" dirty="0" err="1" smtClean="0"/>
              <a:t>rw</a:t>
            </a:r>
            <a:r>
              <a:rPr lang="en-US" sz="6000" dirty="0" smtClean="0"/>
              <a:t>',</a:t>
            </a:r>
          </a:p>
          <a:p>
            <a:pPr marL="0" indent="0">
              <a:buNone/>
            </a:pPr>
            <a:r>
              <a:rPr lang="en-US" sz="6000" dirty="0" smtClean="0"/>
              <a:t>  </a:t>
            </a:r>
            <a:r>
              <a:rPr lang="en-US" sz="6000" dirty="0" err="1" smtClean="0"/>
              <a:t>isa</a:t>
            </a:r>
            <a:r>
              <a:rPr lang="en-US" sz="6000" dirty="0" smtClean="0"/>
              <a:t> =&gt; </a:t>
            </a:r>
            <a:r>
              <a:rPr lang="en-US" sz="6000" dirty="0" err="1" smtClean="0"/>
              <a:t>PostiveInt</a:t>
            </a:r>
            <a:r>
              <a:rPr lang="en-US" sz="6000" dirty="0" smtClean="0"/>
              <a:t>,</a:t>
            </a:r>
          </a:p>
          <a:p>
            <a:pPr marL="0" indent="0">
              <a:buNone/>
            </a:pPr>
            <a:r>
              <a:rPr lang="en-US" sz="6000" dirty="0" smtClean="0"/>
              <a:t>  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</p:txBody>
      </p:sp>
      <p:sp>
        <p:nvSpPr>
          <p:cNvPr id="4" name="Rectangle 3"/>
          <p:cNvSpPr/>
          <p:nvPr/>
        </p:nvSpPr>
        <p:spPr>
          <a:xfrm>
            <a:off x="551597" y="1363579"/>
            <a:ext cx="5098576" cy="4684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32884" y="1844842"/>
            <a:ext cx="492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Extend an object with </a:t>
            </a:r>
            <a:r>
              <a:rPr lang="en-US" i="1" dirty="0" smtClean="0"/>
              <a:t>extends ‘&lt;objectname</a:t>
            </a:r>
            <a:r>
              <a:rPr lang="en-US" i="1" dirty="0"/>
              <a:t>&gt;</a:t>
            </a:r>
            <a:r>
              <a:rPr lang="en-US" i="1" dirty="0" smtClean="0"/>
              <a:t>’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87022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8581"/>
          </a:xfrm>
        </p:spPr>
        <p:txBody>
          <a:bodyPr/>
          <a:lstStyle/>
          <a:p>
            <a:r>
              <a:rPr lang="en-US" dirty="0" smtClean="0"/>
              <a:t>Extending our Moose Object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307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 smtClean="0"/>
              <a:t>has 'celebration' =&gt; (</a:t>
            </a:r>
          </a:p>
          <a:p>
            <a:pPr marL="0" indent="0">
              <a:buNone/>
            </a:pPr>
            <a:r>
              <a:rPr lang="en-US" sz="1500" dirty="0" smtClean="0"/>
              <a:t>  is =&gt; '</a:t>
            </a:r>
            <a:r>
              <a:rPr lang="en-US" sz="1500" dirty="0" err="1" smtClean="0"/>
              <a:t>rw</a:t>
            </a:r>
            <a:r>
              <a:rPr lang="en-US" sz="1500" dirty="0" smtClean="0"/>
              <a:t>',</a:t>
            </a:r>
          </a:p>
          <a:p>
            <a:pPr marL="0" indent="0">
              <a:buNone/>
            </a:pPr>
            <a:r>
              <a:rPr lang="en-US" sz="1500" dirty="0" smtClean="0"/>
              <a:t>  </a:t>
            </a:r>
            <a:r>
              <a:rPr lang="en-US" sz="1500" dirty="0" err="1" smtClean="0"/>
              <a:t>isa</a:t>
            </a:r>
            <a:r>
              <a:rPr lang="en-US" sz="1500" dirty="0" smtClean="0"/>
              <a:t> =&gt; '</a:t>
            </a:r>
            <a:r>
              <a:rPr lang="en-US" sz="1500" dirty="0" err="1" smtClean="0"/>
              <a:t>DateTime</a:t>
            </a:r>
            <a:r>
              <a:rPr lang="en-US" sz="1500" dirty="0" smtClean="0"/>
              <a:t>',</a:t>
            </a:r>
          </a:p>
          <a:p>
            <a:pPr marL="0" indent="0">
              <a:buNone/>
            </a:pPr>
            <a:r>
              <a:rPr lang="en-US" sz="1500" dirty="0" smtClean="0"/>
              <a:t>  handles =&gt; { '</a:t>
            </a:r>
            <a:r>
              <a:rPr lang="en-US" sz="1500" dirty="0" err="1" smtClean="0"/>
              <a:t>last_made_it_rain</a:t>
            </a:r>
            <a:r>
              <a:rPr lang="en-US" sz="1500" dirty="0" smtClean="0"/>
              <a:t>' =&gt; 'date' }</a:t>
            </a:r>
          </a:p>
          <a:p>
            <a:pPr marL="0" indent="0">
              <a:buNone/>
            </a:pPr>
            <a:r>
              <a:rPr lang="en-US" sz="1500" dirty="0" smtClean="0"/>
              <a:t>);</a:t>
            </a:r>
          </a:p>
          <a:p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sub celebrate {</a:t>
            </a:r>
          </a:p>
          <a:p>
            <a:pPr marL="0" indent="0">
              <a:buNone/>
            </a:pPr>
            <a:r>
              <a:rPr lang="en-US" sz="1500" dirty="0" smtClean="0"/>
              <a:t>my $self = shift;</a:t>
            </a:r>
          </a:p>
          <a:p>
            <a:pPr marL="0" indent="0">
              <a:buNone/>
            </a:pPr>
            <a:r>
              <a:rPr lang="en-US" sz="1500" dirty="0" smtClean="0"/>
              <a:t>my $dollars = shift;</a:t>
            </a:r>
          </a:p>
          <a:p>
            <a:pPr marL="0" indent="0">
              <a:buNone/>
            </a:pPr>
            <a:r>
              <a:rPr lang="en-US" sz="1500" dirty="0" smtClean="0"/>
              <a:t>	</a:t>
            </a:r>
          </a:p>
          <a:p>
            <a:pPr marL="0" indent="0">
              <a:buNone/>
            </a:pPr>
            <a:r>
              <a:rPr lang="en-US" sz="1500" dirty="0" smtClean="0"/>
              <a:t>if ( $self-&gt;money ne $dollars ) { return 0; }</a:t>
            </a:r>
          </a:p>
          <a:p>
            <a:pPr marL="0" indent="0">
              <a:buNone/>
            </a:pPr>
            <a:r>
              <a:rPr lang="en-US" sz="1500" dirty="0" smtClean="0"/>
              <a:t>  </a:t>
            </a:r>
          </a:p>
          <a:p>
            <a:pPr marL="0" indent="0">
              <a:buNone/>
            </a:pPr>
            <a:r>
              <a:rPr lang="en-US" sz="1500" dirty="0" smtClean="0"/>
              <a:t>$self-&gt;celebration( </a:t>
            </a:r>
            <a:r>
              <a:rPr lang="en-US" sz="1500" dirty="0" err="1" smtClean="0"/>
              <a:t>DateTime</a:t>
            </a:r>
            <a:r>
              <a:rPr lang="en-US" sz="1500" dirty="0" smtClean="0"/>
              <a:t>-&gt;now() );</a:t>
            </a:r>
          </a:p>
          <a:p>
            <a:pPr marL="0" indent="0">
              <a:buNone/>
            </a:pPr>
            <a:r>
              <a:rPr lang="en-US" sz="1500" dirty="0" smtClean="0"/>
              <a:t>    return 1;</a:t>
            </a:r>
          </a:p>
          <a:p>
            <a:pPr marL="0" indent="0">
              <a:buNone/>
            </a:pPr>
            <a:r>
              <a:rPr lang="en-US" sz="1500" dirty="0" smtClean="0"/>
              <a:t>}</a:t>
            </a:r>
          </a:p>
          <a:p>
            <a:pPr marL="0" indent="0">
              <a:buNone/>
            </a:pPr>
            <a:r>
              <a:rPr lang="en-US" sz="1500" dirty="0" smtClean="0"/>
              <a:t>1;</a:t>
            </a: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838200" y="1303078"/>
            <a:ext cx="4410075" cy="5316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77263" y="1540042"/>
            <a:ext cx="5085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Here in celebration attribute, </a:t>
            </a:r>
            <a:r>
              <a:rPr lang="en-US" sz="2400" i="1" dirty="0" smtClean="0"/>
              <a:t>handles</a:t>
            </a:r>
            <a:r>
              <a:rPr lang="en-US" sz="2400" dirty="0"/>
              <a:t> </a:t>
            </a:r>
            <a:r>
              <a:rPr lang="en-US" sz="2400" dirty="0" smtClean="0"/>
              <a:t>is an example of delegation in Moose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8482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our new Object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#! 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perl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 Programmer;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my $programmer = Programmer-&gt;new(</a:t>
            </a:r>
          </a:p>
          <a:p>
            <a:pPr marL="0" indent="0">
              <a:buNone/>
            </a:pPr>
            <a:r>
              <a:rPr lang="en-US" dirty="0" smtClean="0"/>
              <a:t>                     name =&gt; 'Dan The Man Culver',</a:t>
            </a:r>
          </a:p>
          <a:p>
            <a:pPr marL="0" indent="0">
              <a:buNone/>
            </a:pPr>
            <a:r>
              <a:rPr lang="en-US" dirty="0" smtClean="0"/>
              <a:t>	coffee =&gt; 'black',</a:t>
            </a:r>
          </a:p>
          <a:p>
            <a:pPr marL="0" indent="0">
              <a:buNone/>
            </a:pPr>
            <a:r>
              <a:rPr lang="en-US" dirty="0" smtClean="0"/>
              <a:t>	money  =&gt; 1000,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$programmer-&gt;celebrate($programmer-&gt;money);</a:t>
            </a:r>
          </a:p>
          <a:p>
            <a:pPr marL="0" indent="0">
              <a:buNone/>
            </a:pPr>
            <a:r>
              <a:rPr lang="en-US" dirty="0" smtClean="0"/>
              <a:t>print $programmer-&gt;name ." made it rain on "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. $programmer-&gt;last_made_it_rain . " with "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. $programmer-&gt;money ." dollars while drinking "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. $programmer-&gt;coffee ." coffee.";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5219700" cy="4319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9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356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Using Moose Roles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136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 smtClean="0"/>
              <a:t>#! /</a:t>
            </a:r>
            <a:r>
              <a:rPr lang="en-US" sz="1500" dirty="0" err="1" smtClean="0"/>
              <a:t>usr</a:t>
            </a:r>
            <a:r>
              <a:rPr lang="en-US" sz="1500" dirty="0" smtClean="0"/>
              <a:t>/bin/</a:t>
            </a:r>
            <a:r>
              <a:rPr lang="en-US" sz="1500" dirty="0" err="1" smtClean="0"/>
              <a:t>perl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package Coding;</a:t>
            </a:r>
          </a:p>
          <a:p>
            <a:pPr marL="0" indent="0">
              <a:buNone/>
            </a:pPr>
            <a:r>
              <a:rPr lang="en-US" sz="1500" dirty="0" smtClean="0"/>
              <a:t>use Moose::Role;</a:t>
            </a:r>
          </a:p>
          <a:p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has '</a:t>
            </a:r>
            <a:r>
              <a:rPr lang="en-US" sz="1500" dirty="0" err="1" smtClean="0"/>
              <a:t>is_coding</a:t>
            </a:r>
            <a:r>
              <a:rPr lang="en-US" sz="1500" dirty="0" smtClean="0"/>
              <a:t>' =&gt; (</a:t>
            </a:r>
          </a:p>
          <a:p>
            <a:pPr marL="0" indent="0">
              <a:buNone/>
            </a:pPr>
            <a:r>
              <a:rPr lang="en-US" sz="1500" dirty="0" smtClean="0"/>
              <a:t>  is =&gt; '</a:t>
            </a:r>
            <a:r>
              <a:rPr lang="en-US" sz="1500" dirty="0" err="1" smtClean="0"/>
              <a:t>rw</a:t>
            </a:r>
            <a:r>
              <a:rPr lang="en-US" sz="1500" dirty="0" smtClean="0"/>
              <a:t>',</a:t>
            </a:r>
          </a:p>
          <a:p>
            <a:pPr marL="0" indent="0">
              <a:buNone/>
            </a:pPr>
            <a:r>
              <a:rPr lang="en-US" sz="1500" dirty="0" smtClean="0"/>
              <a:t>  </a:t>
            </a:r>
            <a:r>
              <a:rPr lang="en-US" sz="1500" dirty="0" err="1" smtClean="0"/>
              <a:t>isa</a:t>
            </a:r>
            <a:r>
              <a:rPr lang="en-US" sz="1500" dirty="0" smtClean="0"/>
              <a:t> =&gt; '</a:t>
            </a:r>
            <a:r>
              <a:rPr lang="en-US" sz="1500" dirty="0" err="1" smtClean="0"/>
              <a:t>Bool</a:t>
            </a:r>
            <a:r>
              <a:rPr lang="en-US" sz="1500" dirty="0" smtClean="0"/>
              <a:t>',</a:t>
            </a:r>
          </a:p>
          <a:p>
            <a:pPr marL="0" indent="0">
              <a:buNone/>
            </a:pPr>
            <a:r>
              <a:rPr lang="en-US" sz="1500" dirty="0" smtClean="0"/>
              <a:t>);</a:t>
            </a:r>
          </a:p>
          <a:p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sub code {</a:t>
            </a:r>
          </a:p>
          <a:p>
            <a:pPr marL="0" indent="0">
              <a:buNone/>
            </a:pPr>
            <a:r>
              <a:rPr lang="en-US" sz="1500" dirty="0" smtClean="0"/>
              <a:t> my $self = shift;</a:t>
            </a:r>
          </a:p>
          <a:p>
            <a:pPr marL="0" indent="0">
              <a:buNone/>
            </a:pPr>
            <a:r>
              <a:rPr lang="en-US" sz="1500" dirty="0" smtClean="0"/>
              <a:t> print "I'm trying to code..\n";</a:t>
            </a:r>
          </a:p>
          <a:p>
            <a:pPr marL="0" indent="0">
              <a:buNone/>
            </a:pPr>
            <a:r>
              <a:rPr lang="en-US" sz="1500" dirty="0" smtClean="0"/>
              <a:t> $self-&gt;</a:t>
            </a:r>
            <a:r>
              <a:rPr lang="en-US" sz="1500" dirty="0" err="1" smtClean="0"/>
              <a:t>is_coding</a:t>
            </a:r>
            <a:r>
              <a:rPr lang="en-US" sz="1500" dirty="0" smtClean="0"/>
              <a:t>(1);</a:t>
            </a:r>
          </a:p>
          <a:p>
            <a:pPr marL="0" indent="0">
              <a:buNone/>
            </a:pPr>
            <a:r>
              <a:rPr lang="en-US" sz="1500" dirty="0" smtClean="0"/>
              <a:t>}</a:t>
            </a:r>
          </a:p>
          <a:p>
            <a:pPr marL="0" indent="0">
              <a:buNone/>
            </a:pPr>
            <a:r>
              <a:rPr lang="en-US" sz="1500" dirty="0" smtClean="0"/>
              <a:t>1;</a:t>
            </a: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655093" y="1337482"/>
            <a:ext cx="4954137" cy="51452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16842" y="1457136"/>
            <a:ext cx="510139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helps to think of roles as something that can be done, or ask yourself it an ‘</a:t>
            </a:r>
            <a:r>
              <a:rPr lang="en-US" dirty="0" err="1" smtClean="0"/>
              <a:t>ing</a:t>
            </a:r>
            <a:r>
              <a:rPr lang="en-US" dirty="0" smtClean="0"/>
              <a:t>’ or ‘able’ can be added to the end of the desired role. In this example, a programmer can be </a:t>
            </a:r>
            <a:r>
              <a:rPr lang="en-US" i="1" dirty="0" smtClean="0"/>
              <a:t>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16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Moose Roles ( Cont.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smtClean="0"/>
              <a:t>package Programmer;</a:t>
            </a:r>
          </a:p>
          <a:p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use Moose;</a:t>
            </a:r>
          </a:p>
          <a:p>
            <a:pPr marL="0" indent="0">
              <a:buNone/>
            </a:pPr>
            <a:r>
              <a:rPr lang="en-US" sz="1500" dirty="0" smtClean="0"/>
              <a:t>use </a:t>
            </a:r>
            <a:r>
              <a:rPr lang="en-US" sz="1500" dirty="0" err="1" smtClean="0"/>
              <a:t>DateTime</a:t>
            </a:r>
            <a:r>
              <a:rPr lang="en-US" sz="1500" dirty="0" smtClean="0"/>
              <a:t>;</a:t>
            </a:r>
          </a:p>
          <a:p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extends 'Human';</a:t>
            </a:r>
          </a:p>
          <a:p>
            <a:pPr marL="0" indent="0">
              <a:buNone/>
            </a:pPr>
            <a:r>
              <a:rPr lang="en-US" sz="1500" dirty="0" smtClean="0"/>
              <a:t>with 'Coding';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 smtClean="0"/>
              <a:t>…</a:t>
            </a: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4326340" cy="3113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68716" y="1825625"/>
            <a:ext cx="4604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use a role, simply</a:t>
            </a:r>
            <a:r>
              <a:rPr lang="en-US" baseline="0" dirty="0" smtClean="0"/>
              <a:t> add </a:t>
            </a:r>
            <a:r>
              <a:rPr lang="en-US" i="1" baseline="0" dirty="0" smtClean="0"/>
              <a:t>with ‘&lt;</a:t>
            </a:r>
            <a:r>
              <a:rPr lang="en-US" i="1" baseline="0" dirty="0" err="1" smtClean="0"/>
              <a:t>rolename</a:t>
            </a:r>
            <a:r>
              <a:rPr lang="en-US" i="1" baseline="0" dirty="0" smtClean="0"/>
              <a:t>&gt;’</a:t>
            </a:r>
            <a:r>
              <a:rPr lang="en-US" baseline="0" dirty="0" smtClean="0"/>
              <a:t> in the module that you intend on using the role with.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47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Using our Moose Role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966"/>
            <a:ext cx="10515600" cy="435133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smtClean="0"/>
              <a:t>#! /</a:t>
            </a:r>
            <a:r>
              <a:rPr lang="en-US" sz="1500" dirty="0" err="1" smtClean="0"/>
              <a:t>usr</a:t>
            </a:r>
            <a:r>
              <a:rPr lang="en-US" sz="1500" dirty="0" smtClean="0"/>
              <a:t>/bin/</a:t>
            </a:r>
            <a:r>
              <a:rPr lang="en-US" sz="1500" dirty="0" err="1" smtClean="0"/>
              <a:t>perl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use Programmer;</a:t>
            </a:r>
          </a:p>
          <a:p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my $programmer = Programmer-&gt;new(</a:t>
            </a:r>
          </a:p>
          <a:p>
            <a:pPr marL="0" indent="0">
              <a:buNone/>
            </a:pPr>
            <a:r>
              <a:rPr lang="en-US" sz="1500" dirty="0" smtClean="0"/>
              <a:t>        name =&gt; 'Dan The Man Culver',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coffee =&gt; 'black',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money  =&gt; 1000,</a:t>
            </a:r>
          </a:p>
          <a:p>
            <a:pPr marL="0" indent="0">
              <a:buNone/>
            </a:pPr>
            <a:r>
              <a:rPr lang="en-US" sz="1500" dirty="0" smtClean="0"/>
              <a:t>);</a:t>
            </a:r>
          </a:p>
          <a:p>
            <a:pPr marL="0" indent="0">
              <a:buNone/>
            </a:pPr>
            <a:r>
              <a:rPr lang="en-US" sz="1500" dirty="0" smtClean="0"/>
              <a:t>$programmer-&gt;code;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>
                <a:latin typeface="Courier Final Draft" panose="02000409000000000000" pitchFamily="49" charset="0"/>
              </a:rPr>
              <a:t>I’m trying to code..</a:t>
            </a:r>
            <a:r>
              <a:rPr lang="en-US" sz="1500" dirty="0" smtClean="0"/>
              <a:t>					( Output )</a:t>
            </a: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838200" y="1514901"/>
            <a:ext cx="4975746" cy="3398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5063319"/>
            <a:ext cx="4975746" cy="805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65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Recommended Resources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CPAN</a:t>
            </a:r>
          </a:p>
          <a:p>
            <a:r>
              <a:rPr lang="en-US" dirty="0" smtClean="0"/>
              <a:t>Moose Newsletter/Mailing List</a:t>
            </a:r>
          </a:p>
          <a:p>
            <a:r>
              <a:rPr lang="en-US" dirty="0" smtClean="0"/>
              <a:t>http://perldoc.perl.org/perlobj.html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17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Any Questions?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153444"/>
            <a:ext cx="2857500" cy="3695700"/>
          </a:xfrm>
        </p:spPr>
      </p:pic>
    </p:spTree>
    <p:extLst>
      <p:ext uri="{BB962C8B-B14F-4D97-AF65-F5344CB8AC3E}">
        <p14:creationId xmlns:p14="http://schemas.microsoft.com/office/powerpoint/2010/main" val="261600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0" y="548641"/>
            <a:ext cx="7475220" cy="590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16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What is Moose?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Moose is a complete Object Oriented system for Perl</a:t>
            </a:r>
          </a:p>
          <a:p>
            <a:r>
              <a:rPr lang="en-US" sz="3600" dirty="0" smtClean="0"/>
              <a:t>Moose allows the developer to define your class declaratively.</a:t>
            </a:r>
          </a:p>
          <a:p>
            <a:r>
              <a:rPr lang="en-US" sz="3600" dirty="0" smtClean="0"/>
              <a:t>It allows for objects to have attributes, roles, methods, types and more.</a:t>
            </a:r>
          </a:p>
        </p:txBody>
      </p:sp>
    </p:spTree>
    <p:extLst>
      <p:ext uri="{BB962C8B-B14F-4D97-AF65-F5344CB8AC3E}">
        <p14:creationId xmlns:p14="http://schemas.microsoft.com/office/powerpoint/2010/main" val="97843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Why Moose?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Moose is easy to use and allows the developer to focus more on what the object should be doing and not how to implement it.</a:t>
            </a:r>
          </a:p>
          <a:p>
            <a:r>
              <a:rPr lang="en-US" sz="3600" dirty="0" smtClean="0"/>
              <a:t>Moose does not require the knowledge blessing hashrefs and accessor methods.</a:t>
            </a:r>
          </a:p>
          <a:p>
            <a:r>
              <a:rPr lang="en-US" sz="3600" dirty="0" smtClean="0"/>
              <a:t>It also provides introspection for classes in order to learn about attributes, methods etc.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3023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Creating an Object Attribute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063" y="1690688"/>
            <a:ext cx="5449437" cy="44815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package Human;</a:t>
            </a:r>
          </a:p>
          <a:p>
            <a:pPr marL="0" indent="0">
              <a:buNone/>
            </a:pPr>
            <a:r>
              <a:rPr lang="en-US" dirty="0" smtClean="0"/>
              <a:t>use Moose;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has 'name' =&gt; (</a:t>
            </a:r>
          </a:p>
          <a:p>
            <a:pPr marL="0" indent="0">
              <a:buNone/>
            </a:pPr>
            <a:r>
              <a:rPr lang="en-US" dirty="0" smtClean="0"/>
              <a:t>  is =&gt; '</a:t>
            </a:r>
            <a:r>
              <a:rPr lang="en-US" dirty="0" err="1" smtClean="0"/>
              <a:t>rw</a:t>
            </a:r>
            <a:r>
              <a:rPr lang="en-US" dirty="0" smtClean="0"/>
              <a:t>',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isa</a:t>
            </a:r>
            <a:r>
              <a:rPr lang="en-US" dirty="0" smtClean="0"/>
              <a:t> =&gt; '</a:t>
            </a:r>
            <a:r>
              <a:rPr lang="en-US" dirty="0" err="1" smtClean="0"/>
              <a:t>Str</a:t>
            </a:r>
            <a:r>
              <a:rPr lang="en-US" dirty="0" smtClean="0"/>
              <a:t>',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required =&gt; 1,</a:t>
            </a:r>
          </a:p>
          <a:p>
            <a:pPr marL="0" indent="0">
              <a:buNone/>
            </a:pPr>
            <a:r>
              <a:rPr lang="en-US" dirty="0" smtClean="0"/>
              <a:t>  predicate     =&gt; ‘</a:t>
            </a:r>
            <a:r>
              <a:rPr lang="en-US" dirty="0" err="1" smtClean="0"/>
              <a:t>has_name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r>
              <a:rPr lang="en-US" dirty="0" smtClean="0"/>
              <a:t> 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1;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5448300" cy="44815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14698" y="2729553"/>
            <a:ext cx="495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Attributes are declared with the </a:t>
            </a:r>
            <a:r>
              <a:rPr lang="en-US" i="1" dirty="0" smtClean="0"/>
              <a:t>has </a:t>
            </a:r>
            <a:r>
              <a:rPr lang="en-US" dirty="0" smtClean="0"/>
              <a:t>keyword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2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More of this! </a:t>
            </a:r>
            <a:r>
              <a:rPr lang="en-US" smtClean="0"/>
              <a:t>Yay!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package Thing;</a:t>
            </a:r>
          </a:p>
          <a:p>
            <a:pPr marL="0" indent="0">
              <a:buNone/>
            </a:pPr>
            <a:r>
              <a:rPr lang="en-US" dirty="0" smtClean="0"/>
              <a:t>sub new {</a:t>
            </a:r>
          </a:p>
          <a:p>
            <a:pPr marL="0" indent="0">
              <a:buNone/>
            </a:pPr>
            <a:r>
              <a:rPr lang="en-US" dirty="0" smtClean="0"/>
              <a:t>  my $class = shift;</a:t>
            </a:r>
          </a:p>
          <a:p>
            <a:pPr marL="0" indent="0">
              <a:buNone/>
            </a:pPr>
            <a:r>
              <a:rPr lang="en-US" dirty="0" smtClean="0"/>
              <a:t>  return bless {}, $class;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6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About Moose Attribute Properties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900" dirty="0" smtClean="0"/>
              <a:t>An attribute is a property of a class that defines it. It should have a name and can have many other properties. Potential Moose attributes can include:</a:t>
            </a:r>
          </a:p>
          <a:p>
            <a:r>
              <a:rPr lang="en-US" sz="3900" i="1" dirty="0" smtClean="0"/>
              <a:t>Is</a:t>
            </a:r>
            <a:endParaRPr lang="en-US" sz="3900" dirty="0" smtClean="0"/>
          </a:p>
          <a:p>
            <a:r>
              <a:rPr lang="en-US" sz="3900" i="1" dirty="0" smtClean="0"/>
              <a:t>Isa</a:t>
            </a:r>
            <a:r>
              <a:rPr lang="en-US" sz="3900" dirty="0" smtClean="0"/>
              <a:t> </a:t>
            </a:r>
          </a:p>
          <a:p>
            <a:r>
              <a:rPr lang="en-US" sz="3900" dirty="0" smtClean="0"/>
              <a:t>Required</a:t>
            </a:r>
          </a:p>
          <a:p>
            <a:r>
              <a:rPr lang="en-US" sz="3900" dirty="0" smtClean="0"/>
              <a:t>Predicate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76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Other Attribute Properties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7230" y="1825625"/>
            <a:ext cx="4067033" cy="435133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Clearer</a:t>
            </a:r>
          </a:p>
          <a:p>
            <a:r>
              <a:rPr lang="en-US" sz="4000" dirty="0" smtClean="0"/>
              <a:t>Builder</a:t>
            </a:r>
          </a:p>
          <a:p>
            <a:r>
              <a:rPr lang="en-US" sz="4000" dirty="0" smtClean="0"/>
              <a:t>Lazy</a:t>
            </a:r>
          </a:p>
          <a:p>
            <a:r>
              <a:rPr lang="en-US" sz="4000" dirty="0" smtClean="0"/>
              <a:t>Sub type</a:t>
            </a:r>
          </a:p>
          <a:p>
            <a:r>
              <a:rPr lang="en-US" sz="4000" dirty="0" smtClean="0"/>
              <a:t>Delegation</a:t>
            </a:r>
          </a:p>
          <a:p>
            <a:r>
              <a:rPr lang="en-US" sz="4000" dirty="0" smtClean="0"/>
              <a:t>Coercion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17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Example of Attribute clearer and builder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34263" cy="4351338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has 'weight' =&gt; (</a:t>
            </a:r>
          </a:p>
          <a:p>
            <a:pPr marL="0" indent="0">
              <a:buNone/>
            </a:pPr>
            <a:r>
              <a:rPr lang="en-US" dirty="0" smtClean="0"/>
              <a:t>   is     =&gt; '</a:t>
            </a:r>
            <a:r>
              <a:rPr lang="en-US" dirty="0" err="1" smtClean="0"/>
              <a:t>rw</a:t>
            </a:r>
            <a:r>
              <a:rPr lang="en-US" dirty="0" smtClean="0"/>
              <a:t>',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isa</a:t>
            </a:r>
            <a:r>
              <a:rPr lang="en-US" dirty="0" smtClean="0"/>
              <a:t>   =&gt; '</a:t>
            </a:r>
            <a:r>
              <a:rPr lang="en-US" dirty="0" err="1" smtClean="0"/>
              <a:t>Int</a:t>
            </a:r>
            <a:r>
              <a:rPr lang="en-US" dirty="0" smtClean="0"/>
              <a:t>',</a:t>
            </a:r>
          </a:p>
          <a:p>
            <a:pPr marL="0" indent="0">
              <a:buNone/>
            </a:pPr>
            <a:r>
              <a:rPr lang="en-US" dirty="0" smtClean="0"/>
              <a:t>   builder =&gt; '_</a:t>
            </a:r>
            <a:r>
              <a:rPr lang="en-US" dirty="0" err="1" smtClean="0"/>
              <a:t>build_weight</a:t>
            </a:r>
            <a:r>
              <a:rPr lang="en-US" dirty="0" smtClean="0"/>
              <a:t>',</a:t>
            </a:r>
          </a:p>
          <a:p>
            <a:pPr marL="0" indent="0">
              <a:buNone/>
            </a:pPr>
            <a:r>
              <a:rPr lang="en-US" dirty="0" smtClean="0"/>
              <a:t>   clearer =&gt; '</a:t>
            </a:r>
            <a:r>
              <a:rPr lang="en-US" dirty="0" err="1" smtClean="0"/>
              <a:t>clear_weight</a:t>
            </a:r>
            <a:r>
              <a:rPr lang="en-US" dirty="0" smtClean="0"/>
              <a:t>',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sub _</a:t>
            </a:r>
            <a:r>
              <a:rPr lang="en-US" dirty="0" err="1" smtClean="0"/>
              <a:t>build_weight</a:t>
            </a:r>
            <a:r>
              <a:rPr lang="en-US" dirty="0" smtClean="0"/>
              <a:t> { return 155; }</a:t>
            </a:r>
          </a:p>
          <a:p>
            <a:pPr marL="0" indent="0">
              <a:buNone/>
            </a:pPr>
            <a:r>
              <a:rPr lang="en-US" dirty="0" smtClean="0"/>
              <a:t>1;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94357" y="1825625"/>
            <a:ext cx="5021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Within our Human module from previous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0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1185</TotalTime>
  <Words>1809</Words>
  <Application>Microsoft Office PowerPoint</Application>
  <PresentationFormat>Widescreen</PresentationFormat>
  <Paragraphs>231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Final Draft</vt:lpstr>
      <vt:lpstr>Office Theme</vt:lpstr>
      <vt:lpstr>Beginning Moose</vt:lpstr>
      <vt:lpstr>PowerPoint Presentation</vt:lpstr>
      <vt:lpstr>What is Moose?</vt:lpstr>
      <vt:lpstr>Why Moose?</vt:lpstr>
      <vt:lpstr>Creating an Object Attribute</vt:lpstr>
      <vt:lpstr>No More of this! Yay!</vt:lpstr>
      <vt:lpstr>About Moose Attribute Properties</vt:lpstr>
      <vt:lpstr>Other Attribute Properties</vt:lpstr>
      <vt:lpstr>Example of Attribute clearer and builder</vt:lpstr>
      <vt:lpstr>Example of Sub Type</vt:lpstr>
      <vt:lpstr>Using Our Moose Object</vt:lpstr>
      <vt:lpstr>Extending our Moose Object</vt:lpstr>
      <vt:lpstr>Extending our Moose Object (Cont.)</vt:lpstr>
      <vt:lpstr>Using our new Object Extension</vt:lpstr>
      <vt:lpstr>Using Moose Roles</vt:lpstr>
      <vt:lpstr>Using Moose Roles ( Cont. )</vt:lpstr>
      <vt:lpstr>Using our Moose Role</vt:lpstr>
      <vt:lpstr>Recommended Resources</vt:lpstr>
      <vt:lpstr>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Beginning Moose</dc:title>
  <dc:creator>Daniel</dc:creator>
  <cp:lastModifiedBy>Daniel</cp:lastModifiedBy>
  <cp:revision>47</cp:revision>
  <dcterms:created xsi:type="dcterms:W3CDTF">2014-04-09T23:37:39Z</dcterms:created>
  <dcterms:modified xsi:type="dcterms:W3CDTF">2014-04-10T19:23:37Z</dcterms:modified>
</cp:coreProperties>
</file>