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9B2C-F70F-4E40-A653-89B37979EB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Benchmark</a:t>
            </a:r>
            <a:endParaRPr lang="es-E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15DF14-97E2-41C4-9D8C-FEED165874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2504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1F184-1EC7-4AA1-A6F6-9816D870A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67021"/>
          </a:xfrm>
        </p:spPr>
        <p:txBody>
          <a:bodyPr/>
          <a:lstStyle/>
          <a:p>
            <a:r>
              <a:rPr lang="es-ES" dirty="0"/>
              <a:t>Aplicaciones a </a:t>
            </a:r>
            <a:r>
              <a:rPr lang="es-ES" dirty="0" err="1"/>
              <a:t>COMPaRAr</a:t>
            </a:r>
            <a:endParaRPr lang="es-E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C3B102D-D5CA-4A7D-AFC1-11EAE8248B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7616177"/>
              </p:ext>
            </p:extLst>
          </p:nvPr>
        </p:nvGraphicFramePr>
        <p:xfrm>
          <a:off x="1250950" y="1349404"/>
          <a:ext cx="10179048" cy="473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3016">
                  <a:extLst>
                    <a:ext uri="{9D8B030D-6E8A-4147-A177-3AD203B41FA5}">
                      <a16:colId xmlns:a16="http://schemas.microsoft.com/office/drawing/2014/main" val="4093516576"/>
                    </a:ext>
                  </a:extLst>
                </a:gridCol>
                <a:gridCol w="3393016">
                  <a:extLst>
                    <a:ext uri="{9D8B030D-6E8A-4147-A177-3AD203B41FA5}">
                      <a16:colId xmlns:a16="http://schemas.microsoft.com/office/drawing/2014/main" val="2283242047"/>
                    </a:ext>
                  </a:extLst>
                </a:gridCol>
                <a:gridCol w="3393016">
                  <a:extLst>
                    <a:ext uri="{9D8B030D-6E8A-4147-A177-3AD203B41FA5}">
                      <a16:colId xmlns:a16="http://schemas.microsoft.com/office/drawing/2014/main" val="122527310"/>
                    </a:ext>
                  </a:extLst>
                </a:gridCol>
              </a:tblGrid>
              <a:tr h="654107">
                <a:tc>
                  <a:txBody>
                    <a:bodyPr/>
                    <a:lstStyle/>
                    <a:p>
                      <a:r>
                        <a:rPr lang="es-ES" dirty="0"/>
                        <a:t>Ecosistema Polar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Lifesum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Nooddle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476610"/>
                  </a:ext>
                </a:extLst>
              </a:tr>
              <a:tr h="4077693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707971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034360DE-22A1-4F43-BE30-189252AB4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803" y="2229498"/>
            <a:ext cx="3509629" cy="35096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095048-F9B7-4D62-927E-341101DD0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434" y="2316425"/>
            <a:ext cx="3332076" cy="333207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07BF8A9-1E98-419E-A25C-4DBF0A288A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9236" y="2449590"/>
            <a:ext cx="2797113" cy="279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327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4336A-5029-43C7-86EB-3C13E8AB0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16100"/>
          </a:xfrm>
        </p:spPr>
        <p:txBody>
          <a:bodyPr/>
          <a:lstStyle/>
          <a:p>
            <a:r>
              <a:rPr lang="es-ES" dirty="0"/>
              <a:t>Características a analizar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1FC19-AF26-44F2-8A24-98DB2BC57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78385"/>
            <a:ext cx="10178322" cy="4601208"/>
          </a:xfrm>
        </p:spPr>
        <p:txBody>
          <a:bodyPr/>
          <a:lstStyle/>
          <a:p>
            <a:r>
              <a:rPr lang="es-ES" dirty="0"/>
              <a:t>Funciones de entrenamiento y descanso</a:t>
            </a:r>
          </a:p>
          <a:p>
            <a:r>
              <a:rPr lang="es-ES" dirty="0"/>
              <a:t>Funciones de nutrición y cocina</a:t>
            </a:r>
          </a:p>
          <a:p>
            <a:r>
              <a:rPr lang="es-ES" dirty="0"/>
              <a:t>Conexión con aplicaciones de terceros</a:t>
            </a:r>
          </a:p>
          <a:p>
            <a:r>
              <a:rPr lang="es-ES" dirty="0"/>
              <a:t>Conexión con dispositivos inteligentes</a:t>
            </a:r>
          </a:p>
          <a:p>
            <a:r>
              <a:rPr lang="es-ES" dirty="0"/>
              <a:t>Funciones sociales y de comunidad</a:t>
            </a:r>
          </a:p>
          <a:p>
            <a:r>
              <a:rPr lang="es-ES" dirty="0"/>
              <a:t>Precios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He elegido estas características para analizar porque son las que un usuario general puede mirar a simple vista para comparar y decidirse a utilizar uno de estos servicios. </a:t>
            </a:r>
          </a:p>
        </p:txBody>
      </p:sp>
    </p:spTree>
    <p:extLst>
      <p:ext uri="{BB962C8B-B14F-4D97-AF65-F5344CB8AC3E}">
        <p14:creationId xmlns:p14="http://schemas.microsoft.com/office/powerpoint/2010/main" val="3655482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89848-6053-4AA1-8DC0-689438951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178197"/>
            <a:ext cx="10178322" cy="913755"/>
          </a:xfrm>
        </p:spPr>
        <p:txBody>
          <a:bodyPr>
            <a:normAutofit fontScale="90000"/>
          </a:bodyPr>
          <a:lstStyle/>
          <a:p>
            <a:r>
              <a:rPr lang="es-ES" dirty="0"/>
              <a:t>Funciones de entrenamiento y descanso</a:t>
            </a:r>
            <a:br>
              <a:rPr lang="es-ES" dirty="0"/>
            </a:b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1B317-64FD-4FC4-9B32-F4F927510608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6200000" flipH="1">
            <a:off x="-1118587" y="953060"/>
            <a:ext cx="585853" cy="27778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s-ES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62AA99E5-EDEA-4994-BA44-02D974E973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2454717"/>
              </p:ext>
            </p:extLst>
          </p:nvPr>
        </p:nvGraphicFramePr>
        <p:xfrm>
          <a:off x="1250950" y="1485636"/>
          <a:ext cx="10412403" cy="5039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0801">
                  <a:extLst>
                    <a:ext uri="{9D8B030D-6E8A-4147-A177-3AD203B41FA5}">
                      <a16:colId xmlns:a16="http://schemas.microsoft.com/office/drawing/2014/main" val="4093516576"/>
                    </a:ext>
                  </a:extLst>
                </a:gridCol>
                <a:gridCol w="3470801">
                  <a:extLst>
                    <a:ext uri="{9D8B030D-6E8A-4147-A177-3AD203B41FA5}">
                      <a16:colId xmlns:a16="http://schemas.microsoft.com/office/drawing/2014/main" val="2283242047"/>
                    </a:ext>
                  </a:extLst>
                </a:gridCol>
                <a:gridCol w="3470801">
                  <a:extLst>
                    <a:ext uri="{9D8B030D-6E8A-4147-A177-3AD203B41FA5}">
                      <a16:colId xmlns:a16="http://schemas.microsoft.com/office/drawing/2014/main" val="122527310"/>
                    </a:ext>
                  </a:extLst>
                </a:gridCol>
              </a:tblGrid>
              <a:tr h="479437">
                <a:tc>
                  <a:txBody>
                    <a:bodyPr/>
                    <a:lstStyle/>
                    <a:p>
                      <a:r>
                        <a:rPr lang="es-ES" dirty="0"/>
                        <a:t>Ecosistema Polar</a:t>
                      </a:r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Lifesum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Nooddle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476610"/>
                  </a:ext>
                </a:extLst>
              </a:tr>
              <a:tr h="4399371">
                <a:tc>
                  <a:txBody>
                    <a:bodyPr/>
                    <a:lstStyle/>
                    <a:p>
                      <a:r>
                        <a:rPr lang="es-ES" sz="1600" dirty="0"/>
                        <a:t>Infinidad deportes distintos para registrar sesiones de entrenamiento en una sola aplicación</a:t>
                      </a:r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Seguimiento del sueño </a:t>
                      </a:r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Seguimiento, planificación y análisis  de entrenamientos.</a:t>
                      </a:r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Análisis del estado físico</a:t>
                      </a:r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Posibilidad de marcar objetivos de entrenamiento (quemar grasa, mejorar la forma anabólica…)</a:t>
                      </a:r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Calendario con los entrenamientos realizados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Posibilidad de añadir deporte realizado, pero imposibilidad de registrarlo a través de la aplicación</a:t>
                      </a:r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No dispone  de ninguna funcionalidad de entrenamiento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707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224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0A1E0-76E6-4732-830B-DABD3440F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5079"/>
          </a:xfrm>
        </p:spPr>
        <p:txBody>
          <a:bodyPr>
            <a:normAutofit fontScale="90000"/>
          </a:bodyPr>
          <a:lstStyle/>
          <a:p>
            <a:r>
              <a:rPr lang="es-ES" dirty="0"/>
              <a:t>Funciones de nutrición y cocina</a:t>
            </a:r>
            <a:br>
              <a:rPr lang="es-ES" dirty="0"/>
            </a:b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A16BB-6B2B-4A6A-9686-23DDC18B1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3429000"/>
            <a:ext cx="10178322" cy="2450592"/>
          </a:xfrm>
        </p:spPr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01A147B-3486-4CE5-8385-A8834EF7C3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6745055"/>
              </p:ext>
            </p:extLst>
          </p:nvPr>
        </p:nvGraphicFramePr>
        <p:xfrm>
          <a:off x="1250950" y="1127464"/>
          <a:ext cx="10334409" cy="5552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4803">
                  <a:extLst>
                    <a:ext uri="{9D8B030D-6E8A-4147-A177-3AD203B41FA5}">
                      <a16:colId xmlns:a16="http://schemas.microsoft.com/office/drawing/2014/main" val="4093516576"/>
                    </a:ext>
                  </a:extLst>
                </a:gridCol>
                <a:gridCol w="3444803">
                  <a:extLst>
                    <a:ext uri="{9D8B030D-6E8A-4147-A177-3AD203B41FA5}">
                      <a16:colId xmlns:a16="http://schemas.microsoft.com/office/drawing/2014/main" val="2283242047"/>
                    </a:ext>
                  </a:extLst>
                </a:gridCol>
                <a:gridCol w="3444803">
                  <a:extLst>
                    <a:ext uri="{9D8B030D-6E8A-4147-A177-3AD203B41FA5}">
                      <a16:colId xmlns:a16="http://schemas.microsoft.com/office/drawing/2014/main" val="122527310"/>
                    </a:ext>
                  </a:extLst>
                </a:gridCol>
              </a:tblGrid>
              <a:tr h="694042">
                <a:tc>
                  <a:txBody>
                    <a:bodyPr/>
                    <a:lstStyle/>
                    <a:p>
                      <a:r>
                        <a:rPr lang="es-ES" dirty="0"/>
                        <a:t>Ecosistema Polar</a:t>
                      </a:r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Lifesum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Nooddle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476610"/>
                  </a:ext>
                </a:extLst>
              </a:tr>
              <a:tr h="4858297">
                <a:tc>
                  <a:txBody>
                    <a:bodyPr/>
                    <a:lstStyle/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No dispone de funcionalidades en este aspecto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Registro de alimentación manual</a:t>
                      </a:r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Posibilidad de seleccionar una dieta entre una amplia lista de dietas</a:t>
                      </a:r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Gran cantidad de recetas con descripción nutricional de todas ellas</a:t>
                      </a:r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Scanner de códigos de barras para analizar los alimentos que compramos</a:t>
                      </a:r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Amplia lista de recetas de cocina</a:t>
                      </a:r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Permite buscar recetas por ingredientes o por tipo de plato</a:t>
                      </a:r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Calculadora de cantidades en función de las raciones</a:t>
                      </a:r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Lista de ingredientes e instrucciones paso a paso de las recetas</a:t>
                      </a:r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Posibilidad de crear listas de recetas personales</a:t>
                      </a:r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707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05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8357F-90B4-4354-BB81-4103A6C6C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596023"/>
          </a:xfrm>
        </p:spPr>
        <p:txBody>
          <a:bodyPr>
            <a:normAutofit fontScale="90000"/>
          </a:bodyPr>
          <a:lstStyle/>
          <a:p>
            <a:r>
              <a:rPr lang="es-ES" dirty="0"/>
              <a:t>Conexión con aplicaciones de terceros</a:t>
            </a:r>
            <a:br>
              <a:rPr lang="es-ES" dirty="0"/>
            </a:b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90FA0-9169-41A7-B245-444570605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5995" y="3066589"/>
            <a:ext cx="377301" cy="24478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s-E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F5F39B5-0C1B-4EBC-B565-7EB79EA029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5340866"/>
              </p:ext>
            </p:extLst>
          </p:nvPr>
        </p:nvGraphicFramePr>
        <p:xfrm>
          <a:off x="1257596" y="1669001"/>
          <a:ext cx="10334409" cy="4491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4803">
                  <a:extLst>
                    <a:ext uri="{9D8B030D-6E8A-4147-A177-3AD203B41FA5}">
                      <a16:colId xmlns:a16="http://schemas.microsoft.com/office/drawing/2014/main" val="4093516576"/>
                    </a:ext>
                  </a:extLst>
                </a:gridCol>
                <a:gridCol w="3444803">
                  <a:extLst>
                    <a:ext uri="{9D8B030D-6E8A-4147-A177-3AD203B41FA5}">
                      <a16:colId xmlns:a16="http://schemas.microsoft.com/office/drawing/2014/main" val="2283242047"/>
                    </a:ext>
                  </a:extLst>
                </a:gridCol>
                <a:gridCol w="3444803">
                  <a:extLst>
                    <a:ext uri="{9D8B030D-6E8A-4147-A177-3AD203B41FA5}">
                      <a16:colId xmlns:a16="http://schemas.microsoft.com/office/drawing/2014/main" val="122527310"/>
                    </a:ext>
                  </a:extLst>
                </a:gridCol>
              </a:tblGrid>
              <a:tr h="550194">
                <a:tc>
                  <a:txBody>
                    <a:bodyPr/>
                    <a:lstStyle/>
                    <a:p>
                      <a:r>
                        <a:rPr lang="es-ES" dirty="0"/>
                        <a:t>Ecosistema Polar</a:t>
                      </a:r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Lifesum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Nooddle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476610"/>
                  </a:ext>
                </a:extLst>
              </a:tr>
              <a:tr h="3851355">
                <a:tc>
                  <a:txBody>
                    <a:bodyPr/>
                    <a:lstStyle/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Posibilidad de conectar con aplicaciones de terceros como </a:t>
                      </a:r>
                    </a:p>
                    <a:p>
                      <a:r>
                        <a:rPr lang="es-ES" sz="1600" dirty="0" err="1"/>
                        <a:t>Strava</a:t>
                      </a:r>
                      <a:r>
                        <a:rPr lang="es-ES" sz="1600" dirty="0"/>
                        <a:t> o </a:t>
                      </a:r>
                      <a:r>
                        <a:rPr lang="es-ES" sz="1600" dirty="0" err="1"/>
                        <a:t>TrainingPeaks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No dispone de conexión con aplicaciones de terceros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No dispone de conexión con aplicaciones de terceros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707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0413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CCDB-EB32-4C44-8DAD-B00873E51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93654"/>
          </a:xfrm>
        </p:spPr>
        <p:txBody>
          <a:bodyPr>
            <a:normAutofit fontScale="90000"/>
          </a:bodyPr>
          <a:lstStyle/>
          <a:p>
            <a:r>
              <a:rPr lang="es-ES" dirty="0"/>
              <a:t>Conexión con dispositivos inteligentes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5432E-A5A7-49A4-A48C-7A8D5BE04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555" y="2672178"/>
            <a:ext cx="2796503" cy="437581"/>
          </a:xfrm>
        </p:spPr>
        <p:txBody>
          <a:bodyPr/>
          <a:lstStyle/>
          <a:p>
            <a:endParaRPr lang="es-E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2F584E8-9D0A-4151-B00A-41BBEB750E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9305561"/>
              </p:ext>
            </p:extLst>
          </p:nvPr>
        </p:nvGraphicFramePr>
        <p:xfrm>
          <a:off x="1257596" y="1669001"/>
          <a:ext cx="10334409" cy="4491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4803">
                  <a:extLst>
                    <a:ext uri="{9D8B030D-6E8A-4147-A177-3AD203B41FA5}">
                      <a16:colId xmlns:a16="http://schemas.microsoft.com/office/drawing/2014/main" val="4093516576"/>
                    </a:ext>
                  </a:extLst>
                </a:gridCol>
                <a:gridCol w="3444803">
                  <a:extLst>
                    <a:ext uri="{9D8B030D-6E8A-4147-A177-3AD203B41FA5}">
                      <a16:colId xmlns:a16="http://schemas.microsoft.com/office/drawing/2014/main" val="2283242047"/>
                    </a:ext>
                  </a:extLst>
                </a:gridCol>
                <a:gridCol w="3444803">
                  <a:extLst>
                    <a:ext uri="{9D8B030D-6E8A-4147-A177-3AD203B41FA5}">
                      <a16:colId xmlns:a16="http://schemas.microsoft.com/office/drawing/2014/main" val="122527310"/>
                    </a:ext>
                  </a:extLst>
                </a:gridCol>
              </a:tblGrid>
              <a:tr h="550194">
                <a:tc>
                  <a:txBody>
                    <a:bodyPr/>
                    <a:lstStyle/>
                    <a:p>
                      <a:r>
                        <a:rPr lang="es-ES" dirty="0"/>
                        <a:t>Ecosistema Polar</a:t>
                      </a:r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Lifesum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Nooddle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476610"/>
                  </a:ext>
                </a:extLst>
              </a:tr>
              <a:tr h="3851355">
                <a:tc>
                  <a:txBody>
                    <a:bodyPr/>
                    <a:lstStyle/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Posibilidad de conectarlo con relojes inteligentes de la marca Polar.</a:t>
                      </a:r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Posibilidad de conectarlo con ordenadores de ciclismo de la marca Polar.</a:t>
                      </a:r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Posibilidad de conectarlo con los sensores de pulso cardiaco de la marca Polar.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No es posible conectarlo con dispositivos inteligentes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No es posible conectarlo con dispositivos inteligentes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707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6248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9A005-CB38-45A2-8051-D9BFD7015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596023"/>
          </a:xfrm>
        </p:spPr>
        <p:txBody>
          <a:bodyPr>
            <a:normAutofit fontScale="90000"/>
          </a:bodyPr>
          <a:lstStyle/>
          <a:p>
            <a:r>
              <a:rPr lang="es-ES" dirty="0"/>
              <a:t>Funciones sociales y de comunidad</a:t>
            </a:r>
            <a:br>
              <a:rPr lang="es-ES" dirty="0"/>
            </a:b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270F2-245E-494B-BA1C-CF127D230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27465"/>
            <a:ext cx="10178322" cy="4752128"/>
          </a:xfrm>
        </p:spPr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E861B0-933E-4219-B714-350D369F33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438689"/>
              </p:ext>
            </p:extLst>
          </p:nvPr>
        </p:nvGraphicFramePr>
        <p:xfrm>
          <a:off x="1257596" y="1127465"/>
          <a:ext cx="10334409" cy="5032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4803">
                  <a:extLst>
                    <a:ext uri="{9D8B030D-6E8A-4147-A177-3AD203B41FA5}">
                      <a16:colId xmlns:a16="http://schemas.microsoft.com/office/drawing/2014/main" val="4093516576"/>
                    </a:ext>
                  </a:extLst>
                </a:gridCol>
                <a:gridCol w="3444803">
                  <a:extLst>
                    <a:ext uri="{9D8B030D-6E8A-4147-A177-3AD203B41FA5}">
                      <a16:colId xmlns:a16="http://schemas.microsoft.com/office/drawing/2014/main" val="2283242047"/>
                    </a:ext>
                  </a:extLst>
                </a:gridCol>
                <a:gridCol w="3444803">
                  <a:extLst>
                    <a:ext uri="{9D8B030D-6E8A-4147-A177-3AD203B41FA5}">
                      <a16:colId xmlns:a16="http://schemas.microsoft.com/office/drawing/2014/main" val="122527310"/>
                    </a:ext>
                  </a:extLst>
                </a:gridCol>
              </a:tblGrid>
              <a:tr h="717255">
                <a:tc>
                  <a:txBody>
                    <a:bodyPr/>
                    <a:lstStyle/>
                    <a:p>
                      <a:r>
                        <a:rPr lang="es-ES" dirty="0"/>
                        <a:t>Ecosistema Polar</a:t>
                      </a:r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Lifesum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Nooddle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476610"/>
                  </a:ext>
                </a:extLst>
              </a:tr>
              <a:tr h="4315716">
                <a:tc>
                  <a:txBody>
                    <a:bodyPr/>
                    <a:lstStyle/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Disposición de una comunidad donde se puede seguir a otros usuarios y ver los entrenamientos que realizan.</a:t>
                      </a:r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Posibilidad buscar en un mapamundi todas las rutas que han compartido los usuarios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No dispone de funciones sociales ni de comunidad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Posibilidad de valorar y comentar recetas.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707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195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FF589-02D9-44B1-8734-0ABAE1834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27324"/>
          </a:xfrm>
        </p:spPr>
        <p:txBody>
          <a:bodyPr>
            <a:normAutofit fontScale="90000"/>
          </a:bodyPr>
          <a:lstStyle/>
          <a:p>
            <a:r>
              <a:rPr lang="es-ES" dirty="0"/>
              <a:t>Precios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CBE0F-4686-468B-87C2-FD4830A3A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012055"/>
            <a:ext cx="10178322" cy="4867538"/>
          </a:xfrm>
        </p:spPr>
        <p:txBody>
          <a:bodyPr/>
          <a:lstStyle/>
          <a:p>
            <a:endParaRPr lang="es-E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3BFCA6-DDEE-4E56-960B-649E753404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3126518"/>
              </p:ext>
            </p:extLst>
          </p:nvPr>
        </p:nvGraphicFramePr>
        <p:xfrm>
          <a:off x="1257596" y="978407"/>
          <a:ext cx="10334409" cy="5182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4803">
                  <a:extLst>
                    <a:ext uri="{9D8B030D-6E8A-4147-A177-3AD203B41FA5}">
                      <a16:colId xmlns:a16="http://schemas.microsoft.com/office/drawing/2014/main" val="4093516576"/>
                    </a:ext>
                  </a:extLst>
                </a:gridCol>
                <a:gridCol w="3444803">
                  <a:extLst>
                    <a:ext uri="{9D8B030D-6E8A-4147-A177-3AD203B41FA5}">
                      <a16:colId xmlns:a16="http://schemas.microsoft.com/office/drawing/2014/main" val="2283242047"/>
                    </a:ext>
                  </a:extLst>
                </a:gridCol>
                <a:gridCol w="3444803">
                  <a:extLst>
                    <a:ext uri="{9D8B030D-6E8A-4147-A177-3AD203B41FA5}">
                      <a16:colId xmlns:a16="http://schemas.microsoft.com/office/drawing/2014/main" val="122527310"/>
                    </a:ext>
                  </a:extLst>
                </a:gridCol>
              </a:tblGrid>
              <a:tr h="738497">
                <a:tc>
                  <a:txBody>
                    <a:bodyPr/>
                    <a:lstStyle/>
                    <a:p>
                      <a:r>
                        <a:rPr lang="es-ES" dirty="0"/>
                        <a:t>Ecosistema Polar</a:t>
                      </a:r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Lifesum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Nooddle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476610"/>
                  </a:ext>
                </a:extLst>
              </a:tr>
              <a:tr h="4443532">
                <a:tc>
                  <a:txBody>
                    <a:bodyPr/>
                    <a:lstStyle/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Es gratis, pero para poder acceder a todas las funcionalidades, es necesario adquirir uno o varios dispositivos de polar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Es gratis, pero dispone de un plan premium para desbloquear todas las </a:t>
                      </a:r>
                      <a:r>
                        <a:rPr lang="es-ES" sz="1600" dirty="0" err="1"/>
                        <a:t>funcionialidades</a:t>
                      </a:r>
                      <a:r>
                        <a:rPr lang="es-ES" sz="1600" dirty="0"/>
                        <a:t>. El plan premium funciona con suscripción: 1 mes por 11 €, 3 meses por 22€ y 12 meses por 45€.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Completamente gratuita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707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26607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{DC788C5E-FFCF-47CC-9B9F-040EE0C472AC}tf10001106</Template>
  <TotalTime>363</TotalTime>
  <Words>459</Words>
  <Application>Microsoft Office PowerPoint</Application>
  <PresentationFormat>Panorámica</PresentationFormat>
  <Paragraphs>177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Impact</vt:lpstr>
      <vt:lpstr>Badge</vt:lpstr>
      <vt:lpstr>Benchmark</vt:lpstr>
      <vt:lpstr>Aplicaciones a COMPaRAr</vt:lpstr>
      <vt:lpstr>Características a analizar</vt:lpstr>
      <vt:lpstr>Funciones de entrenamiento y descanso </vt:lpstr>
      <vt:lpstr>Funciones de nutrición y cocina </vt:lpstr>
      <vt:lpstr>Conexión con aplicaciones de terceros </vt:lpstr>
      <vt:lpstr>Conexión con dispositivos inteligentes</vt:lpstr>
      <vt:lpstr>Funciones sociales y de comunidad </vt:lpstr>
      <vt:lpstr>Precios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diego razquin elcano</dc:creator>
  <cp:lastModifiedBy>diego razquin elcano</cp:lastModifiedBy>
  <cp:revision>25</cp:revision>
  <dcterms:created xsi:type="dcterms:W3CDTF">2020-03-14T08:37:50Z</dcterms:created>
  <dcterms:modified xsi:type="dcterms:W3CDTF">2020-05-10T11:29:20Z</dcterms:modified>
</cp:coreProperties>
</file>