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9B2C-F70F-4E40-A653-89B37979E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Benchmark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5DF14-97E2-41C4-9D8C-FEED165874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50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F184-1EC7-4AA1-A6F6-9816D870A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67021"/>
          </a:xfrm>
        </p:spPr>
        <p:txBody>
          <a:bodyPr/>
          <a:lstStyle/>
          <a:p>
            <a:r>
              <a:rPr lang="es-ES" dirty="0"/>
              <a:t>Aplicaciones a </a:t>
            </a:r>
            <a:r>
              <a:rPr lang="es-ES" dirty="0" err="1"/>
              <a:t>COMPaRAr</a:t>
            </a:r>
            <a:endParaRPr lang="es-E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3B102D-D5CA-4A7D-AFC1-11EAE8248B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473478"/>
              </p:ext>
            </p:extLst>
          </p:nvPr>
        </p:nvGraphicFramePr>
        <p:xfrm>
          <a:off x="1250950" y="1349404"/>
          <a:ext cx="10179048" cy="473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016">
                  <a:extLst>
                    <a:ext uri="{9D8B030D-6E8A-4147-A177-3AD203B41FA5}">
                      <a16:colId xmlns:a16="http://schemas.microsoft.com/office/drawing/2014/main" val="4093516576"/>
                    </a:ext>
                  </a:extLst>
                </a:gridCol>
                <a:gridCol w="3393016">
                  <a:extLst>
                    <a:ext uri="{9D8B030D-6E8A-4147-A177-3AD203B41FA5}">
                      <a16:colId xmlns:a16="http://schemas.microsoft.com/office/drawing/2014/main" val="2283242047"/>
                    </a:ext>
                  </a:extLst>
                </a:gridCol>
                <a:gridCol w="3393016">
                  <a:extLst>
                    <a:ext uri="{9D8B030D-6E8A-4147-A177-3AD203B41FA5}">
                      <a16:colId xmlns:a16="http://schemas.microsoft.com/office/drawing/2014/main" val="122527310"/>
                    </a:ext>
                  </a:extLst>
                </a:gridCol>
              </a:tblGrid>
              <a:tr h="654107">
                <a:tc>
                  <a:txBody>
                    <a:bodyPr/>
                    <a:lstStyle/>
                    <a:p>
                      <a:r>
                        <a:rPr lang="es-ES" dirty="0"/>
                        <a:t>Ecosistema Polar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Lifesum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Ecosistema </a:t>
                      </a:r>
                      <a:r>
                        <a:rPr lang="es-ES" dirty="0" err="1"/>
                        <a:t>Myfitness</a:t>
                      </a:r>
                      <a:r>
                        <a:rPr lang="es-ES" dirty="0"/>
                        <a:t> 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76610"/>
                  </a:ext>
                </a:extLst>
              </a:tr>
              <a:tr h="407769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07971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34360DE-22A1-4F43-BE30-189252AB4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803" y="2229498"/>
            <a:ext cx="3509629" cy="3509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095048-F9B7-4D62-927E-341101DD0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434" y="2316425"/>
            <a:ext cx="3332076" cy="33320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219092-CD7C-47B6-886B-81D440BF5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554" y="2429986"/>
            <a:ext cx="3104954" cy="310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2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336A-5029-43C7-86EB-3C13E8AB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6100"/>
          </a:xfrm>
        </p:spPr>
        <p:txBody>
          <a:bodyPr/>
          <a:lstStyle/>
          <a:p>
            <a:r>
              <a:rPr lang="es-ES" dirty="0"/>
              <a:t>Características a analizar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FC19-AF26-44F2-8A24-98DB2BC57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78385"/>
            <a:ext cx="10178322" cy="4601208"/>
          </a:xfrm>
        </p:spPr>
        <p:txBody>
          <a:bodyPr/>
          <a:lstStyle/>
          <a:p>
            <a:r>
              <a:rPr lang="es-ES" dirty="0"/>
              <a:t>Funciones de entrenamiento y descanso</a:t>
            </a:r>
          </a:p>
          <a:p>
            <a:r>
              <a:rPr lang="es-ES" dirty="0"/>
              <a:t>Funciones de nutrición y cocina</a:t>
            </a:r>
          </a:p>
          <a:p>
            <a:r>
              <a:rPr lang="es-ES" dirty="0"/>
              <a:t>Conexión con aplicaciones </a:t>
            </a:r>
            <a:r>
              <a:rPr lang="es-ES" dirty="0" err="1"/>
              <a:t>aplicaciones</a:t>
            </a:r>
            <a:r>
              <a:rPr lang="es-ES" dirty="0"/>
              <a:t> de terceros</a:t>
            </a:r>
          </a:p>
          <a:p>
            <a:r>
              <a:rPr lang="es-ES" dirty="0"/>
              <a:t>Conexión con dispositivos inteligentes</a:t>
            </a:r>
          </a:p>
          <a:p>
            <a:r>
              <a:rPr lang="es-ES" dirty="0"/>
              <a:t>Funciones sociales y de comunidad</a:t>
            </a:r>
          </a:p>
          <a:p>
            <a:r>
              <a:rPr lang="es-ES" dirty="0"/>
              <a:t>Precios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He elegido estas características para analizar porque son las que un usuario general puede mirar a simple vista para comparar y decidirse a utilizar uno de estos servicios. </a:t>
            </a:r>
          </a:p>
        </p:txBody>
      </p:sp>
    </p:spTree>
    <p:extLst>
      <p:ext uri="{BB962C8B-B14F-4D97-AF65-F5344CB8AC3E}">
        <p14:creationId xmlns:p14="http://schemas.microsoft.com/office/powerpoint/2010/main" val="365548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9848-6053-4AA1-8DC0-68943895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178197"/>
            <a:ext cx="10178322" cy="913755"/>
          </a:xfrm>
        </p:spPr>
        <p:txBody>
          <a:bodyPr>
            <a:normAutofit fontScale="90000"/>
          </a:bodyPr>
          <a:lstStyle/>
          <a:p>
            <a:r>
              <a:rPr lang="es-ES" dirty="0"/>
              <a:t>Funciones de entrenamiento y descanso</a:t>
            </a:r>
            <a:br>
              <a:rPr lang="es-ES" dirty="0"/>
            </a:b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1B317-64FD-4FC4-9B32-F4F927510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46555"/>
            <a:ext cx="10178322" cy="4033038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62AA99E5-EDEA-4994-BA44-02D974E97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5768295"/>
              </p:ext>
            </p:extLst>
          </p:nvPr>
        </p:nvGraphicFramePr>
        <p:xfrm>
          <a:off x="1250950" y="1559163"/>
          <a:ext cx="10334409" cy="5021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803">
                  <a:extLst>
                    <a:ext uri="{9D8B030D-6E8A-4147-A177-3AD203B41FA5}">
                      <a16:colId xmlns:a16="http://schemas.microsoft.com/office/drawing/2014/main" val="4093516576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2283242047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122527310"/>
                    </a:ext>
                  </a:extLst>
                </a:gridCol>
              </a:tblGrid>
              <a:tr h="625876">
                <a:tc>
                  <a:txBody>
                    <a:bodyPr/>
                    <a:lstStyle/>
                    <a:p>
                      <a:r>
                        <a:rPr lang="es-ES" dirty="0"/>
                        <a:t>Ecosistema Polar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Lifesum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Ecosistema </a:t>
                      </a:r>
                      <a:r>
                        <a:rPr lang="es-ES" dirty="0" err="1"/>
                        <a:t>Myfitness</a:t>
                      </a:r>
                      <a:r>
                        <a:rPr lang="es-ES" dirty="0"/>
                        <a:t> 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76610"/>
                  </a:ext>
                </a:extLst>
              </a:tr>
              <a:tr h="4381130">
                <a:tc>
                  <a:txBody>
                    <a:bodyPr/>
                    <a:lstStyle/>
                    <a:p>
                      <a:r>
                        <a:rPr lang="es-ES" sz="1600" dirty="0"/>
                        <a:t>Infinidad deportes distintos para registrar sesiones de entrenamiento en una sola aplicación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Seguimiento del sueño 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Seguimiento, planificación y análisis  de entrenamientos.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Análisis del estado físico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Posibilidad de marcar objetivos de entrenamiento (quemar grasa, mejorar la forma anabólica…)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Calendario con los entrenamientos realizados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Posibilidad de añadir deporte realizado, pero imposibilidad de registrarlo a través de la aplicación</a:t>
                      </a:r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Aplicaciones diferentes dedicadas para running, ciclismo, caminar y fitness.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Seguimiento y planificación de los entrenamientos</a:t>
                      </a:r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0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22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A1E0-76E6-4732-830B-DABD3440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5079"/>
          </a:xfrm>
        </p:spPr>
        <p:txBody>
          <a:bodyPr>
            <a:normAutofit fontScale="90000"/>
          </a:bodyPr>
          <a:lstStyle/>
          <a:p>
            <a:r>
              <a:rPr lang="es-ES" dirty="0"/>
              <a:t>Funciones de nutrición y cocina</a:t>
            </a:r>
            <a:br>
              <a:rPr lang="es-ES" dirty="0"/>
            </a:b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A16BB-6B2B-4A6A-9686-23DDC18B1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3429000"/>
            <a:ext cx="10178322" cy="2450592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1A147B-3486-4CE5-8385-A8834EF7C3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936792"/>
              </p:ext>
            </p:extLst>
          </p:nvPr>
        </p:nvGraphicFramePr>
        <p:xfrm>
          <a:off x="1250950" y="1127464"/>
          <a:ext cx="10334409" cy="5552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803">
                  <a:extLst>
                    <a:ext uri="{9D8B030D-6E8A-4147-A177-3AD203B41FA5}">
                      <a16:colId xmlns:a16="http://schemas.microsoft.com/office/drawing/2014/main" val="4093516576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2283242047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122527310"/>
                    </a:ext>
                  </a:extLst>
                </a:gridCol>
              </a:tblGrid>
              <a:tr h="694042">
                <a:tc>
                  <a:txBody>
                    <a:bodyPr/>
                    <a:lstStyle/>
                    <a:p>
                      <a:r>
                        <a:rPr lang="es-ES" dirty="0"/>
                        <a:t>Ecosistema Polar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Lifesum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Ecosistema </a:t>
                      </a:r>
                      <a:r>
                        <a:rPr lang="es-ES" dirty="0" err="1"/>
                        <a:t>Myfitness</a:t>
                      </a:r>
                      <a:r>
                        <a:rPr lang="es-ES" dirty="0"/>
                        <a:t> 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76610"/>
                  </a:ext>
                </a:extLst>
              </a:tr>
              <a:tr h="4858297"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No dispone de funcionalidades en este aspecto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Registro de alimentación manual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Posibilidad de seleccionar una dieta entre una amplia lista de dietas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Gran cantidad de recetas con descripción nutricional de todas ellas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Scanner de códigos de barras para analizar los alimentos que compramos</a:t>
                      </a:r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Registro de alimentación manual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Registro de alimentación mediante el scanner de códigos de barras</a:t>
                      </a:r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0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0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357F-90B4-4354-BB81-4103A6C6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96023"/>
          </a:xfrm>
        </p:spPr>
        <p:txBody>
          <a:bodyPr>
            <a:normAutofit fontScale="90000"/>
          </a:bodyPr>
          <a:lstStyle/>
          <a:p>
            <a:r>
              <a:rPr lang="es-ES" dirty="0"/>
              <a:t>Conexión con aplicaciones de terceros</a:t>
            </a:r>
            <a:br>
              <a:rPr lang="es-ES" dirty="0"/>
            </a:b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90FA0-9169-41A7-B245-444570605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995" y="3066589"/>
            <a:ext cx="377301" cy="24478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5F39B5-0C1B-4EBC-B565-7EB79EA029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8621667"/>
              </p:ext>
            </p:extLst>
          </p:nvPr>
        </p:nvGraphicFramePr>
        <p:xfrm>
          <a:off x="1257596" y="1669001"/>
          <a:ext cx="10334409" cy="4491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803">
                  <a:extLst>
                    <a:ext uri="{9D8B030D-6E8A-4147-A177-3AD203B41FA5}">
                      <a16:colId xmlns:a16="http://schemas.microsoft.com/office/drawing/2014/main" val="4093516576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2283242047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122527310"/>
                    </a:ext>
                  </a:extLst>
                </a:gridCol>
              </a:tblGrid>
              <a:tr h="550194">
                <a:tc>
                  <a:txBody>
                    <a:bodyPr/>
                    <a:lstStyle/>
                    <a:p>
                      <a:r>
                        <a:rPr lang="es-ES" dirty="0"/>
                        <a:t>Ecosistema Polar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Lifesum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Ecosistema </a:t>
                      </a:r>
                      <a:r>
                        <a:rPr lang="es-ES" dirty="0" err="1"/>
                        <a:t>Myfitness</a:t>
                      </a:r>
                      <a:r>
                        <a:rPr lang="es-ES" dirty="0"/>
                        <a:t> 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76610"/>
                  </a:ext>
                </a:extLst>
              </a:tr>
              <a:tr h="3851355"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Posibilidad de conectar con aplicaciones de terceros como </a:t>
                      </a:r>
                    </a:p>
                    <a:p>
                      <a:r>
                        <a:rPr lang="es-ES" sz="1600" dirty="0" err="1"/>
                        <a:t>Strava</a:t>
                      </a:r>
                      <a:r>
                        <a:rPr lang="es-ES" sz="1600" dirty="0"/>
                        <a:t> o </a:t>
                      </a:r>
                      <a:r>
                        <a:rPr lang="es-ES" sz="1600" dirty="0" err="1"/>
                        <a:t>TrainingPeaks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No dispone de conexión con aplicaciones de terceros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Posibilidad de conectarlo con una amplia lista de aplicaciones de terceros, sobre todo aplicaciones de entrenamiento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0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41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CCDB-EB32-4C44-8DAD-B00873E51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93654"/>
          </a:xfrm>
        </p:spPr>
        <p:txBody>
          <a:bodyPr>
            <a:normAutofit fontScale="90000"/>
          </a:bodyPr>
          <a:lstStyle/>
          <a:p>
            <a:r>
              <a:rPr lang="es-ES" dirty="0"/>
              <a:t>Conexión con dispositivos inteligentes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5432E-A5A7-49A4-A48C-7A8D5BE04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555" y="2672178"/>
            <a:ext cx="2796503" cy="437581"/>
          </a:xfrm>
        </p:spPr>
        <p:txBody>
          <a:bodyPr/>
          <a:lstStyle/>
          <a:p>
            <a:endParaRPr lang="es-E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F584E8-9D0A-4151-B00A-41BBEB750E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6165512"/>
              </p:ext>
            </p:extLst>
          </p:nvPr>
        </p:nvGraphicFramePr>
        <p:xfrm>
          <a:off x="1257596" y="1669001"/>
          <a:ext cx="10334409" cy="4491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803">
                  <a:extLst>
                    <a:ext uri="{9D8B030D-6E8A-4147-A177-3AD203B41FA5}">
                      <a16:colId xmlns:a16="http://schemas.microsoft.com/office/drawing/2014/main" val="4093516576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2283242047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122527310"/>
                    </a:ext>
                  </a:extLst>
                </a:gridCol>
              </a:tblGrid>
              <a:tr h="550194">
                <a:tc>
                  <a:txBody>
                    <a:bodyPr/>
                    <a:lstStyle/>
                    <a:p>
                      <a:r>
                        <a:rPr lang="es-ES" dirty="0"/>
                        <a:t>Ecosistema Polar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Lifesum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Ecosistema </a:t>
                      </a:r>
                      <a:r>
                        <a:rPr lang="es-ES" dirty="0" err="1"/>
                        <a:t>Myfitness</a:t>
                      </a:r>
                      <a:r>
                        <a:rPr lang="es-ES" dirty="0"/>
                        <a:t> 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76610"/>
                  </a:ext>
                </a:extLst>
              </a:tr>
              <a:tr h="3851355"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Posibilidad de conectarlo con relojes inteligentes de la marca Polar.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Posibilidad de conectarlo con ordenadores de ciclismo de la marca Polar.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Posibilidad de conectarlo con los sensores de pulso cardiaco de la marca Polar.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No es posible conectarlo con dispositivos inteligentes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Posibilidad de conectarla a zapatillas inteligentes de la marca </a:t>
                      </a:r>
                      <a:r>
                        <a:rPr lang="es-ES" sz="1600" dirty="0" err="1"/>
                        <a:t>Under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Armour</a:t>
                      </a:r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Posibilidad </a:t>
                      </a:r>
                      <a:r>
                        <a:rPr lang="es-ES" sz="1600" dirty="0" err="1"/>
                        <a:t>deconectarla</a:t>
                      </a:r>
                      <a:r>
                        <a:rPr lang="es-ES" sz="1600" dirty="0"/>
                        <a:t> a dispositivos inteligentes directamente pero si a través de las aplicaciones de terceros a las que se puede conectar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0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24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A005-CB38-45A2-8051-D9BFD701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96023"/>
          </a:xfrm>
        </p:spPr>
        <p:txBody>
          <a:bodyPr>
            <a:normAutofit fontScale="90000"/>
          </a:bodyPr>
          <a:lstStyle/>
          <a:p>
            <a:r>
              <a:rPr lang="es-ES" dirty="0"/>
              <a:t>Funciones sociales y de comunidad</a:t>
            </a:r>
            <a:br>
              <a:rPr lang="es-ES" dirty="0"/>
            </a:b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70F2-245E-494B-BA1C-CF127D230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27465"/>
            <a:ext cx="10178322" cy="4752128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E861B0-933E-4219-B714-350D369F33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7196635"/>
              </p:ext>
            </p:extLst>
          </p:nvPr>
        </p:nvGraphicFramePr>
        <p:xfrm>
          <a:off x="1257596" y="1127465"/>
          <a:ext cx="10334409" cy="503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803">
                  <a:extLst>
                    <a:ext uri="{9D8B030D-6E8A-4147-A177-3AD203B41FA5}">
                      <a16:colId xmlns:a16="http://schemas.microsoft.com/office/drawing/2014/main" val="4093516576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2283242047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122527310"/>
                    </a:ext>
                  </a:extLst>
                </a:gridCol>
              </a:tblGrid>
              <a:tr h="717255">
                <a:tc>
                  <a:txBody>
                    <a:bodyPr/>
                    <a:lstStyle/>
                    <a:p>
                      <a:r>
                        <a:rPr lang="es-ES" dirty="0"/>
                        <a:t>Ecosistema Polar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Lifesum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Ecosistema </a:t>
                      </a:r>
                      <a:r>
                        <a:rPr lang="es-ES" dirty="0" err="1"/>
                        <a:t>Myfitness</a:t>
                      </a:r>
                      <a:r>
                        <a:rPr lang="es-ES" dirty="0"/>
                        <a:t> 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76610"/>
                  </a:ext>
                </a:extLst>
              </a:tr>
              <a:tr h="4315716"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Disposición de una comunidad donde se puede seguir a otros usuarios y ver los entrenamientos que realizan.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Posibilidad buscar en un mapamundi todas las rutas que han compartido los usuarios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No dispone de funciones sociales ni de comunidad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Permite compartir los entrenamientos a través de las aplicaciones </a:t>
                      </a:r>
                      <a:r>
                        <a:rPr lang="es-ES" sz="1600" dirty="0" err="1"/>
                        <a:t>MapMyRun</a:t>
                      </a:r>
                      <a:r>
                        <a:rPr lang="es-ES" sz="1600" dirty="0"/>
                        <a:t>, </a:t>
                      </a:r>
                      <a:r>
                        <a:rPr lang="es-ES" sz="1600" dirty="0" err="1"/>
                        <a:t>MapMyRide</a:t>
                      </a:r>
                      <a:r>
                        <a:rPr lang="es-ES" sz="1600" dirty="0"/>
                        <a:t>, </a:t>
                      </a:r>
                      <a:r>
                        <a:rPr lang="es-ES" sz="1600" dirty="0" err="1"/>
                        <a:t>MapMyFitness</a:t>
                      </a:r>
                      <a:r>
                        <a:rPr lang="es-ES" sz="1600" dirty="0"/>
                        <a:t> y </a:t>
                      </a:r>
                      <a:r>
                        <a:rPr lang="es-ES" sz="1600" dirty="0" err="1"/>
                        <a:t>MapMyWalk</a:t>
                      </a:r>
                      <a:r>
                        <a:rPr lang="es-ES" sz="1600" dirty="0"/>
                        <a:t>.</a:t>
                      </a:r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0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19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F589-02D9-44B1-8734-0ABAE183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27324"/>
          </a:xfrm>
        </p:spPr>
        <p:txBody>
          <a:bodyPr>
            <a:normAutofit fontScale="90000"/>
          </a:bodyPr>
          <a:lstStyle/>
          <a:p>
            <a:r>
              <a:rPr lang="es-ES" dirty="0"/>
              <a:t>Precios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CBE0F-4686-468B-87C2-FD4830A3A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012055"/>
            <a:ext cx="10178322" cy="4867538"/>
          </a:xfrm>
        </p:spPr>
        <p:txBody>
          <a:bodyPr/>
          <a:lstStyle/>
          <a:p>
            <a:endParaRPr lang="es-E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3BFCA6-DDEE-4E56-960B-649E753404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0923331"/>
              </p:ext>
            </p:extLst>
          </p:nvPr>
        </p:nvGraphicFramePr>
        <p:xfrm>
          <a:off x="1257596" y="978407"/>
          <a:ext cx="10334409" cy="5182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803">
                  <a:extLst>
                    <a:ext uri="{9D8B030D-6E8A-4147-A177-3AD203B41FA5}">
                      <a16:colId xmlns:a16="http://schemas.microsoft.com/office/drawing/2014/main" val="4093516576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2283242047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122527310"/>
                    </a:ext>
                  </a:extLst>
                </a:gridCol>
              </a:tblGrid>
              <a:tr h="738497">
                <a:tc>
                  <a:txBody>
                    <a:bodyPr/>
                    <a:lstStyle/>
                    <a:p>
                      <a:r>
                        <a:rPr lang="es-ES" dirty="0"/>
                        <a:t>Ecosistema Polar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Lifesum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Ecosistema </a:t>
                      </a:r>
                      <a:r>
                        <a:rPr lang="es-ES" dirty="0" err="1"/>
                        <a:t>Myfitness</a:t>
                      </a:r>
                      <a:r>
                        <a:rPr lang="es-ES" dirty="0"/>
                        <a:t> 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76610"/>
                  </a:ext>
                </a:extLst>
              </a:tr>
              <a:tr h="4443532"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Es gratis, pero para poder acceder a todas las funcionalidades, es necesario adquirir uno o varios dispositivos de polar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Es gratis, pero dispone de un plan premium para desbloquear todas las </a:t>
                      </a:r>
                      <a:r>
                        <a:rPr lang="es-ES" sz="1600" dirty="0" err="1"/>
                        <a:t>funcionialidades</a:t>
                      </a:r>
                      <a:r>
                        <a:rPr lang="es-ES" sz="1600" dirty="0"/>
                        <a:t>. El plan premium funciona con suscripción: 1 mes por 11 €, 3 meses por 22€ y 12 meses por 45€.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Es gratis, pero dispone de un plan premium para desbloquear todas las </a:t>
                      </a:r>
                      <a:r>
                        <a:rPr lang="es-ES" sz="1600" dirty="0" err="1"/>
                        <a:t>funcionialidades</a:t>
                      </a:r>
                      <a:r>
                        <a:rPr lang="es-ES" sz="1600" dirty="0"/>
                        <a:t>. El plan premium funciona con suscripción: el primer mes gratis, y luego los pagos pueden ir mensualmente por 10 euros o </a:t>
                      </a:r>
                      <a:r>
                        <a:rPr lang="es-ES" sz="1600"/>
                        <a:t>anualmente por 50.</a:t>
                      </a:r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0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6607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{DC788C5E-FFCF-47CC-9B9F-040EE0C472AC}tf10001106</Template>
  <TotalTime>265</TotalTime>
  <Words>541</Words>
  <Application>Microsoft Office PowerPoint</Application>
  <PresentationFormat>Widescreen</PresentationFormat>
  <Paragraphs>169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Badge</vt:lpstr>
      <vt:lpstr>Benchmark</vt:lpstr>
      <vt:lpstr>Aplicaciones a COMPaRAr</vt:lpstr>
      <vt:lpstr>Características a analizar</vt:lpstr>
      <vt:lpstr>Funciones de entrenamiento y descanso </vt:lpstr>
      <vt:lpstr>Funciones de nutrición y cocina </vt:lpstr>
      <vt:lpstr>Conexión con aplicaciones de terceros </vt:lpstr>
      <vt:lpstr>Conexión con dispositivos inteligentes</vt:lpstr>
      <vt:lpstr>Funciones sociales y de comunidad </vt:lpstr>
      <vt:lpstr>Precios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razquin elcano</dc:creator>
  <cp:lastModifiedBy>diego razquin elcano</cp:lastModifiedBy>
  <cp:revision>20</cp:revision>
  <dcterms:created xsi:type="dcterms:W3CDTF">2020-03-14T08:37:50Z</dcterms:created>
  <dcterms:modified xsi:type="dcterms:W3CDTF">2020-03-14T13:03:55Z</dcterms:modified>
</cp:coreProperties>
</file>