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302" r:id="rId2"/>
    <p:sldId id="304" r:id="rId3"/>
    <p:sldId id="358" r:id="rId4"/>
    <p:sldId id="380" r:id="rId5"/>
    <p:sldId id="359" r:id="rId6"/>
    <p:sldId id="309" r:id="rId7"/>
    <p:sldId id="310" r:id="rId8"/>
    <p:sldId id="368" r:id="rId9"/>
    <p:sldId id="312" r:id="rId10"/>
    <p:sldId id="313" r:id="rId11"/>
    <p:sldId id="387" r:id="rId12"/>
    <p:sldId id="386" r:id="rId13"/>
    <p:sldId id="369" r:id="rId14"/>
    <p:sldId id="350" r:id="rId15"/>
    <p:sldId id="370" r:id="rId16"/>
    <p:sldId id="335" r:id="rId17"/>
    <p:sldId id="378" r:id="rId18"/>
    <p:sldId id="388" r:id="rId19"/>
    <p:sldId id="389" r:id="rId20"/>
    <p:sldId id="375" r:id="rId21"/>
    <p:sldId id="339" r:id="rId22"/>
    <p:sldId id="340" r:id="rId23"/>
    <p:sldId id="379" r:id="rId24"/>
    <p:sldId id="343" r:id="rId25"/>
    <p:sldId id="344" r:id="rId26"/>
    <p:sldId id="373" r:id="rId27"/>
    <p:sldId id="374" r:id="rId28"/>
    <p:sldId id="348" r:id="rId29"/>
    <p:sldId id="349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ego razquin elcano" initials="dre" lastIdx="1" clrIdx="0">
    <p:extLst>
      <p:ext uri="{19B8F6BF-5375-455C-9EA6-DF929625EA0E}">
        <p15:presenceInfo xmlns:p15="http://schemas.microsoft.com/office/powerpoint/2012/main" userId="e1284286ae3405e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BF5"/>
    <a:srgbClr val="2E75B6"/>
    <a:srgbClr val="FF6969"/>
    <a:srgbClr val="800000"/>
    <a:srgbClr val="93C571"/>
    <a:srgbClr val="63C127"/>
    <a:srgbClr val="176131"/>
    <a:srgbClr val="80C6DF"/>
    <a:srgbClr val="CFD5EA"/>
    <a:srgbClr val="372F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5256" autoAdjust="0"/>
  </p:normalViewPr>
  <p:slideViewPr>
    <p:cSldViewPr snapToGrid="0">
      <p:cViewPr varScale="1">
        <p:scale>
          <a:sx n="82" d="100"/>
          <a:sy n="82" d="100"/>
        </p:scale>
        <p:origin x="159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7F653-0FF8-4D18-AC51-EEEDAF6870F1}" type="datetimeFigureOut">
              <a:rPr lang="es-ES" smtClean="0"/>
              <a:t>26/10/2020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490AE-A611-4504-A6C1-29406A239E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4659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EB972-46BA-4FA4-837F-C230A94C8859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927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EB972-46BA-4FA4-837F-C230A94C8859}" type="slidenum">
              <a:rPr lang="es-ES" smtClean="0"/>
              <a:pPr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02843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EB972-46BA-4FA4-837F-C230A94C8859}" type="slidenum">
              <a:rPr lang="es-ES" smtClean="0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268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EB972-46BA-4FA4-837F-C230A94C8859}" type="slidenum">
              <a:rPr lang="es-ES" smtClean="0"/>
              <a:pPr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48274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EB972-46BA-4FA4-837F-C230A94C8859}" type="slidenum">
              <a:rPr lang="es-ES" smtClean="0"/>
              <a:pPr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94547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EB972-46BA-4FA4-837F-C230A94C8859}" type="slidenum">
              <a:rPr lang="es-ES" smtClean="0"/>
              <a:pPr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93933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EB972-46BA-4FA4-837F-C230A94C8859}" type="slidenum">
              <a:rPr lang="es-ES" smtClean="0"/>
              <a:pPr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95283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EB972-46BA-4FA4-837F-C230A94C8859}" type="slidenum">
              <a:rPr lang="es-ES" smtClean="0"/>
              <a:pPr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91872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EB972-46BA-4FA4-837F-C230A94C8859}" type="slidenum">
              <a:rPr lang="es-ES" smtClean="0"/>
              <a:pPr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89803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EB972-46BA-4FA4-837F-C230A94C8859}" type="slidenum">
              <a:rPr lang="es-ES" smtClean="0"/>
              <a:pPr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87624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EB972-46BA-4FA4-837F-C230A94C8859}" type="slidenum">
              <a:rPr lang="es-ES" smtClean="0"/>
              <a:pPr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3157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EB972-46BA-4FA4-837F-C230A94C8859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1641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EB972-46BA-4FA4-837F-C230A94C8859}" type="slidenum">
              <a:rPr lang="es-ES" smtClean="0"/>
              <a:pPr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20622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EB972-46BA-4FA4-837F-C230A94C8859}" type="slidenum">
              <a:rPr lang="es-ES" smtClean="0"/>
              <a:pPr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21185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EB972-46BA-4FA4-837F-C230A94C8859}" type="slidenum">
              <a:rPr lang="es-ES" smtClean="0"/>
              <a:pPr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02241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EB972-46BA-4FA4-837F-C230A94C8859}" type="slidenum">
              <a:rPr lang="es-ES" smtClean="0"/>
              <a:pPr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37405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EB972-46BA-4FA4-837F-C230A94C8859}" type="slidenum">
              <a:rPr lang="es-ES" smtClean="0"/>
              <a:pPr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53595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EB972-46BA-4FA4-837F-C230A94C8859}" type="slidenum">
              <a:rPr lang="es-ES" smtClean="0"/>
              <a:pPr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63745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EB972-46BA-4FA4-837F-C230A94C8859}" type="slidenum">
              <a:rPr lang="es-ES" smtClean="0"/>
              <a:pPr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518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EB972-46BA-4FA4-837F-C230A94C8859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3907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EB972-46BA-4FA4-837F-C230A94C8859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1044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EB972-46BA-4FA4-837F-C230A94C8859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6668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EB972-46BA-4FA4-837F-C230A94C8859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3342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EB972-46BA-4FA4-837F-C230A94C8859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1352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EB972-46BA-4FA4-837F-C230A94C8859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5682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EB972-46BA-4FA4-837F-C230A94C8859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8077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622-A320-4B5D-ABFC-50329119C1CE}" type="datetimeFigureOut">
              <a:rPr lang="es-ES" smtClean="0"/>
              <a:t>26/10/2020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73065-DA77-4CDB-8D83-45861FBBD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506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622-A320-4B5D-ABFC-50329119C1CE}" type="datetimeFigureOut">
              <a:rPr lang="es-ES" smtClean="0"/>
              <a:t>26/10/2020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73065-DA77-4CDB-8D83-45861FBBD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5662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622-A320-4B5D-ABFC-50329119C1CE}" type="datetimeFigureOut">
              <a:rPr lang="es-ES" smtClean="0"/>
              <a:t>26/10/2020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73065-DA77-4CDB-8D83-45861FBBD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266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622-A320-4B5D-ABFC-50329119C1CE}" type="datetimeFigureOut">
              <a:rPr lang="es-ES" smtClean="0"/>
              <a:t>26/10/2020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73065-DA77-4CDB-8D83-45861FBBD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9614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622-A320-4B5D-ABFC-50329119C1CE}" type="datetimeFigureOut">
              <a:rPr lang="es-ES" smtClean="0"/>
              <a:t>26/10/2020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73065-DA77-4CDB-8D83-45861FBBD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3117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622-A320-4B5D-ABFC-50329119C1CE}" type="datetimeFigureOut">
              <a:rPr lang="es-ES" smtClean="0"/>
              <a:t>26/10/2020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73065-DA77-4CDB-8D83-45861FBBD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4809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622-A320-4B5D-ABFC-50329119C1CE}" type="datetimeFigureOut">
              <a:rPr lang="es-ES" smtClean="0"/>
              <a:t>26/10/2020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73065-DA77-4CDB-8D83-45861FBBD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0662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622-A320-4B5D-ABFC-50329119C1CE}" type="datetimeFigureOut">
              <a:rPr lang="es-ES" smtClean="0"/>
              <a:t>26/10/2020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73065-DA77-4CDB-8D83-45861FBBD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7803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622-A320-4B5D-ABFC-50329119C1CE}" type="datetimeFigureOut">
              <a:rPr lang="es-ES" smtClean="0"/>
              <a:t>26/10/2020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73065-DA77-4CDB-8D83-45861FBBD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1446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622-A320-4B5D-ABFC-50329119C1CE}" type="datetimeFigureOut">
              <a:rPr lang="es-ES" smtClean="0"/>
              <a:t>26/10/2020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73065-DA77-4CDB-8D83-45861FBBD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1004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622-A320-4B5D-ABFC-50329119C1CE}" type="datetimeFigureOut">
              <a:rPr lang="es-ES" smtClean="0"/>
              <a:t>26/10/2020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73065-DA77-4CDB-8D83-45861FBBD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1142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A1622-A320-4B5D-ABFC-50329119C1CE}" type="datetimeFigureOut">
              <a:rPr lang="es-ES" smtClean="0"/>
              <a:t>26/10/2020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73065-DA77-4CDB-8D83-45861FBBD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4914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2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jpg"/><Relationship Id="rId11" Type="http://schemas.openxmlformats.org/officeDocument/2006/relationships/image" Target="../media/image10.png"/><Relationship Id="rId5" Type="http://schemas.openxmlformats.org/officeDocument/2006/relationships/image" Target="../media/image29.png"/><Relationship Id="rId10" Type="http://schemas.openxmlformats.org/officeDocument/2006/relationships/image" Target="../media/image27.jpg"/><Relationship Id="rId4" Type="http://schemas.openxmlformats.org/officeDocument/2006/relationships/image" Target="../media/image28.png"/><Relationship Id="rId9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12" Type="http://schemas.openxmlformats.org/officeDocument/2006/relationships/image" Target="../media/image2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26.PNG"/><Relationship Id="rId5" Type="http://schemas.openxmlformats.org/officeDocument/2006/relationships/image" Target="../media/image32.jpg"/><Relationship Id="rId10" Type="http://schemas.openxmlformats.org/officeDocument/2006/relationships/image" Target="../media/image25.png"/><Relationship Id="rId4" Type="http://schemas.openxmlformats.org/officeDocument/2006/relationships/image" Target="../media/image31.png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jpg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jpeg"/><Relationship Id="rId5" Type="http://schemas.openxmlformats.org/officeDocument/2006/relationships/image" Target="../media/image42.jpeg"/><Relationship Id="rId4" Type="http://schemas.openxmlformats.org/officeDocument/2006/relationships/image" Target="../media/image4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19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0.jpe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.png"/><Relationship Id="rId4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12DB33-03CD-40D1-981E-EDDD37C16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6039"/>
            <a:ext cx="7886700" cy="4800924"/>
          </a:xfrm>
        </p:spPr>
        <p:txBody>
          <a:bodyPr/>
          <a:lstStyle/>
          <a:p>
            <a:pPr marL="0" indent="0" algn="ctr">
              <a:buNone/>
            </a:pPr>
            <a:r>
              <a:rPr lang="es-ES" b="1" dirty="0"/>
              <a:t>Diseño de una aplicación de entrenamiento y nutrición bajo metodología DCU</a:t>
            </a:r>
          </a:p>
          <a:p>
            <a:pPr algn="l"/>
            <a:endParaRPr lang="es-ES" sz="1800" b="0" i="0" u="none" strike="noStrike" baseline="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marL="0" indent="0" algn="ctr">
              <a:buNone/>
            </a:pPr>
            <a:r>
              <a:rPr lang="es-ES" sz="20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Máster universitario en Diseño de Experiencia de Usuario 	</a:t>
            </a:r>
          </a:p>
          <a:p>
            <a:pPr marL="0" indent="0" algn="ctr">
              <a:buNone/>
            </a:pPr>
            <a:endParaRPr lang="es-ES" dirty="0"/>
          </a:p>
          <a:p>
            <a:pPr marL="0" indent="0" algn="ctr">
              <a:buNone/>
            </a:pPr>
            <a:endParaRPr lang="es-ES" sz="2000" dirty="0"/>
          </a:p>
          <a:p>
            <a:pPr marL="0" indent="0" algn="ctr">
              <a:buNone/>
            </a:pPr>
            <a:endParaRPr lang="es-ES" sz="2000" dirty="0"/>
          </a:p>
          <a:p>
            <a:pPr marL="0" indent="0" algn="ctr">
              <a:buNone/>
            </a:pPr>
            <a:r>
              <a:rPr lang="es-ES" sz="2000" b="1" dirty="0"/>
              <a:t>Diego Razquin Elcano</a:t>
            </a:r>
          </a:p>
          <a:p>
            <a:pPr marL="0" indent="0" algn="ctr">
              <a:buNone/>
            </a:pPr>
            <a:endParaRPr lang="es-ES" sz="2000" b="1" dirty="0"/>
          </a:p>
          <a:p>
            <a:pPr marL="0" indent="0" algn="ctr">
              <a:buNone/>
            </a:pPr>
            <a:r>
              <a:rPr lang="es-ES" sz="2000" dirty="0"/>
              <a:t>Directora: </a:t>
            </a:r>
            <a:r>
              <a:rPr lang="es-ES" sz="2000" dirty="0" err="1"/>
              <a:t>Diori</a:t>
            </a:r>
            <a:r>
              <a:rPr lang="es-ES" sz="2000" dirty="0"/>
              <a:t> Cristina Capellán Hernández</a:t>
            </a:r>
          </a:p>
        </p:txBody>
      </p:sp>
      <p:sp>
        <p:nvSpPr>
          <p:cNvPr id="5" name="Rectángulo 10">
            <a:extLst>
              <a:ext uri="{FF2B5EF4-FFF2-40B4-BE49-F238E27FC236}">
                <a16:creationId xmlns:a16="http://schemas.microsoft.com/office/drawing/2014/main" id="{A6E2E212-0D3E-40F7-BB0D-3E9554D191F8}"/>
              </a:ext>
            </a:extLst>
          </p:cNvPr>
          <p:cNvSpPr/>
          <p:nvPr/>
        </p:nvSpPr>
        <p:spPr>
          <a:xfrm>
            <a:off x="0" y="2"/>
            <a:ext cx="9144000" cy="869095"/>
          </a:xfrm>
          <a:prstGeom prst="rect">
            <a:avLst/>
          </a:prstGeom>
          <a:solidFill>
            <a:srgbClr val="80C6DF"/>
          </a:solidFill>
          <a:ln>
            <a:solidFill>
              <a:srgbClr val="80C6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6DC47D53-483F-4089-8296-EB26A8F0D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712" y="3166415"/>
            <a:ext cx="3064575" cy="73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137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B7BD255-B2EE-4F40-BEEF-2C60C6327C46}"/>
              </a:ext>
            </a:extLst>
          </p:cNvPr>
          <p:cNvSpPr txBox="1"/>
          <p:nvPr/>
        </p:nvSpPr>
        <p:spPr>
          <a:xfrm>
            <a:off x="390617" y="1572863"/>
            <a:ext cx="8362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Aumento de popularidad </a:t>
            </a:r>
            <a:r>
              <a:rPr lang="es-ES" dirty="0"/>
              <a:t>de pruebas de </a:t>
            </a:r>
            <a:r>
              <a:rPr lang="es-ES" u="sng" dirty="0"/>
              <a:t>fondo</a:t>
            </a:r>
            <a:r>
              <a:rPr lang="es-ES" dirty="0"/>
              <a:t> y de </a:t>
            </a:r>
            <a:r>
              <a:rPr lang="es-ES" u="sng" dirty="0"/>
              <a:t>ultrafondo</a:t>
            </a:r>
            <a:r>
              <a:rPr lang="es-ES" dirty="0"/>
              <a:t>, así como en pruebas de </a:t>
            </a:r>
            <a:r>
              <a:rPr lang="es-ES" u="sng" dirty="0"/>
              <a:t>obstáculos</a:t>
            </a:r>
            <a:r>
              <a:rPr lang="es-ES" dirty="0"/>
              <a:t>.</a:t>
            </a:r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50D19A28-34E3-4FC7-9A4D-A8DC21D470B3}"/>
              </a:ext>
            </a:extLst>
          </p:cNvPr>
          <p:cNvGrpSpPr/>
          <p:nvPr/>
        </p:nvGrpSpPr>
        <p:grpSpPr>
          <a:xfrm>
            <a:off x="0" y="2"/>
            <a:ext cx="9144000" cy="869095"/>
            <a:chOff x="0" y="2"/>
            <a:chExt cx="9144000" cy="869095"/>
          </a:xfrm>
        </p:grpSpPr>
        <p:sp>
          <p:nvSpPr>
            <p:cNvPr id="19" name="Rectángulo 10">
              <a:extLst>
                <a:ext uri="{FF2B5EF4-FFF2-40B4-BE49-F238E27FC236}">
                  <a16:creationId xmlns:a16="http://schemas.microsoft.com/office/drawing/2014/main" id="{E6A4ED00-28B2-469A-B158-5C836581FDE9}"/>
                </a:ext>
              </a:extLst>
            </p:cNvPr>
            <p:cNvSpPr/>
            <p:nvPr/>
          </p:nvSpPr>
          <p:spPr>
            <a:xfrm>
              <a:off x="0" y="2"/>
              <a:ext cx="9144000" cy="869095"/>
            </a:xfrm>
            <a:prstGeom prst="rect">
              <a:avLst/>
            </a:prstGeom>
            <a:solidFill>
              <a:srgbClr val="80C6DF"/>
            </a:solidFill>
            <a:ln>
              <a:solidFill>
                <a:srgbClr val="80C6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Contexto y estado del arte</a:t>
              </a:r>
            </a:p>
          </p:txBody>
        </p:sp>
        <p:pic>
          <p:nvPicPr>
            <p:cNvPr id="21" name="Imagen 20">
              <a:extLst>
                <a:ext uri="{FF2B5EF4-FFF2-40B4-BE49-F238E27FC236}">
                  <a16:creationId xmlns:a16="http://schemas.microsoft.com/office/drawing/2014/main" id="{B7032E4D-F434-4212-B533-8C030753E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9653" y="106834"/>
              <a:ext cx="1414347" cy="655429"/>
            </a:xfrm>
            <a:prstGeom prst="rect">
              <a:avLst/>
            </a:prstGeom>
          </p:spPr>
        </p:pic>
      </p:grp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A1DD6C1E-125F-4B79-B0D6-60E9CC0CF9A3}"/>
              </a:ext>
            </a:extLst>
          </p:cNvPr>
          <p:cNvSpPr/>
          <p:nvPr/>
        </p:nvSpPr>
        <p:spPr>
          <a:xfrm>
            <a:off x="168308" y="1081535"/>
            <a:ext cx="3632168" cy="44246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Pruebas deportivas</a:t>
            </a:r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EE71146C-D686-4735-B493-2B3B39C1419A}"/>
              </a:ext>
            </a:extLst>
          </p:cNvPr>
          <p:cNvGrpSpPr/>
          <p:nvPr/>
        </p:nvGrpSpPr>
        <p:grpSpPr>
          <a:xfrm>
            <a:off x="338047" y="1478689"/>
            <a:ext cx="8415335" cy="5199894"/>
            <a:chOff x="338047" y="1478688"/>
            <a:chExt cx="8519438" cy="5334774"/>
          </a:xfrm>
        </p:grpSpPr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B723742C-1E6F-452C-88CC-3D38E4098A57}"/>
                </a:ext>
              </a:extLst>
            </p:cNvPr>
            <p:cNvGrpSpPr/>
            <p:nvPr/>
          </p:nvGrpSpPr>
          <p:grpSpPr>
            <a:xfrm>
              <a:off x="863600" y="2478203"/>
              <a:ext cx="7993885" cy="4335259"/>
              <a:chOff x="157388" y="2552590"/>
              <a:chExt cx="8700103" cy="4257824"/>
            </a:xfrm>
          </p:grpSpPr>
          <p:grpSp>
            <p:nvGrpSpPr>
              <p:cNvPr id="8" name="Grupo 7">
                <a:extLst>
                  <a:ext uri="{FF2B5EF4-FFF2-40B4-BE49-F238E27FC236}">
                    <a16:creationId xmlns:a16="http://schemas.microsoft.com/office/drawing/2014/main" id="{1898BD87-68B6-4F6C-9872-A6BF8F5716B0}"/>
                  </a:ext>
                </a:extLst>
              </p:cNvPr>
              <p:cNvGrpSpPr/>
              <p:nvPr/>
            </p:nvGrpSpPr>
            <p:grpSpPr>
              <a:xfrm>
                <a:off x="339768" y="2961709"/>
                <a:ext cx="8286837" cy="1397077"/>
                <a:chOff x="413903" y="2306087"/>
                <a:chExt cx="8286837" cy="1397077"/>
              </a:xfrm>
            </p:grpSpPr>
            <p:pic>
              <p:nvPicPr>
                <p:cNvPr id="6" name="Imagen 5">
                  <a:extLst>
                    <a:ext uri="{FF2B5EF4-FFF2-40B4-BE49-F238E27FC236}">
                      <a16:creationId xmlns:a16="http://schemas.microsoft.com/office/drawing/2014/main" id="{E27D867E-94C9-4086-B8A2-BA733951CD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75929" y="2306087"/>
                  <a:ext cx="2624811" cy="1397077"/>
                </a:xfrm>
                <a:prstGeom prst="rect">
                  <a:avLst/>
                </a:prstGeom>
                <a:effectLst>
                  <a:softEdge rad="50800"/>
                </a:effectLst>
              </p:spPr>
            </p:pic>
            <p:sp>
              <p:nvSpPr>
                <p:cNvPr id="5" name="CuadroTexto 4">
                  <a:extLst>
                    <a:ext uri="{FF2B5EF4-FFF2-40B4-BE49-F238E27FC236}">
                      <a16:creationId xmlns:a16="http://schemas.microsoft.com/office/drawing/2014/main" id="{D7EFFB27-3067-4C93-AFDF-A17A00DAFD97}"/>
                    </a:ext>
                  </a:extLst>
                </p:cNvPr>
                <p:cNvSpPr txBox="1"/>
                <p:nvPr/>
              </p:nvSpPr>
              <p:spPr>
                <a:xfrm>
                  <a:off x="413903" y="2494663"/>
                  <a:ext cx="5255141" cy="11788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s-ES" dirty="0"/>
                    <a:t>Media maratón.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s-ES" dirty="0"/>
                    <a:t>Se celebra desde hace 100 años.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s-ES" dirty="0"/>
                    <a:t>En la última edición corrieron 27.182 personas</a:t>
                  </a:r>
                </a:p>
                <a:p>
                  <a:endParaRPr lang="es-ES" dirty="0"/>
                </a:p>
              </p:txBody>
            </p:sp>
          </p:grpSp>
          <p:grpSp>
            <p:nvGrpSpPr>
              <p:cNvPr id="11" name="Grupo 10">
                <a:extLst>
                  <a:ext uri="{FF2B5EF4-FFF2-40B4-BE49-F238E27FC236}">
                    <a16:creationId xmlns:a16="http://schemas.microsoft.com/office/drawing/2014/main" id="{54D6E78B-67E8-43E6-BC43-5261022AAF14}"/>
                  </a:ext>
                </a:extLst>
              </p:cNvPr>
              <p:cNvGrpSpPr/>
              <p:nvPr/>
            </p:nvGrpSpPr>
            <p:grpSpPr>
              <a:xfrm>
                <a:off x="339768" y="4961314"/>
                <a:ext cx="7751512" cy="1780938"/>
                <a:chOff x="198468" y="4252706"/>
                <a:chExt cx="7751512" cy="1780938"/>
              </a:xfrm>
            </p:grpSpPr>
            <p:pic>
              <p:nvPicPr>
                <p:cNvPr id="10" name="Imagen 9">
                  <a:extLst>
                    <a:ext uri="{FF2B5EF4-FFF2-40B4-BE49-F238E27FC236}">
                      <a16:creationId xmlns:a16="http://schemas.microsoft.com/office/drawing/2014/main" id="{46092551-E848-44DB-A5EB-2B037683E7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62689" y="4252706"/>
                  <a:ext cx="1187291" cy="1780938"/>
                </a:xfrm>
                <a:prstGeom prst="rect">
                  <a:avLst/>
                </a:prstGeom>
                <a:effectLst>
                  <a:softEdge rad="50800"/>
                </a:effectLst>
              </p:spPr>
            </p:pic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244A8713-A3DD-4F64-8DA8-0AC3E1A7C061}"/>
                    </a:ext>
                  </a:extLst>
                </p:cNvPr>
                <p:cNvSpPr txBox="1"/>
                <p:nvPr/>
              </p:nvSpPr>
              <p:spPr>
                <a:xfrm>
                  <a:off x="198468" y="4854753"/>
                  <a:ext cx="6118797" cy="11788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s-ES" dirty="0"/>
                    <a:t>Conjunto de carreras de obstáculos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s-ES" dirty="0"/>
                    <a:t>Se celebran varias ediciones cada año en varios lugares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s-ES" dirty="0"/>
                    <a:t>Cada año participan mas personas</a:t>
                  </a:r>
                </a:p>
                <a:p>
                  <a:endParaRPr lang="es-ES" dirty="0"/>
                </a:p>
              </p:txBody>
            </p:sp>
          </p:grpSp>
          <p:sp>
            <p:nvSpPr>
              <p:cNvPr id="14" name="Rectángulo: esquinas redondeadas 13">
                <a:extLst>
                  <a:ext uri="{FF2B5EF4-FFF2-40B4-BE49-F238E27FC236}">
                    <a16:creationId xmlns:a16="http://schemas.microsoft.com/office/drawing/2014/main" id="{6C2C2C39-E3B2-4215-A0D2-DC856E216986}"/>
                  </a:ext>
                </a:extLst>
              </p:cNvPr>
              <p:cNvSpPr/>
              <p:nvPr/>
            </p:nvSpPr>
            <p:spPr>
              <a:xfrm>
                <a:off x="162847" y="2800231"/>
                <a:ext cx="8694644" cy="1678426"/>
              </a:xfrm>
              <a:prstGeom prst="roundRect">
                <a:avLst/>
              </a:prstGeom>
              <a:noFill/>
              <a:ln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6" name="Rectángulo: esquinas redondeadas 15">
                <a:extLst>
                  <a:ext uri="{FF2B5EF4-FFF2-40B4-BE49-F238E27FC236}">
                    <a16:creationId xmlns:a16="http://schemas.microsoft.com/office/drawing/2014/main" id="{98CE84A7-72A1-4A11-B7E4-169B3E56A80E}"/>
                  </a:ext>
                </a:extLst>
              </p:cNvPr>
              <p:cNvSpPr/>
              <p:nvPr/>
            </p:nvSpPr>
            <p:spPr>
              <a:xfrm>
                <a:off x="157388" y="2552590"/>
                <a:ext cx="3112777" cy="44821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b="1" dirty="0"/>
                  <a:t>Behobia-San Sebastián</a:t>
                </a:r>
                <a:endParaRPr lang="es-ES" dirty="0"/>
              </a:p>
            </p:txBody>
          </p:sp>
          <p:sp>
            <p:nvSpPr>
              <p:cNvPr id="18" name="Rectángulo: esquinas redondeadas 17">
                <a:extLst>
                  <a:ext uri="{FF2B5EF4-FFF2-40B4-BE49-F238E27FC236}">
                    <a16:creationId xmlns:a16="http://schemas.microsoft.com/office/drawing/2014/main" id="{603A4B1C-29BB-4DC7-9ECE-7556BE50AFB2}"/>
                  </a:ext>
                </a:extLst>
              </p:cNvPr>
              <p:cNvSpPr/>
              <p:nvPr/>
            </p:nvSpPr>
            <p:spPr>
              <a:xfrm>
                <a:off x="157388" y="4912450"/>
                <a:ext cx="8694644" cy="1897964"/>
              </a:xfrm>
              <a:prstGeom prst="roundRect">
                <a:avLst/>
              </a:prstGeom>
              <a:noFill/>
              <a:ln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4F1B0208-6845-43E0-A65F-B90B5F0EBA33}"/>
                </a:ext>
              </a:extLst>
            </p:cNvPr>
            <p:cNvSpPr/>
            <p:nvPr/>
          </p:nvSpPr>
          <p:spPr>
            <a:xfrm>
              <a:off x="863600" y="4718685"/>
              <a:ext cx="2860102" cy="456361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b="1" dirty="0"/>
                <a:t>Spartan Race </a:t>
              </a:r>
              <a:endParaRPr lang="es-ES" dirty="0"/>
            </a:p>
          </p:txBody>
        </p:sp>
        <p:grpSp>
          <p:nvGrpSpPr>
            <p:cNvPr id="23" name="Grupo 22">
              <a:extLst>
                <a:ext uri="{FF2B5EF4-FFF2-40B4-BE49-F238E27FC236}">
                  <a16:creationId xmlns:a16="http://schemas.microsoft.com/office/drawing/2014/main" id="{4057606D-0F3B-4134-A188-78C7A10F4C9F}"/>
                </a:ext>
              </a:extLst>
            </p:cNvPr>
            <p:cNvGrpSpPr/>
            <p:nvPr/>
          </p:nvGrpSpPr>
          <p:grpSpPr>
            <a:xfrm>
              <a:off x="338047" y="1478688"/>
              <a:ext cx="525553" cy="3468180"/>
              <a:chOff x="338047" y="925712"/>
              <a:chExt cx="525553" cy="3041401"/>
            </a:xfrm>
          </p:grpSpPr>
          <p:cxnSp>
            <p:nvCxnSpPr>
              <p:cNvPr id="24" name="Conector recto 23">
                <a:extLst>
                  <a:ext uri="{FF2B5EF4-FFF2-40B4-BE49-F238E27FC236}">
                    <a16:creationId xmlns:a16="http://schemas.microsoft.com/office/drawing/2014/main" id="{4B6EB0C4-6112-45C6-989E-448619EEE8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8047" y="925712"/>
                <a:ext cx="2196" cy="3041401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25">
                <a:extLst>
                  <a:ext uri="{FF2B5EF4-FFF2-40B4-BE49-F238E27FC236}">
                    <a16:creationId xmlns:a16="http://schemas.microsoft.com/office/drawing/2014/main" id="{4D3C703C-A099-43B7-8262-30783228003E}"/>
                  </a:ext>
                </a:extLst>
              </p:cNvPr>
              <p:cNvCxnSpPr>
                <a:cxnSpLocks/>
                <a:endCxn id="9" idx="1"/>
              </p:cNvCxnSpPr>
              <p:nvPr/>
            </p:nvCxnSpPr>
            <p:spPr>
              <a:xfrm>
                <a:off x="338047" y="3967113"/>
                <a:ext cx="525553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>
                <a:extLst>
                  <a:ext uri="{FF2B5EF4-FFF2-40B4-BE49-F238E27FC236}">
                    <a16:creationId xmlns:a16="http://schemas.microsoft.com/office/drawing/2014/main" id="{804D170A-78D3-41BA-BDB0-949CC2AD07BC}"/>
                  </a:ext>
                </a:extLst>
              </p:cNvPr>
              <p:cNvCxnSpPr>
                <a:cxnSpLocks/>
                <a:endCxn id="16" idx="1"/>
              </p:cNvCxnSpPr>
              <p:nvPr/>
            </p:nvCxnSpPr>
            <p:spPr>
              <a:xfrm>
                <a:off x="338047" y="2002332"/>
                <a:ext cx="525553" cy="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2" name="Imagen 11">
            <a:extLst>
              <a:ext uri="{FF2B5EF4-FFF2-40B4-BE49-F238E27FC236}">
                <a16:creationId xmlns:a16="http://schemas.microsoft.com/office/drawing/2014/main" id="{4B7CBA2C-DBBA-4FE0-A96E-78D31254AF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667" b="96111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413" y="970212"/>
            <a:ext cx="658800" cy="65880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7678204B-A78B-4B24-AEC8-4DCDCF05CFAC}"/>
              </a:ext>
            </a:extLst>
          </p:cNvPr>
          <p:cNvSpPr txBox="1"/>
          <p:nvPr/>
        </p:nvSpPr>
        <p:spPr>
          <a:xfrm>
            <a:off x="1132791" y="4041281"/>
            <a:ext cx="31857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Fortuna K.E., 2020</a:t>
            </a:r>
            <a:endParaRPr lang="es-ES" sz="1500" i="1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7CE52B0-197D-4311-92D6-68BE010C95CC}"/>
              </a:ext>
            </a:extLst>
          </p:cNvPr>
          <p:cNvSpPr txBox="1"/>
          <p:nvPr/>
        </p:nvSpPr>
        <p:spPr>
          <a:xfrm>
            <a:off x="1132791" y="6358107"/>
            <a:ext cx="31857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Spartan Race </a:t>
            </a:r>
            <a:r>
              <a:rPr lang="es-ES" sz="15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</a:t>
            </a:r>
            <a:r>
              <a:rPr lang="es-ES" sz="15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2020</a:t>
            </a:r>
            <a:endParaRPr lang="es-ES" sz="1500" i="1" dirty="0"/>
          </a:p>
        </p:txBody>
      </p:sp>
    </p:spTree>
    <p:extLst>
      <p:ext uri="{BB962C8B-B14F-4D97-AF65-F5344CB8AC3E}">
        <p14:creationId xmlns:p14="http://schemas.microsoft.com/office/powerpoint/2010/main" val="2323940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ángulo 10">
            <a:extLst>
              <a:ext uri="{FF2B5EF4-FFF2-40B4-BE49-F238E27FC236}">
                <a16:creationId xmlns:a16="http://schemas.microsoft.com/office/drawing/2014/main" id="{74A44A82-9390-4F57-9F23-4ADA8134830B}"/>
              </a:ext>
            </a:extLst>
          </p:cNvPr>
          <p:cNvSpPr/>
          <p:nvPr/>
        </p:nvSpPr>
        <p:spPr>
          <a:xfrm>
            <a:off x="0" y="2"/>
            <a:ext cx="9144000" cy="869095"/>
          </a:xfrm>
          <a:prstGeom prst="rect">
            <a:avLst/>
          </a:prstGeom>
          <a:solidFill>
            <a:srgbClr val="80C6DF"/>
          </a:solidFill>
          <a:ln>
            <a:solidFill>
              <a:srgbClr val="80C6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Contexto y estado del arte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307A301-224D-44C6-AD6B-012DE14BE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653" y="106834"/>
            <a:ext cx="1414347" cy="655429"/>
          </a:xfrm>
          <a:prstGeom prst="rect">
            <a:avLst/>
          </a:prstGeom>
        </p:spPr>
      </p:pic>
      <p:grpSp>
        <p:nvGrpSpPr>
          <p:cNvPr id="31" name="Grupo 30">
            <a:extLst>
              <a:ext uri="{FF2B5EF4-FFF2-40B4-BE49-F238E27FC236}">
                <a16:creationId xmlns:a16="http://schemas.microsoft.com/office/drawing/2014/main" id="{2AB07A77-64E7-4181-85F9-3484DF7DA4C7}"/>
              </a:ext>
            </a:extLst>
          </p:cNvPr>
          <p:cNvGrpSpPr/>
          <p:nvPr/>
        </p:nvGrpSpPr>
        <p:grpSpPr>
          <a:xfrm>
            <a:off x="340243" y="1471411"/>
            <a:ext cx="262329" cy="1036800"/>
            <a:chOff x="340243" y="919330"/>
            <a:chExt cx="262329" cy="1034712"/>
          </a:xfrm>
        </p:grpSpPr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30EB0ECB-536A-4DD8-9DEB-288E8084AD29}"/>
                </a:ext>
              </a:extLst>
            </p:cNvPr>
            <p:cNvCxnSpPr>
              <a:cxnSpLocks/>
            </p:cNvCxnSpPr>
            <p:nvPr/>
          </p:nvCxnSpPr>
          <p:spPr>
            <a:xfrm>
              <a:off x="340243" y="919330"/>
              <a:ext cx="5152" cy="1034712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017A1618-BB79-4717-B4BF-A3152E021576}"/>
                </a:ext>
              </a:extLst>
            </p:cNvPr>
            <p:cNvCxnSpPr>
              <a:cxnSpLocks/>
              <a:endCxn id="3" idx="1"/>
            </p:cNvCxnSpPr>
            <p:nvPr/>
          </p:nvCxnSpPr>
          <p:spPr>
            <a:xfrm flipV="1">
              <a:off x="342438" y="1942780"/>
              <a:ext cx="260134" cy="211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02894E4B-EEE4-46C2-A708-E73722A7785F}"/>
              </a:ext>
            </a:extLst>
          </p:cNvPr>
          <p:cNvSpPr/>
          <p:nvPr/>
        </p:nvSpPr>
        <p:spPr>
          <a:xfrm>
            <a:off x="168308" y="1081535"/>
            <a:ext cx="3632168" cy="44246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Aplicaciones de: 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06146BB2-C5D0-4C9C-930C-4E96F2000413}"/>
              </a:ext>
            </a:extLst>
          </p:cNvPr>
          <p:cNvGrpSpPr/>
          <p:nvPr/>
        </p:nvGrpSpPr>
        <p:grpSpPr>
          <a:xfrm>
            <a:off x="2759868" y="1864490"/>
            <a:ext cx="6157005" cy="1392873"/>
            <a:chOff x="2759868" y="1864490"/>
            <a:chExt cx="6157005" cy="1392873"/>
          </a:xfrm>
        </p:grpSpPr>
        <p:grpSp>
          <p:nvGrpSpPr>
            <p:cNvPr id="95" name="Grupo 94">
              <a:extLst>
                <a:ext uri="{FF2B5EF4-FFF2-40B4-BE49-F238E27FC236}">
                  <a16:creationId xmlns:a16="http://schemas.microsoft.com/office/drawing/2014/main" id="{D0952C13-23C4-4F17-944C-BEBDCC2E8482}"/>
                </a:ext>
              </a:extLst>
            </p:cNvPr>
            <p:cNvGrpSpPr/>
            <p:nvPr/>
          </p:nvGrpSpPr>
          <p:grpSpPr>
            <a:xfrm>
              <a:off x="2759868" y="1864490"/>
              <a:ext cx="6157005" cy="1392873"/>
              <a:chOff x="2817584" y="1912618"/>
              <a:chExt cx="6230968" cy="1392873"/>
            </a:xfrm>
          </p:grpSpPr>
          <p:sp>
            <p:nvSpPr>
              <p:cNvPr id="94" name="Rectángulo: esquinas redondeadas 93">
                <a:extLst>
                  <a:ext uri="{FF2B5EF4-FFF2-40B4-BE49-F238E27FC236}">
                    <a16:creationId xmlns:a16="http://schemas.microsoft.com/office/drawing/2014/main" id="{C3B34A8F-DA88-4449-A9E8-BC0595462B95}"/>
                  </a:ext>
                </a:extLst>
              </p:cNvPr>
              <p:cNvSpPr/>
              <p:nvPr/>
            </p:nvSpPr>
            <p:spPr>
              <a:xfrm>
                <a:off x="2817584" y="1912618"/>
                <a:ext cx="6230968" cy="1392873"/>
              </a:xfrm>
              <a:prstGeom prst="roundRect">
                <a:avLst/>
              </a:prstGeom>
              <a:noFill/>
              <a:ln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 dirty="0"/>
              </a:p>
            </p:txBody>
          </p:sp>
          <p:grpSp>
            <p:nvGrpSpPr>
              <p:cNvPr id="89" name="Grupo 88">
                <a:extLst>
                  <a:ext uri="{FF2B5EF4-FFF2-40B4-BE49-F238E27FC236}">
                    <a16:creationId xmlns:a16="http://schemas.microsoft.com/office/drawing/2014/main" id="{4441BCB6-6F99-4ADF-9EF5-58F80C847EBB}"/>
                  </a:ext>
                </a:extLst>
              </p:cNvPr>
              <p:cNvGrpSpPr/>
              <p:nvPr/>
            </p:nvGrpSpPr>
            <p:grpSpPr>
              <a:xfrm>
                <a:off x="3386741" y="1963135"/>
                <a:ext cx="5639280" cy="1273959"/>
                <a:chOff x="3386741" y="2107519"/>
                <a:chExt cx="5639280" cy="1273959"/>
              </a:xfrm>
            </p:grpSpPr>
            <p:grpSp>
              <p:nvGrpSpPr>
                <p:cNvPr id="40" name="Grupo 39">
                  <a:extLst>
                    <a:ext uri="{FF2B5EF4-FFF2-40B4-BE49-F238E27FC236}">
                      <a16:creationId xmlns:a16="http://schemas.microsoft.com/office/drawing/2014/main" id="{AAC74153-C3F7-4C2A-99AE-F9CD01AF0858}"/>
                    </a:ext>
                  </a:extLst>
                </p:cNvPr>
                <p:cNvGrpSpPr/>
                <p:nvPr/>
              </p:nvGrpSpPr>
              <p:grpSpPr>
                <a:xfrm>
                  <a:off x="3386741" y="2255232"/>
                  <a:ext cx="1758396" cy="772149"/>
                  <a:chOff x="5130448" y="1398006"/>
                  <a:chExt cx="2646352" cy="990676"/>
                </a:xfrm>
              </p:grpSpPr>
              <p:pic>
                <p:nvPicPr>
                  <p:cNvPr id="34" name="Imagen 33">
                    <a:extLst>
                      <a:ext uri="{FF2B5EF4-FFF2-40B4-BE49-F238E27FC236}">
                        <a16:creationId xmlns:a16="http://schemas.microsoft.com/office/drawing/2014/main" id="{1DA0AACD-07DF-438F-B78C-59B18895462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130448" y="1592719"/>
                    <a:ext cx="1139864" cy="795963"/>
                  </a:xfrm>
                  <a:prstGeom prst="rect">
                    <a:avLst/>
                  </a:prstGeom>
                </p:spPr>
              </p:pic>
              <p:pic>
                <p:nvPicPr>
                  <p:cNvPr id="37" name="Imagen 36">
                    <a:extLst>
                      <a:ext uri="{FF2B5EF4-FFF2-40B4-BE49-F238E27FC236}">
                        <a16:creationId xmlns:a16="http://schemas.microsoft.com/office/drawing/2014/main" id="{9B2FC73A-2660-4D5F-AC08-140D2583950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514863" y="1398006"/>
                    <a:ext cx="1261937" cy="881206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41" name="Imagen 40">
                  <a:extLst>
                    <a:ext uri="{FF2B5EF4-FFF2-40B4-BE49-F238E27FC236}">
                      <a16:creationId xmlns:a16="http://schemas.microsoft.com/office/drawing/2014/main" id="{10181CB4-0F92-47F7-BFA4-5468213968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967" r="7863"/>
                <a:stretch/>
              </p:blipFill>
              <p:spPr>
                <a:xfrm>
                  <a:off x="5642267" y="2322467"/>
                  <a:ext cx="1384664" cy="637683"/>
                </a:xfrm>
                <a:prstGeom prst="rect">
                  <a:avLst/>
                </a:prstGeom>
              </p:spPr>
            </p:pic>
            <p:pic>
              <p:nvPicPr>
                <p:cNvPr id="43" name="Imagen 42">
                  <a:extLst>
                    <a:ext uri="{FF2B5EF4-FFF2-40B4-BE49-F238E27FC236}">
                      <a16:creationId xmlns:a16="http://schemas.microsoft.com/office/drawing/2014/main" id="{4751C55F-3CFB-466E-B34D-DA13E8E704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843" r="8351" b="7731"/>
                <a:stretch/>
              </p:blipFill>
              <p:spPr>
                <a:xfrm>
                  <a:off x="7482829" y="2107519"/>
                  <a:ext cx="1543192" cy="929975"/>
                </a:xfrm>
                <a:prstGeom prst="roundRect">
                  <a:avLst/>
                </a:prstGeom>
              </p:spPr>
            </p:pic>
            <p:sp>
              <p:nvSpPr>
                <p:cNvPr id="74" name="CuadroTexto 73">
                  <a:extLst>
                    <a:ext uri="{FF2B5EF4-FFF2-40B4-BE49-F238E27FC236}">
                      <a16:creationId xmlns:a16="http://schemas.microsoft.com/office/drawing/2014/main" id="{CE5B954D-79A6-4BF3-9426-C2C31232979B}"/>
                    </a:ext>
                  </a:extLst>
                </p:cNvPr>
                <p:cNvSpPr txBox="1"/>
                <p:nvPr/>
              </p:nvSpPr>
              <p:spPr>
                <a:xfrm>
                  <a:off x="3785386" y="3033878"/>
                  <a:ext cx="75143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600" dirty="0"/>
                    <a:t>Adidas</a:t>
                  </a:r>
                </a:p>
              </p:txBody>
            </p:sp>
            <p:sp>
              <p:nvSpPr>
                <p:cNvPr id="76" name="CuadroTexto 75">
                  <a:extLst>
                    <a:ext uri="{FF2B5EF4-FFF2-40B4-BE49-F238E27FC236}">
                      <a16:creationId xmlns:a16="http://schemas.microsoft.com/office/drawing/2014/main" id="{A27DAB56-91E9-4FEE-AE9A-250E36DFC5FD}"/>
                    </a:ext>
                  </a:extLst>
                </p:cNvPr>
                <p:cNvSpPr txBox="1"/>
                <p:nvPr/>
              </p:nvSpPr>
              <p:spPr>
                <a:xfrm>
                  <a:off x="6037075" y="3042924"/>
                  <a:ext cx="55981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600" dirty="0"/>
                    <a:t>Nike</a:t>
                  </a:r>
                </a:p>
              </p:txBody>
            </p:sp>
          </p:grpSp>
        </p:grp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A06128CD-E6B7-417C-9C53-067ECED748F0}"/>
                </a:ext>
              </a:extLst>
            </p:cNvPr>
            <p:cNvSpPr txBox="1"/>
            <p:nvPr/>
          </p:nvSpPr>
          <p:spPr>
            <a:xfrm>
              <a:off x="7369734" y="2869940"/>
              <a:ext cx="15471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UnderArmour</a:t>
              </a:r>
            </a:p>
          </p:txBody>
        </p:sp>
      </p:grpSp>
      <p:sp>
        <p:nvSpPr>
          <p:cNvPr id="3" name="Flecha: pentágono 2">
            <a:extLst>
              <a:ext uri="{FF2B5EF4-FFF2-40B4-BE49-F238E27FC236}">
                <a16:creationId xmlns:a16="http://schemas.microsoft.com/office/drawing/2014/main" id="{70B77752-7B27-4084-9A37-7E387AE8722C}"/>
              </a:ext>
            </a:extLst>
          </p:cNvPr>
          <p:cNvSpPr/>
          <p:nvPr/>
        </p:nvSpPr>
        <p:spPr>
          <a:xfrm>
            <a:off x="602572" y="2310707"/>
            <a:ext cx="2445425" cy="372438"/>
          </a:xfrm>
          <a:prstGeom prst="homePlate">
            <a:avLst/>
          </a:prstGeom>
          <a:solidFill>
            <a:srgbClr val="2E75B6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b="1" dirty="0">
                <a:solidFill>
                  <a:schemeClr val="bg1"/>
                </a:solidFill>
              </a:rPr>
              <a:t>Marcas de ropa 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C4E7B15-8FD3-4018-BCF4-92999E7C41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716" y="960917"/>
            <a:ext cx="658800" cy="6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900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ángulo 10">
            <a:extLst>
              <a:ext uri="{FF2B5EF4-FFF2-40B4-BE49-F238E27FC236}">
                <a16:creationId xmlns:a16="http://schemas.microsoft.com/office/drawing/2014/main" id="{74A44A82-9390-4F57-9F23-4ADA8134830B}"/>
              </a:ext>
            </a:extLst>
          </p:cNvPr>
          <p:cNvSpPr/>
          <p:nvPr/>
        </p:nvSpPr>
        <p:spPr>
          <a:xfrm>
            <a:off x="0" y="2"/>
            <a:ext cx="9144000" cy="869095"/>
          </a:xfrm>
          <a:prstGeom prst="rect">
            <a:avLst/>
          </a:prstGeom>
          <a:solidFill>
            <a:srgbClr val="80C6DF"/>
          </a:solidFill>
          <a:ln>
            <a:solidFill>
              <a:srgbClr val="80C6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Contexto y estado del arte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307A301-224D-44C6-AD6B-012DE14BE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653" y="106834"/>
            <a:ext cx="1414347" cy="655429"/>
          </a:xfrm>
          <a:prstGeom prst="rect">
            <a:avLst/>
          </a:prstGeom>
        </p:spPr>
      </p:pic>
      <p:grpSp>
        <p:nvGrpSpPr>
          <p:cNvPr id="31" name="Grupo 30">
            <a:extLst>
              <a:ext uri="{FF2B5EF4-FFF2-40B4-BE49-F238E27FC236}">
                <a16:creationId xmlns:a16="http://schemas.microsoft.com/office/drawing/2014/main" id="{2AB07A77-64E7-4181-85F9-3484DF7DA4C7}"/>
              </a:ext>
            </a:extLst>
          </p:cNvPr>
          <p:cNvGrpSpPr/>
          <p:nvPr/>
        </p:nvGrpSpPr>
        <p:grpSpPr>
          <a:xfrm>
            <a:off x="340243" y="1471411"/>
            <a:ext cx="392431" cy="2966400"/>
            <a:chOff x="340243" y="919330"/>
            <a:chExt cx="392431" cy="2960426"/>
          </a:xfrm>
        </p:grpSpPr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30EB0ECB-536A-4DD8-9DEB-288E8084AD29}"/>
                </a:ext>
              </a:extLst>
            </p:cNvPr>
            <p:cNvCxnSpPr>
              <a:cxnSpLocks/>
            </p:cNvCxnSpPr>
            <p:nvPr/>
          </p:nvCxnSpPr>
          <p:spPr>
            <a:xfrm>
              <a:off x="340243" y="919330"/>
              <a:ext cx="5152" cy="2960426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01394D03-DA3D-4961-B9AB-068E95A96B52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340243" y="3868775"/>
              <a:ext cx="26232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017A1618-BB79-4717-B4BF-A3152E021576}"/>
                </a:ext>
              </a:extLst>
            </p:cNvPr>
            <p:cNvCxnSpPr>
              <a:cxnSpLocks/>
            </p:cNvCxnSpPr>
            <p:nvPr/>
          </p:nvCxnSpPr>
          <p:spPr>
            <a:xfrm>
              <a:off x="342438" y="1944892"/>
              <a:ext cx="390236" cy="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02894E4B-EEE4-46C2-A708-E73722A7785F}"/>
              </a:ext>
            </a:extLst>
          </p:cNvPr>
          <p:cNvSpPr/>
          <p:nvPr/>
        </p:nvSpPr>
        <p:spPr>
          <a:xfrm>
            <a:off x="168308" y="1081535"/>
            <a:ext cx="3632168" cy="44246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Aplicaciones de: 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06146BB2-C5D0-4C9C-930C-4E96F2000413}"/>
              </a:ext>
            </a:extLst>
          </p:cNvPr>
          <p:cNvGrpSpPr/>
          <p:nvPr/>
        </p:nvGrpSpPr>
        <p:grpSpPr>
          <a:xfrm>
            <a:off x="2734340" y="1864490"/>
            <a:ext cx="6184684" cy="3306113"/>
            <a:chOff x="2734340" y="1864490"/>
            <a:chExt cx="6184684" cy="3306113"/>
          </a:xfrm>
        </p:grpSpPr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DAECF495-6434-44BD-8236-3B9C7C274861}"/>
                </a:ext>
              </a:extLst>
            </p:cNvPr>
            <p:cNvGrpSpPr/>
            <p:nvPr/>
          </p:nvGrpSpPr>
          <p:grpSpPr>
            <a:xfrm>
              <a:off x="2734340" y="1864490"/>
              <a:ext cx="6184684" cy="3306113"/>
              <a:chOff x="2734384" y="1864490"/>
              <a:chExt cx="6311056" cy="3306113"/>
            </a:xfrm>
          </p:grpSpPr>
          <p:grpSp>
            <p:nvGrpSpPr>
              <p:cNvPr id="98" name="Grupo 97">
                <a:extLst>
                  <a:ext uri="{FF2B5EF4-FFF2-40B4-BE49-F238E27FC236}">
                    <a16:creationId xmlns:a16="http://schemas.microsoft.com/office/drawing/2014/main" id="{7684E8F3-B020-443E-8621-032FDFCB2224}"/>
                  </a:ext>
                </a:extLst>
              </p:cNvPr>
              <p:cNvGrpSpPr/>
              <p:nvPr/>
            </p:nvGrpSpPr>
            <p:grpSpPr>
              <a:xfrm>
                <a:off x="2734384" y="3777730"/>
                <a:ext cx="6311056" cy="1392873"/>
                <a:chOff x="2791534" y="3825858"/>
                <a:chExt cx="6311056" cy="1392873"/>
              </a:xfrm>
            </p:grpSpPr>
            <p:grpSp>
              <p:nvGrpSpPr>
                <p:cNvPr id="90" name="Grupo 89">
                  <a:extLst>
                    <a:ext uri="{FF2B5EF4-FFF2-40B4-BE49-F238E27FC236}">
                      <a16:creationId xmlns:a16="http://schemas.microsoft.com/office/drawing/2014/main" id="{722A3210-D4CB-434C-9F6F-2BA5E61F6BF4}"/>
                    </a:ext>
                  </a:extLst>
                </p:cNvPr>
                <p:cNvGrpSpPr/>
                <p:nvPr/>
              </p:nvGrpSpPr>
              <p:grpSpPr>
                <a:xfrm>
                  <a:off x="3020901" y="3841040"/>
                  <a:ext cx="5986492" cy="1325838"/>
                  <a:chOff x="3020901" y="3985424"/>
                  <a:chExt cx="5986492" cy="1325838"/>
                </a:xfrm>
              </p:grpSpPr>
              <p:pic>
                <p:nvPicPr>
                  <p:cNvPr id="63" name="Imagen 62">
                    <a:extLst>
                      <a:ext uri="{FF2B5EF4-FFF2-40B4-BE49-F238E27FC236}">
                        <a16:creationId xmlns:a16="http://schemas.microsoft.com/office/drawing/2014/main" id="{A8F903FC-57B2-4CFE-B975-88B6EC060BF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36083" y="4108152"/>
                    <a:ext cx="869095" cy="869095"/>
                  </a:xfrm>
                  <a:prstGeom prst="rect">
                    <a:avLst/>
                  </a:prstGeom>
                </p:spPr>
              </p:pic>
              <p:pic>
                <p:nvPicPr>
                  <p:cNvPr id="65" name="Imagen 64">
                    <a:extLst>
                      <a:ext uri="{FF2B5EF4-FFF2-40B4-BE49-F238E27FC236}">
                        <a16:creationId xmlns:a16="http://schemas.microsoft.com/office/drawing/2014/main" id="{6527A7B1-7405-4429-93DE-C529B15DCB4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47062" y="4087928"/>
                    <a:ext cx="869096" cy="869096"/>
                  </a:xfrm>
                  <a:prstGeom prst="rect">
                    <a:avLst/>
                  </a:prstGeom>
                </p:spPr>
              </p:pic>
              <p:pic>
                <p:nvPicPr>
                  <p:cNvPr id="67" name="Imagen 66">
                    <a:extLst>
                      <a:ext uri="{FF2B5EF4-FFF2-40B4-BE49-F238E27FC236}">
                        <a16:creationId xmlns:a16="http://schemas.microsoft.com/office/drawing/2014/main" id="{9EE45254-4891-4A53-89B3-19F7DA704ED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696012" y="3985424"/>
                    <a:ext cx="1074105" cy="1074105"/>
                  </a:xfrm>
                  <a:prstGeom prst="rect">
                    <a:avLst/>
                  </a:prstGeom>
                </p:spPr>
              </p:pic>
              <p:sp>
                <p:nvSpPr>
                  <p:cNvPr id="80" name="CuadroTexto 79">
                    <a:extLst>
                      <a:ext uri="{FF2B5EF4-FFF2-40B4-BE49-F238E27FC236}">
                        <a16:creationId xmlns:a16="http://schemas.microsoft.com/office/drawing/2014/main" id="{BD6C10C9-0BD9-4AEB-9F22-02129BDC5114}"/>
                      </a:ext>
                    </a:extLst>
                  </p:cNvPr>
                  <p:cNvSpPr txBox="1"/>
                  <p:nvPr/>
                </p:nvSpPr>
                <p:spPr>
                  <a:xfrm>
                    <a:off x="3020901" y="4972708"/>
                    <a:ext cx="2055035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ES" sz="1600" dirty="0"/>
                      <a:t>Polar - Entrenamiento</a:t>
                    </a:r>
                  </a:p>
                </p:txBody>
              </p:sp>
              <p:sp>
                <p:nvSpPr>
                  <p:cNvPr id="82" name="CuadroTexto 81">
                    <a:extLst>
                      <a:ext uri="{FF2B5EF4-FFF2-40B4-BE49-F238E27FC236}">
                        <a16:creationId xmlns:a16="http://schemas.microsoft.com/office/drawing/2014/main" id="{83CFB0AC-A325-4C0A-86B9-19BB3FFAC670}"/>
                      </a:ext>
                    </a:extLst>
                  </p:cNvPr>
                  <p:cNvSpPr txBox="1"/>
                  <p:nvPr/>
                </p:nvSpPr>
                <p:spPr>
                  <a:xfrm>
                    <a:off x="5400091" y="4967377"/>
                    <a:ext cx="1797698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ES" sz="1600" dirty="0"/>
                      <a:t>Lifesum - Nutrición</a:t>
                    </a:r>
                  </a:p>
                </p:txBody>
              </p:sp>
              <p:sp>
                <p:nvSpPr>
                  <p:cNvPr id="84" name="CuadroTexto 83">
                    <a:extLst>
                      <a:ext uri="{FF2B5EF4-FFF2-40B4-BE49-F238E27FC236}">
                        <a16:creationId xmlns:a16="http://schemas.microsoft.com/office/drawing/2014/main" id="{ADE67616-9422-46D8-9737-0B85AAFCF2B1}"/>
                      </a:ext>
                    </a:extLst>
                  </p:cNvPr>
                  <p:cNvSpPr txBox="1"/>
                  <p:nvPr/>
                </p:nvSpPr>
                <p:spPr>
                  <a:xfrm>
                    <a:off x="7363129" y="4969093"/>
                    <a:ext cx="1644264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ES" sz="1600" dirty="0"/>
                      <a:t>Nooddle - Cocina</a:t>
                    </a:r>
                  </a:p>
                </p:txBody>
              </p:sp>
            </p:grpSp>
            <p:sp>
              <p:nvSpPr>
                <p:cNvPr id="97" name="Rectángulo: esquinas redondeadas 96">
                  <a:extLst>
                    <a:ext uri="{FF2B5EF4-FFF2-40B4-BE49-F238E27FC236}">
                      <a16:creationId xmlns:a16="http://schemas.microsoft.com/office/drawing/2014/main" id="{08FD0D1E-7061-4685-9562-FC7551919973}"/>
                    </a:ext>
                  </a:extLst>
                </p:cNvPr>
                <p:cNvSpPr/>
                <p:nvPr/>
              </p:nvSpPr>
              <p:spPr>
                <a:xfrm>
                  <a:off x="2791534" y="3825858"/>
                  <a:ext cx="6311056" cy="1392873"/>
                </a:xfrm>
                <a:prstGeom prst="roundRect">
                  <a:avLst/>
                </a:prstGeom>
                <a:noFill/>
                <a:ln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600" dirty="0"/>
                </a:p>
              </p:txBody>
            </p:sp>
          </p:grpSp>
          <p:grpSp>
            <p:nvGrpSpPr>
              <p:cNvPr id="95" name="Grupo 94">
                <a:extLst>
                  <a:ext uri="{FF2B5EF4-FFF2-40B4-BE49-F238E27FC236}">
                    <a16:creationId xmlns:a16="http://schemas.microsoft.com/office/drawing/2014/main" id="{D0952C13-23C4-4F17-944C-BEBDCC2E8482}"/>
                  </a:ext>
                </a:extLst>
              </p:cNvPr>
              <p:cNvGrpSpPr/>
              <p:nvPr/>
            </p:nvGrpSpPr>
            <p:grpSpPr>
              <a:xfrm>
                <a:off x="2760433" y="1864490"/>
                <a:ext cx="6282811" cy="1392873"/>
                <a:chOff x="2817584" y="1912618"/>
                <a:chExt cx="6230968" cy="1392873"/>
              </a:xfrm>
            </p:grpSpPr>
            <p:sp>
              <p:nvSpPr>
                <p:cNvPr id="94" name="Rectángulo: esquinas redondeadas 93">
                  <a:extLst>
                    <a:ext uri="{FF2B5EF4-FFF2-40B4-BE49-F238E27FC236}">
                      <a16:creationId xmlns:a16="http://schemas.microsoft.com/office/drawing/2014/main" id="{C3B34A8F-DA88-4449-A9E8-BC0595462B95}"/>
                    </a:ext>
                  </a:extLst>
                </p:cNvPr>
                <p:cNvSpPr/>
                <p:nvPr/>
              </p:nvSpPr>
              <p:spPr>
                <a:xfrm>
                  <a:off x="2817584" y="1912618"/>
                  <a:ext cx="6230968" cy="1392873"/>
                </a:xfrm>
                <a:prstGeom prst="roundRect">
                  <a:avLst/>
                </a:prstGeom>
                <a:noFill/>
                <a:ln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600" dirty="0"/>
                </a:p>
              </p:txBody>
            </p:sp>
            <p:grpSp>
              <p:nvGrpSpPr>
                <p:cNvPr id="89" name="Grupo 88">
                  <a:extLst>
                    <a:ext uri="{FF2B5EF4-FFF2-40B4-BE49-F238E27FC236}">
                      <a16:creationId xmlns:a16="http://schemas.microsoft.com/office/drawing/2014/main" id="{4441BCB6-6F99-4ADF-9EF5-58F80C847EBB}"/>
                    </a:ext>
                  </a:extLst>
                </p:cNvPr>
                <p:cNvGrpSpPr/>
                <p:nvPr/>
              </p:nvGrpSpPr>
              <p:grpSpPr>
                <a:xfrm>
                  <a:off x="3386741" y="1963135"/>
                  <a:ext cx="5639280" cy="1273959"/>
                  <a:chOff x="3386741" y="2107519"/>
                  <a:chExt cx="5639280" cy="1273959"/>
                </a:xfrm>
              </p:grpSpPr>
              <p:grpSp>
                <p:nvGrpSpPr>
                  <p:cNvPr id="40" name="Grupo 39">
                    <a:extLst>
                      <a:ext uri="{FF2B5EF4-FFF2-40B4-BE49-F238E27FC236}">
                        <a16:creationId xmlns:a16="http://schemas.microsoft.com/office/drawing/2014/main" id="{AAC74153-C3F7-4C2A-99AE-F9CD01AF0858}"/>
                      </a:ext>
                    </a:extLst>
                  </p:cNvPr>
                  <p:cNvGrpSpPr/>
                  <p:nvPr/>
                </p:nvGrpSpPr>
                <p:grpSpPr>
                  <a:xfrm>
                    <a:off x="3386741" y="2255232"/>
                    <a:ext cx="1758396" cy="772149"/>
                    <a:chOff x="5130448" y="1398006"/>
                    <a:chExt cx="2646352" cy="990676"/>
                  </a:xfrm>
                </p:grpSpPr>
                <p:pic>
                  <p:nvPicPr>
                    <p:cNvPr id="34" name="Imagen 33">
                      <a:extLst>
                        <a:ext uri="{FF2B5EF4-FFF2-40B4-BE49-F238E27FC236}">
                          <a16:creationId xmlns:a16="http://schemas.microsoft.com/office/drawing/2014/main" id="{1DA0AACD-07DF-438F-B78C-59B18895462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130448" y="1592719"/>
                      <a:ext cx="1139864" cy="79596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7" name="Imagen 36">
                      <a:extLst>
                        <a:ext uri="{FF2B5EF4-FFF2-40B4-BE49-F238E27FC236}">
                          <a16:creationId xmlns:a16="http://schemas.microsoft.com/office/drawing/2014/main" id="{9B2FC73A-2660-4D5F-AC08-140D2583950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514863" y="1398006"/>
                      <a:ext cx="1261937" cy="881206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41" name="Imagen 40">
                    <a:extLst>
                      <a:ext uri="{FF2B5EF4-FFF2-40B4-BE49-F238E27FC236}">
                        <a16:creationId xmlns:a16="http://schemas.microsoft.com/office/drawing/2014/main" id="{10181CB4-0F92-47F7-BFA4-54682139681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967" r="7863"/>
                  <a:stretch/>
                </p:blipFill>
                <p:spPr>
                  <a:xfrm>
                    <a:off x="5642267" y="2322467"/>
                    <a:ext cx="1384664" cy="637683"/>
                  </a:xfrm>
                  <a:prstGeom prst="rect">
                    <a:avLst/>
                  </a:prstGeom>
                </p:spPr>
              </p:pic>
              <p:pic>
                <p:nvPicPr>
                  <p:cNvPr id="43" name="Imagen 42">
                    <a:extLst>
                      <a:ext uri="{FF2B5EF4-FFF2-40B4-BE49-F238E27FC236}">
                        <a16:creationId xmlns:a16="http://schemas.microsoft.com/office/drawing/2014/main" id="{4751C55F-3CFB-466E-B34D-DA13E8E7047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843" r="8351" b="7731"/>
                  <a:stretch/>
                </p:blipFill>
                <p:spPr>
                  <a:xfrm>
                    <a:off x="7482829" y="2107519"/>
                    <a:ext cx="1543192" cy="929975"/>
                  </a:xfrm>
                  <a:prstGeom prst="roundRect">
                    <a:avLst/>
                  </a:prstGeom>
                </p:spPr>
              </p:pic>
              <p:sp>
                <p:nvSpPr>
                  <p:cNvPr id="74" name="CuadroTexto 73">
                    <a:extLst>
                      <a:ext uri="{FF2B5EF4-FFF2-40B4-BE49-F238E27FC236}">
                        <a16:creationId xmlns:a16="http://schemas.microsoft.com/office/drawing/2014/main" id="{CE5B954D-79A6-4BF3-9426-C2C31232979B}"/>
                      </a:ext>
                    </a:extLst>
                  </p:cNvPr>
                  <p:cNvSpPr txBox="1"/>
                  <p:nvPr/>
                </p:nvSpPr>
                <p:spPr>
                  <a:xfrm>
                    <a:off x="3785386" y="3033878"/>
                    <a:ext cx="751431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ES" sz="1600" dirty="0"/>
                      <a:t>Adidas</a:t>
                    </a:r>
                  </a:p>
                </p:txBody>
              </p:sp>
              <p:sp>
                <p:nvSpPr>
                  <p:cNvPr id="76" name="CuadroTexto 75">
                    <a:extLst>
                      <a:ext uri="{FF2B5EF4-FFF2-40B4-BE49-F238E27FC236}">
                        <a16:creationId xmlns:a16="http://schemas.microsoft.com/office/drawing/2014/main" id="{A27DAB56-91E9-4FEE-AE9A-250E36DFC5FD}"/>
                      </a:ext>
                    </a:extLst>
                  </p:cNvPr>
                  <p:cNvSpPr txBox="1"/>
                  <p:nvPr/>
                </p:nvSpPr>
                <p:spPr>
                  <a:xfrm>
                    <a:off x="6037075" y="3042924"/>
                    <a:ext cx="559810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ES" sz="1600" dirty="0"/>
                      <a:t>Nike</a:t>
                    </a:r>
                  </a:p>
                </p:txBody>
              </p:sp>
            </p:grpSp>
          </p:grpSp>
        </p:grp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A06128CD-E6B7-417C-9C53-067ECED748F0}"/>
                </a:ext>
              </a:extLst>
            </p:cNvPr>
            <p:cNvSpPr txBox="1"/>
            <p:nvPr/>
          </p:nvSpPr>
          <p:spPr>
            <a:xfrm>
              <a:off x="7369734" y="2869940"/>
              <a:ext cx="15471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UnderArmour</a:t>
              </a:r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C8FEFD8A-9B70-4636-8A7E-04A4A0BE5D8D}"/>
              </a:ext>
            </a:extLst>
          </p:cNvPr>
          <p:cNvGrpSpPr/>
          <p:nvPr/>
        </p:nvGrpSpPr>
        <p:grpSpPr>
          <a:xfrm>
            <a:off x="602572" y="2310707"/>
            <a:ext cx="2445425" cy="2302313"/>
            <a:chOff x="626673" y="2348430"/>
            <a:chExt cx="2271278" cy="2112324"/>
          </a:xfrm>
        </p:grpSpPr>
        <p:sp>
          <p:nvSpPr>
            <p:cNvPr id="3" name="Flecha: pentágono 2">
              <a:extLst>
                <a:ext uri="{FF2B5EF4-FFF2-40B4-BE49-F238E27FC236}">
                  <a16:creationId xmlns:a16="http://schemas.microsoft.com/office/drawing/2014/main" id="{70B77752-7B27-4084-9A37-7E387AE8722C}"/>
                </a:ext>
              </a:extLst>
            </p:cNvPr>
            <p:cNvSpPr/>
            <p:nvPr/>
          </p:nvSpPr>
          <p:spPr>
            <a:xfrm>
              <a:off x="626673" y="2348430"/>
              <a:ext cx="2271278" cy="341704"/>
            </a:xfrm>
            <a:prstGeom prst="homePlate">
              <a:avLst/>
            </a:prstGeom>
            <a:solidFill>
              <a:srgbClr val="2E75B6"/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600" b="1" dirty="0">
                  <a:solidFill>
                    <a:schemeClr val="bg1"/>
                  </a:solidFill>
                </a:rPr>
                <a:t>Marcas de ropa </a:t>
              </a:r>
            </a:p>
          </p:txBody>
        </p:sp>
        <p:sp>
          <p:nvSpPr>
            <p:cNvPr id="7" name="Flecha: pentágono 6">
              <a:extLst>
                <a:ext uri="{FF2B5EF4-FFF2-40B4-BE49-F238E27FC236}">
                  <a16:creationId xmlns:a16="http://schemas.microsoft.com/office/drawing/2014/main" id="{796FC6DE-F837-4C31-B65D-0DCC9C14A081}"/>
                </a:ext>
              </a:extLst>
            </p:cNvPr>
            <p:cNvSpPr/>
            <p:nvPr/>
          </p:nvSpPr>
          <p:spPr>
            <a:xfrm>
              <a:off x="626673" y="4119050"/>
              <a:ext cx="2271278" cy="341704"/>
            </a:xfrm>
            <a:prstGeom prst="homePlate">
              <a:avLst/>
            </a:prstGeom>
            <a:solidFill>
              <a:srgbClr val="2E75B6"/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600" b="1" dirty="0">
                  <a:solidFill>
                    <a:schemeClr val="bg1"/>
                  </a:solidFill>
                </a:rPr>
                <a:t>Un factor  </a:t>
              </a:r>
            </a:p>
          </p:txBody>
        </p:sp>
      </p:grpSp>
      <p:pic>
        <p:nvPicPr>
          <p:cNvPr id="9" name="Imagen 8">
            <a:extLst>
              <a:ext uri="{FF2B5EF4-FFF2-40B4-BE49-F238E27FC236}">
                <a16:creationId xmlns:a16="http://schemas.microsoft.com/office/drawing/2014/main" id="{3A5DB6AE-13BA-480C-AC7D-B10047FAE1B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716" y="960917"/>
            <a:ext cx="658800" cy="6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015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ángulo 10">
            <a:extLst>
              <a:ext uri="{FF2B5EF4-FFF2-40B4-BE49-F238E27FC236}">
                <a16:creationId xmlns:a16="http://schemas.microsoft.com/office/drawing/2014/main" id="{74A44A82-9390-4F57-9F23-4ADA8134830B}"/>
              </a:ext>
            </a:extLst>
          </p:cNvPr>
          <p:cNvSpPr/>
          <p:nvPr/>
        </p:nvSpPr>
        <p:spPr>
          <a:xfrm>
            <a:off x="0" y="2"/>
            <a:ext cx="9144000" cy="869095"/>
          </a:xfrm>
          <a:prstGeom prst="rect">
            <a:avLst/>
          </a:prstGeom>
          <a:solidFill>
            <a:srgbClr val="80C6DF"/>
          </a:solidFill>
          <a:ln>
            <a:solidFill>
              <a:srgbClr val="80C6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Contexto y estado del arte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307A301-224D-44C6-AD6B-012DE14BE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653" y="106834"/>
            <a:ext cx="1414347" cy="655429"/>
          </a:xfrm>
          <a:prstGeom prst="rect">
            <a:avLst/>
          </a:prstGeom>
        </p:spPr>
      </p:pic>
      <p:grpSp>
        <p:nvGrpSpPr>
          <p:cNvPr id="31" name="Grupo 30">
            <a:extLst>
              <a:ext uri="{FF2B5EF4-FFF2-40B4-BE49-F238E27FC236}">
                <a16:creationId xmlns:a16="http://schemas.microsoft.com/office/drawing/2014/main" id="{2AB07A77-64E7-4181-85F9-3484DF7DA4C7}"/>
              </a:ext>
            </a:extLst>
          </p:cNvPr>
          <p:cNvGrpSpPr/>
          <p:nvPr/>
        </p:nvGrpSpPr>
        <p:grpSpPr>
          <a:xfrm>
            <a:off x="338047" y="1471411"/>
            <a:ext cx="394627" cy="4602065"/>
            <a:chOff x="338047" y="919330"/>
            <a:chExt cx="394627" cy="4592807"/>
          </a:xfrm>
        </p:grpSpPr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30EB0ECB-536A-4DD8-9DEB-288E8084AD29}"/>
                </a:ext>
              </a:extLst>
            </p:cNvPr>
            <p:cNvCxnSpPr>
              <a:cxnSpLocks/>
            </p:cNvCxnSpPr>
            <p:nvPr/>
          </p:nvCxnSpPr>
          <p:spPr>
            <a:xfrm>
              <a:off x="340243" y="919330"/>
              <a:ext cx="5152" cy="4592807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84B2B1AB-BDFC-49BD-8C4C-D26213632218}"/>
                </a:ext>
              </a:extLst>
            </p:cNvPr>
            <p:cNvCxnSpPr>
              <a:cxnSpLocks/>
            </p:cNvCxnSpPr>
            <p:nvPr/>
          </p:nvCxnSpPr>
          <p:spPr>
            <a:xfrm>
              <a:off x="345396" y="5504532"/>
              <a:ext cx="387278" cy="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01394D03-DA3D-4961-B9AB-068E95A96B52}"/>
                </a:ext>
              </a:extLst>
            </p:cNvPr>
            <p:cNvCxnSpPr>
              <a:cxnSpLocks/>
            </p:cNvCxnSpPr>
            <p:nvPr/>
          </p:nvCxnSpPr>
          <p:spPr>
            <a:xfrm>
              <a:off x="338047" y="3873907"/>
              <a:ext cx="394627" cy="86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017A1618-BB79-4717-B4BF-A3152E021576}"/>
                </a:ext>
              </a:extLst>
            </p:cNvPr>
            <p:cNvCxnSpPr>
              <a:cxnSpLocks/>
            </p:cNvCxnSpPr>
            <p:nvPr/>
          </p:nvCxnSpPr>
          <p:spPr>
            <a:xfrm>
              <a:off x="342438" y="1944892"/>
              <a:ext cx="390236" cy="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02894E4B-EEE4-46C2-A708-E73722A7785F}"/>
              </a:ext>
            </a:extLst>
          </p:cNvPr>
          <p:cNvSpPr/>
          <p:nvPr/>
        </p:nvSpPr>
        <p:spPr>
          <a:xfrm>
            <a:off x="168308" y="1081535"/>
            <a:ext cx="3632168" cy="44246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Aplicaciones de: 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06146BB2-C5D0-4C9C-930C-4E96F2000413}"/>
              </a:ext>
            </a:extLst>
          </p:cNvPr>
          <p:cNvGrpSpPr/>
          <p:nvPr/>
        </p:nvGrpSpPr>
        <p:grpSpPr>
          <a:xfrm>
            <a:off x="2732188" y="1864490"/>
            <a:ext cx="6186836" cy="4842928"/>
            <a:chOff x="2732188" y="1864490"/>
            <a:chExt cx="6186836" cy="4842928"/>
          </a:xfrm>
        </p:grpSpPr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DAECF495-6434-44BD-8236-3B9C7C274861}"/>
                </a:ext>
              </a:extLst>
            </p:cNvPr>
            <p:cNvGrpSpPr/>
            <p:nvPr/>
          </p:nvGrpSpPr>
          <p:grpSpPr>
            <a:xfrm>
              <a:off x="2732188" y="1864490"/>
              <a:ext cx="6186836" cy="4842928"/>
              <a:chOff x="2732188" y="1864490"/>
              <a:chExt cx="6313252" cy="4842928"/>
            </a:xfrm>
          </p:grpSpPr>
          <p:grpSp>
            <p:nvGrpSpPr>
              <p:cNvPr id="123" name="Grupo 122">
                <a:extLst>
                  <a:ext uri="{FF2B5EF4-FFF2-40B4-BE49-F238E27FC236}">
                    <a16:creationId xmlns:a16="http://schemas.microsoft.com/office/drawing/2014/main" id="{A7E0E045-E45E-4695-921A-763FDDAACB97}"/>
                  </a:ext>
                </a:extLst>
              </p:cNvPr>
              <p:cNvGrpSpPr/>
              <p:nvPr/>
            </p:nvGrpSpPr>
            <p:grpSpPr>
              <a:xfrm>
                <a:off x="2732188" y="5517666"/>
                <a:ext cx="6311056" cy="1189752"/>
                <a:chOff x="2789338" y="5517666"/>
                <a:chExt cx="6311056" cy="1189752"/>
              </a:xfrm>
            </p:grpSpPr>
            <p:grpSp>
              <p:nvGrpSpPr>
                <p:cNvPr id="91" name="Grupo 90">
                  <a:extLst>
                    <a:ext uri="{FF2B5EF4-FFF2-40B4-BE49-F238E27FC236}">
                      <a16:creationId xmlns:a16="http://schemas.microsoft.com/office/drawing/2014/main" id="{7DBAF2A3-A37D-44E7-8372-F8538A8BFF0C}"/>
                    </a:ext>
                  </a:extLst>
                </p:cNvPr>
                <p:cNvGrpSpPr/>
                <p:nvPr/>
              </p:nvGrpSpPr>
              <p:grpSpPr>
                <a:xfrm>
                  <a:off x="4210048" y="5622946"/>
                  <a:ext cx="3818314" cy="1047590"/>
                  <a:chOff x="4210048" y="5767330"/>
                  <a:chExt cx="3818314" cy="1047590"/>
                </a:xfrm>
              </p:grpSpPr>
              <p:pic>
                <p:nvPicPr>
                  <p:cNvPr id="71" name="Imagen 70">
                    <a:extLst>
                      <a:ext uri="{FF2B5EF4-FFF2-40B4-BE49-F238E27FC236}">
                        <a16:creationId xmlns:a16="http://schemas.microsoft.com/office/drawing/2014/main" id="{E453E3EF-C0D8-4D4A-BCB0-77068997ED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10048" y="5940697"/>
                    <a:ext cx="1870178" cy="525988"/>
                  </a:xfrm>
                  <a:prstGeom prst="rect">
                    <a:avLst/>
                  </a:prstGeom>
                </p:spPr>
              </p:pic>
              <p:pic>
                <p:nvPicPr>
                  <p:cNvPr id="73" name="Imagen 72">
                    <a:extLst>
                      <a:ext uri="{FF2B5EF4-FFF2-40B4-BE49-F238E27FC236}">
                        <a16:creationId xmlns:a16="http://schemas.microsoft.com/office/drawing/2014/main" id="{A81906B8-C19E-4424-B4D8-A1B7AA5286D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078626" y="5767330"/>
                    <a:ext cx="949736" cy="796709"/>
                  </a:xfrm>
                  <a:prstGeom prst="rect">
                    <a:avLst/>
                  </a:prstGeom>
                </p:spPr>
              </p:pic>
              <p:sp>
                <p:nvSpPr>
                  <p:cNvPr id="86" name="CuadroTexto 85">
                    <a:extLst>
                      <a:ext uri="{FF2B5EF4-FFF2-40B4-BE49-F238E27FC236}">
                        <a16:creationId xmlns:a16="http://schemas.microsoft.com/office/drawing/2014/main" id="{BF906D54-2804-4485-AEE1-412814065110}"/>
                      </a:ext>
                    </a:extLst>
                  </p:cNvPr>
                  <p:cNvSpPr txBox="1"/>
                  <p:nvPr/>
                </p:nvSpPr>
                <p:spPr>
                  <a:xfrm>
                    <a:off x="4573570" y="6476366"/>
                    <a:ext cx="911967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ES" sz="1600" dirty="0"/>
                      <a:t>Darebee</a:t>
                    </a:r>
                  </a:p>
                </p:txBody>
              </p:sp>
              <p:sp>
                <p:nvSpPr>
                  <p:cNvPr id="88" name="CuadroTexto 87">
                    <a:extLst>
                      <a:ext uri="{FF2B5EF4-FFF2-40B4-BE49-F238E27FC236}">
                        <a16:creationId xmlns:a16="http://schemas.microsoft.com/office/drawing/2014/main" id="{E09F394B-1225-45D6-B5C9-64B8D9E6B04E}"/>
                      </a:ext>
                    </a:extLst>
                  </p:cNvPr>
                  <p:cNvSpPr txBox="1"/>
                  <p:nvPr/>
                </p:nvSpPr>
                <p:spPr>
                  <a:xfrm>
                    <a:off x="7444981" y="6471675"/>
                    <a:ext cx="476332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ES" sz="1600" dirty="0"/>
                      <a:t>8fit</a:t>
                    </a:r>
                  </a:p>
                </p:txBody>
              </p:sp>
            </p:grpSp>
            <p:sp>
              <p:nvSpPr>
                <p:cNvPr id="122" name="Rectángulo: esquinas redondeadas 121">
                  <a:extLst>
                    <a:ext uri="{FF2B5EF4-FFF2-40B4-BE49-F238E27FC236}">
                      <a16:creationId xmlns:a16="http://schemas.microsoft.com/office/drawing/2014/main" id="{EB421148-6BC8-4B7A-AAFB-86207C18E9B3}"/>
                    </a:ext>
                  </a:extLst>
                </p:cNvPr>
                <p:cNvSpPr/>
                <p:nvPr/>
              </p:nvSpPr>
              <p:spPr>
                <a:xfrm>
                  <a:off x="2789338" y="5517666"/>
                  <a:ext cx="6311056" cy="1189752"/>
                </a:xfrm>
                <a:prstGeom prst="roundRect">
                  <a:avLst/>
                </a:prstGeom>
                <a:noFill/>
                <a:ln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600" dirty="0"/>
                </a:p>
              </p:txBody>
            </p:sp>
          </p:grpSp>
          <p:grpSp>
            <p:nvGrpSpPr>
              <p:cNvPr id="98" name="Grupo 97">
                <a:extLst>
                  <a:ext uri="{FF2B5EF4-FFF2-40B4-BE49-F238E27FC236}">
                    <a16:creationId xmlns:a16="http://schemas.microsoft.com/office/drawing/2014/main" id="{7684E8F3-B020-443E-8621-032FDFCB2224}"/>
                  </a:ext>
                </a:extLst>
              </p:cNvPr>
              <p:cNvGrpSpPr/>
              <p:nvPr/>
            </p:nvGrpSpPr>
            <p:grpSpPr>
              <a:xfrm>
                <a:off x="2734384" y="3777730"/>
                <a:ext cx="6311056" cy="1392873"/>
                <a:chOff x="2791534" y="3825858"/>
                <a:chExt cx="6311056" cy="1392873"/>
              </a:xfrm>
            </p:grpSpPr>
            <p:grpSp>
              <p:nvGrpSpPr>
                <p:cNvPr id="90" name="Grupo 89">
                  <a:extLst>
                    <a:ext uri="{FF2B5EF4-FFF2-40B4-BE49-F238E27FC236}">
                      <a16:creationId xmlns:a16="http://schemas.microsoft.com/office/drawing/2014/main" id="{722A3210-D4CB-434C-9F6F-2BA5E61F6BF4}"/>
                    </a:ext>
                  </a:extLst>
                </p:cNvPr>
                <p:cNvGrpSpPr/>
                <p:nvPr/>
              </p:nvGrpSpPr>
              <p:grpSpPr>
                <a:xfrm>
                  <a:off x="3020901" y="3841040"/>
                  <a:ext cx="5986492" cy="1325838"/>
                  <a:chOff x="3020901" y="3985424"/>
                  <a:chExt cx="5986492" cy="1325838"/>
                </a:xfrm>
              </p:grpSpPr>
              <p:pic>
                <p:nvPicPr>
                  <p:cNvPr id="63" name="Imagen 62">
                    <a:extLst>
                      <a:ext uri="{FF2B5EF4-FFF2-40B4-BE49-F238E27FC236}">
                        <a16:creationId xmlns:a16="http://schemas.microsoft.com/office/drawing/2014/main" id="{A8F903FC-57B2-4CFE-B975-88B6EC060BF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36083" y="4108152"/>
                    <a:ext cx="869095" cy="869095"/>
                  </a:xfrm>
                  <a:prstGeom prst="rect">
                    <a:avLst/>
                  </a:prstGeom>
                </p:spPr>
              </p:pic>
              <p:pic>
                <p:nvPicPr>
                  <p:cNvPr id="65" name="Imagen 64">
                    <a:extLst>
                      <a:ext uri="{FF2B5EF4-FFF2-40B4-BE49-F238E27FC236}">
                        <a16:creationId xmlns:a16="http://schemas.microsoft.com/office/drawing/2014/main" id="{6527A7B1-7405-4429-93DE-C529B15DCB4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47062" y="4087928"/>
                    <a:ext cx="869096" cy="869096"/>
                  </a:xfrm>
                  <a:prstGeom prst="rect">
                    <a:avLst/>
                  </a:prstGeom>
                </p:spPr>
              </p:pic>
              <p:pic>
                <p:nvPicPr>
                  <p:cNvPr id="67" name="Imagen 66">
                    <a:extLst>
                      <a:ext uri="{FF2B5EF4-FFF2-40B4-BE49-F238E27FC236}">
                        <a16:creationId xmlns:a16="http://schemas.microsoft.com/office/drawing/2014/main" id="{9EE45254-4891-4A53-89B3-19F7DA704ED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696012" y="3985424"/>
                    <a:ext cx="1074105" cy="1074105"/>
                  </a:xfrm>
                  <a:prstGeom prst="rect">
                    <a:avLst/>
                  </a:prstGeom>
                </p:spPr>
              </p:pic>
              <p:sp>
                <p:nvSpPr>
                  <p:cNvPr id="80" name="CuadroTexto 79">
                    <a:extLst>
                      <a:ext uri="{FF2B5EF4-FFF2-40B4-BE49-F238E27FC236}">
                        <a16:creationId xmlns:a16="http://schemas.microsoft.com/office/drawing/2014/main" id="{BD6C10C9-0BD9-4AEB-9F22-02129BDC5114}"/>
                      </a:ext>
                    </a:extLst>
                  </p:cNvPr>
                  <p:cNvSpPr txBox="1"/>
                  <p:nvPr/>
                </p:nvSpPr>
                <p:spPr>
                  <a:xfrm>
                    <a:off x="3020901" y="4972708"/>
                    <a:ext cx="2055035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ES" sz="1600" dirty="0"/>
                      <a:t>Polar - Entrenamiento</a:t>
                    </a:r>
                  </a:p>
                </p:txBody>
              </p:sp>
              <p:sp>
                <p:nvSpPr>
                  <p:cNvPr id="82" name="CuadroTexto 81">
                    <a:extLst>
                      <a:ext uri="{FF2B5EF4-FFF2-40B4-BE49-F238E27FC236}">
                        <a16:creationId xmlns:a16="http://schemas.microsoft.com/office/drawing/2014/main" id="{83CFB0AC-A325-4C0A-86B9-19BB3FFAC670}"/>
                      </a:ext>
                    </a:extLst>
                  </p:cNvPr>
                  <p:cNvSpPr txBox="1"/>
                  <p:nvPr/>
                </p:nvSpPr>
                <p:spPr>
                  <a:xfrm>
                    <a:off x="5400091" y="4967377"/>
                    <a:ext cx="1797698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ES" sz="1600" dirty="0"/>
                      <a:t>Lifesum - Nutrición</a:t>
                    </a:r>
                  </a:p>
                </p:txBody>
              </p:sp>
              <p:sp>
                <p:nvSpPr>
                  <p:cNvPr id="84" name="CuadroTexto 83">
                    <a:extLst>
                      <a:ext uri="{FF2B5EF4-FFF2-40B4-BE49-F238E27FC236}">
                        <a16:creationId xmlns:a16="http://schemas.microsoft.com/office/drawing/2014/main" id="{ADE67616-9422-46D8-9737-0B85AAFCF2B1}"/>
                      </a:ext>
                    </a:extLst>
                  </p:cNvPr>
                  <p:cNvSpPr txBox="1"/>
                  <p:nvPr/>
                </p:nvSpPr>
                <p:spPr>
                  <a:xfrm>
                    <a:off x="7363129" y="4969093"/>
                    <a:ext cx="1644264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ES" sz="1600" dirty="0"/>
                      <a:t>Nooddle - Cocina</a:t>
                    </a:r>
                  </a:p>
                </p:txBody>
              </p:sp>
            </p:grpSp>
            <p:sp>
              <p:nvSpPr>
                <p:cNvPr id="97" name="Rectángulo: esquinas redondeadas 96">
                  <a:extLst>
                    <a:ext uri="{FF2B5EF4-FFF2-40B4-BE49-F238E27FC236}">
                      <a16:creationId xmlns:a16="http://schemas.microsoft.com/office/drawing/2014/main" id="{08FD0D1E-7061-4685-9562-FC7551919973}"/>
                    </a:ext>
                  </a:extLst>
                </p:cNvPr>
                <p:cNvSpPr/>
                <p:nvPr/>
              </p:nvSpPr>
              <p:spPr>
                <a:xfrm>
                  <a:off x="2791534" y="3825858"/>
                  <a:ext cx="6311056" cy="1392873"/>
                </a:xfrm>
                <a:prstGeom prst="roundRect">
                  <a:avLst/>
                </a:prstGeom>
                <a:noFill/>
                <a:ln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600" dirty="0"/>
                </a:p>
              </p:txBody>
            </p:sp>
          </p:grpSp>
          <p:grpSp>
            <p:nvGrpSpPr>
              <p:cNvPr id="95" name="Grupo 94">
                <a:extLst>
                  <a:ext uri="{FF2B5EF4-FFF2-40B4-BE49-F238E27FC236}">
                    <a16:creationId xmlns:a16="http://schemas.microsoft.com/office/drawing/2014/main" id="{D0952C13-23C4-4F17-944C-BEBDCC2E8482}"/>
                  </a:ext>
                </a:extLst>
              </p:cNvPr>
              <p:cNvGrpSpPr/>
              <p:nvPr/>
            </p:nvGrpSpPr>
            <p:grpSpPr>
              <a:xfrm>
                <a:off x="2760433" y="1864490"/>
                <a:ext cx="6282811" cy="1392873"/>
                <a:chOff x="2817584" y="1912618"/>
                <a:chExt cx="6230968" cy="1392873"/>
              </a:xfrm>
            </p:grpSpPr>
            <p:sp>
              <p:nvSpPr>
                <p:cNvPr id="94" name="Rectángulo: esquinas redondeadas 93">
                  <a:extLst>
                    <a:ext uri="{FF2B5EF4-FFF2-40B4-BE49-F238E27FC236}">
                      <a16:creationId xmlns:a16="http://schemas.microsoft.com/office/drawing/2014/main" id="{C3B34A8F-DA88-4449-A9E8-BC0595462B95}"/>
                    </a:ext>
                  </a:extLst>
                </p:cNvPr>
                <p:cNvSpPr/>
                <p:nvPr/>
              </p:nvSpPr>
              <p:spPr>
                <a:xfrm>
                  <a:off x="2817584" y="1912618"/>
                  <a:ext cx="6230968" cy="1392873"/>
                </a:xfrm>
                <a:prstGeom prst="roundRect">
                  <a:avLst/>
                </a:prstGeom>
                <a:noFill/>
                <a:ln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600" dirty="0"/>
                </a:p>
              </p:txBody>
            </p:sp>
            <p:grpSp>
              <p:nvGrpSpPr>
                <p:cNvPr id="89" name="Grupo 88">
                  <a:extLst>
                    <a:ext uri="{FF2B5EF4-FFF2-40B4-BE49-F238E27FC236}">
                      <a16:creationId xmlns:a16="http://schemas.microsoft.com/office/drawing/2014/main" id="{4441BCB6-6F99-4ADF-9EF5-58F80C847EBB}"/>
                    </a:ext>
                  </a:extLst>
                </p:cNvPr>
                <p:cNvGrpSpPr/>
                <p:nvPr/>
              </p:nvGrpSpPr>
              <p:grpSpPr>
                <a:xfrm>
                  <a:off x="3386741" y="1963135"/>
                  <a:ext cx="5639280" cy="1273959"/>
                  <a:chOff x="3386741" y="2107519"/>
                  <a:chExt cx="5639280" cy="1273959"/>
                </a:xfrm>
              </p:grpSpPr>
              <p:grpSp>
                <p:nvGrpSpPr>
                  <p:cNvPr id="40" name="Grupo 39">
                    <a:extLst>
                      <a:ext uri="{FF2B5EF4-FFF2-40B4-BE49-F238E27FC236}">
                        <a16:creationId xmlns:a16="http://schemas.microsoft.com/office/drawing/2014/main" id="{AAC74153-C3F7-4C2A-99AE-F9CD01AF0858}"/>
                      </a:ext>
                    </a:extLst>
                  </p:cNvPr>
                  <p:cNvGrpSpPr/>
                  <p:nvPr/>
                </p:nvGrpSpPr>
                <p:grpSpPr>
                  <a:xfrm>
                    <a:off x="3386741" y="2255232"/>
                    <a:ext cx="1758396" cy="772149"/>
                    <a:chOff x="5130448" y="1398006"/>
                    <a:chExt cx="2646352" cy="990676"/>
                  </a:xfrm>
                </p:grpSpPr>
                <p:pic>
                  <p:nvPicPr>
                    <p:cNvPr id="34" name="Imagen 33">
                      <a:extLst>
                        <a:ext uri="{FF2B5EF4-FFF2-40B4-BE49-F238E27FC236}">
                          <a16:creationId xmlns:a16="http://schemas.microsoft.com/office/drawing/2014/main" id="{1DA0AACD-07DF-438F-B78C-59B18895462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130448" y="1592719"/>
                      <a:ext cx="1139864" cy="79596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7" name="Imagen 36">
                      <a:extLst>
                        <a:ext uri="{FF2B5EF4-FFF2-40B4-BE49-F238E27FC236}">
                          <a16:creationId xmlns:a16="http://schemas.microsoft.com/office/drawing/2014/main" id="{9B2FC73A-2660-4D5F-AC08-140D2583950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514863" y="1398006"/>
                      <a:ext cx="1261937" cy="881206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41" name="Imagen 40">
                    <a:extLst>
                      <a:ext uri="{FF2B5EF4-FFF2-40B4-BE49-F238E27FC236}">
                        <a16:creationId xmlns:a16="http://schemas.microsoft.com/office/drawing/2014/main" id="{10181CB4-0F92-47F7-BFA4-54682139681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967" r="7863"/>
                  <a:stretch/>
                </p:blipFill>
                <p:spPr>
                  <a:xfrm>
                    <a:off x="5642267" y="2322467"/>
                    <a:ext cx="1384664" cy="637683"/>
                  </a:xfrm>
                  <a:prstGeom prst="rect">
                    <a:avLst/>
                  </a:prstGeom>
                </p:spPr>
              </p:pic>
              <p:pic>
                <p:nvPicPr>
                  <p:cNvPr id="43" name="Imagen 42">
                    <a:extLst>
                      <a:ext uri="{FF2B5EF4-FFF2-40B4-BE49-F238E27FC236}">
                        <a16:creationId xmlns:a16="http://schemas.microsoft.com/office/drawing/2014/main" id="{4751C55F-3CFB-466E-B34D-DA13E8E7047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843" r="8351" b="7731"/>
                  <a:stretch/>
                </p:blipFill>
                <p:spPr>
                  <a:xfrm>
                    <a:off x="7482829" y="2107519"/>
                    <a:ext cx="1543192" cy="929975"/>
                  </a:xfrm>
                  <a:prstGeom prst="roundRect">
                    <a:avLst/>
                  </a:prstGeom>
                </p:spPr>
              </p:pic>
              <p:sp>
                <p:nvSpPr>
                  <p:cNvPr id="74" name="CuadroTexto 73">
                    <a:extLst>
                      <a:ext uri="{FF2B5EF4-FFF2-40B4-BE49-F238E27FC236}">
                        <a16:creationId xmlns:a16="http://schemas.microsoft.com/office/drawing/2014/main" id="{CE5B954D-79A6-4BF3-9426-C2C31232979B}"/>
                      </a:ext>
                    </a:extLst>
                  </p:cNvPr>
                  <p:cNvSpPr txBox="1"/>
                  <p:nvPr/>
                </p:nvSpPr>
                <p:spPr>
                  <a:xfrm>
                    <a:off x="3785386" y="3033878"/>
                    <a:ext cx="751431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ES" sz="1600" dirty="0"/>
                      <a:t>Adidas</a:t>
                    </a:r>
                  </a:p>
                </p:txBody>
              </p:sp>
              <p:sp>
                <p:nvSpPr>
                  <p:cNvPr id="76" name="CuadroTexto 75">
                    <a:extLst>
                      <a:ext uri="{FF2B5EF4-FFF2-40B4-BE49-F238E27FC236}">
                        <a16:creationId xmlns:a16="http://schemas.microsoft.com/office/drawing/2014/main" id="{A27DAB56-91E9-4FEE-AE9A-250E36DFC5FD}"/>
                      </a:ext>
                    </a:extLst>
                  </p:cNvPr>
                  <p:cNvSpPr txBox="1"/>
                  <p:nvPr/>
                </p:nvSpPr>
                <p:spPr>
                  <a:xfrm>
                    <a:off x="6037075" y="3042924"/>
                    <a:ext cx="559810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ES" sz="1600" dirty="0"/>
                      <a:t>Nike</a:t>
                    </a:r>
                  </a:p>
                </p:txBody>
              </p:sp>
            </p:grpSp>
          </p:grpSp>
        </p:grp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A06128CD-E6B7-417C-9C53-067ECED748F0}"/>
                </a:ext>
              </a:extLst>
            </p:cNvPr>
            <p:cNvSpPr txBox="1"/>
            <p:nvPr/>
          </p:nvSpPr>
          <p:spPr>
            <a:xfrm>
              <a:off x="7369734" y="2869940"/>
              <a:ext cx="15471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UnderArmour</a:t>
              </a:r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C8FEFD8A-9B70-4636-8A7E-04A4A0BE5D8D}"/>
              </a:ext>
            </a:extLst>
          </p:cNvPr>
          <p:cNvGrpSpPr/>
          <p:nvPr/>
        </p:nvGrpSpPr>
        <p:grpSpPr>
          <a:xfrm>
            <a:off x="602572" y="2310707"/>
            <a:ext cx="2445425" cy="3939683"/>
            <a:chOff x="626673" y="2348430"/>
            <a:chExt cx="2271278" cy="3614577"/>
          </a:xfrm>
        </p:grpSpPr>
        <p:sp>
          <p:nvSpPr>
            <p:cNvPr id="3" name="Flecha: pentágono 2">
              <a:extLst>
                <a:ext uri="{FF2B5EF4-FFF2-40B4-BE49-F238E27FC236}">
                  <a16:creationId xmlns:a16="http://schemas.microsoft.com/office/drawing/2014/main" id="{70B77752-7B27-4084-9A37-7E387AE8722C}"/>
                </a:ext>
              </a:extLst>
            </p:cNvPr>
            <p:cNvSpPr/>
            <p:nvPr/>
          </p:nvSpPr>
          <p:spPr>
            <a:xfrm>
              <a:off x="626673" y="2348430"/>
              <a:ext cx="2271278" cy="341704"/>
            </a:xfrm>
            <a:prstGeom prst="homePlate">
              <a:avLst/>
            </a:prstGeom>
            <a:solidFill>
              <a:srgbClr val="2E75B6"/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600" b="1" dirty="0">
                  <a:solidFill>
                    <a:schemeClr val="bg1"/>
                  </a:solidFill>
                </a:rPr>
                <a:t>Marcas de ropa </a:t>
              </a:r>
            </a:p>
          </p:txBody>
        </p:sp>
        <p:sp>
          <p:nvSpPr>
            <p:cNvPr id="7" name="Flecha: pentágono 6">
              <a:extLst>
                <a:ext uri="{FF2B5EF4-FFF2-40B4-BE49-F238E27FC236}">
                  <a16:creationId xmlns:a16="http://schemas.microsoft.com/office/drawing/2014/main" id="{796FC6DE-F837-4C31-B65D-0DCC9C14A081}"/>
                </a:ext>
              </a:extLst>
            </p:cNvPr>
            <p:cNvSpPr/>
            <p:nvPr/>
          </p:nvSpPr>
          <p:spPr>
            <a:xfrm>
              <a:off x="626673" y="4119050"/>
              <a:ext cx="2271278" cy="341704"/>
            </a:xfrm>
            <a:prstGeom prst="homePlate">
              <a:avLst/>
            </a:prstGeom>
            <a:solidFill>
              <a:srgbClr val="2E75B6"/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600" b="1" dirty="0">
                  <a:solidFill>
                    <a:schemeClr val="bg1"/>
                  </a:solidFill>
                </a:rPr>
                <a:t>Un factor  </a:t>
              </a:r>
            </a:p>
          </p:txBody>
        </p:sp>
        <p:sp>
          <p:nvSpPr>
            <p:cNvPr id="9" name="Flecha: pentágono 8">
              <a:extLst>
                <a:ext uri="{FF2B5EF4-FFF2-40B4-BE49-F238E27FC236}">
                  <a16:creationId xmlns:a16="http://schemas.microsoft.com/office/drawing/2014/main" id="{ADAC9DAF-FF9A-498F-9983-A5A42A73558E}"/>
                </a:ext>
              </a:extLst>
            </p:cNvPr>
            <p:cNvSpPr/>
            <p:nvPr/>
          </p:nvSpPr>
          <p:spPr>
            <a:xfrm>
              <a:off x="626673" y="5621303"/>
              <a:ext cx="2271278" cy="341704"/>
            </a:xfrm>
            <a:prstGeom prst="homePlate">
              <a:avLst/>
            </a:prstGeom>
            <a:solidFill>
              <a:srgbClr val="2E75B6"/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600" b="1" dirty="0">
                  <a:solidFill>
                    <a:schemeClr val="bg1"/>
                  </a:solidFill>
                </a:rPr>
                <a:t>Combinación de factores</a:t>
              </a:r>
            </a:p>
          </p:txBody>
        </p:sp>
      </p:grpSp>
      <p:pic>
        <p:nvPicPr>
          <p:cNvPr id="8" name="Imagen 7">
            <a:extLst>
              <a:ext uri="{FF2B5EF4-FFF2-40B4-BE49-F238E27FC236}">
                <a16:creationId xmlns:a16="http://schemas.microsoft.com/office/drawing/2014/main" id="{8A34E62F-FE46-4235-95EB-F6923F2F6F5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716" y="960917"/>
            <a:ext cx="658800" cy="6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905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ángulo 10">
            <a:extLst>
              <a:ext uri="{FF2B5EF4-FFF2-40B4-BE49-F238E27FC236}">
                <a16:creationId xmlns:a16="http://schemas.microsoft.com/office/drawing/2014/main" id="{74A44A82-9390-4F57-9F23-4ADA8134830B}"/>
              </a:ext>
            </a:extLst>
          </p:cNvPr>
          <p:cNvSpPr/>
          <p:nvPr/>
        </p:nvSpPr>
        <p:spPr>
          <a:xfrm>
            <a:off x="0" y="2"/>
            <a:ext cx="9144000" cy="869095"/>
          </a:xfrm>
          <a:prstGeom prst="rect">
            <a:avLst/>
          </a:prstGeom>
          <a:solidFill>
            <a:srgbClr val="80C6DF"/>
          </a:solidFill>
          <a:ln>
            <a:solidFill>
              <a:srgbClr val="80C6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 general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307A301-224D-44C6-AD6B-012DE14BE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653" y="106834"/>
            <a:ext cx="1414347" cy="655429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84BBFB3E-AA12-40EA-A575-D5811342E2FE}"/>
              </a:ext>
            </a:extLst>
          </p:cNvPr>
          <p:cNvSpPr txBox="1"/>
          <p:nvPr/>
        </p:nvSpPr>
        <p:spPr>
          <a:xfrm>
            <a:off x="121444" y="1084122"/>
            <a:ext cx="9022556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Realizar el </a:t>
            </a:r>
            <a:r>
              <a:rPr lang="es-E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prototipo</a:t>
            </a:r>
            <a:r>
              <a:rPr lang="es-E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de una aplicación móvil que permita a los usuarios </a:t>
            </a:r>
            <a:r>
              <a:rPr lang="es-E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registrar entrenamientos</a:t>
            </a:r>
            <a:r>
              <a:rPr lang="es-E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recibir consejos nutricionales </a:t>
            </a:r>
            <a:r>
              <a:rPr lang="es-E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 aprender a cocinar </a:t>
            </a:r>
            <a:r>
              <a:rPr lang="es-E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recetas sanas </a:t>
            </a:r>
            <a:r>
              <a:rPr lang="es-E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para mejorar su rendimiento y alcanzar sus objetivos.</a:t>
            </a: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B2743788-6D40-4CF2-BF77-D9837B32F7D1}"/>
              </a:ext>
            </a:extLst>
          </p:cNvPr>
          <p:cNvGrpSpPr/>
          <p:nvPr/>
        </p:nvGrpSpPr>
        <p:grpSpPr>
          <a:xfrm>
            <a:off x="636293" y="2883113"/>
            <a:ext cx="7871414" cy="3676979"/>
            <a:chOff x="487086" y="2561660"/>
            <a:chExt cx="8169828" cy="3731061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7DF33E36-643B-4E6E-9670-CA8F4324B8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386" t="-16" r="3543" b="-1"/>
            <a:stretch/>
          </p:blipFill>
          <p:spPr>
            <a:xfrm>
              <a:off x="3696230" y="4794846"/>
              <a:ext cx="1748502" cy="149787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97F6AD25-2AA9-4408-B33D-075FCE4F0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086" y="3259115"/>
              <a:ext cx="2261124" cy="1185824"/>
            </a:xfrm>
            <a:prstGeom prst="roundRect">
              <a:avLst/>
            </a:prstGeom>
          </p:spPr>
        </p:pic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F7074C2F-75CB-444B-B3E5-2B3E83BEA0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36"/>
            <a:stretch/>
          </p:blipFill>
          <p:spPr>
            <a:xfrm>
              <a:off x="6395790" y="3204093"/>
              <a:ext cx="2261124" cy="1295868"/>
            </a:xfrm>
            <a:prstGeom prst="roundRect">
              <a:avLst/>
            </a:prstGeom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79D7A7F4-3DCD-4DF8-967B-8E4E6D48C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9946" y="2561660"/>
              <a:ext cx="2384107" cy="1185824"/>
            </a:xfrm>
            <a:prstGeom prst="roundRect">
              <a:avLst/>
            </a:prstGeom>
          </p:spPr>
        </p:pic>
        <p:cxnSp>
          <p:nvCxnSpPr>
            <p:cNvPr id="3" name="Conector recto de flecha 2">
              <a:extLst>
                <a:ext uri="{FF2B5EF4-FFF2-40B4-BE49-F238E27FC236}">
                  <a16:creationId xmlns:a16="http://schemas.microsoft.com/office/drawing/2014/main" id="{FBC07757-747A-4C3C-9B7A-157EEBF4CC53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1617648" y="4444938"/>
              <a:ext cx="2120539" cy="5168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03DC6E33-BF3F-4EF3-8A00-8140D30424E0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4572000" y="3747484"/>
              <a:ext cx="0" cy="8965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de flecha 19">
              <a:extLst>
                <a:ext uri="{FF2B5EF4-FFF2-40B4-BE49-F238E27FC236}">
                  <a16:creationId xmlns:a16="http://schemas.microsoft.com/office/drawing/2014/main" id="{F261A79A-2CC1-4717-908B-DA3E2779E444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H="1">
              <a:off x="5280703" y="4499961"/>
              <a:ext cx="2245649" cy="4617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1013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ángulo 10">
            <a:extLst>
              <a:ext uri="{FF2B5EF4-FFF2-40B4-BE49-F238E27FC236}">
                <a16:creationId xmlns:a16="http://schemas.microsoft.com/office/drawing/2014/main" id="{74A44A82-9390-4F57-9F23-4ADA8134830B}"/>
              </a:ext>
            </a:extLst>
          </p:cNvPr>
          <p:cNvSpPr/>
          <p:nvPr/>
        </p:nvSpPr>
        <p:spPr>
          <a:xfrm>
            <a:off x="0" y="2"/>
            <a:ext cx="9144000" cy="869095"/>
          </a:xfrm>
          <a:prstGeom prst="rect">
            <a:avLst/>
          </a:prstGeom>
          <a:solidFill>
            <a:srgbClr val="80C6DF"/>
          </a:solidFill>
          <a:ln>
            <a:solidFill>
              <a:srgbClr val="80C6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 específicos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307A301-224D-44C6-AD6B-012DE14BE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653" y="106834"/>
            <a:ext cx="1414347" cy="65542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EF3E33D-D354-46D0-8E99-2803494643F0}"/>
              </a:ext>
            </a:extLst>
          </p:cNvPr>
          <p:cNvSpPr txBox="1"/>
          <p:nvPr/>
        </p:nvSpPr>
        <p:spPr>
          <a:xfrm>
            <a:off x="382591" y="1743149"/>
            <a:ext cx="8373102" cy="3840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7063" indent="-627063" algn="just">
              <a:lnSpc>
                <a:spcPct val="150000"/>
              </a:lnSpc>
              <a:spcAft>
                <a:spcPts val="800"/>
              </a:spcAft>
              <a:tabLst>
                <a:tab pos="450215" algn="l"/>
              </a:tabLst>
            </a:pPr>
            <a:r>
              <a:rPr lang="es-E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O1.    </a:t>
            </a:r>
            <a:r>
              <a:rPr lang="es-E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Realizar un </a:t>
            </a:r>
            <a:r>
              <a:rPr lang="es-E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estudio del estado del arte </a:t>
            </a:r>
            <a:r>
              <a:rPr lang="es-E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sobre los aspectos más relevantes de una buena</a:t>
            </a:r>
            <a:r>
              <a:rPr lang="es-E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alimentación </a:t>
            </a:r>
            <a:r>
              <a:rPr lang="es-E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la importancia del </a:t>
            </a:r>
            <a:r>
              <a:rPr lang="es-E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deporte.</a:t>
            </a:r>
          </a:p>
          <a:p>
            <a:pPr marL="627063" indent="-627063" algn="just">
              <a:spcAft>
                <a:spcPts val="800"/>
              </a:spcAft>
              <a:tabLst>
                <a:tab pos="450215" algn="l"/>
              </a:tabLst>
            </a:pPr>
            <a:endParaRPr lang="es-E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7063" indent="-627063" algn="just">
              <a:lnSpc>
                <a:spcPct val="150000"/>
              </a:lnSpc>
              <a:spcAft>
                <a:spcPts val="800"/>
              </a:spcAft>
            </a:pPr>
            <a:r>
              <a:rPr lang="es-E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O2.</a:t>
            </a:r>
            <a:r>
              <a:rPr lang="es-E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Identificar las </a:t>
            </a:r>
            <a:r>
              <a:rPr lang="es-E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necesidades de los usuarios</a:t>
            </a:r>
            <a:r>
              <a:rPr lang="es-E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mediante la técnica de </a:t>
            </a:r>
            <a:r>
              <a:rPr lang="es-E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focus group.</a:t>
            </a:r>
          </a:p>
          <a:p>
            <a:pPr algn="just">
              <a:spcAft>
                <a:spcPts val="800"/>
              </a:spcAft>
            </a:pPr>
            <a:endParaRPr lang="es-E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7063" indent="-627063" algn="just">
              <a:lnSpc>
                <a:spcPct val="150000"/>
              </a:lnSpc>
              <a:spcAft>
                <a:spcPts val="800"/>
              </a:spcAft>
            </a:pPr>
            <a:r>
              <a:rPr lang="es-E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O3.</a:t>
            </a:r>
            <a:r>
              <a:rPr lang="es-E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s-E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Comparar</a:t>
            </a:r>
            <a:r>
              <a:rPr lang="es-E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distintas </a:t>
            </a:r>
            <a:r>
              <a:rPr lang="es-E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aplicaciones</a:t>
            </a:r>
            <a:r>
              <a:rPr lang="es-E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entrenamiento, nutrición y cocina mediante el uso del</a:t>
            </a:r>
            <a:r>
              <a:rPr lang="es-E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benchmark.	</a:t>
            </a:r>
          </a:p>
        </p:txBody>
      </p:sp>
    </p:spTree>
    <p:extLst>
      <p:ext uri="{BB962C8B-B14F-4D97-AF65-F5344CB8AC3E}">
        <p14:creationId xmlns:p14="http://schemas.microsoft.com/office/powerpoint/2010/main" val="262962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ángulo 10">
            <a:extLst>
              <a:ext uri="{FF2B5EF4-FFF2-40B4-BE49-F238E27FC236}">
                <a16:creationId xmlns:a16="http://schemas.microsoft.com/office/drawing/2014/main" id="{74A44A82-9390-4F57-9F23-4ADA8134830B}"/>
              </a:ext>
            </a:extLst>
          </p:cNvPr>
          <p:cNvSpPr/>
          <p:nvPr/>
        </p:nvSpPr>
        <p:spPr>
          <a:xfrm>
            <a:off x="0" y="2"/>
            <a:ext cx="9144000" cy="869095"/>
          </a:xfrm>
          <a:prstGeom prst="rect">
            <a:avLst/>
          </a:prstGeom>
          <a:solidFill>
            <a:srgbClr val="80C6DF"/>
          </a:solidFill>
          <a:ln>
            <a:solidFill>
              <a:srgbClr val="80C6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 específicos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307A301-224D-44C6-AD6B-012DE14BE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653" y="106834"/>
            <a:ext cx="1414347" cy="65542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B7BD255-B2EE-4F40-BEEF-2C60C6327C46}"/>
              </a:ext>
            </a:extLst>
          </p:cNvPr>
          <p:cNvSpPr txBox="1"/>
          <p:nvPr/>
        </p:nvSpPr>
        <p:spPr>
          <a:xfrm>
            <a:off x="390617" y="1754595"/>
            <a:ext cx="8362765" cy="373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7063" lvl="0" indent="-627063" algn="just">
              <a:lnSpc>
                <a:spcPct val="150000"/>
              </a:lnSpc>
            </a:pPr>
            <a:r>
              <a:rPr lang="es-ES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O4.    </a:t>
            </a:r>
            <a:r>
              <a:rPr lang="es-E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Identificar como </a:t>
            </a:r>
            <a:r>
              <a:rPr lang="es-ES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entienden los usuarios </a:t>
            </a:r>
            <a:r>
              <a:rPr lang="es-E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las distintas </a:t>
            </a:r>
            <a:r>
              <a:rPr lang="es-ES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funcionalidades</a:t>
            </a:r>
            <a:r>
              <a:rPr lang="es-E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que incluirá esta aplicación utilizando un </a:t>
            </a:r>
            <a:r>
              <a:rPr lang="es-ES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card sorting.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endParaRPr lang="es-ES" sz="20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7063" lvl="0" indent="-627063" algn="just">
              <a:lnSpc>
                <a:spcPct val="150000"/>
              </a:lnSpc>
            </a:pPr>
            <a:r>
              <a:rPr lang="es-ES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O5</a:t>
            </a:r>
            <a:r>
              <a:rPr lang="es-E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.    </a:t>
            </a:r>
            <a:r>
              <a:rPr lang="es-ES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Diseñar un prototipo </a:t>
            </a:r>
            <a:r>
              <a:rPr lang="es-E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 baja fidelidad utilizando de manera conjunta la aplicación </a:t>
            </a:r>
            <a:r>
              <a:rPr lang="es-ES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Balsamiq Mockups y Marvel</a:t>
            </a:r>
            <a:r>
              <a:rPr lang="es-E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endParaRPr lang="es-E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7063" lvl="0" indent="-627063" algn="just">
              <a:lnSpc>
                <a:spcPct val="150000"/>
              </a:lnSpc>
              <a:spcAft>
                <a:spcPts val="800"/>
              </a:spcAft>
            </a:pPr>
            <a:r>
              <a:rPr lang="es-ES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O6</a:t>
            </a:r>
            <a:r>
              <a:rPr lang="es-E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.  </a:t>
            </a:r>
            <a:r>
              <a:rPr lang="es-ES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Evaluar la viabilidad </a:t>
            </a:r>
            <a:r>
              <a:rPr lang="es-E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del prototipo diseñado utilizando un </a:t>
            </a:r>
            <a:r>
              <a:rPr lang="es-ES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test de usuarios.</a:t>
            </a:r>
          </a:p>
        </p:txBody>
      </p:sp>
    </p:spTree>
    <p:extLst>
      <p:ext uri="{BB962C8B-B14F-4D97-AF65-F5344CB8AC3E}">
        <p14:creationId xmlns:p14="http://schemas.microsoft.com/office/powerpoint/2010/main" val="2860554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ángulo 10">
            <a:extLst>
              <a:ext uri="{FF2B5EF4-FFF2-40B4-BE49-F238E27FC236}">
                <a16:creationId xmlns:a16="http://schemas.microsoft.com/office/drawing/2014/main" id="{74A44A82-9390-4F57-9F23-4ADA8134830B}"/>
              </a:ext>
            </a:extLst>
          </p:cNvPr>
          <p:cNvSpPr/>
          <p:nvPr/>
        </p:nvSpPr>
        <p:spPr>
          <a:xfrm>
            <a:off x="0" y="2"/>
            <a:ext cx="9144000" cy="869095"/>
          </a:xfrm>
          <a:prstGeom prst="rect">
            <a:avLst/>
          </a:prstGeom>
          <a:solidFill>
            <a:srgbClr val="80C6DF"/>
          </a:solidFill>
          <a:ln>
            <a:solidFill>
              <a:srgbClr val="80C6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Metodología de trabajo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307A301-224D-44C6-AD6B-012DE14BE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653" y="106834"/>
            <a:ext cx="1414347" cy="65542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B7BD255-B2EE-4F40-BEEF-2C60C6327C46}"/>
              </a:ext>
            </a:extLst>
          </p:cNvPr>
          <p:cNvSpPr txBox="1"/>
          <p:nvPr/>
        </p:nvSpPr>
        <p:spPr>
          <a:xfrm>
            <a:off x="390617" y="2038876"/>
            <a:ext cx="836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	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F502A0BC-5426-4CE8-A907-90C0B324F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353418"/>
              </p:ext>
            </p:extLst>
          </p:nvPr>
        </p:nvGraphicFramePr>
        <p:xfrm>
          <a:off x="0" y="869095"/>
          <a:ext cx="9144001" cy="59325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40843">
                  <a:extLst>
                    <a:ext uri="{9D8B030D-6E8A-4147-A177-3AD203B41FA5}">
                      <a16:colId xmlns:a16="http://schemas.microsoft.com/office/drawing/2014/main" val="336549554"/>
                    </a:ext>
                  </a:extLst>
                </a:gridCol>
                <a:gridCol w="2303158">
                  <a:extLst>
                    <a:ext uri="{9D8B030D-6E8A-4147-A177-3AD203B41FA5}">
                      <a16:colId xmlns:a16="http://schemas.microsoft.com/office/drawing/2014/main" val="29291538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s-ES" sz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11" marR="64011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  <a:spcAft>
                          <a:spcPts val="1000"/>
                        </a:spcAft>
                      </a:pPr>
                      <a:endParaRPr lang="es-ES" sz="1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11" marR="64011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99778"/>
                  </a:ext>
                </a:extLst>
              </a:tr>
              <a:tr h="32632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400" dirty="0">
                          <a:effectLst/>
                        </a:rPr>
                        <a:t>Análisis de aplicaciones del mercado</a:t>
                      </a:r>
                      <a:endParaRPr lang="es-E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11" marR="64011" marT="0" marB="0"/>
                </a:tc>
                <a:tc rowSpan="1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400" b="1" dirty="0"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400" b="1" dirty="0"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ct val="250000"/>
                        </a:lnSpc>
                        <a:spcAft>
                          <a:spcPts val="1000"/>
                        </a:spcAft>
                      </a:pPr>
                      <a:r>
                        <a:rPr lang="es-ES" sz="1400" b="1" dirty="0">
                          <a:effectLst/>
                        </a:rPr>
                        <a:t>  </a:t>
                      </a:r>
                    </a:p>
                    <a:p>
                      <a:pPr algn="ctr">
                        <a:lnSpc>
                          <a:spcPct val="250000"/>
                        </a:lnSpc>
                        <a:spcAft>
                          <a:spcPts val="1000"/>
                        </a:spcAft>
                      </a:pPr>
                      <a:r>
                        <a:rPr lang="es-ES" sz="1400" b="1" dirty="0">
                          <a:effectLst/>
                        </a:rPr>
                        <a:t> </a:t>
                      </a:r>
                      <a:r>
                        <a:rPr lang="es-ES" sz="1400" b="1" dirty="0">
                          <a:solidFill>
                            <a:schemeClr val="tx1"/>
                          </a:solidFill>
                          <a:effectLst/>
                        </a:rPr>
                        <a:t>Investigación</a:t>
                      </a:r>
                      <a:endParaRPr lang="es-E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11" marR="64011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319382"/>
                  </a:ext>
                </a:extLst>
              </a:tr>
              <a:tr h="326327">
                <a:tc>
                  <a:txBody>
                    <a:bodyPr/>
                    <a:lstStyle/>
                    <a:p>
                      <a:pPr marL="809625" lvl="1" indent="-285750"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Font typeface="Calibri" panose="020F0502020204030204" pitchFamily="34" charset="0"/>
                        <a:buChar char="−"/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  <a:effectLst/>
                        </a:rPr>
                        <a:t> Benchmarking de aplicaciones de entrenamiento</a:t>
                      </a:r>
                      <a:endParaRPr lang="es-ES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11" marR="64011" marT="0" marB="0">
                    <a:solidFill>
                      <a:srgbClr val="E9EB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341788"/>
                  </a:ext>
                </a:extLst>
              </a:tr>
              <a:tr h="326327">
                <a:tc>
                  <a:txBody>
                    <a:bodyPr/>
                    <a:lstStyle/>
                    <a:p>
                      <a:pPr marL="809625" indent="-276225"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Font typeface="Calibri" panose="020F0502020204030204" pitchFamily="34" charset="0"/>
                        <a:buChar char="−"/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  <a:effectLst/>
                        </a:rPr>
                        <a:t> Benchmarking de aplicaciones de nutrición</a:t>
                      </a:r>
                      <a:endParaRPr lang="es-ES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11" marR="64011" marT="0" marB="0">
                    <a:solidFill>
                      <a:srgbClr val="E9EB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147955"/>
                  </a:ext>
                </a:extLst>
              </a:tr>
              <a:tr h="326327">
                <a:tc>
                  <a:txBody>
                    <a:bodyPr/>
                    <a:lstStyle/>
                    <a:p>
                      <a:pPr marL="809625" indent="-285750"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Font typeface="Calibri" panose="020F0502020204030204" pitchFamily="34" charset="0"/>
                        <a:buChar char="−"/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  <a:effectLst/>
                        </a:rPr>
                        <a:t> Benchmarking de aplicaciones de cocina</a:t>
                      </a:r>
                      <a:endParaRPr lang="es-ES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11" marR="64011" marT="0" marB="0">
                    <a:solidFill>
                      <a:srgbClr val="E9EB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342099"/>
                  </a:ext>
                </a:extLst>
              </a:tr>
              <a:tr h="32632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400" dirty="0">
                          <a:effectLst/>
                        </a:rPr>
                        <a:t>Investigación con usuarios</a:t>
                      </a:r>
                      <a:endParaRPr lang="es-E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11" marR="64011" marT="0" marB="0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416272"/>
                  </a:ext>
                </a:extLst>
              </a:tr>
              <a:tr h="326327">
                <a:tc>
                  <a:txBody>
                    <a:bodyPr/>
                    <a:lstStyle/>
                    <a:p>
                      <a:pPr marL="742950" lvl="1" indent="-285750"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Font typeface="Calibri" panose="020F0502020204030204" pitchFamily="34" charset="0"/>
                        <a:buChar char="−"/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  <a:effectLst/>
                        </a:rPr>
                        <a:t> Focus group de aplicaciones de entrenamiento</a:t>
                      </a:r>
                      <a:endParaRPr lang="es-ES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11" marR="64011" marT="0" marB="0">
                    <a:solidFill>
                      <a:srgbClr val="E9EB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760804"/>
                  </a:ext>
                </a:extLst>
              </a:tr>
              <a:tr h="326327">
                <a:tc>
                  <a:txBody>
                    <a:bodyPr/>
                    <a:lstStyle/>
                    <a:p>
                      <a:pPr marL="742950" lvl="1" indent="-285750"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Font typeface="Calibri" panose="020F0502020204030204" pitchFamily="34" charset="0"/>
                        <a:buChar char="−"/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  <a:effectLst/>
                        </a:rPr>
                        <a:t> Focus group de aplicaciones de nutrición</a:t>
                      </a:r>
                      <a:endParaRPr lang="es-ES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11" marR="64011" marT="0" marB="0">
                    <a:solidFill>
                      <a:srgbClr val="E9EB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321900"/>
                  </a:ext>
                </a:extLst>
              </a:tr>
              <a:tr h="326327">
                <a:tc>
                  <a:txBody>
                    <a:bodyPr/>
                    <a:lstStyle/>
                    <a:p>
                      <a:pPr marL="742950" lvl="1" indent="-285750"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Font typeface="Calibri" panose="020F0502020204030204" pitchFamily="34" charset="0"/>
                        <a:buChar char="−"/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  <a:effectLst/>
                        </a:rPr>
                        <a:t> Focus group de aplicaciones de cocina</a:t>
                      </a:r>
                      <a:endParaRPr lang="es-ES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11" marR="64011" marT="0" marB="0">
                    <a:solidFill>
                      <a:srgbClr val="E9EB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076733"/>
                  </a:ext>
                </a:extLst>
              </a:tr>
              <a:tr h="32632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400" dirty="0">
                          <a:effectLst/>
                        </a:rPr>
                        <a:t>Descubrimiento de requisitos</a:t>
                      </a:r>
                      <a:endParaRPr lang="es-E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11" marR="64011" marT="0" marB="0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954560"/>
                  </a:ext>
                </a:extLst>
              </a:tr>
              <a:tr h="326327">
                <a:tc>
                  <a:txBody>
                    <a:bodyPr/>
                    <a:lstStyle/>
                    <a:p>
                      <a:pPr marL="742950" lvl="1" indent="-285750"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Font typeface="Calibri" panose="020F0502020204030204" pitchFamily="34" charset="0"/>
                        <a:buChar char="−"/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  <a:effectLst/>
                        </a:rPr>
                        <a:t> Personas de la aplicación </a:t>
                      </a:r>
                      <a:endParaRPr lang="es-ES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11" marR="64011" marT="0" marB="0">
                    <a:solidFill>
                      <a:srgbClr val="E9EB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976939"/>
                  </a:ext>
                </a:extLst>
              </a:tr>
              <a:tr h="326327">
                <a:tc>
                  <a:txBody>
                    <a:bodyPr/>
                    <a:lstStyle/>
                    <a:p>
                      <a:pPr marL="742950" lvl="1" indent="-285750"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Font typeface="Calibri" panose="020F0502020204030204" pitchFamily="34" charset="0"/>
                        <a:buChar char="−"/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  <a:effectLst/>
                        </a:rPr>
                        <a:t> Escenarios de la aplicación</a:t>
                      </a:r>
                      <a:endParaRPr lang="es-ES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11" marR="64011" marT="0" marB="0">
                    <a:solidFill>
                      <a:srgbClr val="E9EB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580122"/>
                  </a:ext>
                </a:extLst>
              </a:tr>
              <a:tr h="326327">
                <a:tc>
                  <a:txBody>
                    <a:bodyPr/>
                    <a:lstStyle/>
                    <a:p>
                      <a:pPr marL="742950" lvl="1" indent="-285750"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Font typeface="Calibri" panose="020F0502020204030204" pitchFamily="34" charset="0"/>
                        <a:buChar char="−"/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  <a:effectLst/>
                        </a:rPr>
                        <a:t> Card Sorting </a:t>
                      </a:r>
                      <a:endParaRPr lang="es-ES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11" marR="64011" marT="0" marB="0">
                    <a:solidFill>
                      <a:srgbClr val="E9EB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725590"/>
                  </a:ext>
                </a:extLst>
              </a:tr>
              <a:tr h="32632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400" dirty="0">
                          <a:effectLst/>
                        </a:rPr>
                        <a:t>Diseño de las pantallas</a:t>
                      </a:r>
                      <a:endParaRPr lang="es-E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11" marR="64011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  <a:spcAft>
                          <a:spcPts val="1000"/>
                        </a:spcAft>
                      </a:pPr>
                      <a:r>
                        <a:rPr lang="es-ES" sz="1400" b="1" dirty="0">
                          <a:effectLst/>
                        </a:rPr>
                        <a:t>Diseño</a:t>
                      </a:r>
                      <a:endParaRPr lang="es-ES" sz="1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11" marR="64011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420961"/>
                  </a:ext>
                </a:extLst>
              </a:tr>
              <a:tr h="32632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400" dirty="0">
                          <a:effectLst/>
                        </a:rPr>
                        <a:t>Diseño del prototipo de la aplicación</a:t>
                      </a:r>
                      <a:endParaRPr lang="es-E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11" marR="64011" marT="0" marB="0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266473"/>
                  </a:ext>
                </a:extLst>
              </a:tr>
              <a:tr h="32632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400" dirty="0">
                          <a:effectLst/>
                        </a:rPr>
                        <a:t>Evaluación con usuarios</a:t>
                      </a:r>
                      <a:endParaRPr lang="es-E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11" marR="64011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  <a:spcAft>
                          <a:spcPts val="1000"/>
                        </a:spcAft>
                      </a:pPr>
                      <a:r>
                        <a:rPr lang="es-ES" sz="1400" b="1" dirty="0">
                          <a:effectLst/>
                        </a:rPr>
                        <a:t>Evaluación</a:t>
                      </a:r>
                      <a:endParaRPr lang="es-ES" sz="1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11" marR="64011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351436"/>
                  </a:ext>
                </a:extLst>
              </a:tr>
              <a:tr h="353563">
                <a:tc>
                  <a:txBody>
                    <a:bodyPr/>
                    <a:lstStyle/>
                    <a:p>
                      <a:pPr marL="742950" lvl="1" indent="-285750"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Font typeface="Calibri" panose="020F0502020204030204" pitchFamily="34" charset="0"/>
                        <a:buChar char="−"/>
                      </a:pPr>
                      <a:r>
                        <a:rPr lang="es-E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  <a:effectLst/>
                        </a:rPr>
                        <a:t>Test de usuarios</a:t>
                      </a:r>
                      <a:endParaRPr lang="es-ES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11" marR="64011" marT="0" marB="0">
                    <a:solidFill>
                      <a:srgbClr val="E9EB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880640"/>
                  </a:ext>
                </a:extLst>
              </a:tr>
              <a:tr h="32632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400" dirty="0">
                          <a:effectLst/>
                        </a:rPr>
                        <a:t>Conclusiones de la propuesta</a:t>
                      </a:r>
                      <a:endParaRPr lang="es-E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11" marR="64011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  <a:spcAft>
                          <a:spcPts val="1000"/>
                        </a:spcAft>
                      </a:pPr>
                      <a:r>
                        <a:rPr lang="es-ES" sz="1400" b="1" dirty="0">
                          <a:effectLst/>
                        </a:rPr>
                        <a:t> Conclusión</a:t>
                      </a:r>
                      <a:endParaRPr lang="es-ES" sz="1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11" marR="64011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874089"/>
                  </a:ext>
                </a:extLst>
              </a:tr>
              <a:tr h="32632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400" dirty="0">
                          <a:effectLst/>
                        </a:rPr>
                        <a:t>Trabajo futuro</a:t>
                      </a:r>
                      <a:endParaRPr lang="es-E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11" marR="64011" marT="0" marB="0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679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5720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ángulo: esquinas redondeadas 93">
            <a:extLst>
              <a:ext uri="{FF2B5EF4-FFF2-40B4-BE49-F238E27FC236}">
                <a16:creationId xmlns:a16="http://schemas.microsoft.com/office/drawing/2014/main" id="{C3B34A8F-DA88-4449-A9E8-BC0595462B95}"/>
              </a:ext>
            </a:extLst>
          </p:cNvPr>
          <p:cNvSpPr/>
          <p:nvPr/>
        </p:nvSpPr>
        <p:spPr>
          <a:xfrm>
            <a:off x="3540491" y="1788206"/>
            <a:ext cx="5409957" cy="1414813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9" name="Rectángulo 10">
            <a:extLst>
              <a:ext uri="{FF2B5EF4-FFF2-40B4-BE49-F238E27FC236}">
                <a16:creationId xmlns:a16="http://schemas.microsoft.com/office/drawing/2014/main" id="{74A44A82-9390-4F57-9F23-4ADA8134830B}"/>
              </a:ext>
            </a:extLst>
          </p:cNvPr>
          <p:cNvSpPr/>
          <p:nvPr/>
        </p:nvSpPr>
        <p:spPr>
          <a:xfrm>
            <a:off x="0" y="2"/>
            <a:ext cx="9144000" cy="869095"/>
          </a:xfrm>
          <a:prstGeom prst="rect">
            <a:avLst/>
          </a:prstGeom>
          <a:solidFill>
            <a:srgbClr val="80C6DF"/>
          </a:solidFill>
          <a:ln>
            <a:solidFill>
              <a:srgbClr val="80C6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Análisis de aplicaciones de mercado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307A301-224D-44C6-AD6B-012DE14BE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653" y="106834"/>
            <a:ext cx="1414347" cy="655429"/>
          </a:xfrm>
          <a:prstGeom prst="rect">
            <a:avLst/>
          </a:prstGeom>
        </p:spPr>
      </p:pic>
      <p:grpSp>
        <p:nvGrpSpPr>
          <p:cNvPr id="31" name="Grupo 30">
            <a:extLst>
              <a:ext uri="{FF2B5EF4-FFF2-40B4-BE49-F238E27FC236}">
                <a16:creationId xmlns:a16="http://schemas.microsoft.com/office/drawing/2014/main" id="{2AB07A77-64E7-4181-85F9-3484DF7DA4C7}"/>
              </a:ext>
            </a:extLst>
          </p:cNvPr>
          <p:cNvGrpSpPr/>
          <p:nvPr/>
        </p:nvGrpSpPr>
        <p:grpSpPr>
          <a:xfrm>
            <a:off x="340242" y="1471409"/>
            <a:ext cx="169738" cy="1054800"/>
            <a:chOff x="340242" y="919329"/>
            <a:chExt cx="169738" cy="1043305"/>
          </a:xfrm>
        </p:grpSpPr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30EB0ECB-536A-4DD8-9DEB-288E8084AD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242" y="919329"/>
              <a:ext cx="2" cy="1043305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017A1618-BB79-4717-B4BF-A3152E021576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340242" y="1956038"/>
              <a:ext cx="16973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02894E4B-EEE4-46C2-A708-E73722A7785F}"/>
              </a:ext>
            </a:extLst>
          </p:cNvPr>
          <p:cNvSpPr/>
          <p:nvPr/>
        </p:nvSpPr>
        <p:spPr>
          <a:xfrm>
            <a:off x="168308" y="1081535"/>
            <a:ext cx="3632168" cy="44246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Benchmark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4326028-FB82-46B7-8CC3-9D39FEA7C2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90"/>
          <a:stretch/>
        </p:blipFill>
        <p:spPr>
          <a:xfrm>
            <a:off x="4224345" y="1846383"/>
            <a:ext cx="4302152" cy="1180131"/>
          </a:xfrm>
          <a:prstGeom prst="rect">
            <a:avLst/>
          </a:prstGeom>
        </p:spPr>
      </p:pic>
      <p:sp>
        <p:nvSpPr>
          <p:cNvPr id="8" name="Flecha: pentágono 7">
            <a:extLst>
              <a:ext uri="{FF2B5EF4-FFF2-40B4-BE49-F238E27FC236}">
                <a16:creationId xmlns:a16="http://schemas.microsoft.com/office/drawing/2014/main" id="{8240F002-C9EC-46B6-A6E8-BE82896AE0CC}"/>
              </a:ext>
            </a:extLst>
          </p:cNvPr>
          <p:cNvSpPr/>
          <p:nvPr/>
        </p:nvSpPr>
        <p:spPr>
          <a:xfrm>
            <a:off x="509980" y="2348540"/>
            <a:ext cx="3286800" cy="342000"/>
          </a:xfrm>
          <a:prstGeom prst="homePlate">
            <a:avLst/>
          </a:prstGeom>
          <a:solidFill>
            <a:srgbClr val="2E75B6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>
                <a:solidFill>
                  <a:schemeClr val="bg1"/>
                </a:solidFill>
              </a:rPr>
              <a:t>Aplicaciones de entrenamiento</a:t>
            </a:r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DCD4DB37-EC83-4F66-9906-A3936EF4C862}"/>
              </a:ext>
            </a:extLst>
          </p:cNvPr>
          <p:cNvGrpSpPr/>
          <p:nvPr/>
        </p:nvGrpSpPr>
        <p:grpSpPr>
          <a:xfrm>
            <a:off x="4253979" y="2922592"/>
            <a:ext cx="4114608" cy="348403"/>
            <a:chOff x="4253979" y="2922592"/>
            <a:chExt cx="4114608" cy="348403"/>
          </a:xfrm>
        </p:grpSpPr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9C56A3F3-1043-49F1-8D49-01F8A3A8DEC2}"/>
                </a:ext>
              </a:extLst>
            </p:cNvPr>
            <p:cNvSpPr txBox="1"/>
            <p:nvPr/>
          </p:nvSpPr>
          <p:spPr>
            <a:xfrm>
              <a:off x="4253979" y="2922592"/>
              <a:ext cx="10549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/>
                <a:t>Polar Flow</a:t>
              </a: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7046EC69-7AE7-4603-BA17-D2056DE1F92A}"/>
                </a:ext>
              </a:extLst>
            </p:cNvPr>
            <p:cNvSpPr txBox="1"/>
            <p:nvPr/>
          </p:nvSpPr>
          <p:spPr>
            <a:xfrm>
              <a:off x="5814113" y="2932441"/>
              <a:ext cx="12057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/>
                <a:t>Endomondo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5188CC25-3FFD-49A0-B2DD-6BB3B05FD035}"/>
                </a:ext>
              </a:extLst>
            </p:cNvPr>
            <p:cNvSpPr txBox="1"/>
            <p:nvPr/>
          </p:nvSpPr>
          <p:spPr>
            <a:xfrm>
              <a:off x="7670383" y="2926650"/>
              <a:ext cx="6982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/>
                <a:t>Strava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8944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ángulo: esquinas redondeadas 96">
            <a:extLst>
              <a:ext uri="{FF2B5EF4-FFF2-40B4-BE49-F238E27FC236}">
                <a16:creationId xmlns:a16="http://schemas.microsoft.com/office/drawing/2014/main" id="{08FD0D1E-7061-4685-9562-FC7551919973}"/>
              </a:ext>
            </a:extLst>
          </p:cNvPr>
          <p:cNvSpPr/>
          <p:nvPr/>
        </p:nvSpPr>
        <p:spPr>
          <a:xfrm>
            <a:off x="3518061" y="3731583"/>
            <a:ext cx="5434278" cy="1414813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4" name="Rectángulo: esquinas redondeadas 93">
            <a:extLst>
              <a:ext uri="{FF2B5EF4-FFF2-40B4-BE49-F238E27FC236}">
                <a16:creationId xmlns:a16="http://schemas.microsoft.com/office/drawing/2014/main" id="{C3B34A8F-DA88-4449-A9E8-BC0595462B95}"/>
              </a:ext>
            </a:extLst>
          </p:cNvPr>
          <p:cNvSpPr/>
          <p:nvPr/>
        </p:nvSpPr>
        <p:spPr>
          <a:xfrm>
            <a:off x="3540491" y="1788206"/>
            <a:ext cx="5409957" cy="1414813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9" name="Rectángulo 10">
            <a:extLst>
              <a:ext uri="{FF2B5EF4-FFF2-40B4-BE49-F238E27FC236}">
                <a16:creationId xmlns:a16="http://schemas.microsoft.com/office/drawing/2014/main" id="{74A44A82-9390-4F57-9F23-4ADA8134830B}"/>
              </a:ext>
            </a:extLst>
          </p:cNvPr>
          <p:cNvSpPr/>
          <p:nvPr/>
        </p:nvSpPr>
        <p:spPr>
          <a:xfrm>
            <a:off x="0" y="2"/>
            <a:ext cx="9144000" cy="869095"/>
          </a:xfrm>
          <a:prstGeom prst="rect">
            <a:avLst/>
          </a:prstGeom>
          <a:solidFill>
            <a:srgbClr val="80C6DF"/>
          </a:solidFill>
          <a:ln>
            <a:solidFill>
              <a:srgbClr val="80C6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Análisis de aplicaciones de mercado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307A301-224D-44C6-AD6B-012DE14BE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653" y="106834"/>
            <a:ext cx="1414347" cy="655429"/>
          </a:xfrm>
          <a:prstGeom prst="rect">
            <a:avLst/>
          </a:prstGeom>
        </p:spPr>
      </p:pic>
      <p:grpSp>
        <p:nvGrpSpPr>
          <p:cNvPr id="31" name="Grupo 30">
            <a:extLst>
              <a:ext uri="{FF2B5EF4-FFF2-40B4-BE49-F238E27FC236}">
                <a16:creationId xmlns:a16="http://schemas.microsoft.com/office/drawing/2014/main" id="{2AB07A77-64E7-4181-85F9-3484DF7DA4C7}"/>
              </a:ext>
            </a:extLst>
          </p:cNvPr>
          <p:cNvGrpSpPr/>
          <p:nvPr/>
        </p:nvGrpSpPr>
        <p:grpSpPr>
          <a:xfrm>
            <a:off x="340242" y="1471409"/>
            <a:ext cx="392432" cy="2959200"/>
            <a:chOff x="340242" y="919329"/>
            <a:chExt cx="392432" cy="2926952"/>
          </a:xfrm>
        </p:grpSpPr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30EB0ECB-536A-4DD8-9DEB-288E8084AD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242" y="919329"/>
              <a:ext cx="1" cy="2926952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01394D03-DA3D-4961-B9AB-068E95A96B52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340242" y="3839356"/>
              <a:ext cx="16973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017A1618-BB79-4717-B4BF-A3152E021576}"/>
                </a:ext>
              </a:extLst>
            </p:cNvPr>
            <p:cNvCxnSpPr>
              <a:cxnSpLocks/>
            </p:cNvCxnSpPr>
            <p:nvPr/>
          </p:nvCxnSpPr>
          <p:spPr>
            <a:xfrm>
              <a:off x="342438" y="1944892"/>
              <a:ext cx="390236" cy="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02894E4B-EEE4-46C2-A708-E73722A7785F}"/>
              </a:ext>
            </a:extLst>
          </p:cNvPr>
          <p:cNvSpPr/>
          <p:nvPr/>
        </p:nvSpPr>
        <p:spPr>
          <a:xfrm>
            <a:off x="168308" y="1081535"/>
            <a:ext cx="3632168" cy="44246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Benchmark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4326028-FB82-46B7-8CC3-9D39FEA7C2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90"/>
          <a:stretch/>
        </p:blipFill>
        <p:spPr>
          <a:xfrm>
            <a:off x="4224345" y="1846383"/>
            <a:ext cx="4302152" cy="1180131"/>
          </a:xfrm>
          <a:prstGeom prst="rect">
            <a:avLst/>
          </a:prstGeom>
        </p:spPr>
      </p:pic>
      <p:sp>
        <p:nvSpPr>
          <p:cNvPr id="8" name="Flecha: pentágono 7">
            <a:extLst>
              <a:ext uri="{FF2B5EF4-FFF2-40B4-BE49-F238E27FC236}">
                <a16:creationId xmlns:a16="http://schemas.microsoft.com/office/drawing/2014/main" id="{8240F002-C9EC-46B6-A6E8-BE82896AE0CC}"/>
              </a:ext>
            </a:extLst>
          </p:cNvPr>
          <p:cNvSpPr/>
          <p:nvPr/>
        </p:nvSpPr>
        <p:spPr>
          <a:xfrm>
            <a:off x="509980" y="2348540"/>
            <a:ext cx="3286800" cy="342000"/>
          </a:xfrm>
          <a:prstGeom prst="homePlate">
            <a:avLst/>
          </a:prstGeom>
          <a:solidFill>
            <a:srgbClr val="2E75B6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>
                <a:solidFill>
                  <a:schemeClr val="bg1"/>
                </a:solidFill>
              </a:rPr>
              <a:t>Aplicaciones de entrenamiento</a:t>
            </a:r>
          </a:p>
        </p:txBody>
      </p:sp>
      <p:sp>
        <p:nvSpPr>
          <p:cNvPr id="10" name="Flecha: pentágono 9">
            <a:extLst>
              <a:ext uri="{FF2B5EF4-FFF2-40B4-BE49-F238E27FC236}">
                <a16:creationId xmlns:a16="http://schemas.microsoft.com/office/drawing/2014/main" id="{F58774F2-1A2A-404C-A834-C6C76D137911}"/>
              </a:ext>
            </a:extLst>
          </p:cNvPr>
          <p:cNvSpPr/>
          <p:nvPr/>
        </p:nvSpPr>
        <p:spPr>
          <a:xfrm>
            <a:off x="509981" y="4252756"/>
            <a:ext cx="3288299" cy="341704"/>
          </a:xfrm>
          <a:prstGeom prst="homePlate">
            <a:avLst/>
          </a:prstGeom>
          <a:solidFill>
            <a:srgbClr val="2E75B6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>
                <a:solidFill>
                  <a:schemeClr val="bg1"/>
                </a:solidFill>
              </a:rPr>
              <a:t>Aplicaciones de nutrición</a:t>
            </a:r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DCD4DB37-EC83-4F66-9906-A3936EF4C862}"/>
              </a:ext>
            </a:extLst>
          </p:cNvPr>
          <p:cNvGrpSpPr/>
          <p:nvPr/>
        </p:nvGrpSpPr>
        <p:grpSpPr>
          <a:xfrm>
            <a:off x="4253979" y="2922592"/>
            <a:ext cx="4114608" cy="348403"/>
            <a:chOff x="4253979" y="2922592"/>
            <a:chExt cx="4114608" cy="348403"/>
          </a:xfrm>
        </p:grpSpPr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9C56A3F3-1043-49F1-8D49-01F8A3A8DEC2}"/>
                </a:ext>
              </a:extLst>
            </p:cNvPr>
            <p:cNvSpPr txBox="1"/>
            <p:nvPr/>
          </p:nvSpPr>
          <p:spPr>
            <a:xfrm>
              <a:off x="4253979" y="2922592"/>
              <a:ext cx="10549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/>
                <a:t>Polar Flow</a:t>
              </a: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7046EC69-7AE7-4603-BA17-D2056DE1F92A}"/>
                </a:ext>
              </a:extLst>
            </p:cNvPr>
            <p:cNvSpPr txBox="1"/>
            <p:nvPr/>
          </p:nvSpPr>
          <p:spPr>
            <a:xfrm>
              <a:off x="5814113" y="2932441"/>
              <a:ext cx="12057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/>
                <a:t>Endomondo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5188CC25-3FFD-49A0-B2DD-6BB3B05FD035}"/>
                </a:ext>
              </a:extLst>
            </p:cNvPr>
            <p:cNvSpPr txBox="1"/>
            <p:nvPr/>
          </p:nvSpPr>
          <p:spPr>
            <a:xfrm>
              <a:off x="7670383" y="2926650"/>
              <a:ext cx="6982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/>
                <a:t>Strava</a:t>
              </a:r>
            </a:p>
          </p:txBody>
        </p:sp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A408C93E-C6AA-4843-9581-644554ED5C2B}"/>
              </a:ext>
            </a:extLst>
          </p:cNvPr>
          <p:cNvGrpSpPr/>
          <p:nvPr/>
        </p:nvGrpSpPr>
        <p:grpSpPr>
          <a:xfrm>
            <a:off x="4224234" y="3753191"/>
            <a:ext cx="4302152" cy="1453605"/>
            <a:chOff x="4224234" y="3753191"/>
            <a:chExt cx="4302152" cy="1453605"/>
          </a:xfrm>
        </p:grpSpPr>
        <p:pic>
          <p:nvPicPr>
            <p:cNvPr id="33" name="Imagen 32">
              <a:extLst>
                <a:ext uri="{FF2B5EF4-FFF2-40B4-BE49-F238E27FC236}">
                  <a16:creationId xmlns:a16="http://schemas.microsoft.com/office/drawing/2014/main" id="{C7696E6F-A27C-491B-854F-18CDFE6811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700"/>
            <a:stretch/>
          </p:blipFill>
          <p:spPr>
            <a:xfrm>
              <a:off x="4224234" y="3753191"/>
              <a:ext cx="4302152" cy="1200777"/>
            </a:xfrm>
            <a:prstGeom prst="rect">
              <a:avLst/>
            </a:prstGeom>
          </p:spPr>
        </p:pic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4C3276EC-9E5A-40ED-B4E4-54BD0BE073CC}"/>
                </a:ext>
              </a:extLst>
            </p:cNvPr>
            <p:cNvSpPr txBox="1"/>
            <p:nvPr/>
          </p:nvSpPr>
          <p:spPr>
            <a:xfrm>
              <a:off x="4445633" y="4862466"/>
              <a:ext cx="6056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/>
                <a:t>Yazio</a:t>
              </a:r>
            </a:p>
          </p:txBody>
        </p: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B09E0013-690D-441E-BC93-A5E169DA303C}"/>
                </a:ext>
              </a:extLst>
            </p:cNvPr>
            <p:cNvSpPr txBox="1"/>
            <p:nvPr/>
          </p:nvSpPr>
          <p:spPr>
            <a:xfrm>
              <a:off x="5964132" y="4862466"/>
              <a:ext cx="8287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/>
                <a:t>Lifesum</a:t>
              </a:r>
            </a:p>
          </p:txBody>
        </p: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D54E9EBB-A418-4FCD-BB11-82ECEA412B40}"/>
                </a:ext>
              </a:extLst>
            </p:cNvPr>
            <p:cNvSpPr txBox="1"/>
            <p:nvPr/>
          </p:nvSpPr>
          <p:spPr>
            <a:xfrm>
              <a:off x="7654473" y="4868242"/>
              <a:ext cx="8098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/>
                <a:t>Nootric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4062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ángulo 10">
            <a:extLst>
              <a:ext uri="{FF2B5EF4-FFF2-40B4-BE49-F238E27FC236}">
                <a16:creationId xmlns:a16="http://schemas.microsoft.com/office/drawing/2014/main" id="{74A44A82-9390-4F57-9F23-4ADA8134830B}"/>
              </a:ext>
            </a:extLst>
          </p:cNvPr>
          <p:cNvSpPr/>
          <p:nvPr/>
        </p:nvSpPr>
        <p:spPr>
          <a:xfrm>
            <a:off x="0" y="2"/>
            <a:ext cx="9144000" cy="869095"/>
          </a:xfrm>
          <a:prstGeom prst="rect">
            <a:avLst/>
          </a:prstGeom>
          <a:solidFill>
            <a:srgbClr val="80C6DF"/>
          </a:solidFill>
          <a:ln>
            <a:solidFill>
              <a:srgbClr val="80C6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307A301-224D-44C6-AD6B-012DE14BE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653" y="106834"/>
            <a:ext cx="1414347" cy="65542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B7BD255-B2EE-4F40-BEEF-2C60C6327C46}"/>
              </a:ext>
            </a:extLst>
          </p:cNvPr>
          <p:cNvSpPr txBox="1"/>
          <p:nvPr/>
        </p:nvSpPr>
        <p:spPr>
          <a:xfrm>
            <a:off x="390617" y="1091953"/>
            <a:ext cx="836276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Aumento práctica de deportes y actividades físicas organizadas en el medio natural.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Deportes practicados por amateurs porque: </a:t>
            </a:r>
          </a:p>
          <a:p>
            <a:endParaRPr lang="es-ES" dirty="0"/>
          </a:p>
          <a:p>
            <a:endParaRPr lang="es-ES" dirty="0"/>
          </a:p>
          <a:p>
            <a:pPr lvl="1"/>
            <a:endParaRPr lang="es-ES" dirty="0"/>
          </a:p>
          <a:p>
            <a:endParaRPr lang="es-ES" i="1" dirty="0">
              <a:latin typeface="Cambria Math" panose="02040503050406030204" pitchFamily="18" charset="0"/>
            </a:endParaRPr>
          </a:p>
          <a:p>
            <a:endParaRPr lang="es-ES" dirty="0"/>
          </a:p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023D19B-7CEE-49D5-A777-9DFAB3EC19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672" y="1656240"/>
            <a:ext cx="3798772" cy="164525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AB1EEA0-BEF8-4EF4-B041-994C118EAD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078" y="1656240"/>
            <a:ext cx="2853304" cy="164525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8049ECE-D4C3-4682-AFC5-B1E10D8636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17" y="1656240"/>
            <a:ext cx="2846162" cy="164525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3C7DE21-4A47-4B2C-A7AD-0422F60CC71D}"/>
              </a:ext>
            </a:extLst>
          </p:cNvPr>
          <p:cNvSpPr txBox="1"/>
          <p:nvPr/>
        </p:nvSpPr>
        <p:spPr>
          <a:xfrm>
            <a:off x="4188896" y="3520163"/>
            <a:ext cx="4983095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/>
              <a:t>No se necesita mucho material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/>
              <a:t>Simpleza del deporte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/>
              <a:t>Afinidad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/>
              <a:t>Facilidad de registrar resultados con aplicaciones</a:t>
            </a:r>
          </a:p>
          <a:p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: esquinas redondeadas 6">
                <a:extLst>
                  <a:ext uri="{FF2B5EF4-FFF2-40B4-BE49-F238E27FC236}">
                    <a16:creationId xmlns:a16="http://schemas.microsoft.com/office/drawing/2014/main" id="{20443A00-E037-41DE-AF65-4F9758433199}"/>
                  </a:ext>
                </a:extLst>
              </p:cNvPr>
              <p:cNvSpPr/>
              <p:nvPr/>
            </p:nvSpPr>
            <p:spPr>
              <a:xfrm>
                <a:off x="1660123" y="5093046"/>
                <a:ext cx="5823752" cy="77235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9525" cap="flat" cmpd="sng" algn="ctr">
                <a:solidFill>
                  <a:schemeClr val="accent5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ES" b="1" i="0" smtClean="0">
                          <a:solidFill>
                            <a:schemeClr val="bg1"/>
                          </a:solidFill>
                        </a:rPr>
                        <m:t>Entrenamiento</m:t>
                      </m:r>
                      <m:r>
                        <m:rPr>
                          <m:nor/>
                        </m:rPr>
                        <a:rPr lang="es-ES" b="1" i="0" smtClean="0">
                          <a:solidFill>
                            <a:schemeClr val="bg1"/>
                          </a:solidFill>
                        </a:rPr>
                        <m:t> + </m:t>
                      </m:r>
                      <m:r>
                        <m:rPr>
                          <m:nor/>
                        </m:rPr>
                        <a:rPr lang="es-ES" b="1" i="0" smtClean="0">
                          <a:solidFill>
                            <a:schemeClr val="bg1"/>
                          </a:solidFill>
                        </a:rPr>
                        <m:t>Nutrici</m:t>
                      </m:r>
                      <m:r>
                        <m:rPr>
                          <m:nor/>
                        </m:rPr>
                        <a:rPr lang="es-ES" b="1" i="0" smtClean="0">
                          <a:solidFill>
                            <a:schemeClr val="bg1"/>
                          </a:solidFill>
                        </a:rPr>
                        <m:t>ó</m:t>
                      </m:r>
                      <m:r>
                        <m:rPr>
                          <m:nor/>
                        </m:rPr>
                        <a:rPr lang="es-ES" b="1" i="0" smtClean="0">
                          <a:solidFill>
                            <a:schemeClr val="bg1"/>
                          </a:solidFill>
                        </a:rPr>
                        <m:t>n</m:t>
                      </m:r>
                      <m:r>
                        <m:rPr>
                          <m:nor/>
                        </m:rPr>
                        <a:rPr lang="es-ES" b="1" i="0" smtClean="0">
                          <a:solidFill>
                            <a:schemeClr val="bg1"/>
                          </a:solidFill>
                        </a:rPr>
                        <m:t> = </m:t>
                      </m:r>
                      <m:r>
                        <m:rPr>
                          <m:nor/>
                        </m:rPr>
                        <a:rPr lang="es-ES" b="1" i="0" smtClean="0">
                          <a:solidFill>
                            <a:schemeClr val="bg1"/>
                          </a:solidFill>
                        </a:rPr>
                        <m:t>Mejores</m:t>
                      </m:r>
                      <m:r>
                        <m:rPr>
                          <m:nor/>
                        </m:rPr>
                        <a:rPr lang="es-ES" b="1" i="0" smtClean="0">
                          <a:solidFill>
                            <a:schemeClr val="bg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s-ES" b="1" i="0" smtClean="0">
                          <a:solidFill>
                            <a:schemeClr val="bg1"/>
                          </a:solidFill>
                        </a:rPr>
                        <m:t>resultados</m:t>
                      </m:r>
                    </m:oMath>
                  </m:oMathPara>
                </a14:m>
                <a:endParaRPr lang="es-E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Rectángulo: esquinas redondeadas 6">
                <a:extLst>
                  <a:ext uri="{FF2B5EF4-FFF2-40B4-BE49-F238E27FC236}">
                    <a16:creationId xmlns:a16="http://schemas.microsoft.com/office/drawing/2014/main" id="{20443A00-E037-41DE-AF65-4F97584331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123" y="5093046"/>
                <a:ext cx="5823752" cy="772357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9525" cap="flat" cmpd="sng" algn="ctr">
                <a:solidFill>
                  <a:schemeClr val="accent5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errar corchete 10">
            <a:extLst>
              <a:ext uri="{FF2B5EF4-FFF2-40B4-BE49-F238E27FC236}">
                <a16:creationId xmlns:a16="http://schemas.microsoft.com/office/drawing/2014/main" id="{D57FD7E2-C4D3-4314-A129-B39942FA23BA}"/>
              </a:ext>
            </a:extLst>
          </p:cNvPr>
          <p:cNvSpPr/>
          <p:nvPr/>
        </p:nvSpPr>
        <p:spPr>
          <a:xfrm rot="10800000">
            <a:off x="4657719" y="3568506"/>
            <a:ext cx="47630" cy="965394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29F2497-F626-4D71-9D09-19F79F6F8090}"/>
              </a:ext>
            </a:extLst>
          </p:cNvPr>
          <p:cNvSpPr txBox="1"/>
          <p:nvPr/>
        </p:nvSpPr>
        <p:spPr>
          <a:xfrm>
            <a:off x="5721222" y="6252277"/>
            <a:ext cx="31857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Cañizares y Carbonero, 2017</a:t>
            </a:r>
            <a:endParaRPr lang="es-ES" sz="1500" i="1" dirty="0"/>
          </a:p>
        </p:txBody>
      </p:sp>
    </p:spTree>
    <p:extLst>
      <p:ext uri="{BB962C8B-B14F-4D97-AF65-F5344CB8AC3E}">
        <p14:creationId xmlns:p14="http://schemas.microsoft.com/office/powerpoint/2010/main" val="943717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6FF9118E-0F31-4B6D-9CB0-6A76184D1169}"/>
              </a:ext>
            </a:extLst>
          </p:cNvPr>
          <p:cNvGrpSpPr/>
          <p:nvPr/>
        </p:nvGrpSpPr>
        <p:grpSpPr>
          <a:xfrm>
            <a:off x="3516170" y="1788206"/>
            <a:ext cx="5436169" cy="4919212"/>
            <a:chOff x="2789338" y="1864490"/>
            <a:chExt cx="6313252" cy="4842928"/>
          </a:xfrm>
        </p:grpSpPr>
        <p:sp>
          <p:nvSpPr>
            <p:cNvPr id="122" name="Rectángulo: esquinas redondeadas 121">
              <a:extLst>
                <a:ext uri="{FF2B5EF4-FFF2-40B4-BE49-F238E27FC236}">
                  <a16:creationId xmlns:a16="http://schemas.microsoft.com/office/drawing/2014/main" id="{EB421148-6BC8-4B7A-AAFB-86207C18E9B3}"/>
                </a:ext>
              </a:extLst>
            </p:cNvPr>
            <p:cNvSpPr/>
            <p:nvPr/>
          </p:nvSpPr>
          <p:spPr>
            <a:xfrm>
              <a:off x="2789338" y="5517666"/>
              <a:ext cx="6311056" cy="1189752"/>
            </a:xfrm>
            <a:prstGeom prst="roundRect">
              <a:avLst/>
            </a:prstGeom>
            <a:no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7" name="Rectángulo: esquinas redondeadas 96">
              <a:extLst>
                <a:ext uri="{FF2B5EF4-FFF2-40B4-BE49-F238E27FC236}">
                  <a16:creationId xmlns:a16="http://schemas.microsoft.com/office/drawing/2014/main" id="{08FD0D1E-7061-4685-9562-FC7551919973}"/>
                </a:ext>
              </a:extLst>
            </p:cNvPr>
            <p:cNvSpPr/>
            <p:nvPr/>
          </p:nvSpPr>
          <p:spPr>
            <a:xfrm>
              <a:off x="2791534" y="3777730"/>
              <a:ext cx="6311056" cy="1392873"/>
            </a:xfrm>
            <a:prstGeom prst="roundRect">
              <a:avLst/>
            </a:prstGeom>
            <a:no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4" name="Rectángulo: esquinas redondeadas 93">
              <a:extLst>
                <a:ext uri="{FF2B5EF4-FFF2-40B4-BE49-F238E27FC236}">
                  <a16:creationId xmlns:a16="http://schemas.microsoft.com/office/drawing/2014/main" id="{C3B34A8F-DA88-4449-A9E8-BC0595462B95}"/>
                </a:ext>
              </a:extLst>
            </p:cNvPr>
            <p:cNvSpPr/>
            <p:nvPr/>
          </p:nvSpPr>
          <p:spPr>
            <a:xfrm>
              <a:off x="2817583" y="1864490"/>
              <a:ext cx="6282811" cy="1392873"/>
            </a:xfrm>
            <a:prstGeom prst="roundRect">
              <a:avLst/>
            </a:prstGeom>
            <a:no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69" name="Rectángulo 10">
            <a:extLst>
              <a:ext uri="{FF2B5EF4-FFF2-40B4-BE49-F238E27FC236}">
                <a16:creationId xmlns:a16="http://schemas.microsoft.com/office/drawing/2014/main" id="{74A44A82-9390-4F57-9F23-4ADA8134830B}"/>
              </a:ext>
            </a:extLst>
          </p:cNvPr>
          <p:cNvSpPr/>
          <p:nvPr/>
        </p:nvSpPr>
        <p:spPr>
          <a:xfrm>
            <a:off x="0" y="2"/>
            <a:ext cx="9144000" cy="869095"/>
          </a:xfrm>
          <a:prstGeom prst="rect">
            <a:avLst/>
          </a:prstGeom>
          <a:solidFill>
            <a:srgbClr val="80C6DF"/>
          </a:solidFill>
          <a:ln>
            <a:solidFill>
              <a:srgbClr val="80C6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Análisis de aplicaciones de mercado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307A301-224D-44C6-AD6B-012DE14BE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653" y="106834"/>
            <a:ext cx="1414347" cy="655429"/>
          </a:xfrm>
          <a:prstGeom prst="rect">
            <a:avLst/>
          </a:prstGeom>
        </p:spPr>
      </p:pic>
      <p:grpSp>
        <p:nvGrpSpPr>
          <p:cNvPr id="31" name="Grupo 30">
            <a:extLst>
              <a:ext uri="{FF2B5EF4-FFF2-40B4-BE49-F238E27FC236}">
                <a16:creationId xmlns:a16="http://schemas.microsoft.com/office/drawing/2014/main" id="{2AB07A77-64E7-4181-85F9-3484DF7DA4C7}"/>
              </a:ext>
            </a:extLst>
          </p:cNvPr>
          <p:cNvGrpSpPr/>
          <p:nvPr/>
        </p:nvGrpSpPr>
        <p:grpSpPr>
          <a:xfrm>
            <a:off x="338047" y="1471411"/>
            <a:ext cx="394627" cy="4626129"/>
            <a:chOff x="338047" y="919330"/>
            <a:chExt cx="394627" cy="4616823"/>
          </a:xfrm>
        </p:grpSpPr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30EB0ECB-536A-4DD8-9DEB-288E8084AD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8047" y="919330"/>
              <a:ext cx="2195" cy="4616823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84B2B1AB-BDFC-49BD-8C4C-D26213632218}"/>
                </a:ext>
              </a:extLst>
            </p:cNvPr>
            <p:cNvCxnSpPr>
              <a:cxnSpLocks/>
            </p:cNvCxnSpPr>
            <p:nvPr/>
          </p:nvCxnSpPr>
          <p:spPr>
            <a:xfrm>
              <a:off x="345396" y="5512137"/>
              <a:ext cx="387278" cy="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01394D03-DA3D-4961-B9AB-068E95A96B52}"/>
                </a:ext>
              </a:extLst>
            </p:cNvPr>
            <p:cNvCxnSpPr>
              <a:cxnSpLocks/>
            </p:cNvCxnSpPr>
            <p:nvPr/>
          </p:nvCxnSpPr>
          <p:spPr>
            <a:xfrm>
              <a:off x="338047" y="3873907"/>
              <a:ext cx="394627" cy="86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017A1618-BB79-4717-B4BF-A3152E021576}"/>
                </a:ext>
              </a:extLst>
            </p:cNvPr>
            <p:cNvCxnSpPr>
              <a:cxnSpLocks/>
            </p:cNvCxnSpPr>
            <p:nvPr/>
          </p:nvCxnSpPr>
          <p:spPr>
            <a:xfrm>
              <a:off x="342438" y="1944892"/>
              <a:ext cx="390236" cy="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02894E4B-EEE4-46C2-A708-E73722A7785F}"/>
              </a:ext>
            </a:extLst>
          </p:cNvPr>
          <p:cNvSpPr/>
          <p:nvPr/>
        </p:nvSpPr>
        <p:spPr>
          <a:xfrm>
            <a:off x="168308" y="1081535"/>
            <a:ext cx="3632168" cy="44246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Benchmark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4326028-FB82-46B7-8CC3-9D39FEA7C2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90"/>
          <a:stretch/>
        </p:blipFill>
        <p:spPr>
          <a:xfrm>
            <a:off x="4224345" y="1846383"/>
            <a:ext cx="4302152" cy="1180131"/>
          </a:xfrm>
          <a:prstGeom prst="rect">
            <a:avLst/>
          </a:prstGeom>
        </p:spPr>
      </p:pic>
      <p:sp>
        <p:nvSpPr>
          <p:cNvPr id="8" name="Flecha: pentágono 7">
            <a:extLst>
              <a:ext uri="{FF2B5EF4-FFF2-40B4-BE49-F238E27FC236}">
                <a16:creationId xmlns:a16="http://schemas.microsoft.com/office/drawing/2014/main" id="{8240F002-C9EC-46B6-A6E8-BE82896AE0CC}"/>
              </a:ext>
            </a:extLst>
          </p:cNvPr>
          <p:cNvSpPr/>
          <p:nvPr/>
        </p:nvSpPr>
        <p:spPr>
          <a:xfrm>
            <a:off x="509980" y="2348540"/>
            <a:ext cx="3286800" cy="342000"/>
          </a:xfrm>
          <a:prstGeom prst="homePlate">
            <a:avLst/>
          </a:prstGeom>
          <a:solidFill>
            <a:srgbClr val="2E75B6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>
                <a:solidFill>
                  <a:schemeClr val="bg1"/>
                </a:solidFill>
              </a:rPr>
              <a:t>Aplicaciones de entrenamiento</a:t>
            </a:r>
          </a:p>
        </p:txBody>
      </p:sp>
      <p:sp>
        <p:nvSpPr>
          <p:cNvPr id="10" name="Flecha: pentágono 9">
            <a:extLst>
              <a:ext uri="{FF2B5EF4-FFF2-40B4-BE49-F238E27FC236}">
                <a16:creationId xmlns:a16="http://schemas.microsoft.com/office/drawing/2014/main" id="{F58774F2-1A2A-404C-A834-C6C76D137911}"/>
              </a:ext>
            </a:extLst>
          </p:cNvPr>
          <p:cNvSpPr/>
          <p:nvPr/>
        </p:nvSpPr>
        <p:spPr>
          <a:xfrm>
            <a:off x="509981" y="4252756"/>
            <a:ext cx="3288299" cy="341704"/>
          </a:xfrm>
          <a:prstGeom prst="homePlate">
            <a:avLst/>
          </a:prstGeom>
          <a:solidFill>
            <a:srgbClr val="2E75B6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>
                <a:solidFill>
                  <a:schemeClr val="bg1"/>
                </a:solidFill>
              </a:rPr>
              <a:t>Aplicaciones de nutrición</a:t>
            </a:r>
          </a:p>
        </p:txBody>
      </p:sp>
      <p:sp>
        <p:nvSpPr>
          <p:cNvPr id="11" name="Flecha: pentágono 10">
            <a:extLst>
              <a:ext uri="{FF2B5EF4-FFF2-40B4-BE49-F238E27FC236}">
                <a16:creationId xmlns:a16="http://schemas.microsoft.com/office/drawing/2014/main" id="{DC014318-5193-4E7C-B8FB-1F4991ED0C56}"/>
              </a:ext>
            </a:extLst>
          </p:cNvPr>
          <p:cNvSpPr/>
          <p:nvPr/>
        </p:nvSpPr>
        <p:spPr>
          <a:xfrm>
            <a:off x="509980" y="5901882"/>
            <a:ext cx="3288299" cy="341704"/>
          </a:xfrm>
          <a:prstGeom prst="homePlate">
            <a:avLst/>
          </a:prstGeom>
          <a:solidFill>
            <a:srgbClr val="2E75B6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>
                <a:solidFill>
                  <a:schemeClr val="bg1"/>
                </a:solidFill>
              </a:rPr>
              <a:t>Aplicaciones de cocina</a:t>
            </a:r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DCD4DB37-EC83-4F66-9906-A3936EF4C862}"/>
              </a:ext>
            </a:extLst>
          </p:cNvPr>
          <p:cNvGrpSpPr/>
          <p:nvPr/>
        </p:nvGrpSpPr>
        <p:grpSpPr>
          <a:xfrm>
            <a:off x="4253979" y="2922592"/>
            <a:ext cx="4114608" cy="348403"/>
            <a:chOff x="4253979" y="2922592"/>
            <a:chExt cx="4114608" cy="348403"/>
          </a:xfrm>
        </p:grpSpPr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9C56A3F3-1043-49F1-8D49-01F8A3A8DEC2}"/>
                </a:ext>
              </a:extLst>
            </p:cNvPr>
            <p:cNvSpPr txBox="1"/>
            <p:nvPr/>
          </p:nvSpPr>
          <p:spPr>
            <a:xfrm>
              <a:off x="4253979" y="2922592"/>
              <a:ext cx="10549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/>
                <a:t>Polar Flow</a:t>
              </a: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7046EC69-7AE7-4603-BA17-D2056DE1F92A}"/>
                </a:ext>
              </a:extLst>
            </p:cNvPr>
            <p:cNvSpPr txBox="1"/>
            <p:nvPr/>
          </p:nvSpPr>
          <p:spPr>
            <a:xfrm>
              <a:off x="5814113" y="2932441"/>
              <a:ext cx="12057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/>
                <a:t>Endomondo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5188CC25-3FFD-49A0-B2DD-6BB3B05FD035}"/>
                </a:ext>
              </a:extLst>
            </p:cNvPr>
            <p:cNvSpPr txBox="1"/>
            <p:nvPr/>
          </p:nvSpPr>
          <p:spPr>
            <a:xfrm>
              <a:off x="7670383" y="2926650"/>
              <a:ext cx="6982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/>
                <a:t>Strava</a:t>
              </a:r>
            </a:p>
          </p:txBody>
        </p:sp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A408C93E-C6AA-4843-9581-644554ED5C2B}"/>
              </a:ext>
            </a:extLst>
          </p:cNvPr>
          <p:cNvGrpSpPr/>
          <p:nvPr/>
        </p:nvGrpSpPr>
        <p:grpSpPr>
          <a:xfrm>
            <a:off x="4224234" y="3753191"/>
            <a:ext cx="4302152" cy="1453605"/>
            <a:chOff x="4224234" y="3753191"/>
            <a:chExt cx="4302152" cy="1453605"/>
          </a:xfrm>
        </p:grpSpPr>
        <p:pic>
          <p:nvPicPr>
            <p:cNvPr id="33" name="Imagen 32">
              <a:extLst>
                <a:ext uri="{FF2B5EF4-FFF2-40B4-BE49-F238E27FC236}">
                  <a16:creationId xmlns:a16="http://schemas.microsoft.com/office/drawing/2014/main" id="{C7696E6F-A27C-491B-854F-18CDFE6811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700"/>
            <a:stretch/>
          </p:blipFill>
          <p:spPr>
            <a:xfrm>
              <a:off x="4224234" y="3753191"/>
              <a:ext cx="4302152" cy="1200777"/>
            </a:xfrm>
            <a:prstGeom prst="rect">
              <a:avLst/>
            </a:prstGeom>
          </p:spPr>
        </p:pic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4C3276EC-9E5A-40ED-B4E4-54BD0BE073CC}"/>
                </a:ext>
              </a:extLst>
            </p:cNvPr>
            <p:cNvSpPr txBox="1"/>
            <p:nvPr/>
          </p:nvSpPr>
          <p:spPr>
            <a:xfrm>
              <a:off x="4445633" y="4862466"/>
              <a:ext cx="6056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/>
                <a:t>Yazio</a:t>
              </a:r>
            </a:p>
          </p:txBody>
        </p: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B09E0013-690D-441E-BC93-A5E169DA303C}"/>
                </a:ext>
              </a:extLst>
            </p:cNvPr>
            <p:cNvSpPr txBox="1"/>
            <p:nvPr/>
          </p:nvSpPr>
          <p:spPr>
            <a:xfrm>
              <a:off x="5964132" y="4862466"/>
              <a:ext cx="8287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/>
                <a:t>Lifesum</a:t>
              </a:r>
            </a:p>
          </p:txBody>
        </p: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D54E9EBB-A418-4FCD-BB11-82ECEA412B40}"/>
                </a:ext>
              </a:extLst>
            </p:cNvPr>
            <p:cNvSpPr txBox="1"/>
            <p:nvPr/>
          </p:nvSpPr>
          <p:spPr>
            <a:xfrm>
              <a:off x="7654473" y="4868242"/>
              <a:ext cx="8098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/>
                <a:t>Nootric</a:t>
              </a:r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5B7F7C55-DD8A-4F34-98CA-55FFB1B374A0}"/>
              </a:ext>
            </a:extLst>
          </p:cNvPr>
          <p:cNvGrpSpPr/>
          <p:nvPr/>
        </p:nvGrpSpPr>
        <p:grpSpPr>
          <a:xfrm>
            <a:off x="4253979" y="5540089"/>
            <a:ext cx="4215714" cy="1203481"/>
            <a:chOff x="4253979" y="5540089"/>
            <a:chExt cx="4215714" cy="1203481"/>
          </a:xfrm>
        </p:grpSpPr>
        <p:pic>
          <p:nvPicPr>
            <p:cNvPr id="19" name="Imagen 18">
              <a:extLst>
                <a:ext uri="{FF2B5EF4-FFF2-40B4-BE49-F238E27FC236}">
                  <a16:creationId xmlns:a16="http://schemas.microsoft.com/office/drawing/2014/main" id="{C048E023-B52D-4BAE-85AB-CA426441D1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52" r="26204" b="9692"/>
            <a:stretch/>
          </p:blipFill>
          <p:spPr>
            <a:xfrm>
              <a:off x="5509912" y="5540089"/>
              <a:ext cx="1814180" cy="975340"/>
            </a:xfrm>
            <a:prstGeom prst="rect">
              <a:avLst/>
            </a:prstGeom>
          </p:spPr>
        </p:pic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4F40738C-3FFF-4BA9-838A-C5F6F92336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126" b="9692"/>
            <a:stretch/>
          </p:blipFill>
          <p:spPr>
            <a:xfrm>
              <a:off x="7570087" y="5545253"/>
              <a:ext cx="899606" cy="975340"/>
            </a:xfrm>
            <a:prstGeom prst="rect">
              <a:avLst/>
            </a:prstGeom>
          </p:spPr>
        </p:pic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80B9F1CA-8C10-4F01-B1AA-9B20413584EF}"/>
                </a:ext>
              </a:extLst>
            </p:cNvPr>
            <p:cNvSpPr txBox="1"/>
            <p:nvPr/>
          </p:nvSpPr>
          <p:spPr>
            <a:xfrm>
              <a:off x="4286122" y="6320144"/>
              <a:ext cx="8996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/>
                <a:t>Nooddle</a:t>
              </a:r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B3C1FAAC-A2B1-4A56-A181-DD60699D2B22}"/>
                </a:ext>
              </a:extLst>
            </p:cNvPr>
            <p:cNvSpPr txBox="1"/>
            <p:nvPr/>
          </p:nvSpPr>
          <p:spPr>
            <a:xfrm>
              <a:off x="6068762" y="6377057"/>
              <a:ext cx="6055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err="1"/>
                <a:t>Tasty</a:t>
              </a:r>
              <a:endParaRPr lang="es-ES" sz="1600" dirty="0"/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49CB3415-4262-4BB4-8905-DA8A47653D05}"/>
                </a:ext>
              </a:extLst>
            </p:cNvPr>
            <p:cNvSpPr txBox="1"/>
            <p:nvPr/>
          </p:nvSpPr>
          <p:spPr>
            <a:xfrm>
              <a:off x="7570088" y="6405016"/>
              <a:ext cx="8710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err="1"/>
                <a:t>Hatcook</a:t>
              </a:r>
              <a:endParaRPr lang="es-ES" sz="1600" dirty="0"/>
            </a:p>
          </p:txBody>
        </p:sp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415CD946-4AB2-4B54-83BA-74436006AF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834" r="75699" b="9692"/>
            <a:stretch/>
          </p:blipFill>
          <p:spPr>
            <a:xfrm>
              <a:off x="4253979" y="5606984"/>
              <a:ext cx="915699" cy="7935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5272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ángulo 10">
            <a:extLst>
              <a:ext uri="{FF2B5EF4-FFF2-40B4-BE49-F238E27FC236}">
                <a16:creationId xmlns:a16="http://schemas.microsoft.com/office/drawing/2014/main" id="{74A44A82-9390-4F57-9F23-4ADA8134830B}"/>
              </a:ext>
            </a:extLst>
          </p:cNvPr>
          <p:cNvSpPr/>
          <p:nvPr/>
        </p:nvSpPr>
        <p:spPr>
          <a:xfrm>
            <a:off x="0" y="2"/>
            <a:ext cx="9144000" cy="869095"/>
          </a:xfrm>
          <a:prstGeom prst="rect">
            <a:avLst/>
          </a:prstGeom>
          <a:solidFill>
            <a:srgbClr val="80C6DF"/>
          </a:solidFill>
          <a:ln>
            <a:solidFill>
              <a:srgbClr val="80C6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Investigación con usuarios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307A301-224D-44C6-AD6B-012DE14BE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653" y="106834"/>
            <a:ext cx="1414347" cy="65542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B7BD255-B2EE-4F40-BEEF-2C60C6327C46}"/>
              </a:ext>
            </a:extLst>
          </p:cNvPr>
          <p:cNvSpPr txBox="1"/>
          <p:nvPr/>
        </p:nvSpPr>
        <p:spPr>
          <a:xfrm>
            <a:off x="496943" y="3360260"/>
            <a:ext cx="836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	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67437FC-9D26-46F5-80A6-ACE8AFC24B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076" y="1667582"/>
            <a:ext cx="3866944" cy="3866944"/>
          </a:xfrm>
          <a:prstGeom prst="rect">
            <a:avLst/>
          </a:prstGeom>
        </p:spPr>
      </p:pic>
      <p:grpSp>
        <p:nvGrpSpPr>
          <p:cNvPr id="14" name="Grupo 13">
            <a:extLst>
              <a:ext uri="{FF2B5EF4-FFF2-40B4-BE49-F238E27FC236}">
                <a16:creationId xmlns:a16="http://schemas.microsoft.com/office/drawing/2014/main" id="{F35BB960-FF6F-4A7D-8667-A1C185827EBC}"/>
              </a:ext>
            </a:extLst>
          </p:cNvPr>
          <p:cNvGrpSpPr/>
          <p:nvPr/>
        </p:nvGrpSpPr>
        <p:grpSpPr>
          <a:xfrm>
            <a:off x="732674" y="2852368"/>
            <a:ext cx="3345735" cy="2119447"/>
            <a:chOff x="-162340" y="1365044"/>
            <a:chExt cx="3345735" cy="2119447"/>
          </a:xfrm>
        </p:grpSpPr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2E5BECF5-4945-4FD6-A7F3-A5B117EB224A}"/>
                </a:ext>
              </a:extLst>
            </p:cNvPr>
            <p:cNvSpPr/>
            <p:nvPr/>
          </p:nvSpPr>
          <p:spPr>
            <a:xfrm>
              <a:off x="-162340" y="1365044"/>
              <a:ext cx="3345735" cy="341704"/>
            </a:xfrm>
            <a:prstGeom prst="roundRect">
              <a:avLst/>
            </a:prstGeom>
            <a:solidFill>
              <a:srgbClr val="2E75B6"/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b="1" dirty="0">
                  <a:solidFill>
                    <a:schemeClr val="bg1"/>
                  </a:solidFill>
                </a:rPr>
                <a:t>Aplicaciones de entrenamiento</a:t>
              </a:r>
            </a:p>
          </p:txBody>
        </p:sp>
        <p:sp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id="{207F664E-7F6C-4C36-8A8D-76AE3360EA87}"/>
                </a:ext>
              </a:extLst>
            </p:cNvPr>
            <p:cNvSpPr/>
            <p:nvPr/>
          </p:nvSpPr>
          <p:spPr>
            <a:xfrm>
              <a:off x="-162340" y="2250019"/>
              <a:ext cx="3345735" cy="341704"/>
            </a:xfrm>
            <a:prstGeom prst="roundRect">
              <a:avLst/>
            </a:prstGeom>
            <a:solidFill>
              <a:srgbClr val="2E75B6"/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b="1" dirty="0">
                  <a:solidFill>
                    <a:schemeClr val="bg1"/>
                  </a:solidFill>
                </a:rPr>
                <a:t>Aplicaciones de nutrición</a:t>
              </a:r>
            </a:p>
          </p:txBody>
        </p:sp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BB5E0FD7-91D2-41B9-9944-11E5A25DA39C}"/>
                </a:ext>
              </a:extLst>
            </p:cNvPr>
            <p:cNvSpPr/>
            <p:nvPr/>
          </p:nvSpPr>
          <p:spPr>
            <a:xfrm>
              <a:off x="-162340" y="3142787"/>
              <a:ext cx="3345735" cy="341704"/>
            </a:xfrm>
            <a:prstGeom prst="roundRect">
              <a:avLst/>
            </a:prstGeom>
            <a:solidFill>
              <a:srgbClr val="2E75B6"/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b="1" dirty="0">
                  <a:solidFill>
                    <a:schemeClr val="bg1"/>
                  </a:solidFill>
                </a:rPr>
                <a:t>Aplicaciones de cocina</a:t>
              </a:r>
            </a:p>
          </p:txBody>
        </p:sp>
      </p:grp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89943916-60B6-4C8A-AB7F-FB7FF4A950FD}"/>
              </a:ext>
            </a:extLst>
          </p:cNvPr>
          <p:cNvSpPr/>
          <p:nvPr/>
        </p:nvSpPr>
        <p:spPr>
          <a:xfrm>
            <a:off x="168308" y="1081535"/>
            <a:ext cx="3632168" cy="44246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 group 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B78B8661-B1F1-4E36-8825-9DE3D40044CB}"/>
              </a:ext>
            </a:extLst>
          </p:cNvPr>
          <p:cNvGrpSpPr/>
          <p:nvPr/>
        </p:nvGrpSpPr>
        <p:grpSpPr>
          <a:xfrm>
            <a:off x="340242" y="1447348"/>
            <a:ext cx="396823" cy="3401378"/>
            <a:chOff x="340242" y="895314"/>
            <a:chExt cx="396823" cy="4773159"/>
          </a:xfrm>
        </p:grpSpPr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11D51C18-51F3-4D83-9E19-79CD61EDA65D}"/>
                </a:ext>
              </a:extLst>
            </p:cNvPr>
            <p:cNvCxnSpPr>
              <a:cxnSpLocks/>
            </p:cNvCxnSpPr>
            <p:nvPr/>
          </p:nvCxnSpPr>
          <p:spPr>
            <a:xfrm>
              <a:off x="340242" y="895314"/>
              <a:ext cx="0" cy="4773159"/>
            </a:xfrm>
            <a:prstGeom prst="line">
              <a:avLst/>
            </a:prstGeom>
            <a:ln w="1905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85CFA07B-22FF-4978-B649-4DDB321C49FD}"/>
                </a:ext>
              </a:extLst>
            </p:cNvPr>
            <p:cNvCxnSpPr>
              <a:cxnSpLocks/>
            </p:cNvCxnSpPr>
            <p:nvPr/>
          </p:nvCxnSpPr>
          <p:spPr>
            <a:xfrm>
              <a:off x="345396" y="5656521"/>
              <a:ext cx="387278" cy="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41646F9D-A4E9-4A7F-8423-67155776E91D}"/>
                </a:ext>
              </a:extLst>
            </p:cNvPr>
            <p:cNvCxnSpPr>
              <a:cxnSpLocks/>
            </p:cNvCxnSpPr>
            <p:nvPr/>
          </p:nvCxnSpPr>
          <p:spPr>
            <a:xfrm>
              <a:off x="342438" y="4375075"/>
              <a:ext cx="394627" cy="86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2DDB59B1-98CE-47CE-9C54-B374797F2BA1}"/>
                </a:ext>
              </a:extLst>
            </p:cNvPr>
            <p:cNvCxnSpPr>
              <a:cxnSpLocks/>
            </p:cNvCxnSpPr>
            <p:nvPr/>
          </p:nvCxnSpPr>
          <p:spPr>
            <a:xfrm>
              <a:off x="342438" y="3062521"/>
              <a:ext cx="390236" cy="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1323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ángulo 10">
            <a:extLst>
              <a:ext uri="{FF2B5EF4-FFF2-40B4-BE49-F238E27FC236}">
                <a16:creationId xmlns:a16="http://schemas.microsoft.com/office/drawing/2014/main" id="{74A44A82-9390-4F57-9F23-4ADA8134830B}"/>
              </a:ext>
            </a:extLst>
          </p:cNvPr>
          <p:cNvSpPr/>
          <p:nvPr/>
        </p:nvSpPr>
        <p:spPr>
          <a:xfrm>
            <a:off x="0" y="2"/>
            <a:ext cx="9144000" cy="869095"/>
          </a:xfrm>
          <a:prstGeom prst="rect">
            <a:avLst/>
          </a:prstGeom>
          <a:solidFill>
            <a:srgbClr val="80C6DF"/>
          </a:solidFill>
          <a:ln>
            <a:solidFill>
              <a:srgbClr val="80C6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Descubrimiento de requisitos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307A301-224D-44C6-AD6B-012DE14BE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653" y="106834"/>
            <a:ext cx="1414347" cy="65542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B7BD255-B2EE-4F40-BEEF-2C60C6327C46}"/>
              </a:ext>
            </a:extLst>
          </p:cNvPr>
          <p:cNvSpPr txBox="1"/>
          <p:nvPr/>
        </p:nvSpPr>
        <p:spPr>
          <a:xfrm>
            <a:off x="390617" y="2038876"/>
            <a:ext cx="836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	</a:t>
            </a:r>
          </a:p>
        </p:txBody>
      </p:sp>
      <p:graphicFrame>
        <p:nvGraphicFramePr>
          <p:cNvPr id="2" name="Tabla 4">
            <a:extLst>
              <a:ext uri="{FF2B5EF4-FFF2-40B4-BE49-F238E27FC236}">
                <a16:creationId xmlns:a16="http://schemas.microsoft.com/office/drawing/2014/main" id="{5B6AFC8C-5927-4E03-8851-FA735EC48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943804"/>
              </p:ext>
            </p:extLst>
          </p:nvPr>
        </p:nvGraphicFramePr>
        <p:xfrm>
          <a:off x="390617" y="1265274"/>
          <a:ext cx="8362764" cy="4907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7588">
                  <a:extLst>
                    <a:ext uri="{9D8B030D-6E8A-4147-A177-3AD203B41FA5}">
                      <a16:colId xmlns:a16="http://schemas.microsoft.com/office/drawing/2014/main" val="1651040774"/>
                    </a:ext>
                  </a:extLst>
                </a:gridCol>
                <a:gridCol w="2787588">
                  <a:extLst>
                    <a:ext uri="{9D8B030D-6E8A-4147-A177-3AD203B41FA5}">
                      <a16:colId xmlns:a16="http://schemas.microsoft.com/office/drawing/2014/main" val="3475413692"/>
                    </a:ext>
                  </a:extLst>
                </a:gridCol>
                <a:gridCol w="2787588">
                  <a:extLst>
                    <a:ext uri="{9D8B030D-6E8A-4147-A177-3AD203B41FA5}">
                      <a16:colId xmlns:a16="http://schemas.microsoft.com/office/drawing/2014/main" val="4225780878"/>
                    </a:ext>
                  </a:extLst>
                </a:gridCol>
              </a:tblGrid>
              <a:tr h="1543257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00525"/>
                  </a:ext>
                </a:extLst>
              </a:tr>
              <a:tr h="3364732">
                <a:tc>
                  <a:txBody>
                    <a:bodyPr/>
                    <a:lstStyle/>
                    <a:p>
                      <a:r>
                        <a:rPr lang="es-ES" sz="1400" dirty="0"/>
                        <a:t>Ejercicios intensos</a:t>
                      </a:r>
                    </a:p>
                    <a:p>
                      <a:r>
                        <a:rPr lang="es-ES" sz="1400" b="1" dirty="0"/>
                        <a:t>10/10</a:t>
                      </a:r>
                    </a:p>
                    <a:p>
                      <a:endParaRPr lang="es-ES" sz="1400" dirty="0"/>
                    </a:p>
                    <a:p>
                      <a:r>
                        <a:rPr lang="es-ES" sz="1400" dirty="0"/>
                        <a:t>Método efectivo y fácil de seguir</a:t>
                      </a:r>
                    </a:p>
                    <a:p>
                      <a:r>
                        <a:rPr lang="es-ES" sz="1400" b="1" dirty="0"/>
                        <a:t>6/10</a:t>
                      </a:r>
                    </a:p>
                    <a:p>
                      <a:endParaRPr lang="es-ES" sz="1400" dirty="0"/>
                    </a:p>
                    <a:p>
                      <a:r>
                        <a:rPr lang="es-ES" sz="1400" dirty="0"/>
                        <a:t>Registro de comidas</a:t>
                      </a:r>
                    </a:p>
                    <a:p>
                      <a:r>
                        <a:rPr lang="es-ES" sz="1400" b="1" dirty="0"/>
                        <a:t>6/10</a:t>
                      </a:r>
                    </a:p>
                    <a:p>
                      <a:endParaRPr lang="es-ES" sz="1400" dirty="0"/>
                    </a:p>
                    <a:p>
                      <a:r>
                        <a:rPr lang="es-ES" sz="1400" dirty="0"/>
                        <a:t>Consejos nutricionales</a:t>
                      </a:r>
                    </a:p>
                    <a:p>
                      <a:r>
                        <a:rPr lang="es-ES" sz="1400" b="1" dirty="0"/>
                        <a:t>6/10</a:t>
                      </a:r>
                    </a:p>
                    <a:p>
                      <a:endParaRPr lang="es-ES" sz="1400" dirty="0"/>
                    </a:p>
                    <a:p>
                      <a:r>
                        <a:rPr lang="es-ES" sz="1400" dirty="0"/>
                        <a:t>Recetas fáciles</a:t>
                      </a:r>
                    </a:p>
                    <a:p>
                      <a:r>
                        <a:rPr lang="es-ES" sz="1400" b="1" dirty="0"/>
                        <a:t>3/10</a:t>
                      </a:r>
                    </a:p>
                    <a:p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Ejercicios intensos</a:t>
                      </a:r>
                    </a:p>
                    <a:p>
                      <a:r>
                        <a:rPr lang="es-ES" sz="1400" b="1" dirty="0"/>
                        <a:t>10/10</a:t>
                      </a:r>
                    </a:p>
                    <a:p>
                      <a:endParaRPr lang="es-ES" sz="1400" dirty="0"/>
                    </a:p>
                    <a:p>
                      <a:r>
                        <a:rPr lang="es-ES" sz="1400" dirty="0"/>
                        <a:t>Método efectivo y fácil de seguir</a:t>
                      </a:r>
                    </a:p>
                    <a:p>
                      <a:r>
                        <a:rPr lang="es-ES" sz="1400" b="1" dirty="0"/>
                        <a:t>6/10</a:t>
                      </a:r>
                    </a:p>
                    <a:p>
                      <a:endParaRPr lang="es-ES" sz="1400" dirty="0"/>
                    </a:p>
                    <a:p>
                      <a:r>
                        <a:rPr lang="es-ES" sz="1400" dirty="0"/>
                        <a:t>Registro de comidas</a:t>
                      </a:r>
                    </a:p>
                    <a:p>
                      <a:r>
                        <a:rPr lang="es-ES" sz="1400" b="1" dirty="0"/>
                        <a:t>6/10</a:t>
                      </a:r>
                    </a:p>
                    <a:p>
                      <a:endParaRPr lang="es-ES" sz="1400" dirty="0"/>
                    </a:p>
                    <a:p>
                      <a:r>
                        <a:rPr lang="es-ES" sz="1400" dirty="0"/>
                        <a:t>Consejos nutricionales</a:t>
                      </a:r>
                    </a:p>
                    <a:p>
                      <a:r>
                        <a:rPr lang="es-ES" sz="1400" b="1" dirty="0"/>
                        <a:t>6/10</a:t>
                      </a:r>
                    </a:p>
                    <a:p>
                      <a:endParaRPr lang="es-ES" sz="1400" dirty="0"/>
                    </a:p>
                    <a:p>
                      <a:r>
                        <a:rPr lang="es-ES" sz="1400" dirty="0"/>
                        <a:t>Recetas fáciles</a:t>
                      </a:r>
                    </a:p>
                    <a:p>
                      <a:r>
                        <a:rPr lang="es-ES" sz="1400" b="1" dirty="0"/>
                        <a:t>3/10</a:t>
                      </a:r>
                    </a:p>
                    <a:p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Ejercicios intensos</a:t>
                      </a:r>
                    </a:p>
                    <a:p>
                      <a:r>
                        <a:rPr lang="es-ES" sz="1400" b="1" dirty="0"/>
                        <a:t>2/10</a:t>
                      </a:r>
                    </a:p>
                    <a:p>
                      <a:endParaRPr lang="es-ES" sz="1400" dirty="0"/>
                    </a:p>
                    <a:p>
                      <a:r>
                        <a:rPr lang="es-ES" sz="1400" dirty="0"/>
                        <a:t>Método efectivo y fácil de seguir</a:t>
                      </a:r>
                    </a:p>
                    <a:p>
                      <a:r>
                        <a:rPr lang="es-ES" sz="1400" b="1" dirty="0"/>
                        <a:t>4/10</a:t>
                      </a:r>
                    </a:p>
                    <a:p>
                      <a:endParaRPr lang="es-ES" sz="1400" dirty="0"/>
                    </a:p>
                    <a:p>
                      <a:r>
                        <a:rPr lang="es-ES" sz="1400" dirty="0"/>
                        <a:t>Registro de comidas</a:t>
                      </a:r>
                    </a:p>
                    <a:p>
                      <a:r>
                        <a:rPr lang="es-ES" sz="1400" b="1" dirty="0"/>
                        <a:t>10/10</a:t>
                      </a:r>
                    </a:p>
                    <a:p>
                      <a:endParaRPr lang="es-ES" sz="1400" dirty="0"/>
                    </a:p>
                    <a:p>
                      <a:r>
                        <a:rPr lang="es-ES" sz="1400" dirty="0"/>
                        <a:t>Consejos nutricionales</a:t>
                      </a:r>
                    </a:p>
                    <a:p>
                      <a:r>
                        <a:rPr lang="es-ES" sz="1400" b="1" dirty="0"/>
                        <a:t>10/10</a:t>
                      </a:r>
                    </a:p>
                    <a:p>
                      <a:endParaRPr lang="es-ES" sz="1400" dirty="0"/>
                    </a:p>
                    <a:p>
                      <a:r>
                        <a:rPr lang="es-ES" sz="1400" dirty="0"/>
                        <a:t>Recetas fáciles</a:t>
                      </a:r>
                    </a:p>
                    <a:p>
                      <a:r>
                        <a:rPr lang="es-ES" sz="1400" b="1" dirty="0"/>
                        <a:t>1/10</a:t>
                      </a:r>
                    </a:p>
                    <a:p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239584"/>
                  </a:ext>
                </a:extLst>
              </a:tr>
            </a:tbl>
          </a:graphicData>
        </a:graphic>
      </p:graphicFrame>
      <p:pic>
        <p:nvPicPr>
          <p:cNvPr id="7" name="Picture 1">
            <a:extLst>
              <a:ext uri="{FF2B5EF4-FFF2-40B4-BE49-F238E27FC236}">
                <a16:creationId xmlns:a16="http://schemas.microsoft.com/office/drawing/2014/main" id="{C9C04C5E-26E7-426B-AE36-85E2082328BD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922" y="1486426"/>
            <a:ext cx="1104900" cy="1104900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A8D97037-CBEE-47E9-95D2-F91443F0E063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346" y="1486426"/>
            <a:ext cx="1013306" cy="1104900"/>
          </a:xfrm>
          <a:prstGeom prst="rect">
            <a:avLst/>
          </a:prstGeom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84BBDC8B-BDF6-4C36-8419-FA16686E5E44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772" y="1486426"/>
            <a:ext cx="1104902" cy="11049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7BB1CBC-1111-4473-BA41-816602405FFA}"/>
              </a:ext>
            </a:extLst>
          </p:cNvPr>
          <p:cNvSpPr txBox="1"/>
          <p:nvPr/>
        </p:nvSpPr>
        <p:spPr>
          <a:xfrm>
            <a:off x="3310724" y="6209749"/>
            <a:ext cx="2522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Personas de la aplicación</a:t>
            </a:r>
          </a:p>
        </p:txBody>
      </p:sp>
    </p:spTree>
    <p:extLst>
      <p:ext uri="{BB962C8B-B14F-4D97-AF65-F5344CB8AC3E}">
        <p14:creationId xmlns:p14="http://schemas.microsoft.com/office/powerpoint/2010/main" val="1719895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ángulo 10">
            <a:extLst>
              <a:ext uri="{FF2B5EF4-FFF2-40B4-BE49-F238E27FC236}">
                <a16:creationId xmlns:a16="http://schemas.microsoft.com/office/drawing/2014/main" id="{74A44A82-9390-4F57-9F23-4ADA8134830B}"/>
              </a:ext>
            </a:extLst>
          </p:cNvPr>
          <p:cNvSpPr/>
          <p:nvPr/>
        </p:nvSpPr>
        <p:spPr>
          <a:xfrm>
            <a:off x="0" y="2"/>
            <a:ext cx="9144000" cy="869095"/>
          </a:xfrm>
          <a:prstGeom prst="rect">
            <a:avLst/>
          </a:prstGeom>
          <a:solidFill>
            <a:srgbClr val="80C6DF"/>
          </a:solidFill>
          <a:ln>
            <a:solidFill>
              <a:srgbClr val="80C6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Descubrimiento de requisitos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307A301-224D-44C6-AD6B-012DE14BE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653" y="106834"/>
            <a:ext cx="1414347" cy="655429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E71AC4B1-FE16-4C64-B4A5-C8075D3CC7E6}"/>
              </a:ext>
            </a:extLst>
          </p:cNvPr>
          <p:cNvSpPr txBox="1"/>
          <p:nvPr/>
        </p:nvSpPr>
        <p:spPr>
          <a:xfrm>
            <a:off x="249603" y="1260326"/>
            <a:ext cx="221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USUARIOS OBJETIVO </a:t>
            </a:r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AA391C13-8ED1-48F8-AC63-EA874DA2A51C}"/>
              </a:ext>
            </a:extLst>
          </p:cNvPr>
          <p:cNvGrpSpPr/>
          <p:nvPr/>
        </p:nvGrpSpPr>
        <p:grpSpPr>
          <a:xfrm>
            <a:off x="706803" y="1757499"/>
            <a:ext cx="8057247" cy="4473357"/>
            <a:chOff x="330883" y="1708567"/>
            <a:chExt cx="8057247" cy="4473357"/>
          </a:xfrm>
        </p:grpSpPr>
        <p:grpSp>
          <p:nvGrpSpPr>
            <p:cNvPr id="20" name="Grupo 19">
              <a:extLst>
                <a:ext uri="{FF2B5EF4-FFF2-40B4-BE49-F238E27FC236}">
                  <a16:creationId xmlns:a16="http://schemas.microsoft.com/office/drawing/2014/main" id="{AB118740-109B-4733-ACF7-4EF66502D0B6}"/>
                </a:ext>
              </a:extLst>
            </p:cNvPr>
            <p:cNvGrpSpPr/>
            <p:nvPr/>
          </p:nvGrpSpPr>
          <p:grpSpPr>
            <a:xfrm>
              <a:off x="330883" y="1708567"/>
              <a:ext cx="1300480" cy="4473357"/>
              <a:chOff x="206034" y="1362793"/>
              <a:chExt cx="1534410" cy="5196510"/>
            </a:xfrm>
          </p:grpSpPr>
          <p:pic>
            <p:nvPicPr>
              <p:cNvPr id="10" name="Imagen 9">
                <a:extLst>
                  <a:ext uri="{FF2B5EF4-FFF2-40B4-BE49-F238E27FC236}">
                    <a16:creationId xmlns:a16="http://schemas.microsoft.com/office/drawing/2014/main" id="{71599BAF-F1D2-49AB-838F-FDE89ED7EE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89" t="6269" r="70031" b="8428"/>
              <a:stretch/>
            </p:blipFill>
            <p:spPr>
              <a:xfrm>
                <a:off x="206034" y="1362793"/>
                <a:ext cx="1534410" cy="1534160"/>
              </a:xfrm>
              <a:prstGeom prst="flowChartConnector">
                <a:avLst/>
              </a:prstGeom>
            </p:spPr>
          </p:pic>
          <p:pic>
            <p:nvPicPr>
              <p:cNvPr id="16" name="Imagen 15">
                <a:extLst>
                  <a:ext uri="{FF2B5EF4-FFF2-40B4-BE49-F238E27FC236}">
                    <a16:creationId xmlns:a16="http://schemas.microsoft.com/office/drawing/2014/main" id="{B83F7583-F234-4A6E-A2B7-A8C7476657E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323" t="5951" r="35397" b="8746"/>
              <a:stretch/>
            </p:blipFill>
            <p:spPr>
              <a:xfrm>
                <a:off x="206034" y="3193968"/>
                <a:ext cx="1534410" cy="1534160"/>
              </a:xfrm>
              <a:prstGeom prst="flowChartConnector">
                <a:avLst/>
              </a:prstGeom>
            </p:spPr>
          </p:pic>
          <p:pic>
            <p:nvPicPr>
              <p:cNvPr id="18" name="Imagen 17">
                <a:extLst>
                  <a:ext uri="{FF2B5EF4-FFF2-40B4-BE49-F238E27FC236}">
                    <a16:creationId xmlns:a16="http://schemas.microsoft.com/office/drawing/2014/main" id="{739AE49F-93FA-4AD5-8ECD-A46924A9A76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654" t="5951" r="2066" b="8746"/>
              <a:stretch/>
            </p:blipFill>
            <p:spPr>
              <a:xfrm>
                <a:off x="206034" y="5025143"/>
                <a:ext cx="1534410" cy="1534160"/>
              </a:xfrm>
              <a:prstGeom prst="flowChartConnector">
                <a:avLst/>
              </a:prstGeom>
            </p:spPr>
          </p:pic>
        </p:grpSp>
        <p:grpSp>
          <p:nvGrpSpPr>
            <p:cNvPr id="28" name="Grupo 27">
              <a:extLst>
                <a:ext uri="{FF2B5EF4-FFF2-40B4-BE49-F238E27FC236}">
                  <a16:creationId xmlns:a16="http://schemas.microsoft.com/office/drawing/2014/main" id="{C3C190A7-EBA4-4EE2-B8B5-2AB92BBFFA1E}"/>
                </a:ext>
              </a:extLst>
            </p:cNvPr>
            <p:cNvGrpSpPr/>
            <p:nvPr/>
          </p:nvGrpSpPr>
          <p:grpSpPr>
            <a:xfrm>
              <a:off x="1941627" y="2532899"/>
              <a:ext cx="6446503" cy="2477165"/>
              <a:chOff x="1941627" y="2532661"/>
              <a:chExt cx="6850714" cy="2459473"/>
            </a:xfrm>
          </p:grpSpPr>
          <p:grpSp>
            <p:nvGrpSpPr>
              <p:cNvPr id="6" name="Grupo 5">
                <a:extLst>
                  <a:ext uri="{FF2B5EF4-FFF2-40B4-BE49-F238E27FC236}">
                    <a16:creationId xmlns:a16="http://schemas.microsoft.com/office/drawing/2014/main" id="{50FFD03F-2246-4998-89F8-9FC9EA593C4E}"/>
                  </a:ext>
                </a:extLst>
              </p:cNvPr>
              <p:cNvGrpSpPr/>
              <p:nvPr/>
            </p:nvGrpSpPr>
            <p:grpSpPr>
              <a:xfrm>
                <a:off x="2796967" y="2532661"/>
                <a:ext cx="5995374" cy="2459473"/>
                <a:chOff x="-159593" y="2386925"/>
                <a:chExt cx="5995374" cy="2459473"/>
              </a:xfrm>
            </p:grpSpPr>
            <p:pic>
              <p:nvPicPr>
                <p:cNvPr id="3" name="Imagen 2">
                  <a:extLst>
                    <a:ext uri="{FF2B5EF4-FFF2-40B4-BE49-F238E27FC236}">
                      <a16:creationId xmlns:a16="http://schemas.microsoft.com/office/drawing/2014/main" id="{2740FCCA-172E-4C01-9DD0-FAFECDD58D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159593" y="3299412"/>
                  <a:ext cx="2490317" cy="1400803"/>
                </a:xfrm>
                <a:prstGeom prst="rect">
                  <a:avLst/>
                </a:prstGeom>
              </p:spPr>
            </p:pic>
            <p:pic>
              <p:nvPicPr>
                <p:cNvPr id="9" name="Imagen 8">
                  <a:extLst>
                    <a:ext uri="{FF2B5EF4-FFF2-40B4-BE49-F238E27FC236}">
                      <a16:creationId xmlns:a16="http://schemas.microsoft.com/office/drawing/2014/main" id="{CA8E5D47-5317-45A6-A969-408F119B03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45464" y="3276626"/>
                  <a:ext cx="2490317" cy="1569772"/>
                </a:xfrm>
                <a:prstGeom prst="rect">
                  <a:avLst/>
                </a:prstGeom>
              </p:spPr>
            </p:pic>
            <p:sp>
              <p:nvSpPr>
                <p:cNvPr id="2" name="CuadroTexto 1">
                  <a:extLst>
                    <a:ext uri="{FF2B5EF4-FFF2-40B4-BE49-F238E27FC236}">
                      <a16:creationId xmlns:a16="http://schemas.microsoft.com/office/drawing/2014/main" id="{12F1ADA7-316D-4F9C-B12D-F9B8765E6DBF}"/>
                    </a:ext>
                  </a:extLst>
                </p:cNvPr>
                <p:cNvSpPr txBox="1"/>
                <p:nvPr/>
              </p:nvSpPr>
              <p:spPr>
                <a:xfrm>
                  <a:off x="-72674" y="2523117"/>
                  <a:ext cx="2010397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dirty="0"/>
                    <a:t>CARD SORTING</a:t>
                  </a:r>
                </a:p>
              </p:txBody>
            </p:sp>
            <p:sp>
              <p:nvSpPr>
                <p:cNvPr id="5" name="CuadroTexto 4">
                  <a:extLst>
                    <a:ext uri="{FF2B5EF4-FFF2-40B4-BE49-F238E27FC236}">
                      <a16:creationId xmlns:a16="http://schemas.microsoft.com/office/drawing/2014/main" id="{637C3BEA-3ACB-4D7E-82A1-D3DCEEB0A044}"/>
                    </a:ext>
                  </a:extLst>
                </p:cNvPr>
                <p:cNvSpPr txBox="1"/>
                <p:nvPr/>
              </p:nvSpPr>
              <p:spPr>
                <a:xfrm>
                  <a:off x="3405511" y="2386925"/>
                  <a:ext cx="2370221" cy="64171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dirty="0"/>
                    <a:t>ARQUITECTURA DE LA INFORMACIÓN</a:t>
                  </a:r>
                </a:p>
              </p:txBody>
            </p:sp>
          </p:grpSp>
          <p:sp>
            <p:nvSpPr>
              <p:cNvPr id="21" name="Flecha: a la derecha 20">
                <a:extLst>
                  <a:ext uri="{FF2B5EF4-FFF2-40B4-BE49-F238E27FC236}">
                    <a16:creationId xmlns:a16="http://schemas.microsoft.com/office/drawing/2014/main" id="{A7C37850-5266-4DAB-960A-5C759192EF6F}"/>
                  </a:ext>
                </a:extLst>
              </p:cNvPr>
              <p:cNvSpPr/>
              <p:nvPr/>
            </p:nvSpPr>
            <p:spPr>
              <a:xfrm>
                <a:off x="1941627" y="3784162"/>
                <a:ext cx="699974" cy="369332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5" name="Flecha: a la derecha 24">
                <a:extLst>
                  <a:ext uri="{FF2B5EF4-FFF2-40B4-BE49-F238E27FC236}">
                    <a16:creationId xmlns:a16="http://schemas.microsoft.com/office/drawing/2014/main" id="{3E4612F9-4A08-4274-A2F3-7A864653F429}"/>
                  </a:ext>
                </a:extLst>
              </p:cNvPr>
              <p:cNvSpPr/>
              <p:nvPr/>
            </p:nvSpPr>
            <p:spPr>
              <a:xfrm>
                <a:off x="5444667" y="3784162"/>
                <a:ext cx="699974" cy="369332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6972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ángulo 10">
            <a:extLst>
              <a:ext uri="{FF2B5EF4-FFF2-40B4-BE49-F238E27FC236}">
                <a16:creationId xmlns:a16="http://schemas.microsoft.com/office/drawing/2014/main" id="{74A44A82-9390-4F57-9F23-4ADA8134830B}"/>
              </a:ext>
            </a:extLst>
          </p:cNvPr>
          <p:cNvSpPr/>
          <p:nvPr/>
        </p:nvSpPr>
        <p:spPr>
          <a:xfrm>
            <a:off x="0" y="2"/>
            <a:ext cx="9144000" cy="869095"/>
          </a:xfrm>
          <a:prstGeom prst="rect">
            <a:avLst/>
          </a:prstGeom>
          <a:solidFill>
            <a:srgbClr val="80C6DF"/>
          </a:solidFill>
          <a:ln>
            <a:solidFill>
              <a:srgbClr val="80C6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Diseño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307A301-224D-44C6-AD6B-012DE14BE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653" y="106834"/>
            <a:ext cx="1414347" cy="65542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DDD009E-39C2-4F59-9EDA-00E51B9BA434}"/>
              </a:ext>
            </a:extLst>
          </p:cNvPr>
          <p:cNvSpPr txBox="1"/>
          <p:nvPr/>
        </p:nvSpPr>
        <p:spPr>
          <a:xfrm>
            <a:off x="390617" y="2038876"/>
            <a:ext cx="836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	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F73CAD2-F33C-42BE-AF2D-B62E7E769B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86" y="1503572"/>
            <a:ext cx="7389845" cy="4156786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DEB179CA-54E6-4880-A775-FF808B432561}"/>
              </a:ext>
            </a:extLst>
          </p:cNvPr>
          <p:cNvGrpSpPr/>
          <p:nvPr/>
        </p:nvGrpSpPr>
        <p:grpSpPr>
          <a:xfrm>
            <a:off x="187674" y="2408208"/>
            <a:ext cx="2110359" cy="2469244"/>
            <a:chOff x="209481" y="1495839"/>
            <a:chExt cx="3824949" cy="4813312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660B71FC-6021-439B-9C13-2DF722CE2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885" y="5087784"/>
              <a:ext cx="2801387" cy="1221367"/>
            </a:xfrm>
            <a:prstGeom prst="rect">
              <a:avLst/>
            </a:prstGeom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B81D61FD-89C0-4998-B8B9-A6D3029F9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787872" y="2754598"/>
              <a:ext cx="1962513" cy="1849098"/>
            </a:xfrm>
            <a:prstGeom prst="rect">
              <a:avLst/>
            </a:prstGeom>
          </p:spPr>
        </p:pic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E919AF82-2A38-4457-BAE8-E38337B27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481" y="1495839"/>
              <a:ext cx="3824949" cy="7746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2879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ángulo 10">
            <a:extLst>
              <a:ext uri="{FF2B5EF4-FFF2-40B4-BE49-F238E27FC236}">
                <a16:creationId xmlns:a16="http://schemas.microsoft.com/office/drawing/2014/main" id="{74A44A82-9390-4F57-9F23-4ADA8134830B}"/>
              </a:ext>
            </a:extLst>
          </p:cNvPr>
          <p:cNvSpPr/>
          <p:nvPr/>
        </p:nvSpPr>
        <p:spPr>
          <a:xfrm>
            <a:off x="0" y="2"/>
            <a:ext cx="9144000" cy="869095"/>
          </a:xfrm>
          <a:prstGeom prst="rect">
            <a:avLst/>
          </a:prstGeom>
          <a:solidFill>
            <a:srgbClr val="80C6DF"/>
          </a:solidFill>
          <a:ln>
            <a:solidFill>
              <a:srgbClr val="80C6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Evaluación con usuarios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307A301-224D-44C6-AD6B-012DE14BE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653" y="106834"/>
            <a:ext cx="1414347" cy="65542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B7BD255-B2EE-4F40-BEEF-2C60C6327C46}"/>
              </a:ext>
            </a:extLst>
          </p:cNvPr>
          <p:cNvSpPr txBox="1"/>
          <p:nvPr/>
        </p:nvSpPr>
        <p:spPr>
          <a:xfrm>
            <a:off x="390617" y="2038876"/>
            <a:ext cx="836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	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530A57C-EC49-4682-A761-E6A441F09662}"/>
              </a:ext>
            </a:extLst>
          </p:cNvPr>
          <p:cNvSpPr txBox="1"/>
          <p:nvPr/>
        </p:nvSpPr>
        <p:spPr>
          <a:xfrm>
            <a:off x="390617" y="978586"/>
            <a:ext cx="8362765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b="1" dirty="0"/>
              <a:t>Test de usuarios</a:t>
            </a:r>
            <a:r>
              <a:rPr lang="es-ES" sz="2000" dirty="0"/>
              <a:t>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6 tareas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6 participantes de entre 24 y 49 años</a:t>
            </a:r>
            <a:r>
              <a:rPr lang="es-ES" dirty="0"/>
              <a:t>	</a:t>
            </a:r>
          </a:p>
        </p:txBody>
      </p:sp>
      <p:graphicFrame>
        <p:nvGraphicFramePr>
          <p:cNvPr id="2" name="Tabla 4">
            <a:extLst>
              <a:ext uri="{FF2B5EF4-FFF2-40B4-BE49-F238E27FC236}">
                <a16:creationId xmlns:a16="http://schemas.microsoft.com/office/drawing/2014/main" id="{F5880B95-FB1E-413D-84E4-842A47018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818518"/>
              </p:ext>
            </p:extLst>
          </p:nvPr>
        </p:nvGraphicFramePr>
        <p:xfrm>
          <a:off x="264160" y="2517696"/>
          <a:ext cx="8624660" cy="4124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2330">
                  <a:extLst>
                    <a:ext uri="{9D8B030D-6E8A-4147-A177-3AD203B41FA5}">
                      <a16:colId xmlns:a16="http://schemas.microsoft.com/office/drawing/2014/main" val="1723086490"/>
                    </a:ext>
                  </a:extLst>
                </a:gridCol>
                <a:gridCol w="4312330">
                  <a:extLst>
                    <a:ext uri="{9D8B030D-6E8A-4147-A177-3AD203B41FA5}">
                      <a16:colId xmlns:a16="http://schemas.microsoft.com/office/drawing/2014/main" val="3509673911"/>
                    </a:ext>
                  </a:extLst>
                </a:gridCol>
              </a:tblGrid>
              <a:tr h="406877">
                <a:tc>
                  <a:txBody>
                    <a:bodyPr/>
                    <a:lstStyle/>
                    <a:p>
                      <a:r>
                        <a:rPr lang="es-ES" dirty="0"/>
                        <a:t>Errores no críticos 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Errores críticos 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096338"/>
                  </a:ext>
                </a:extLst>
              </a:tr>
              <a:tr h="3717526">
                <a:tc>
                  <a:txBody>
                    <a:bodyPr/>
                    <a:lstStyle/>
                    <a:p>
                      <a:pPr marL="285750" lvl="0" indent="-285750" algn="just">
                        <a:lnSpc>
                          <a:spcPct val="110000"/>
                        </a:lnSpc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  <a:tabLst>
                          <a:tab pos="3589338" algn="l"/>
                          <a:tab pos="3676650" algn="l"/>
                          <a:tab pos="3763963" algn="l"/>
                          <a:tab pos="3852863" algn="l"/>
                        </a:tabLst>
                      </a:pPr>
                      <a:r>
                        <a:rPr lang="es-ES" sz="1600" b="1" dirty="0"/>
                        <a:t>Organización</a:t>
                      </a:r>
                      <a:r>
                        <a:rPr lang="es-ES" sz="1600" dirty="0"/>
                        <a:t> de los botones </a:t>
                      </a:r>
                      <a:r>
                        <a:rPr lang="es-ES" sz="1600" b="1" dirty="0"/>
                        <a:t>poco intuitiva</a:t>
                      </a:r>
                      <a:r>
                        <a:rPr lang="es-ES" sz="1600" dirty="0"/>
                        <a:t>.</a:t>
                      </a:r>
                    </a:p>
                    <a:p>
                      <a:pPr marL="285750" lvl="0" indent="-285750" algn="just">
                        <a:lnSpc>
                          <a:spcPct val="110000"/>
                        </a:lnSpc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  <a:tabLst>
                          <a:tab pos="3589338" algn="l"/>
                          <a:tab pos="3676650" algn="l"/>
                          <a:tab pos="3763963" algn="l"/>
                          <a:tab pos="3852863" algn="l"/>
                        </a:tabLst>
                      </a:pPr>
                      <a:r>
                        <a:rPr lang="es-ES" sz="1600" dirty="0"/>
                        <a:t>El </a:t>
                      </a:r>
                      <a:r>
                        <a:rPr lang="es-ES" sz="1600" b="1" dirty="0"/>
                        <a:t>logo</a:t>
                      </a:r>
                      <a:r>
                        <a:rPr lang="es-ES" sz="1600" dirty="0"/>
                        <a:t> del apartado de </a:t>
                      </a:r>
                      <a:r>
                        <a:rPr lang="es-ES" sz="1600" b="1" dirty="0"/>
                        <a:t>nutrición</a:t>
                      </a:r>
                      <a:r>
                        <a:rPr lang="es-ES" sz="1600" dirty="0"/>
                        <a:t> puede confundirse con el logo de </a:t>
                      </a:r>
                      <a:r>
                        <a:rPr lang="es-ES" sz="1600" b="1" dirty="0"/>
                        <a:t>Apple</a:t>
                      </a:r>
                      <a:r>
                        <a:rPr lang="es-ES" sz="1600" dirty="0"/>
                        <a:t>.</a:t>
                      </a:r>
                    </a:p>
                    <a:p>
                      <a:pPr marL="285750" lvl="0" indent="-285750" algn="just">
                        <a:lnSpc>
                          <a:spcPct val="110000"/>
                        </a:lnSpc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  <a:tabLst>
                          <a:tab pos="3589338" algn="l"/>
                          <a:tab pos="3676650" algn="l"/>
                          <a:tab pos="3763963" algn="l"/>
                          <a:tab pos="3852863" algn="l"/>
                        </a:tabLst>
                      </a:pPr>
                      <a:r>
                        <a:rPr lang="es-ES" sz="1600" dirty="0"/>
                        <a:t>Algunos usuarios piensan que desde el </a:t>
                      </a:r>
                      <a:r>
                        <a:rPr lang="es-ES" sz="1600" b="1" dirty="0"/>
                        <a:t>inicio</a:t>
                      </a:r>
                      <a:r>
                        <a:rPr lang="es-ES" sz="1600" dirty="0"/>
                        <a:t> se puede hacer </a:t>
                      </a:r>
                      <a:r>
                        <a:rPr lang="es-ES" sz="1600" b="1" dirty="0"/>
                        <a:t>alguna acción</a:t>
                      </a:r>
                      <a:r>
                        <a:rPr lang="es-ES" sz="1600" dirty="0"/>
                        <a:t>.</a:t>
                      </a:r>
                    </a:p>
                    <a:p>
                      <a:pPr marL="285750" lvl="0" indent="-285750" algn="just">
                        <a:lnSpc>
                          <a:spcPct val="110000"/>
                        </a:lnSpc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  <a:tabLst>
                          <a:tab pos="3589338" algn="l"/>
                          <a:tab pos="3676650" algn="l"/>
                          <a:tab pos="3763963" algn="l"/>
                          <a:tab pos="3852863" algn="l"/>
                        </a:tabLst>
                      </a:pPr>
                      <a:r>
                        <a:rPr lang="es-ES" sz="1600" dirty="0"/>
                        <a:t>Algunos usuarios piensan que se </a:t>
                      </a:r>
                      <a:r>
                        <a:rPr lang="es-ES" sz="1600" b="1" dirty="0"/>
                        <a:t>sigue a otros usuarios desde la pantalla de plan</a:t>
                      </a:r>
                      <a:r>
                        <a:rPr lang="es-ES" sz="1600" dirty="0"/>
                        <a:t>.</a:t>
                      </a:r>
                    </a:p>
                    <a:p>
                      <a:pPr marL="285750" lvl="0" indent="-285750" algn="just">
                        <a:lnSpc>
                          <a:spcPct val="110000"/>
                        </a:lnSpc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  <a:tabLst>
                          <a:tab pos="3589338" algn="l"/>
                          <a:tab pos="3676650" algn="l"/>
                          <a:tab pos="3763963" algn="l"/>
                          <a:tab pos="3852863" algn="l"/>
                        </a:tabLst>
                      </a:pPr>
                      <a:r>
                        <a:rPr lang="es-ES" sz="1600" dirty="0"/>
                        <a:t>No queda claro </a:t>
                      </a:r>
                      <a:r>
                        <a:rPr lang="es-ES" sz="1600" b="1" dirty="0"/>
                        <a:t>cómo cambiar las medidas </a:t>
                      </a:r>
                      <a:r>
                        <a:rPr lang="es-ES" sz="1600" dirty="0"/>
                        <a:t>en las recetas utilizando el símbolo + o -.</a:t>
                      </a:r>
                    </a:p>
                  </a:txBody>
                  <a:tcPr marL="144000" marR="252000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10000"/>
                        </a:lnSpc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No está claro </a:t>
                      </a:r>
                      <a:r>
                        <a:rPr lang="es-ES" sz="1600" b="1" dirty="0"/>
                        <a:t>cómo añadir comidas </a:t>
                      </a:r>
                      <a:r>
                        <a:rPr lang="es-ES" sz="1600" dirty="0"/>
                        <a:t>para su análisis. El </a:t>
                      </a:r>
                      <a:r>
                        <a:rPr lang="es-ES" sz="1600" b="1" dirty="0"/>
                        <a:t>time on task ha alcanzado la duración máxima </a:t>
                      </a:r>
                      <a:r>
                        <a:rPr lang="es-ES" sz="1600" dirty="0"/>
                        <a:t>o creen que se ha completado la tarea sin haberlo hecho.</a:t>
                      </a:r>
                    </a:p>
                  </a:txBody>
                  <a:tcPr marL="144000" marR="252000"/>
                </a:tc>
                <a:extLst>
                  <a:ext uri="{0D108BD9-81ED-4DB2-BD59-A6C34878D82A}">
                    <a16:rowId xmlns:a16="http://schemas.microsoft.com/office/drawing/2014/main" val="1722853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61236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ángulo 10">
            <a:extLst>
              <a:ext uri="{FF2B5EF4-FFF2-40B4-BE49-F238E27FC236}">
                <a16:creationId xmlns:a16="http://schemas.microsoft.com/office/drawing/2014/main" id="{74A44A82-9390-4F57-9F23-4ADA8134830B}"/>
              </a:ext>
            </a:extLst>
          </p:cNvPr>
          <p:cNvSpPr/>
          <p:nvPr/>
        </p:nvSpPr>
        <p:spPr>
          <a:xfrm>
            <a:off x="0" y="2"/>
            <a:ext cx="9144000" cy="869095"/>
          </a:xfrm>
          <a:prstGeom prst="rect">
            <a:avLst/>
          </a:prstGeom>
          <a:solidFill>
            <a:srgbClr val="80C6DF"/>
          </a:solidFill>
          <a:ln>
            <a:solidFill>
              <a:srgbClr val="80C6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307A301-224D-44C6-AD6B-012DE14BE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653" y="106834"/>
            <a:ext cx="1414347" cy="65542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EF3E33D-D354-46D0-8E99-2803494643F0}"/>
              </a:ext>
            </a:extLst>
          </p:cNvPr>
          <p:cNvSpPr txBox="1"/>
          <p:nvPr/>
        </p:nvSpPr>
        <p:spPr>
          <a:xfrm>
            <a:off x="385449" y="1093444"/>
            <a:ext cx="8373102" cy="53794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7063" indent="-627063" algn="just">
              <a:lnSpc>
                <a:spcPct val="150000"/>
              </a:lnSpc>
              <a:spcAft>
                <a:spcPts val="800"/>
              </a:spcAft>
              <a:tabLst>
                <a:tab pos="450215" algn="l"/>
              </a:tabLst>
            </a:pPr>
            <a:r>
              <a:rPr lang="es-E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O1.  </a:t>
            </a:r>
            <a:r>
              <a:rPr lang="es-E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realizó </a:t>
            </a:r>
            <a:r>
              <a:rPr lang="es-E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una </a:t>
            </a:r>
            <a:r>
              <a:rPr lang="es-ES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exhaustiva investigación  </a:t>
            </a:r>
            <a:r>
              <a:rPr lang="es-E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 se averiguó que se pueden prevenir muchas enfermedades cardiovasculares practicando deporte y con una buena alimentación.</a:t>
            </a:r>
            <a:endParaRPr lang="es-E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7063" indent="-627063" algn="just">
              <a:spcAft>
                <a:spcPts val="800"/>
              </a:spcAft>
              <a:tabLst>
                <a:tab pos="450215" algn="l"/>
              </a:tabLst>
            </a:pPr>
            <a:endParaRPr lang="es-E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1338" indent="-541338" algn="just">
              <a:lnSpc>
                <a:spcPct val="150000"/>
              </a:lnSpc>
              <a:spcAft>
                <a:spcPts val="800"/>
              </a:spcAft>
            </a:pPr>
            <a:r>
              <a:rPr lang="es-E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O2.</a:t>
            </a:r>
            <a:r>
              <a:rPr lang="es-E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Se realizaron </a:t>
            </a:r>
            <a:r>
              <a:rPr lang="es-ES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 focus groups</a:t>
            </a:r>
            <a:r>
              <a:rPr lang="es-E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de los que se pudo extraer información como que se captarían mas usuarios con planes gratuitos o que los usuarios prefieren dietas con ingredientes sencillos.</a:t>
            </a:r>
          </a:p>
          <a:p>
            <a:pPr marL="627063" indent="-627063" algn="just">
              <a:lnSpc>
                <a:spcPct val="150000"/>
              </a:lnSpc>
              <a:spcAft>
                <a:spcPts val="800"/>
              </a:spcAft>
            </a:pPr>
            <a:endParaRPr lang="es-E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7063" indent="-627063" algn="just">
              <a:lnSpc>
                <a:spcPct val="150000"/>
              </a:lnSpc>
              <a:spcAft>
                <a:spcPts val="800"/>
              </a:spcAft>
            </a:pPr>
            <a:r>
              <a:rPr lang="es-E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O3.</a:t>
            </a:r>
            <a:r>
              <a:rPr lang="es-E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Se realizaron</a:t>
            </a:r>
            <a:r>
              <a:rPr lang="es-E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 benchmarks </a:t>
            </a:r>
            <a:r>
              <a:rPr lang="es-E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 los que se pudo extraer información como que existen aplicaciones con interacción social que ayudan a encontrar motivación a los usuarios. </a:t>
            </a:r>
            <a:r>
              <a:rPr lang="es-E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827369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ángulo 10">
            <a:extLst>
              <a:ext uri="{FF2B5EF4-FFF2-40B4-BE49-F238E27FC236}">
                <a16:creationId xmlns:a16="http://schemas.microsoft.com/office/drawing/2014/main" id="{74A44A82-9390-4F57-9F23-4ADA8134830B}"/>
              </a:ext>
            </a:extLst>
          </p:cNvPr>
          <p:cNvSpPr/>
          <p:nvPr/>
        </p:nvSpPr>
        <p:spPr>
          <a:xfrm>
            <a:off x="0" y="2"/>
            <a:ext cx="9144000" cy="869095"/>
          </a:xfrm>
          <a:prstGeom prst="rect">
            <a:avLst/>
          </a:prstGeom>
          <a:solidFill>
            <a:srgbClr val="80C6DF"/>
          </a:solidFill>
          <a:ln>
            <a:solidFill>
              <a:srgbClr val="80C6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307A301-224D-44C6-AD6B-012DE14BE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653" y="106834"/>
            <a:ext cx="1414347" cy="65542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EF3E33D-D354-46D0-8E99-2803494643F0}"/>
              </a:ext>
            </a:extLst>
          </p:cNvPr>
          <p:cNvSpPr txBox="1"/>
          <p:nvPr/>
        </p:nvSpPr>
        <p:spPr>
          <a:xfrm>
            <a:off x="385449" y="1887528"/>
            <a:ext cx="8373102" cy="3840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7063" indent="-627063" algn="just">
              <a:lnSpc>
                <a:spcPct val="150000"/>
              </a:lnSpc>
              <a:spcAft>
                <a:spcPts val="800"/>
              </a:spcAft>
              <a:tabLst>
                <a:tab pos="450215" algn="l"/>
              </a:tabLst>
            </a:pPr>
            <a:r>
              <a:rPr lang="es-E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O4.  </a:t>
            </a:r>
            <a:r>
              <a:rPr lang="es-E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realizó </a:t>
            </a:r>
            <a:r>
              <a:rPr lang="es-E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un </a:t>
            </a:r>
            <a:r>
              <a:rPr lang="es-ES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card sorting remoto </a:t>
            </a:r>
            <a:r>
              <a:rPr lang="es-E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 gracias a ello se ha construido la arquitectura de la navegación.</a:t>
            </a:r>
          </a:p>
          <a:p>
            <a:pPr marL="627063" indent="-627063" algn="just">
              <a:spcAft>
                <a:spcPts val="800"/>
              </a:spcAft>
              <a:tabLst>
                <a:tab pos="450215" algn="l"/>
              </a:tabLst>
            </a:pPr>
            <a:endParaRPr lang="es-E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1338" indent="-541338" algn="just">
              <a:lnSpc>
                <a:spcPct val="150000"/>
              </a:lnSpc>
              <a:spcAft>
                <a:spcPts val="800"/>
              </a:spcAft>
            </a:pPr>
            <a:r>
              <a:rPr lang="es-E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O5.</a:t>
            </a:r>
            <a:r>
              <a:rPr lang="es-E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Utilizando de manera conjunta Balsamiq Mockups y Marvel se ha construido un </a:t>
            </a:r>
            <a:r>
              <a:rPr lang="es-ES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prototipo </a:t>
            </a:r>
            <a:r>
              <a:rPr lang="es-ES" sz="20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click-through</a:t>
            </a:r>
            <a:r>
              <a:rPr lang="es-ES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para el proyecto.</a:t>
            </a:r>
          </a:p>
          <a:p>
            <a:pPr marL="541338" indent="-541338" algn="just">
              <a:spcAft>
                <a:spcPts val="800"/>
              </a:spcAft>
            </a:pPr>
            <a:endParaRPr lang="es-E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7063" indent="-627063" algn="just">
              <a:lnSpc>
                <a:spcPct val="150000"/>
              </a:lnSpc>
              <a:spcAft>
                <a:spcPts val="800"/>
              </a:spcAft>
            </a:pPr>
            <a:r>
              <a:rPr lang="es-E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O6.</a:t>
            </a:r>
            <a:r>
              <a:rPr lang="es-E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s-E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 ha evaluado la viabilidad del proyecto utilizando el </a:t>
            </a:r>
            <a:r>
              <a:rPr lang="es-ES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test de usuarios</a:t>
            </a:r>
            <a:r>
              <a:rPr lang="es-E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encontrando errores críticos y no críticos. </a:t>
            </a:r>
            <a:r>
              <a:rPr lang="es-E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064449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ángulo 10">
            <a:extLst>
              <a:ext uri="{FF2B5EF4-FFF2-40B4-BE49-F238E27FC236}">
                <a16:creationId xmlns:a16="http://schemas.microsoft.com/office/drawing/2014/main" id="{74A44A82-9390-4F57-9F23-4ADA8134830B}"/>
              </a:ext>
            </a:extLst>
          </p:cNvPr>
          <p:cNvSpPr/>
          <p:nvPr/>
        </p:nvSpPr>
        <p:spPr>
          <a:xfrm>
            <a:off x="0" y="2"/>
            <a:ext cx="9144000" cy="869095"/>
          </a:xfrm>
          <a:prstGeom prst="rect">
            <a:avLst/>
          </a:prstGeom>
          <a:solidFill>
            <a:srgbClr val="80C6DF"/>
          </a:solidFill>
          <a:ln>
            <a:solidFill>
              <a:srgbClr val="80C6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Trabajo futuro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307A301-224D-44C6-AD6B-012DE14BE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653" y="106834"/>
            <a:ext cx="1414347" cy="65542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B7BD255-B2EE-4F40-BEEF-2C60C6327C46}"/>
              </a:ext>
            </a:extLst>
          </p:cNvPr>
          <p:cNvSpPr txBox="1"/>
          <p:nvPr/>
        </p:nvSpPr>
        <p:spPr>
          <a:xfrm>
            <a:off x="390617" y="2038876"/>
            <a:ext cx="836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	</a:t>
            </a:r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7662DAB4-3B0A-4850-A5F9-C482821CBC07}"/>
              </a:ext>
            </a:extLst>
          </p:cNvPr>
          <p:cNvGrpSpPr/>
          <p:nvPr/>
        </p:nvGrpSpPr>
        <p:grpSpPr>
          <a:xfrm>
            <a:off x="163569" y="906666"/>
            <a:ext cx="4253843" cy="5731625"/>
            <a:chOff x="163569" y="906666"/>
            <a:chExt cx="4253843" cy="5731625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48C7F8BE-F5C5-4C0E-B25F-FDEDABBE3D27}"/>
                </a:ext>
              </a:extLst>
            </p:cNvPr>
            <p:cNvGrpSpPr/>
            <p:nvPr/>
          </p:nvGrpSpPr>
          <p:grpSpPr>
            <a:xfrm>
              <a:off x="163570" y="1602938"/>
              <a:ext cx="4253842" cy="5035353"/>
              <a:chOff x="271132" y="869097"/>
              <a:chExt cx="4253842" cy="5035353"/>
            </a:xfrm>
          </p:grpSpPr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E530A57C-EC49-4682-A761-E6A441F09662}"/>
                  </a:ext>
                </a:extLst>
              </p:cNvPr>
              <p:cNvSpPr txBox="1"/>
              <p:nvPr/>
            </p:nvSpPr>
            <p:spPr>
              <a:xfrm>
                <a:off x="271132" y="869097"/>
                <a:ext cx="4253842" cy="5035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s-ES" b="1" dirty="0"/>
                  <a:t>Solucionar los errores </a:t>
                </a:r>
                <a:r>
                  <a:rPr lang="es-ES" dirty="0"/>
                  <a:t>encontrados en los </a:t>
                </a:r>
                <a:r>
                  <a:rPr lang="es-ES" u="sng" dirty="0"/>
                  <a:t>tests de usuario</a:t>
                </a:r>
                <a:r>
                  <a:rPr lang="es-ES" dirty="0"/>
                  <a:t>, empezando por los críticos.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s-ES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s-ES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s-ES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s-ES" b="1" dirty="0"/>
                  <a:t>Cumplir con los requisitos definidos </a:t>
                </a:r>
                <a:r>
                  <a:rPr lang="es-ES" dirty="0"/>
                  <a:t>y que se puedan definir en un futuro.</a:t>
                </a:r>
              </a:p>
              <a:p>
                <a:pPr>
                  <a:lnSpc>
                    <a:spcPct val="150000"/>
                  </a:lnSpc>
                </a:pPr>
                <a:endParaRPr lang="es-ES" dirty="0"/>
              </a:p>
              <a:p>
                <a:pPr>
                  <a:lnSpc>
                    <a:spcPct val="150000"/>
                  </a:lnSpc>
                </a:pPr>
                <a:endParaRPr lang="es-ES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s-ES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s-ES" dirty="0"/>
              </a:p>
            </p:txBody>
          </p:sp>
          <p:pic>
            <p:nvPicPr>
              <p:cNvPr id="8" name="Imagen 7">
                <a:extLst>
                  <a:ext uri="{FF2B5EF4-FFF2-40B4-BE49-F238E27FC236}">
                    <a16:creationId xmlns:a16="http://schemas.microsoft.com/office/drawing/2014/main" id="{F7C6CB57-E90B-4591-8F91-8F3C0D7144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01498" y="2030945"/>
                <a:ext cx="1116000" cy="1116000"/>
              </a:xfrm>
              <a:prstGeom prst="rect">
                <a:avLst/>
              </a:prstGeom>
            </p:spPr>
          </p:pic>
          <p:pic>
            <p:nvPicPr>
              <p:cNvPr id="10" name="Imagen 9">
                <a:extLst>
                  <a:ext uri="{FF2B5EF4-FFF2-40B4-BE49-F238E27FC236}">
                    <a16:creationId xmlns:a16="http://schemas.microsoft.com/office/drawing/2014/main" id="{E0E2E7D0-C211-4F54-B5FC-F6C3188926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40554" y="4261861"/>
                <a:ext cx="1476000" cy="1476000"/>
              </a:xfrm>
              <a:prstGeom prst="rect">
                <a:avLst/>
              </a:prstGeom>
            </p:spPr>
          </p:pic>
        </p:grpSp>
        <p:sp>
          <p:nvSpPr>
            <p:cNvPr id="19" name="Rectángulo: esquinas redondeadas 18">
              <a:extLst>
                <a:ext uri="{FF2B5EF4-FFF2-40B4-BE49-F238E27FC236}">
                  <a16:creationId xmlns:a16="http://schemas.microsoft.com/office/drawing/2014/main" id="{72FC0651-0E18-4435-AF36-935DFC6ECC16}"/>
                </a:ext>
              </a:extLst>
            </p:cNvPr>
            <p:cNvSpPr/>
            <p:nvPr/>
          </p:nvSpPr>
          <p:spPr>
            <a:xfrm>
              <a:off x="163569" y="1257829"/>
              <a:ext cx="4253843" cy="5380462"/>
            </a:xfrm>
            <a:prstGeom prst="roundRect">
              <a:avLst>
                <a:gd name="adj" fmla="val 4603"/>
              </a:avLst>
            </a:prstGeom>
            <a:noFill/>
            <a:ln w="9525" cap="flat" cmpd="sng" algn="ctr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74303C06-B738-4597-8848-F00FD5141C59}"/>
                </a:ext>
              </a:extLst>
            </p:cNvPr>
            <p:cNvSpPr/>
            <p:nvPr/>
          </p:nvSpPr>
          <p:spPr>
            <a:xfrm>
              <a:off x="163569" y="906666"/>
              <a:ext cx="4253843" cy="573077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2000" b="1" dirty="0"/>
                <a:t>Desde el punto de vista UX</a:t>
              </a:r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CB092FDA-7127-43FE-A5B8-7849C7A63F1D}"/>
              </a:ext>
            </a:extLst>
          </p:cNvPr>
          <p:cNvGrpSpPr/>
          <p:nvPr/>
        </p:nvGrpSpPr>
        <p:grpSpPr>
          <a:xfrm>
            <a:off x="4572000" y="915347"/>
            <a:ext cx="4413301" cy="5722944"/>
            <a:chOff x="4499538" y="906666"/>
            <a:chExt cx="4253844" cy="5691167"/>
          </a:xfrm>
        </p:grpSpPr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6BD69E2B-74AA-4825-A9DE-C568F2ECD74E}"/>
                </a:ext>
              </a:extLst>
            </p:cNvPr>
            <p:cNvGrpSpPr/>
            <p:nvPr/>
          </p:nvGrpSpPr>
          <p:grpSpPr>
            <a:xfrm>
              <a:off x="4571999" y="1602938"/>
              <a:ext cx="3946875" cy="4445652"/>
              <a:chOff x="4726589" y="1363616"/>
              <a:chExt cx="3946875" cy="4445652"/>
            </a:xfrm>
          </p:grpSpPr>
          <p:grpSp>
            <p:nvGrpSpPr>
              <p:cNvPr id="16" name="Grupo 15">
                <a:extLst>
                  <a:ext uri="{FF2B5EF4-FFF2-40B4-BE49-F238E27FC236}">
                    <a16:creationId xmlns:a16="http://schemas.microsoft.com/office/drawing/2014/main" id="{F3CCAEAA-9253-4908-9F3D-CF651755DA3E}"/>
                  </a:ext>
                </a:extLst>
              </p:cNvPr>
              <p:cNvGrpSpPr/>
              <p:nvPr/>
            </p:nvGrpSpPr>
            <p:grpSpPr>
              <a:xfrm>
                <a:off x="4726589" y="1363616"/>
                <a:ext cx="3946875" cy="4445652"/>
                <a:chOff x="4726589" y="869095"/>
                <a:chExt cx="3946875" cy="4445652"/>
              </a:xfrm>
            </p:grpSpPr>
            <p:sp>
              <p:nvSpPr>
                <p:cNvPr id="2" name="CuadroTexto 1">
                  <a:extLst>
                    <a:ext uri="{FF2B5EF4-FFF2-40B4-BE49-F238E27FC236}">
                      <a16:creationId xmlns:a16="http://schemas.microsoft.com/office/drawing/2014/main" id="{79EEAD4A-CAA1-474B-B724-BBC6F34A9B9D}"/>
                    </a:ext>
                  </a:extLst>
                </p:cNvPr>
                <p:cNvSpPr txBox="1"/>
                <p:nvPr/>
              </p:nvSpPr>
              <p:spPr>
                <a:xfrm>
                  <a:off x="4726589" y="869095"/>
                  <a:ext cx="3946875" cy="8754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s-ES" dirty="0"/>
                    <a:t>Definir la </a:t>
                  </a:r>
                  <a:r>
                    <a:rPr lang="es-ES" b="1" dirty="0"/>
                    <a:t>arquitectura software del proyecto</a:t>
                  </a:r>
                </a:p>
              </p:txBody>
            </p:sp>
            <p:pic>
              <p:nvPicPr>
                <p:cNvPr id="12" name="Imagen 11">
                  <a:extLst>
                    <a:ext uri="{FF2B5EF4-FFF2-40B4-BE49-F238E27FC236}">
                      <a16:creationId xmlns:a16="http://schemas.microsoft.com/office/drawing/2014/main" id="{E65F70A1-590F-4BBA-AD2A-0E5C6C86BE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5913895" y="1690177"/>
                  <a:ext cx="1476000" cy="1476000"/>
                </a:xfrm>
                <a:prstGeom prst="rect">
                  <a:avLst/>
                </a:prstGeom>
              </p:spPr>
            </p:pic>
            <p:pic>
              <p:nvPicPr>
                <p:cNvPr id="14" name="Imagen 13">
                  <a:extLst>
                    <a:ext uri="{FF2B5EF4-FFF2-40B4-BE49-F238E27FC236}">
                      <a16:creationId xmlns:a16="http://schemas.microsoft.com/office/drawing/2014/main" id="{D78E3F49-B905-4C03-B662-4D3CC9B5D6F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63460" y="3838747"/>
                  <a:ext cx="1476000" cy="1476000"/>
                </a:xfrm>
                <a:prstGeom prst="rect">
                  <a:avLst/>
                </a:prstGeom>
              </p:spPr>
            </p:pic>
          </p:grpSp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38E6308F-EAE9-4B64-BC62-D3E0C17474A9}"/>
                  </a:ext>
                </a:extLst>
              </p:cNvPr>
              <p:cNvSpPr txBox="1"/>
              <p:nvPr/>
            </p:nvSpPr>
            <p:spPr>
              <a:xfrm>
                <a:off x="4726589" y="3812317"/>
                <a:ext cx="30285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dirty="0"/>
                  <a:t>Comenzar con el </a:t>
                </a:r>
                <a:r>
                  <a:rPr lang="es-ES" b="1" dirty="0"/>
                  <a:t>desarrollo</a:t>
                </a:r>
              </a:p>
            </p:txBody>
          </p:sp>
        </p:grpSp>
        <p:sp>
          <p:nvSpPr>
            <p:cNvPr id="21" name="Rectángulo: esquinas redondeadas 20">
              <a:extLst>
                <a:ext uri="{FF2B5EF4-FFF2-40B4-BE49-F238E27FC236}">
                  <a16:creationId xmlns:a16="http://schemas.microsoft.com/office/drawing/2014/main" id="{BE0B1535-0064-4BB7-AFE9-C5EDE3548EBA}"/>
                </a:ext>
              </a:extLst>
            </p:cNvPr>
            <p:cNvSpPr/>
            <p:nvPr/>
          </p:nvSpPr>
          <p:spPr>
            <a:xfrm>
              <a:off x="4499538" y="1217371"/>
              <a:ext cx="4253843" cy="5380462"/>
            </a:xfrm>
            <a:prstGeom prst="roundRect">
              <a:avLst>
                <a:gd name="adj" fmla="val 4603"/>
              </a:avLst>
            </a:prstGeom>
            <a:noFill/>
            <a:ln w="9525" cap="flat" cmpd="sng" algn="ctr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D5ECE22E-AC46-4E82-B2A5-2D241D98DE4B}"/>
                </a:ext>
              </a:extLst>
            </p:cNvPr>
            <p:cNvSpPr/>
            <p:nvPr/>
          </p:nvSpPr>
          <p:spPr>
            <a:xfrm>
              <a:off x="4499539" y="906666"/>
              <a:ext cx="4253843" cy="573077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2000" b="1" dirty="0"/>
                <a:t>Desde el punto de vista del desarrollo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78865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12DB33-03CD-40D1-981E-EDDD37C16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6039"/>
            <a:ext cx="7886700" cy="4800924"/>
          </a:xfrm>
        </p:spPr>
        <p:txBody>
          <a:bodyPr/>
          <a:lstStyle/>
          <a:p>
            <a:pPr marL="0" indent="0" algn="ctr">
              <a:buNone/>
            </a:pPr>
            <a:r>
              <a:rPr lang="es-ES" b="1" dirty="0"/>
              <a:t>Diseño de una aplicación de entrenamiento y nutrición bajo metodología DCU</a:t>
            </a:r>
          </a:p>
          <a:p>
            <a:pPr algn="l"/>
            <a:endParaRPr lang="es-ES" sz="1800" b="0" i="0" u="none" strike="noStrike" baseline="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marL="0" indent="0" algn="ctr">
              <a:buNone/>
            </a:pPr>
            <a:r>
              <a:rPr lang="es-ES" sz="20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Máster universitario en Diseño de Experiencia de Usuario 	</a:t>
            </a:r>
          </a:p>
          <a:p>
            <a:pPr marL="0" indent="0" algn="ctr">
              <a:buNone/>
            </a:pPr>
            <a:endParaRPr lang="es-ES" dirty="0"/>
          </a:p>
          <a:p>
            <a:pPr marL="0" indent="0" algn="ctr">
              <a:buNone/>
            </a:pPr>
            <a:endParaRPr lang="es-ES" sz="2000" dirty="0"/>
          </a:p>
          <a:p>
            <a:pPr marL="0" indent="0" algn="ctr">
              <a:buNone/>
            </a:pPr>
            <a:endParaRPr lang="es-ES" sz="2000" dirty="0"/>
          </a:p>
          <a:p>
            <a:pPr marL="0" indent="0" algn="ctr">
              <a:buNone/>
            </a:pPr>
            <a:r>
              <a:rPr lang="es-ES" sz="2000" b="1" dirty="0"/>
              <a:t>Diego Razquin Elcano</a:t>
            </a:r>
          </a:p>
          <a:p>
            <a:pPr marL="0" indent="0" algn="ctr">
              <a:buNone/>
            </a:pPr>
            <a:endParaRPr lang="es-ES" sz="2000" b="1" dirty="0"/>
          </a:p>
          <a:p>
            <a:pPr marL="0" indent="0" algn="ctr">
              <a:buNone/>
            </a:pPr>
            <a:r>
              <a:rPr lang="es-ES" sz="2000" dirty="0"/>
              <a:t>Directora: </a:t>
            </a:r>
            <a:r>
              <a:rPr lang="es-ES" sz="2000" dirty="0" err="1"/>
              <a:t>Diori</a:t>
            </a:r>
            <a:r>
              <a:rPr lang="es-ES" sz="2000" dirty="0"/>
              <a:t> Cristina Capellán Hernández</a:t>
            </a:r>
          </a:p>
        </p:txBody>
      </p:sp>
      <p:sp>
        <p:nvSpPr>
          <p:cNvPr id="5" name="Rectángulo 10">
            <a:extLst>
              <a:ext uri="{FF2B5EF4-FFF2-40B4-BE49-F238E27FC236}">
                <a16:creationId xmlns:a16="http://schemas.microsoft.com/office/drawing/2014/main" id="{A6E2E212-0D3E-40F7-BB0D-3E9554D191F8}"/>
              </a:ext>
            </a:extLst>
          </p:cNvPr>
          <p:cNvSpPr/>
          <p:nvPr/>
        </p:nvSpPr>
        <p:spPr>
          <a:xfrm>
            <a:off x="0" y="2"/>
            <a:ext cx="9144000" cy="869095"/>
          </a:xfrm>
          <a:prstGeom prst="rect">
            <a:avLst/>
          </a:prstGeom>
          <a:solidFill>
            <a:srgbClr val="80C6DF"/>
          </a:solidFill>
          <a:ln>
            <a:solidFill>
              <a:srgbClr val="80C6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6DC47D53-483F-4089-8296-EB26A8F0D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712" y="3166415"/>
            <a:ext cx="3064575" cy="73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694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ángulo 10">
            <a:extLst>
              <a:ext uri="{FF2B5EF4-FFF2-40B4-BE49-F238E27FC236}">
                <a16:creationId xmlns:a16="http://schemas.microsoft.com/office/drawing/2014/main" id="{74A44A82-9390-4F57-9F23-4ADA8134830B}"/>
              </a:ext>
            </a:extLst>
          </p:cNvPr>
          <p:cNvSpPr/>
          <p:nvPr/>
        </p:nvSpPr>
        <p:spPr>
          <a:xfrm>
            <a:off x="0" y="2"/>
            <a:ext cx="9144000" cy="869095"/>
          </a:xfrm>
          <a:prstGeom prst="rect">
            <a:avLst/>
          </a:prstGeom>
          <a:solidFill>
            <a:srgbClr val="80C6DF"/>
          </a:solidFill>
          <a:ln>
            <a:solidFill>
              <a:srgbClr val="80C6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Planteamiento del trabajo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307A301-224D-44C6-AD6B-012DE14BE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653" y="106834"/>
            <a:ext cx="1414347" cy="655429"/>
          </a:xfrm>
          <a:prstGeom prst="rect">
            <a:avLst/>
          </a:prstGeom>
        </p:spPr>
      </p:pic>
      <p:grpSp>
        <p:nvGrpSpPr>
          <p:cNvPr id="85" name="Grupo 84">
            <a:extLst>
              <a:ext uri="{FF2B5EF4-FFF2-40B4-BE49-F238E27FC236}">
                <a16:creationId xmlns:a16="http://schemas.microsoft.com/office/drawing/2014/main" id="{2F5A3C2B-59D0-46A3-9D48-0E9D5410AD90}"/>
              </a:ext>
            </a:extLst>
          </p:cNvPr>
          <p:cNvGrpSpPr/>
          <p:nvPr/>
        </p:nvGrpSpPr>
        <p:grpSpPr>
          <a:xfrm>
            <a:off x="224677" y="1117836"/>
            <a:ext cx="8694644" cy="851964"/>
            <a:chOff x="224677" y="1196859"/>
            <a:chExt cx="8694644" cy="851964"/>
          </a:xfrm>
        </p:grpSpPr>
        <p:sp>
          <p:nvSpPr>
            <p:cNvPr id="71" name="CuadroTexto 70">
              <a:extLst>
                <a:ext uri="{FF2B5EF4-FFF2-40B4-BE49-F238E27FC236}">
                  <a16:creationId xmlns:a16="http://schemas.microsoft.com/office/drawing/2014/main" id="{1A88E11F-6127-45A5-9E76-0E1ACDCD2365}"/>
                </a:ext>
              </a:extLst>
            </p:cNvPr>
            <p:cNvSpPr txBox="1"/>
            <p:nvPr/>
          </p:nvSpPr>
          <p:spPr>
            <a:xfrm>
              <a:off x="723451" y="1572640"/>
              <a:ext cx="81958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Aplicación que aúne la nutrición y el entrenamiento de manera correcta.</a:t>
              </a:r>
            </a:p>
          </p:txBody>
        </p:sp>
        <p:sp>
          <p:nvSpPr>
            <p:cNvPr id="73" name="Rectángulo: esquinas redondeadas 72">
              <a:extLst>
                <a:ext uri="{FF2B5EF4-FFF2-40B4-BE49-F238E27FC236}">
                  <a16:creationId xmlns:a16="http://schemas.microsoft.com/office/drawing/2014/main" id="{E0B59E07-B22C-4F81-844D-2284993B373D}"/>
                </a:ext>
              </a:extLst>
            </p:cNvPr>
            <p:cNvSpPr/>
            <p:nvPr/>
          </p:nvSpPr>
          <p:spPr>
            <a:xfrm>
              <a:off x="224677" y="1402532"/>
              <a:ext cx="8694644" cy="646291"/>
            </a:xfrm>
            <a:prstGeom prst="roundRect">
              <a:avLst/>
            </a:prstGeom>
            <a:no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2" name="Rectángulo: esquinas redondeadas 71">
              <a:extLst>
                <a:ext uri="{FF2B5EF4-FFF2-40B4-BE49-F238E27FC236}">
                  <a16:creationId xmlns:a16="http://schemas.microsoft.com/office/drawing/2014/main" id="{B21EE903-F8D8-4E91-B98E-8BDDD329B922}"/>
                </a:ext>
              </a:extLst>
            </p:cNvPr>
            <p:cNvSpPr/>
            <p:nvPr/>
          </p:nvSpPr>
          <p:spPr>
            <a:xfrm>
              <a:off x="224677" y="1196859"/>
              <a:ext cx="2653116" cy="36933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solidFill>
                    <a:schemeClr val="bg1"/>
                  </a:solidFill>
                </a:rPr>
                <a:t>Objetivo de la aplicación</a:t>
              </a:r>
            </a:p>
          </p:txBody>
        </p:sp>
      </p:grpSp>
      <p:grpSp>
        <p:nvGrpSpPr>
          <p:cNvPr id="84" name="Grupo 83">
            <a:extLst>
              <a:ext uri="{FF2B5EF4-FFF2-40B4-BE49-F238E27FC236}">
                <a16:creationId xmlns:a16="http://schemas.microsoft.com/office/drawing/2014/main" id="{AF3B89C0-4200-4F10-99BF-F7BDB61B15E3}"/>
              </a:ext>
            </a:extLst>
          </p:cNvPr>
          <p:cNvGrpSpPr/>
          <p:nvPr/>
        </p:nvGrpSpPr>
        <p:grpSpPr>
          <a:xfrm>
            <a:off x="224676" y="2198051"/>
            <a:ext cx="8694646" cy="1341917"/>
            <a:chOff x="224676" y="2040005"/>
            <a:chExt cx="8694646" cy="1341917"/>
          </a:xfrm>
        </p:grpSpPr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748FDF7E-1BAA-419C-BAF0-9DA69FAA002E}"/>
                </a:ext>
              </a:extLst>
            </p:cNvPr>
            <p:cNvGrpSpPr/>
            <p:nvPr/>
          </p:nvGrpSpPr>
          <p:grpSpPr>
            <a:xfrm>
              <a:off x="723451" y="2439440"/>
              <a:ext cx="7697098" cy="855934"/>
              <a:chOff x="723451" y="2102997"/>
              <a:chExt cx="7697098" cy="855934"/>
            </a:xfrm>
          </p:grpSpPr>
          <p:grpSp>
            <p:nvGrpSpPr>
              <p:cNvPr id="15" name="Grupo 14">
                <a:extLst>
                  <a:ext uri="{FF2B5EF4-FFF2-40B4-BE49-F238E27FC236}">
                    <a16:creationId xmlns:a16="http://schemas.microsoft.com/office/drawing/2014/main" id="{5152904D-566D-4267-B347-6EAB2BD83AD6}"/>
                  </a:ext>
                </a:extLst>
              </p:cNvPr>
              <p:cNvGrpSpPr/>
              <p:nvPr/>
            </p:nvGrpSpPr>
            <p:grpSpPr>
              <a:xfrm>
                <a:off x="723452" y="2102997"/>
                <a:ext cx="7697097" cy="369332"/>
                <a:chOff x="723452" y="2102997"/>
                <a:chExt cx="7697097" cy="369332"/>
              </a:xfrm>
            </p:grpSpPr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4D9EB002-2749-468F-9510-A7E0AFCAFB73}"/>
                    </a:ext>
                  </a:extLst>
                </p:cNvPr>
                <p:cNvSpPr txBox="1"/>
                <p:nvPr/>
              </p:nvSpPr>
              <p:spPr>
                <a:xfrm>
                  <a:off x="723452" y="2102997"/>
                  <a:ext cx="76970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/>
                    <a:t>- Registro de entrenamientos                Recomendaciones nutricionales </a:t>
                  </a:r>
                </a:p>
              </p:txBody>
            </p:sp>
            <p:sp>
              <p:nvSpPr>
                <p:cNvPr id="14" name="Flecha: a la derecha 13">
                  <a:extLst>
                    <a:ext uri="{FF2B5EF4-FFF2-40B4-BE49-F238E27FC236}">
                      <a16:creationId xmlns:a16="http://schemas.microsoft.com/office/drawing/2014/main" id="{0058A53C-7AFC-4E2A-BCFE-290E63BF91AF}"/>
                    </a:ext>
                  </a:extLst>
                </p:cNvPr>
                <p:cNvSpPr/>
                <p:nvPr/>
              </p:nvSpPr>
              <p:spPr>
                <a:xfrm>
                  <a:off x="3599561" y="2211379"/>
                  <a:ext cx="478465" cy="163367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</p:grpSp>
          <p:grpSp>
            <p:nvGrpSpPr>
              <p:cNvPr id="17" name="Grupo 16">
                <a:extLst>
                  <a:ext uri="{FF2B5EF4-FFF2-40B4-BE49-F238E27FC236}">
                    <a16:creationId xmlns:a16="http://schemas.microsoft.com/office/drawing/2014/main" id="{48CAA3F5-96AB-4D89-B1CA-5B68D466E937}"/>
                  </a:ext>
                </a:extLst>
              </p:cNvPr>
              <p:cNvGrpSpPr/>
              <p:nvPr/>
            </p:nvGrpSpPr>
            <p:grpSpPr>
              <a:xfrm>
                <a:off x="723451" y="2589599"/>
                <a:ext cx="6581553" cy="369332"/>
                <a:chOff x="723452" y="1911084"/>
                <a:chExt cx="6581553" cy="369332"/>
              </a:xfrm>
            </p:grpSpPr>
            <p:sp>
              <p:nvSpPr>
                <p:cNvPr id="18" name="CuadroTexto 17">
                  <a:extLst>
                    <a:ext uri="{FF2B5EF4-FFF2-40B4-BE49-F238E27FC236}">
                      <a16:creationId xmlns:a16="http://schemas.microsoft.com/office/drawing/2014/main" id="{251ECCA3-2917-4C4B-A0C2-9648972981E2}"/>
                    </a:ext>
                  </a:extLst>
                </p:cNvPr>
                <p:cNvSpPr txBox="1"/>
                <p:nvPr/>
              </p:nvSpPr>
              <p:spPr>
                <a:xfrm>
                  <a:off x="723452" y="1911084"/>
                  <a:ext cx="65815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/>
                    <a:t>- Registro de comidas                 Recomendaciones de entrenamientos </a:t>
                  </a:r>
                </a:p>
              </p:txBody>
            </p:sp>
            <p:sp>
              <p:nvSpPr>
                <p:cNvPr id="19" name="Flecha: a la derecha 18">
                  <a:extLst>
                    <a:ext uri="{FF2B5EF4-FFF2-40B4-BE49-F238E27FC236}">
                      <a16:creationId xmlns:a16="http://schemas.microsoft.com/office/drawing/2014/main" id="{466419BF-01D0-4C00-B8C5-25D5E996BF66}"/>
                    </a:ext>
                  </a:extLst>
                </p:cNvPr>
                <p:cNvSpPr/>
                <p:nvPr/>
              </p:nvSpPr>
              <p:spPr>
                <a:xfrm>
                  <a:off x="2877794" y="2017793"/>
                  <a:ext cx="478465" cy="163367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</p:grpSp>
        </p:grpSp>
        <p:sp>
          <p:nvSpPr>
            <p:cNvPr id="81" name="Rectángulo: esquinas redondeadas 80">
              <a:extLst>
                <a:ext uri="{FF2B5EF4-FFF2-40B4-BE49-F238E27FC236}">
                  <a16:creationId xmlns:a16="http://schemas.microsoft.com/office/drawing/2014/main" id="{86E9BADF-FB8A-4275-BFF7-DCF6BC901B3C}"/>
                </a:ext>
              </a:extLst>
            </p:cNvPr>
            <p:cNvSpPr/>
            <p:nvPr/>
          </p:nvSpPr>
          <p:spPr>
            <a:xfrm>
              <a:off x="224678" y="2277078"/>
              <a:ext cx="8694644" cy="1104844"/>
            </a:xfrm>
            <a:prstGeom prst="roundRect">
              <a:avLst/>
            </a:prstGeom>
            <a:no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9" name="Rectángulo: esquinas redondeadas 78">
              <a:extLst>
                <a:ext uri="{FF2B5EF4-FFF2-40B4-BE49-F238E27FC236}">
                  <a16:creationId xmlns:a16="http://schemas.microsoft.com/office/drawing/2014/main" id="{C141E506-2E42-4D51-8D11-09AAD65508C0}"/>
                </a:ext>
              </a:extLst>
            </p:cNvPr>
            <p:cNvSpPr/>
            <p:nvPr/>
          </p:nvSpPr>
          <p:spPr>
            <a:xfrm>
              <a:off x="224676" y="2040005"/>
              <a:ext cx="2653116" cy="36933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solidFill>
                    <a:schemeClr val="bg1"/>
                  </a:solidFill>
                </a:rPr>
                <a:t>Funcionamiento</a:t>
              </a:r>
            </a:p>
          </p:txBody>
        </p:sp>
      </p:grpSp>
      <p:grpSp>
        <p:nvGrpSpPr>
          <p:cNvPr id="86" name="Grupo 85">
            <a:extLst>
              <a:ext uri="{FF2B5EF4-FFF2-40B4-BE49-F238E27FC236}">
                <a16:creationId xmlns:a16="http://schemas.microsoft.com/office/drawing/2014/main" id="{30636BF7-7A45-4DCE-ABC1-253D1AF515F6}"/>
              </a:ext>
            </a:extLst>
          </p:cNvPr>
          <p:cNvGrpSpPr/>
          <p:nvPr/>
        </p:nvGrpSpPr>
        <p:grpSpPr>
          <a:xfrm>
            <a:off x="273856" y="3787198"/>
            <a:ext cx="8645465" cy="2771647"/>
            <a:chOff x="273856" y="3764620"/>
            <a:chExt cx="8645465" cy="2771647"/>
          </a:xfrm>
        </p:grpSpPr>
        <p:grpSp>
          <p:nvGrpSpPr>
            <p:cNvPr id="64" name="Grupo 63">
              <a:extLst>
                <a:ext uri="{FF2B5EF4-FFF2-40B4-BE49-F238E27FC236}">
                  <a16:creationId xmlns:a16="http://schemas.microsoft.com/office/drawing/2014/main" id="{D7E0D15C-17E0-428F-860A-D842AA880BAE}"/>
                </a:ext>
              </a:extLst>
            </p:cNvPr>
            <p:cNvGrpSpPr/>
            <p:nvPr/>
          </p:nvGrpSpPr>
          <p:grpSpPr>
            <a:xfrm>
              <a:off x="723452" y="4032954"/>
              <a:ext cx="4046932" cy="2416752"/>
              <a:chOff x="723451" y="3691343"/>
              <a:chExt cx="4046932" cy="2416752"/>
            </a:xfrm>
          </p:grpSpPr>
          <p:pic>
            <p:nvPicPr>
              <p:cNvPr id="5" name="Imagen 4">
                <a:extLst>
                  <a:ext uri="{FF2B5EF4-FFF2-40B4-BE49-F238E27FC236}">
                    <a16:creationId xmlns:a16="http://schemas.microsoft.com/office/drawing/2014/main" id="{9512EF85-74AD-472B-B1D1-9BECD8958C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12598" y="4564255"/>
                <a:ext cx="657784" cy="657784"/>
              </a:xfrm>
              <a:prstGeom prst="rect">
                <a:avLst/>
              </a:prstGeom>
            </p:spPr>
          </p:pic>
          <p:pic>
            <p:nvPicPr>
              <p:cNvPr id="7" name="Imagen 6">
                <a:extLst>
                  <a:ext uri="{FF2B5EF4-FFF2-40B4-BE49-F238E27FC236}">
                    <a16:creationId xmlns:a16="http://schemas.microsoft.com/office/drawing/2014/main" id="{0F4C423B-FA09-4A97-BDDB-C4707D9E55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12598" y="5450310"/>
                <a:ext cx="657785" cy="657785"/>
              </a:xfrm>
              <a:prstGeom prst="rect">
                <a:avLst/>
              </a:prstGeom>
            </p:spPr>
          </p:pic>
          <p:pic>
            <p:nvPicPr>
              <p:cNvPr id="9" name="Imagen 8">
                <a:extLst>
                  <a:ext uri="{FF2B5EF4-FFF2-40B4-BE49-F238E27FC236}">
                    <a16:creationId xmlns:a16="http://schemas.microsoft.com/office/drawing/2014/main" id="{2FE3CA07-5227-4A6D-9942-03DC2DB867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78028" y="3691343"/>
                <a:ext cx="657784" cy="657784"/>
              </a:xfrm>
              <a:prstGeom prst="rect">
                <a:avLst/>
              </a:prstGeom>
            </p:spPr>
          </p:pic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B8037C06-B85F-4CF1-905B-102246178CFE}"/>
                  </a:ext>
                </a:extLst>
              </p:cNvPr>
              <p:cNvSpPr txBox="1"/>
              <p:nvPr/>
            </p:nvSpPr>
            <p:spPr>
              <a:xfrm>
                <a:off x="723454" y="3912962"/>
                <a:ext cx="2876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- Entrenamiento &gt; Nutrición </a:t>
                </a:r>
              </a:p>
            </p:txBody>
          </p:sp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C0FB847A-4CCE-4972-BB00-6E159E23D8DE}"/>
                  </a:ext>
                </a:extLst>
              </p:cNvPr>
              <p:cNvSpPr txBox="1"/>
              <p:nvPr/>
            </p:nvSpPr>
            <p:spPr>
              <a:xfrm>
                <a:off x="723451" y="4708481"/>
                <a:ext cx="30357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- Entrenamiento &lt; Nutrición </a:t>
                </a:r>
              </a:p>
            </p:txBody>
          </p:sp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FEB43B94-632A-425D-9789-9E3F62D0159E}"/>
                  </a:ext>
                </a:extLst>
              </p:cNvPr>
              <p:cNvSpPr txBox="1"/>
              <p:nvPr/>
            </p:nvSpPr>
            <p:spPr>
              <a:xfrm>
                <a:off x="723451" y="5616387"/>
                <a:ext cx="30357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- Entrenamiento = Nutrición </a:t>
                </a:r>
              </a:p>
            </p:txBody>
          </p:sp>
        </p:grpSp>
        <p:sp>
          <p:nvSpPr>
            <p:cNvPr id="83" name="Rectángulo: esquinas redondeadas 82">
              <a:extLst>
                <a:ext uri="{FF2B5EF4-FFF2-40B4-BE49-F238E27FC236}">
                  <a16:creationId xmlns:a16="http://schemas.microsoft.com/office/drawing/2014/main" id="{84BD7987-37E6-4D23-86B0-3760E47AF432}"/>
                </a:ext>
              </a:extLst>
            </p:cNvPr>
            <p:cNvSpPr/>
            <p:nvPr/>
          </p:nvSpPr>
          <p:spPr>
            <a:xfrm>
              <a:off x="273857" y="3949286"/>
              <a:ext cx="8645464" cy="2586981"/>
            </a:xfrm>
            <a:prstGeom prst="roundRect">
              <a:avLst>
                <a:gd name="adj" fmla="val 8723"/>
              </a:avLst>
            </a:prstGeom>
            <a:no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7" name="Rectángulo: esquinas redondeadas 76">
              <a:extLst>
                <a:ext uri="{FF2B5EF4-FFF2-40B4-BE49-F238E27FC236}">
                  <a16:creationId xmlns:a16="http://schemas.microsoft.com/office/drawing/2014/main" id="{CEEFB948-5C01-43FA-AF95-21A95E5A7D3C}"/>
                </a:ext>
              </a:extLst>
            </p:cNvPr>
            <p:cNvSpPr/>
            <p:nvPr/>
          </p:nvSpPr>
          <p:spPr>
            <a:xfrm>
              <a:off x="273856" y="3764620"/>
              <a:ext cx="2603935" cy="36933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solidFill>
                    <a:schemeClr val="bg1"/>
                  </a:solidFill>
                </a:rPr>
                <a:t>Usuarios objetivo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8987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10">
            <a:extLst>
              <a:ext uri="{FF2B5EF4-FFF2-40B4-BE49-F238E27FC236}">
                <a16:creationId xmlns:a16="http://schemas.microsoft.com/office/drawing/2014/main" id="{95645D9E-ACB9-4D35-B8EF-0886789FD55E}"/>
              </a:ext>
            </a:extLst>
          </p:cNvPr>
          <p:cNvSpPr/>
          <p:nvPr/>
        </p:nvSpPr>
        <p:spPr>
          <a:xfrm>
            <a:off x="0" y="2"/>
            <a:ext cx="9144000" cy="869095"/>
          </a:xfrm>
          <a:prstGeom prst="rect">
            <a:avLst/>
          </a:prstGeom>
          <a:solidFill>
            <a:srgbClr val="80C6DF"/>
          </a:solidFill>
          <a:ln>
            <a:solidFill>
              <a:srgbClr val="80C6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Contexto y estado del arte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450D639-2F7A-4ACC-98CC-D5A994FE6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653" y="106834"/>
            <a:ext cx="1414347" cy="655429"/>
          </a:xfrm>
          <a:prstGeom prst="rect">
            <a:avLst/>
          </a:prstGeom>
        </p:spPr>
      </p:pic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72E7F7DF-E19D-42F8-81DE-3A21EAF2CB7C}"/>
              </a:ext>
            </a:extLst>
          </p:cNvPr>
          <p:cNvSpPr/>
          <p:nvPr/>
        </p:nvSpPr>
        <p:spPr>
          <a:xfrm>
            <a:off x="168308" y="1081535"/>
            <a:ext cx="3632168" cy="44246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Contexto y estado del arte </a:t>
            </a:r>
          </a:p>
        </p:txBody>
      </p:sp>
      <p:sp>
        <p:nvSpPr>
          <p:cNvPr id="11" name="Flecha: pentágono 10">
            <a:extLst>
              <a:ext uri="{FF2B5EF4-FFF2-40B4-BE49-F238E27FC236}">
                <a16:creationId xmlns:a16="http://schemas.microsoft.com/office/drawing/2014/main" id="{51A4628D-734F-4E45-A41A-1DB4B31B763B}"/>
              </a:ext>
            </a:extLst>
          </p:cNvPr>
          <p:cNvSpPr/>
          <p:nvPr/>
        </p:nvSpPr>
        <p:spPr>
          <a:xfrm>
            <a:off x="865463" y="1826628"/>
            <a:ext cx="3632168" cy="442465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Contexto tecnológico </a:t>
            </a:r>
          </a:p>
        </p:txBody>
      </p:sp>
      <p:sp>
        <p:nvSpPr>
          <p:cNvPr id="13" name="Flecha: pentágono 12">
            <a:extLst>
              <a:ext uri="{FF2B5EF4-FFF2-40B4-BE49-F238E27FC236}">
                <a16:creationId xmlns:a16="http://schemas.microsoft.com/office/drawing/2014/main" id="{F507ACCD-056A-4995-96BE-26CF52C98B60}"/>
              </a:ext>
            </a:extLst>
          </p:cNvPr>
          <p:cNvSpPr/>
          <p:nvPr/>
        </p:nvSpPr>
        <p:spPr>
          <a:xfrm>
            <a:off x="879333" y="2774189"/>
            <a:ext cx="3632168" cy="442465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Alimentación y nutrición</a:t>
            </a:r>
          </a:p>
        </p:txBody>
      </p:sp>
      <p:sp>
        <p:nvSpPr>
          <p:cNvPr id="15" name="Flecha: pentágono 14">
            <a:extLst>
              <a:ext uri="{FF2B5EF4-FFF2-40B4-BE49-F238E27FC236}">
                <a16:creationId xmlns:a16="http://schemas.microsoft.com/office/drawing/2014/main" id="{1BEB10A1-A028-4397-A025-FEB884A911CC}"/>
              </a:ext>
            </a:extLst>
          </p:cNvPr>
          <p:cNvSpPr/>
          <p:nvPr/>
        </p:nvSpPr>
        <p:spPr>
          <a:xfrm>
            <a:off x="856649" y="4840755"/>
            <a:ext cx="3632168" cy="442465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Pruebas deportivas</a:t>
            </a:r>
          </a:p>
        </p:txBody>
      </p:sp>
      <p:sp>
        <p:nvSpPr>
          <p:cNvPr id="17" name="Flecha: pentágono 16">
            <a:extLst>
              <a:ext uri="{FF2B5EF4-FFF2-40B4-BE49-F238E27FC236}">
                <a16:creationId xmlns:a16="http://schemas.microsoft.com/office/drawing/2014/main" id="{5BBC3DBF-F250-46D9-BFB6-9CF3E9157261}"/>
              </a:ext>
            </a:extLst>
          </p:cNvPr>
          <p:cNvSpPr/>
          <p:nvPr/>
        </p:nvSpPr>
        <p:spPr>
          <a:xfrm>
            <a:off x="879333" y="3807472"/>
            <a:ext cx="3632168" cy="442465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Entrenamiento</a:t>
            </a:r>
          </a:p>
        </p:txBody>
      </p:sp>
      <p:sp>
        <p:nvSpPr>
          <p:cNvPr id="19" name="Flecha: pentágono 18">
            <a:extLst>
              <a:ext uri="{FF2B5EF4-FFF2-40B4-BE49-F238E27FC236}">
                <a16:creationId xmlns:a16="http://schemas.microsoft.com/office/drawing/2014/main" id="{F103DD46-1147-4DA0-A55F-A8DE92700BC6}"/>
              </a:ext>
            </a:extLst>
          </p:cNvPr>
          <p:cNvSpPr/>
          <p:nvPr/>
        </p:nvSpPr>
        <p:spPr>
          <a:xfrm>
            <a:off x="842779" y="5804681"/>
            <a:ext cx="3632168" cy="442465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Aplicaciones en el mercado</a:t>
            </a: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9F03CF1A-FF97-4575-A6C2-193CC3C0DB92}"/>
              </a:ext>
            </a:extLst>
          </p:cNvPr>
          <p:cNvCxnSpPr>
            <a:cxnSpLocks/>
          </p:cNvCxnSpPr>
          <p:nvPr/>
        </p:nvCxnSpPr>
        <p:spPr>
          <a:xfrm flipH="1">
            <a:off x="323648" y="1488215"/>
            <a:ext cx="16570" cy="45472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F630E093-30F6-40D9-85D2-02DDADE43FAB}"/>
              </a:ext>
            </a:extLst>
          </p:cNvPr>
          <p:cNvCxnSpPr>
            <a:cxnSpLocks/>
          </p:cNvCxnSpPr>
          <p:nvPr/>
        </p:nvCxnSpPr>
        <p:spPr>
          <a:xfrm>
            <a:off x="323648" y="6025913"/>
            <a:ext cx="519131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C5EFDEF-720A-4F2E-BA06-647CFD3EA889}"/>
              </a:ext>
            </a:extLst>
          </p:cNvPr>
          <p:cNvCxnSpPr>
            <a:cxnSpLocks/>
          </p:cNvCxnSpPr>
          <p:nvPr/>
        </p:nvCxnSpPr>
        <p:spPr>
          <a:xfrm>
            <a:off x="322478" y="2991042"/>
            <a:ext cx="569555" cy="43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F3E383B6-5765-4925-9BF8-F2E412A0398E}"/>
              </a:ext>
            </a:extLst>
          </p:cNvPr>
          <p:cNvCxnSpPr>
            <a:cxnSpLocks/>
          </p:cNvCxnSpPr>
          <p:nvPr/>
        </p:nvCxnSpPr>
        <p:spPr>
          <a:xfrm>
            <a:off x="346332" y="2043482"/>
            <a:ext cx="519131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E9F69A77-8CE0-4896-A9FD-8C1BE96FF9D7}"/>
              </a:ext>
            </a:extLst>
          </p:cNvPr>
          <p:cNvCxnSpPr>
            <a:cxnSpLocks/>
          </p:cNvCxnSpPr>
          <p:nvPr/>
        </p:nvCxnSpPr>
        <p:spPr>
          <a:xfrm>
            <a:off x="323648" y="4028704"/>
            <a:ext cx="55568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4B85FAB3-354C-4139-B2BF-D86E738952A8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31933" y="5061987"/>
            <a:ext cx="524716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Imagen 44">
            <a:extLst>
              <a:ext uri="{FF2B5EF4-FFF2-40B4-BE49-F238E27FC236}">
                <a16:creationId xmlns:a16="http://schemas.microsoft.com/office/drawing/2014/main" id="{1C67A9D8-92D0-4786-BB02-82293D0ED4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555" y="5537199"/>
            <a:ext cx="1075927" cy="1075927"/>
          </a:xfrm>
          <a:prstGeom prst="rect">
            <a:avLst/>
          </a:prstGeom>
        </p:spPr>
      </p:pic>
      <p:pic>
        <p:nvPicPr>
          <p:cNvPr id="47" name="Imagen 46">
            <a:extLst>
              <a:ext uri="{FF2B5EF4-FFF2-40B4-BE49-F238E27FC236}">
                <a16:creationId xmlns:a16="http://schemas.microsoft.com/office/drawing/2014/main" id="{4A61EA3A-14C4-40BD-8426-EDC1C0E7BB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679" y="2630696"/>
            <a:ext cx="657784" cy="657784"/>
          </a:xfrm>
          <a:prstGeom prst="rect">
            <a:avLst/>
          </a:prstGeom>
        </p:spPr>
      </p:pic>
      <p:pic>
        <p:nvPicPr>
          <p:cNvPr id="49" name="Imagen 48">
            <a:extLst>
              <a:ext uri="{FF2B5EF4-FFF2-40B4-BE49-F238E27FC236}">
                <a16:creationId xmlns:a16="http://schemas.microsoft.com/office/drawing/2014/main" id="{3A451DCD-99D3-4C43-BF12-C952B71C20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778" y="3699812"/>
            <a:ext cx="657784" cy="657784"/>
          </a:xfrm>
          <a:prstGeom prst="rect">
            <a:avLst/>
          </a:prstGeom>
        </p:spPr>
      </p:pic>
      <p:pic>
        <p:nvPicPr>
          <p:cNvPr id="51" name="Imagen 50">
            <a:extLst>
              <a:ext uri="{FF2B5EF4-FFF2-40B4-BE49-F238E27FC236}">
                <a16:creationId xmlns:a16="http://schemas.microsoft.com/office/drawing/2014/main" id="{8249F7E6-4A8C-4EEB-B326-FE90A1EAD4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667" b="96111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778" y="4572404"/>
            <a:ext cx="807719" cy="807719"/>
          </a:xfrm>
          <a:prstGeom prst="rect">
            <a:avLst/>
          </a:prstGeom>
        </p:spPr>
      </p:pic>
      <p:pic>
        <p:nvPicPr>
          <p:cNvPr id="56" name="Imagen 55">
            <a:extLst>
              <a:ext uri="{FF2B5EF4-FFF2-40B4-BE49-F238E27FC236}">
                <a16:creationId xmlns:a16="http://schemas.microsoft.com/office/drawing/2014/main" id="{22E1CC3D-F209-431E-9C4D-C4EFF83EEA5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6662"/>
          <a:stretch/>
        </p:blipFill>
        <p:spPr>
          <a:xfrm>
            <a:off x="4624706" y="1411639"/>
            <a:ext cx="1075927" cy="100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404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>
            <a:extLst>
              <a:ext uri="{FF2B5EF4-FFF2-40B4-BE49-F238E27FC236}">
                <a16:creationId xmlns:a16="http://schemas.microsoft.com/office/drawing/2014/main" id="{DCAD2C41-5809-4847-993F-4633A90FF819}"/>
              </a:ext>
            </a:extLst>
          </p:cNvPr>
          <p:cNvGrpSpPr/>
          <p:nvPr/>
        </p:nvGrpSpPr>
        <p:grpSpPr>
          <a:xfrm>
            <a:off x="0" y="2"/>
            <a:ext cx="9144000" cy="869095"/>
            <a:chOff x="0" y="2"/>
            <a:chExt cx="9144000" cy="869095"/>
          </a:xfrm>
        </p:grpSpPr>
        <p:sp>
          <p:nvSpPr>
            <p:cNvPr id="69" name="Rectángulo 10">
              <a:extLst>
                <a:ext uri="{FF2B5EF4-FFF2-40B4-BE49-F238E27FC236}">
                  <a16:creationId xmlns:a16="http://schemas.microsoft.com/office/drawing/2014/main" id="{74A44A82-9390-4F57-9F23-4ADA8134830B}"/>
                </a:ext>
              </a:extLst>
            </p:cNvPr>
            <p:cNvSpPr/>
            <p:nvPr/>
          </p:nvSpPr>
          <p:spPr>
            <a:xfrm>
              <a:off x="0" y="2"/>
              <a:ext cx="9144000" cy="869095"/>
            </a:xfrm>
            <a:prstGeom prst="rect">
              <a:avLst/>
            </a:prstGeom>
            <a:solidFill>
              <a:srgbClr val="80C6DF"/>
            </a:solidFill>
            <a:ln>
              <a:solidFill>
                <a:srgbClr val="80C6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Contexto y estado del arte</a:t>
              </a:r>
            </a:p>
          </p:txBody>
        </p:sp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0307A301-224D-44C6-AD6B-012DE14BE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9653" y="106834"/>
              <a:ext cx="1414347" cy="655429"/>
            </a:xfrm>
            <a:prstGeom prst="rect">
              <a:avLst/>
            </a:prstGeom>
          </p:spPr>
        </p:pic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9BE4502D-F66B-4942-99BD-82B25EF6733D}"/>
              </a:ext>
            </a:extLst>
          </p:cNvPr>
          <p:cNvSpPr txBox="1"/>
          <p:nvPr/>
        </p:nvSpPr>
        <p:spPr>
          <a:xfrm>
            <a:off x="5721222" y="6252277"/>
            <a:ext cx="31857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es-ES" sz="15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Are Social y Hootsuite, 2018</a:t>
            </a:r>
            <a:endParaRPr lang="es-ES" sz="1500" i="1" dirty="0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8C0673A4-1C3E-4469-8828-EA7F25C02D76}"/>
              </a:ext>
            </a:extLst>
          </p:cNvPr>
          <p:cNvGrpSpPr/>
          <p:nvPr/>
        </p:nvGrpSpPr>
        <p:grpSpPr>
          <a:xfrm>
            <a:off x="267232" y="1803265"/>
            <a:ext cx="8563663" cy="4255783"/>
            <a:chOff x="267232" y="1611352"/>
            <a:chExt cx="8563663" cy="4255783"/>
          </a:xfrm>
        </p:grpSpPr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52ADDBA2-0F59-491A-82F3-48795DAF88F6}"/>
                </a:ext>
              </a:extLst>
            </p:cNvPr>
            <p:cNvGrpSpPr/>
            <p:nvPr/>
          </p:nvGrpSpPr>
          <p:grpSpPr>
            <a:xfrm>
              <a:off x="267232" y="1654612"/>
              <a:ext cx="4304768" cy="4212523"/>
              <a:chOff x="267232" y="1355211"/>
              <a:chExt cx="4304768" cy="4212523"/>
            </a:xfrm>
          </p:grpSpPr>
          <p:pic>
            <p:nvPicPr>
              <p:cNvPr id="7" name="Imagen 6">
                <a:extLst>
                  <a:ext uri="{FF2B5EF4-FFF2-40B4-BE49-F238E27FC236}">
                    <a16:creationId xmlns:a16="http://schemas.microsoft.com/office/drawing/2014/main" id="{500E522D-31C5-48B8-AB18-5C56139A20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7232" y="1355211"/>
                <a:ext cx="4304768" cy="4212523"/>
              </a:xfrm>
              <a:prstGeom prst="rect">
                <a:avLst/>
              </a:prstGeom>
            </p:spPr>
          </p:pic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9CACDD0-C718-432B-84EC-2D31DD5D4B66}"/>
                  </a:ext>
                </a:extLst>
              </p:cNvPr>
              <p:cNvSpPr txBox="1"/>
              <p:nvPr/>
            </p:nvSpPr>
            <p:spPr>
              <a:xfrm>
                <a:off x="599606" y="1485404"/>
                <a:ext cx="1519028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/>
                  <a:t>TOTAL POPULATION </a:t>
                </a:r>
              </a:p>
            </p:txBody>
          </p:sp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9066C316-CCD5-4D6C-9DDE-CCB71E84AF5C}"/>
                  </a:ext>
                </a:extLst>
              </p:cNvPr>
              <p:cNvSpPr txBox="1"/>
              <p:nvPr/>
            </p:nvSpPr>
            <p:spPr>
              <a:xfrm>
                <a:off x="2585803" y="1485405"/>
                <a:ext cx="1519028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/>
                  <a:t>INTERNET USERS</a:t>
                </a:r>
              </a:p>
            </p:txBody>
          </p:sp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5E110D65-978B-422B-BEB9-7570A341455F}"/>
                  </a:ext>
                </a:extLst>
              </p:cNvPr>
              <p:cNvSpPr txBox="1"/>
              <p:nvPr/>
            </p:nvSpPr>
            <p:spPr>
              <a:xfrm>
                <a:off x="504680" y="4556989"/>
                <a:ext cx="1708879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600" b="1" dirty="0"/>
                  <a:t>URBANISATION:</a:t>
                </a:r>
              </a:p>
            </p:txBody>
          </p:sp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EA6803EB-843C-4CB2-A1EC-B08121474A0C}"/>
                  </a:ext>
                </a:extLst>
              </p:cNvPr>
              <p:cNvSpPr txBox="1"/>
              <p:nvPr/>
            </p:nvSpPr>
            <p:spPr>
              <a:xfrm>
                <a:off x="2490877" y="4556989"/>
                <a:ext cx="1708879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600" b="1" dirty="0"/>
                  <a:t>PENETRATION:</a:t>
                </a:r>
              </a:p>
            </p:txBody>
          </p:sp>
        </p:grpSp>
        <p:grpSp>
          <p:nvGrpSpPr>
            <p:cNvPr id="27" name="Grupo 26">
              <a:extLst>
                <a:ext uri="{FF2B5EF4-FFF2-40B4-BE49-F238E27FC236}">
                  <a16:creationId xmlns:a16="http://schemas.microsoft.com/office/drawing/2014/main" id="{CDA196F2-1F04-4668-B4B2-4EED25AC3B9B}"/>
                </a:ext>
              </a:extLst>
            </p:cNvPr>
            <p:cNvGrpSpPr/>
            <p:nvPr/>
          </p:nvGrpSpPr>
          <p:grpSpPr>
            <a:xfrm>
              <a:off x="4587624" y="1611352"/>
              <a:ext cx="4243271" cy="4212523"/>
              <a:chOff x="4587624" y="1311951"/>
              <a:chExt cx="4243271" cy="4212523"/>
            </a:xfrm>
          </p:grpSpPr>
          <p:pic>
            <p:nvPicPr>
              <p:cNvPr id="18" name="Imagen 17">
                <a:extLst>
                  <a:ext uri="{FF2B5EF4-FFF2-40B4-BE49-F238E27FC236}">
                    <a16:creationId xmlns:a16="http://schemas.microsoft.com/office/drawing/2014/main" id="{A76584E6-656A-491D-AC10-01BE767611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87624" y="1311951"/>
                <a:ext cx="4243271" cy="4212523"/>
              </a:xfrm>
              <a:prstGeom prst="rect">
                <a:avLst/>
              </a:prstGeom>
            </p:spPr>
          </p:pic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84D60426-1D9E-48C8-A38D-FB0433AB7664}"/>
                  </a:ext>
                </a:extLst>
              </p:cNvPr>
              <p:cNvSpPr txBox="1"/>
              <p:nvPr/>
            </p:nvSpPr>
            <p:spPr>
              <a:xfrm>
                <a:off x="5039169" y="1485403"/>
                <a:ext cx="1676424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/>
                  <a:t>UNIQUE MOBILE USERS</a:t>
                </a:r>
              </a:p>
            </p:txBody>
          </p:sp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134F7A3A-576D-4434-BB02-F26BF84866D3}"/>
                  </a:ext>
                </a:extLst>
              </p:cNvPr>
              <p:cNvSpPr txBox="1"/>
              <p:nvPr/>
            </p:nvSpPr>
            <p:spPr>
              <a:xfrm>
                <a:off x="6935032" y="1485403"/>
                <a:ext cx="1676424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/>
                  <a:t>ACTIVE MOBILE SOCIAL USERS</a:t>
                </a:r>
              </a:p>
            </p:txBody>
          </p:sp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4FCFD555-9557-4292-8B51-32FDB6D55AA6}"/>
                  </a:ext>
                </a:extLst>
              </p:cNvPr>
              <p:cNvSpPr txBox="1"/>
              <p:nvPr/>
            </p:nvSpPr>
            <p:spPr>
              <a:xfrm>
                <a:off x="4866782" y="4556989"/>
                <a:ext cx="1708879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600" b="1" dirty="0"/>
                  <a:t>PENETRATION:</a:t>
                </a:r>
              </a:p>
            </p:txBody>
          </p:sp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178C3652-1347-4072-99CC-DBC112887D3E}"/>
                  </a:ext>
                </a:extLst>
              </p:cNvPr>
              <p:cNvSpPr txBox="1"/>
              <p:nvPr/>
            </p:nvSpPr>
            <p:spPr>
              <a:xfrm>
                <a:off x="6875213" y="4556989"/>
                <a:ext cx="1708879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600" b="1" dirty="0"/>
                  <a:t>PENETRATION:</a:t>
                </a:r>
              </a:p>
            </p:txBody>
          </p:sp>
        </p:grpSp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5C6AED86-C0F4-49FC-995A-163409818749}"/>
                </a:ext>
              </a:extLst>
            </p:cNvPr>
            <p:cNvSpPr txBox="1"/>
            <p:nvPr/>
          </p:nvSpPr>
          <p:spPr>
            <a:xfrm>
              <a:off x="2118634" y="3481140"/>
              <a:ext cx="568582" cy="4159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s-ES" dirty="0"/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D00B0A0E-6AA9-4DDF-BECC-198897F668C2}"/>
                </a:ext>
              </a:extLst>
            </p:cNvPr>
            <p:cNvSpPr txBox="1"/>
            <p:nvPr/>
          </p:nvSpPr>
          <p:spPr>
            <a:xfrm>
              <a:off x="4046637" y="3458586"/>
              <a:ext cx="568582" cy="4159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s-ES" dirty="0"/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5D9FC092-9855-4E07-B5A4-1EBEDC221EE9}"/>
                </a:ext>
              </a:extLst>
            </p:cNvPr>
            <p:cNvSpPr txBox="1"/>
            <p:nvPr/>
          </p:nvSpPr>
          <p:spPr>
            <a:xfrm>
              <a:off x="4615219" y="3446646"/>
              <a:ext cx="568582" cy="4159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s-ES" dirty="0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CDD6795F-60EA-40AC-A4D3-C5C4A9E4B535}"/>
                </a:ext>
              </a:extLst>
            </p:cNvPr>
            <p:cNvSpPr txBox="1"/>
            <p:nvPr/>
          </p:nvSpPr>
          <p:spPr>
            <a:xfrm>
              <a:off x="6466621" y="3385760"/>
              <a:ext cx="568582" cy="4159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s-ES" dirty="0"/>
            </a:p>
          </p:txBody>
        </p:sp>
      </p:grp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C981A8FE-62D2-4E6F-8AAD-FA75BDF7F84C}"/>
              </a:ext>
            </a:extLst>
          </p:cNvPr>
          <p:cNvSpPr/>
          <p:nvPr/>
        </p:nvSpPr>
        <p:spPr>
          <a:xfrm>
            <a:off x="168308" y="1081535"/>
            <a:ext cx="3632168" cy="44246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Contexto tecnológico 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15B46A1-EF5D-40A8-9145-5A23B3DBE3F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222" b="92889" l="3556" r="9688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619"/>
          <a:stretch/>
        </p:blipFill>
        <p:spPr>
          <a:xfrm>
            <a:off x="3800476" y="865105"/>
            <a:ext cx="831966" cy="77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703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853A153-88B8-4B96-9CE5-C0B203E2C459}"/>
              </a:ext>
            </a:extLst>
          </p:cNvPr>
          <p:cNvSpPr txBox="1"/>
          <p:nvPr/>
        </p:nvSpPr>
        <p:spPr>
          <a:xfrm>
            <a:off x="3042226" y="6223247"/>
            <a:ext cx="576472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5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Observatorio nacional de las telecomunicaciones y de la SI, 2018</a:t>
            </a:r>
            <a:endParaRPr lang="es-ES" sz="1500" i="1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C5E62EE-63AE-49A4-AB84-400F80A6EB83}"/>
              </a:ext>
            </a:extLst>
          </p:cNvPr>
          <p:cNvGrpSpPr/>
          <p:nvPr/>
        </p:nvGrpSpPr>
        <p:grpSpPr>
          <a:xfrm>
            <a:off x="537484" y="1975556"/>
            <a:ext cx="8069032" cy="4052712"/>
            <a:chOff x="228301" y="1588513"/>
            <a:chExt cx="8687398" cy="4445620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115713BF-FBFA-4822-B501-6B23363DCF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09" b="3958"/>
            <a:stretch/>
          </p:blipFill>
          <p:spPr>
            <a:xfrm>
              <a:off x="228301" y="1588513"/>
              <a:ext cx="8687398" cy="4445620"/>
            </a:xfrm>
            <a:prstGeom prst="rect">
              <a:avLst/>
            </a:prstGeom>
          </p:spPr>
        </p:pic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D588B329-8D50-4A86-BC40-0A30A49B4720}"/>
                </a:ext>
              </a:extLst>
            </p:cNvPr>
            <p:cNvSpPr/>
            <p:nvPr/>
          </p:nvSpPr>
          <p:spPr>
            <a:xfrm>
              <a:off x="8043463" y="2466753"/>
              <a:ext cx="568909" cy="425303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3B0343E6-9EAD-448D-98FC-E3EA12D0635F}"/>
                </a:ext>
              </a:extLst>
            </p:cNvPr>
            <p:cNvSpPr/>
            <p:nvPr/>
          </p:nvSpPr>
          <p:spPr>
            <a:xfrm>
              <a:off x="652063" y="3196029"/>
              <a:ext cx="568909" cy="425303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20A22D6E-3683-47F7-8B30-1C3A3AE27DFA}"/>
              </a:ext>
            </a:extLst>
          </p:cNvPr>
          <p:cNvGrpSpPr/>
          <p:nvPr/>
        </p:nvGrpSpPr>
        <p:grpSpPr>
          <a:xfrm>
            <a:off x="0" y="2"/>
            <a:ext cx="9144000" cy="869095"/>
            <a:chOff x="0" y="2"/>
            <a:chExt cx="9144000" cy="869095"/>
          </a:xfrm>
        </p:grpSpPr>
        <p:sp>
          <p:nvSpPr>
            <p:cNvPr id="14" name="Rectángulo 10">
              <a:extLst>
                <a:ext uri="{FF2B5EF4-FFF2-40B4-BE49-F238E27FC236}">
                  <a16:creationId xmlns:a16="http://schemas.microsoft.com/office/drawing/2014/main" id="{E4ACCCC1-1260-4CFA-BD8C-297564015E5B}"/>
                </a:ext>
              </a:extLst>
            </p:cNvPr>
            <p:cNvSpPr/>
            <p:nvPr/>
          </p:nvSpPr>
          <p:spPr>
            <a:xfrm>
              <a:off x="0" y="2"/>
              <a:ext cx="9144000" cy="869095"/>
            </a:xfrm>
            <a:prstGeom prst="rect">
              <a:avLst/>
            </a:prstGeom>
            <a:solidFill>
              <a:srgbClr val="80C6DF"/>
            </a:solidFill>
            <a:ln>
              <a:solidFill>
                <a:srgbClr val="80C6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Contexto y estado del arte</a:t>
              </a:r>
            </a:p>
          </p:txBody>
        </p:sp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D605B143-0A49-4DB1-A4C6-7E2398E35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9653" y="106834"/>
              <a:ext cx="1414347" cy="655429"/>
            </a:xfrm>
            <a:prstGeom prst="rect">
              <a:avLst/>
            </a:prstGeom>
          </p:spPr>
        </p:pic>
      </p:grp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EC0197C9-7D30-4630-AC50-AC9BCEDCA026}"/>
              </a:ext>
            </a:extLst>
          </p:cNvPr>
          <p:cNvSpPr/>
          <p:nvPr/>
        </p:nvSpPr>
        <p:spPr>
          <a:xfrm>
            <a:off x="168308" y="1081535"/>
            <a:ext cx="3632168" cy="44246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Contexto tecnológico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84AC233-9CF1-42F1-9535-7C5A1345D97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222" b="92889" l="3556" r="9688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619"/>
          <a:stretch/>
        </p:blipFill>
        <p:spPr>
          <a:xfrm>
            <a:off x="3800476" y="865105"/>
            <a:ext cx="831966" cy="77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023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F4A84C1-060A-4137-B1A6-C5C0BFECD79F}"/>
              </a:ext>
            </a:extLst>
          </p:cNvPr>
          <p:cNvSpPr txBox="1"/>
          <p:nvPr/>
        </p:nvSpPr>
        <p:spPr>
          <a:xfrm>
            <a:off x="7352581" y="6381834"/>
            <a:ext cx="12768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5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Kantar, 2019</a:t>
            </a:r>
            <a:endParaRPr lang="es-ES" sz="1500" i="1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46A20683-FB79-4F9A-A4B1-1B2553704499}"/>
              </a:ext>
            </a:extLst>
          </p:cNvPr>
          <p:cNvSpPr/>
          <p:nvPr/>
        </p:nvSpPr>
        <p:spPr>
          <a:xfrm>
            <a:off x="168308" y="1081535"/>
            <a:ext cx="3632168" cy="44246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Contexto tecnológico 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95B0AAE7-7002-4A86-B599-4C23EC6B57EB}"/>
              </a:ext>
            </a:extLst>
          </p:cNvPr>
          <p:cNvGrpSpPr/>
          <p:nvPr/>
        </p:nvGrpSpPr>
        <p:grpSpPr>
          <a:xfrm>
            <a:off x="0" y="2"/>
            <a:ext cx="9144000" cy="869095"/>
            <a:chOff x="0" y="2"/>
            <a:chExt cx="9144000" cy="869095"/>
          </a:xfrm>
        </p:grpSpPr>
        <p:sp>
          <p:nvSpPr>
            <p:cNvPr id="8" name="Rectángulo 10">
              <a:extLst>
                <a:ext uri="{FF2B5EF4-FFF2-40B4-BE49-F238E27FC236}">
                  <a16:creationId xmlns:a16="http://schemas.microsoft.com/office/drawing/2014/main" id="{4EE3A603-420C-4AD1-9B37-E3127425E6D2}"/>
                </a:ext>
              </a:extLst>
            </p:cNvPr>
            <p:cNvSpPr/>
            <p:nvPr/>
          </p:nvSpPr>
          <p:spPr>
            <a:xfrm>
              <a:off x="0" y="2"/>
              <a:ext cx="9144000" cy="869095"/>
            </a:xfrm>
            <a:prstGeom prst="rect">
              <a:avLst/>
            </a:prstGeom>
            <a:solidFill>
              <a:srgbClr val="80C6DF"/>
            </a:solidFill>
            <a:ln>
              <a:solidFill>
                <a:srgbClr val="80C6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Contexto y estado del arte</a:t>
              </a:r>
            </a:p>
          </p:txBody>
        </p:sp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5D083A98-C47B-43FD-BE7A-3722BBCE40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9653" y="106834"/>
              <a:ext cx="1414347" cy="655429"/>
            </a:xfrm>
            <a:prstGeom prst="rect">
              <a:avLst/>
            </a:prstGeom>
          </p:spPr>
        </p:pic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A0C4664E-5A44-4EC3-91DE-61FD7B3F06AD}"/>
              </a:ext>
            </a:extLst>
          </p:cNvPr>
          <p:cNvGrpSpPr/>
          <p:nvPr/>
        </p:nvGrpSpPr>
        <p:grpSpPr>
          <a:xfrm>
            <a:off x="5715110" y="3033972"/>
            <a:ext cx="3036065" cy="307777"/>
            <a:chOff x="2772068" y="5962791"/>
            <a:chExt cx="3036065" cy="307777"/>
          </a:xfrm>
        </p:grpSpPr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B60B98A3-89CE-48AD-89D9-A47245E607D9}"/>
                </a:ext>
              </a:extLst>
            </p:cNvPr>
            <p:cNvSpPr txBox="1"/>
            <p:nvPr/>
          </p:nvSpPr>
          <p:spPr>
            <a:xfrm>
              <a:off x="2772068" y="5962791"/>
              <a:ext cx="303606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Primer trimestre 2018</a:t>
              </a:r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3BB62BE0-46D5-4768-B9A5-1037AB66C5DE}"/>
                </a:ext>
              </a:extLst>
            </p:cNvPr>
            <p:cNvSpPr/>
            <p:nvPr/>
          </p:nvSpPr>
          <p:spPr>
            <a:xfrm>
              <a:off x="3238313" y="6020198"/>
              <a:ext cx="161733" cy="183294"/>
            </a:xfrm>
            <a:prstGeom prst="rect">
              <a:avLst/>
            </a:prstGeom>
            <a:solidFill>
              <a:srgbClr val="176131"/>
            </a:solidFill>
            <a:ln>
              <a:solidFill>
                <a:srgbClr val="1761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81DBB97E-3E07-4BD8-BE77-6FFD6B29A26C}"/>
              </a:ext>
            </a:extLst>
          </p:cNvPr>
          <p:cNvGrpSpPr/>
          <p:nvPr/>
        </p:nvGrpSpPr>
        <p:grpSpPr>
          <a:xfrm>
            <a:off x="5715110" y="3645842"/>
            <a:ext cx="3036065" cy="307777"/>
            <a:chOff x="2772068" y="5962791"/>
            <a:chExt cx="3036065" cy="307777"/>
          </a:xfrm>
        </p:grpSpPr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77B6D390-115F-4371-B25A-C6C31E0CF003}"/>
                </a:ext>
              </a:extLst>
            </p:cNvPr>
            <p:cNvSpPr txBox="1"/>
            <p:nvPr/>
          </p:nvSpPr>
          <p:spPr>
            <a:xfrm>
              <a:off x="2772068" y="5962791"/>
              <a:ext cx="303606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Primer trimestre 2019</a:t>
              </a:r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4DEE0221-9E53-4E4E-BF02-20544630DC92}"/>
                </a:ext>
              </a:extLst>
            </p:cNvPr>
            <p:cNvSpPr/>
            <p:nvPr/>
          </p:nvSpPr>
          <p:spPr>
            <a:xfrm>
              <a:off x="3238313" y="6020198"/>
              <a:ext cx="161733" cy="183294"/>
            </a:xfrm>
            <a:prstGeom prst="rect">
              <a:avLst/>
            </a:prstGeom>
            <a:solidFill>
              <a:srgbClr val="63C127"/>
            </a:solidFill>
            <a:ln>
              <a:solidFill>
                <a:srgbClr val="63C1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DE4122B2-654A-46FA-B665-73F27E9721FA}"/>
              </a:ext>
            </a:extLst>
          </p:cNvPr>
          <p:cNvGrpSpPr/>
          <p:nvPr/>
        </p:nvGrpSpPr>
        <p:grpSpPr>
          <a:xfrm>
            <a:off x="989978" y="1986587"/>
            <a:ext cx="4492010" cy="4395247"/>
            <a:chOff x="989978" y="1986587"/>
            <a:chExt cx="4492010" cy="4395247"/>
          </a:xfrm>
        </p:grpSpPr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EDB87A33-0A6C-4D19-91A5-7E0EC2B0E5B8}"/>
                </a:ext>
              </a:extLst>
            </p:cNvPr>
            <p:cNvSpPr txBox="1"/>
            <p:nvPr/>
          </p:nvSpPr>
          <p:spPr>
            <a:xfrm>
              <a:off x="989978" y="1986587"/>
              <a:ext cx="433449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b="1" dirty="0"/>
                <a:t>Cuota de mercado de sistemas operativos en España (%)</a:t>
              </a:r>
            </a:p>
          </p:txBody>
        </p:sp>
        <p:grpSp>
          <p:nvGrpSpPr>
            <p:cNvPr id="22" name="Grupo 21">
              <a:extLst>
                <a:ext uri="{FF2B5EF4-FFF2-40B4-BE49-F238E27FC236}">
                  <a16:creationId xmlns:a16="http://schemas.microsoft.com/office/drawing/2014/main" id="{D8817FE6-91FE-4B56-8213-CD4C2D95634E}"/>
                </a:ext>
              </a:extLst>
            </p:cNvPr>
            <p:cNvGrpSpPr/>
            <p:nvPr/>
          </p:nvGrpSpPr>
          <p:grpSpPr>
            <a:xfrm>
              <a:off x="989978" y="2509807"/>
              <a:ext cx="4492010" cy="3872027"/>
              <a:chOff x="988634" y="2143490"/>
              <a:chExt cx="4492010" cy="3872027"/>
            </a:xfrm>
          </p:grpSpPr>
          <p:pic>
            <p:nvPicPr>
              <p:cNvPr id="3" name="Imagen 2">
                <a:extLst>
                  <a:ext uri="{FF2B5EF4-FFF2-40B4-BE49-F238E27FC236}">
                    <a16:creationId xmlns:a16="http://schemas.microsoft.com/office/drawing/2014/main" id="{82918860-6F8C-41D5-A8D2-A3BD7008D47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847" b="14812"/>
              <a:stretch/>
            </p:blipFill>
            <p:spPr>
              <a:xfrm>
                <a:off x="988634" y="2143490"/>
                <a:ext cx="4492010" cy="3492743"/>
              </a:xfrm>
              <a:prstGeom prst="rect">
                <a:avLst/>
              </a:prstGeom>
            </p:spPr>
          </p:pic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B4F703C8-329A-46A5-9F05-86AA5759A2ED}"/>
                  </a:ext>
                </a:extLst>
              </p:cNvPr>
              <p:cNvSpPr txBox="1"/>
              <p:nvPr/>
            </p:nvSpPr>
            <p:spPr>
              <a:xfrm>
                <a:off x="1981585" y="5707739"/>
                <a:ext cx="52993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400" dirty="0"/>
                  <a:t>IOS </a:t>
                </a:r>
              </a:p>
            </p:txBody>
          </p:sp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7328A0BC-BC7E-4605-B3B9-F809C148DD9B}"/>
                  </a:ext>
                </a:extLst>
              </p:cNvPr>
              <p:cNvSpPr txBox="1"/>
              <p:nvPr/>
            </p:nvSpPr>
            <p:spPr>
              <a:xfrm>
                <a:off x="4009030" y="5707740"/>
                <a:ext cx="827322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400" dirty="0"/>
                  <a:t>Android</a:t>
                </a:r>
              </a:p>
            </p:txBody>
          </p:sp>
        </p:grp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AFFB4D51-FEE2-4D28-9645-D434F9F4ABBA}"/>
                </a:ext>
              </a:extLst>
            </p:cNvPr>
            <p:cNvSpPr txBox="1"/>
            <p:nvPr/>
          </p:nvSpPr>
          <p:spPr>
            <a:xfrm>
              <a:off x="1422694" y="5468688"/>
              <a:ext cx="560235" cy="276999"/>
            </a:xfrm>
            <a:prstGeom prst="rect">
              <a:avLst/>
            </a:prstGeom>
            <a:solidFill>
              <a:srgbClr val="176131"/>
            </a:solidFill>
            <a:ln>
              <a:solidFill>
                <a:srgbClr val="17613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>
                  <a:solidFill>
                    <a:schemeClr val="bg1"/>
                  </a:solidFill>
                </a:rPr>
                <a:t>13.6 </a:t>
              </a:r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EB70AB5E-C86B-4DB1-9DB2-53EAF0DC06A4}"/>
                </a:ext>
              </a:extLst>
            </p:cNvPr>
            <p:cNvSpPr txBox="1"/>
            <p:nvPr/>
          </p:nvSpPr>
          <p:spPr>
            <a:xfrm>
              <a:off x="3520358" y="2725793"/>
              <a:ext cx="560235" cy="276999"/>
            </a:xfrm>
            <a:prstGeom prst="rect">
              <a:avLst/>
            </a:prstGeom>
            <a:solidFill>
              <a:srgbClr val="176131"/>
            </a:solidFill>
            <a:ln>
              <a:solidFill>
                <a:srgbClr val="17613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>
                  <a:solidFill>
                    <a:schemeClr val="bg1"/>
                  </a:solidFill>
                </a:rPr>
                <a:t>86.1 </a:t>
              </a:r>
            </a:p>
          </p:txBody>
        </p: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89E4B9BF-C438-44EB-81ED-F21BC5464A30}"/>
                </a:ext>
              </a:extLst>
            </p:cNvPr>
            <p:cNvSpPr txBox="1"/>
            <p:nvPr/>
          </p:nvSpPr>
          <p:spPr>
            <a:xfrm>
              <a:off x="4557578" y="2587294"/>
              <a:ext cx="560235" cy="276999"/>
            </a:xfrm>
            <a:prstGeom prst="rect">
              <a:avLst/>
            </a:prstGeom>
            <a:solidFill>
              <a:srgbClr val="63C127"/>
            </a:solidFill>
            <a:ln>
              <a:solidFill>
                <a:srgbClr val="63C127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>
                  <a:solidFill>
                    <a:schemeClr val="bg1"/>
                  </a:solidFill>
                </a:rPr>
                <a:t>90.9 </a:t>
              </a:r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91C7C332-D6A6-4673-9B6E-CDD7CE2341D9}"/>
                </a:ext>
              </a:extLst>
            </p:cNvPr>
            <p:cNvSpPr txBox="1"/>
            <p:nvPr/>
          </p:nvSpPr>
          <p:spPr>
            <a:xfrm>
              <a:off x="2418533" y="5622805"/>
              <a:ext cx="560235" cy="276999"/>
            </a:xfrm>
            <a:prstGeom prst="rect">
              <a:avLst/>
            </a:prstGeom>
            <a:solidFill>
              <a:srgbClr val="63C127"/>
            </a:solidFill>
            <a:ln>
              <a:solidFill>
                <a:srgbClr val="63C127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>
                  <a:solidFill>
                    <a:schemeClr val="bg1"/>
                  </a:solidFill>
                </a:rPr>
                <a:t>8.9 </a:t>
              </a:r>
            </a:p>
          </p:txBody>
        </p:sp>
      </p:grpSp>
      <p:pic>
        <p:nvPicPr>
          <p:cNvPr id="12" name="Imagen 11">
            <a:extLst>
              <a:ext uri="{FF2B5EF4-FFF2-40B4-BE49-F238E27FC236}">
                <a16:creationId xmlns:a16="http://schemas.microsoft.com/office/drawing/2014/main" id="{5836EC85-66CA-4495-98BE-60638A09440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222" b="92889" l="3556" r="9688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619"/>
          <a:stretch/>
        </p:blipFill>
        <p:spPr>
          <a:xfrm>
            <a:off x="3800476" y="865105"/>
            <a:ext cx="831966" cy="77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807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2E45296B-F41B-4EE2-9324-F4454A905B23}"/>
              </a:ext>
            </a:extLst>
          </p:cNvPr>
          <p:cNvSpPr/>
          <p:nvPr/>
        </p:nvSpPr>
        <p:spPr>
          <a:xfrm>
            <a:off x="168308" y="1081535"/>
            <a:ext cx="3632168" cy="44246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Alimentación y nutrición 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620434B5-4A53-470E-99B8-C693CDF484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3" r="7968" b="4856"/>
          <a:stretch/>
        </p:blipFill>
        <p:spPr>
          <a:xfrm>
            <a:off x="1407597" y="1832652"/>
            <a:ext cx="2366180" cy="1596348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FAAF6D8A-B053-451A-8028-6452149A084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4" r="3147"/>
          <a:stretch/>
        </p:blipFill>
        <p:spPr>
          <a:xfrm>
            <a:off x="4923531" y="4871766"/>
            <a:ext cx="2910897" cy="1596348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5568D5BC-11A9-4662-B4EF-6262BE903F0F}"/>
              </a:ext>
            </a:extLst>
          </p:cNvPr>
          <p:cNvSpPr/>
          <p:nvPr/>
        </p:nvSpPr>
        <p:spPr>
          <a:xfrm rot="16819997">
            <a:off x="4426652" y="93221"/>
            <a:ext cx="86075" cy="80590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Flecha: hacia arriba 23">
            <a:extLst>
              <a:ext uri="{FF2B5EF4-FFF2-40B4-BE49-F238E27FC236}">
                <a16:creationId xmlns:a16="http://schemas.microsoft.com/office/drawing/2014/main" id="{B58C8907-88C5-4ABC-B797-25673C193467}"/>
              </a:ext>
            </a:extLst>
          </p:cNvPr>
          <p:cNvSpPr/>
          <p:nvPr/>
        </p:nvSpPr>
        <p:spPr>
          <a:xfrm>
            <a:off x="4572000" y="2057400"/>
            <a:ext cx="428625" cy="1162050"/>
          </a:xfrm>
          <a:prstGeom prst="upArrow">
            <a:avLst/>
          </a:prstGeom>
          <a:solidFill>
            <a:srgbClr val="93C57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DD880C9B-59D6-4AF1-A55C-C48C24BC7801}"/>
              </a:ext>
            </a:extLst>
          </p:cNvPr>
          <p:cNvSpPr txBox="1"/>
          <p:nvPr/>
        </p:nvSpPr>
        <p:spPr>
          <a:xfrm>
            <a:off x="5719256" y="2376815"/>
            <a:ext cx="201039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/>
              <a:t>Efectos beneficiosos para la salud </a:t>
            </a:r>
          </a:p>
        </p:txBody>
      </p:sp>
      <p:sp>
        <p:nvSpPr>
          <p:cNvPr id="27" name="Flecha: hacia arriba 26">
            <a:extLst>
              <a:ext uri="{FF2B5EF4-FFF2-40B4-BE49-F238E27FC236}">
                <a16:creationId xmlns:a16="http://schemas.microsoft.com/office/drawing/2014/main" id="{DCEA210A-3C81-4693-A2D3-3431E978A1BD}"/>
              </a:ext>
            </a:extLst>
          </p:cNvPr>
          <p:cNvSpPr/>
          <p:nvPr/>
        </p:nvSpPr>
        <p:spPr>
          <a:xfrm rot="10800000">
            <a:off x="3791845" y="4986555"/>
            <a:ext cx="428625" cy="1162050"/>
          </a:xfrm>
          <a:prstGeom prst="upArrow">
            <a:avLst/>
          </a:prstGeom>
          <a:solidFill>
            <a:srgbClr val="FF6969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F1F11D77-FCDE-4CFB-A7B4-E45185FD3B47}"/>
              </a:ext>
            </a:extLst>
          </p:cNvPr>
          <p:cNvSpPr txBox="1"/>
          <p:nvPr/>
        </p:nvSpPr>
        <p:spPr>
          <a:xfrm>
            <a:off x="1120436" y="5408330"/>
            <a:ext cx="172791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/>
              <a:t>Efectos negativos para la salud </a:t>
            </a:r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761B8B60-5F61-49E1-BD2D-509E2602BDD0}"/>
              </a:ext>
            </a:extLst>
          </p:cNvPr>
          <p:cNvGrpSpPr/>
          <p:nvPr/>
        </p:nvGrpSpPr>
        <p:grpSpPr>
          <a:xfrm>
            <a:off x="0" y="2"/>
            <a:ext cx="9144000" cy="869095"/>
            <a:chOff x="0" y="2"/>
            <a:chExt cx="9144000" cy="869095"/>
          </a:xfrm>
        </p:grpSpPr>
        <p:sp>
          <p:nvSpPr>
            <p:cNvPr id="35" name="Rectángulo 10">
              <a:extLst>
                <a:ext uri="{FF2B5EF4-FFF2-40B4-BE49-F238E27FC236}">
                  <a16:creationId xmlns:a16="http://schemas.microsoft.com/office/drawing/2014/main" id="{B84EEB2F-4E5A-404E-B0F6-1FDFEF404A86}"/>
                </a:ext>
              </a:extLst>
            </p:cNvPr>
            <p:cNvSpPr/>
            <p:nvPr/>
          </p:nvSpPr>
          <p:spPr>
            <a:xfrm>
              <a:off x="0" y="2"/>
              <a:ext cx="9144000" cy="869095"/>
            </a:xfrm>
            <a:prstGeom prst="rect">
              <a:avLst/>
            </a:prstGeom>
            <a:solidFill>
              <a:srgbClr val="80C6DF"/>
            </a:solidFill>
            <a:ln>
              <a:solidFill>
                <a:srgbClr val="80C6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Contexto y estado del arte</a:t>
              </a:r>
            </a:p>
          </p:txBody>
        </p:sp>
        <p:pic>
          <p:nvPicPr>
            <p:cNvPr id="36" name="Imagen 35">
              <a:extLst>
                <a:ext uri="{FF2B5EF4-FFF2-40B4-BE49-F238E27FC236}">
                  <a16:creationId xmlns:a16="http://schemas.microsoft.com/office/drawing/2014/main" id="{75EECCA6-73D9-40EB-A6DB-2A6EE7E88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9653" y="106834"/>
              <a:ext cx="1414347" cy="655429"/>
            </a:xfrm>
            <a:prstGeom prst="rect">
              <a:avLst/>
            </a:prstGeom>
          </p:spPr>
        </p:pic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id="{70496044-3760-4306-B3A6-CC3BACFB47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905" y="936212"/>
            <a:ext cx="657784" cy="657784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C06C006-D728-4337-9BA2-113352A8B02C}"/>
              </a:ext>
            </a:extLst>
          </p:cNvPr>
          <p:cNvSpPr txBox="1"/>
          <p:nvPr/>
        </p:nvSpPr>
        <p:spPr>
          <a:xfrm>
            <a:off x="5721222" y="6439845"/>
            <a:ext cx="31857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5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s-ES" sz="15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ovira,2012</a:t>
            </a:r>
            <a:endParaRPr lang="es-ES" sz="1500" i="1" dirty="0"/>
          </a:p>
        </p:txBody>
      </p:sp>
    </p:spTree>
    <p:extLst>
      <p:ext uri="{BB962C8B-B14F-4D97-AF65-F5344CB8AC3E}">
        <p14:creationId xmlns:p14="http://schemas.microsoft.com/office/powerpoint/2010/main" val="1902236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B7BD255-B2EE-4F40-BEEF-2C60C6327C46}"/>
              </a:ext>
            </a:extLst>
          </p:cNvPr>
          <p:cNvSpPr txBox="1"/>
          <p:nvPr/>
        </p:nvSpPr>
        <p:spPr>
          <a:xfrm>
            <a:off x="-65315" y="1654612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  <a:p>
            <a:pPr algn="ctr"/>
            <a:r>
              <a:rPr lang="es-ES" dirty="0"/>
              <a:t>Para sacar el </a:t>
            </a:r>
            <a:r>
              <a:rPr lang="es-ES" b="1" dirty="0"/>
              <a:t>máximo partido </a:t>
            </a:r>
            <a:r>
              <a:rPr lang="es-ES" dirty="0"/>
              <a:t>a un entrenamiento, es importante tener claro el </a:t>
            </a:r>
            <a:r>
              <a:rPr lang="es-ES" b="1" dirty="0"/>
              <a:t>objetivo</a:t>
            </a:r>
            <a:r>
              <a:rPr lang="es-ES" dirty="0"/>
              <a:t>.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07132161-3578-44D5-B59A-9147D92944BB}"/>
              </a:ext>
            </a:extLst>
          </p:cNvPr>
          <p:cNvGrpSpPr/>
          <p:nvPr/>
        </p:nvGrpSpPr>
        <p:grpSpPr>
          <a:xfrm>
            <a:off x="922399" y="3171825"/>
            <a:ext cx="7299197" cy="2031563"/>
            <a:chOff x="325302" y="3049107"/>
            <a:chExt cx="8135682" cy="2157274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47D2F9F5-50F2-4087-AB6A-FC55CD70F9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5527" y="3049107"/>
              <a:ext cx="3595457" cy="2157274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B4809E45-C3EE-4668-BD37-739708AC08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302" y="3056441"/>
              <a:ext cx="3822543" cy="2149940"/>
            </a:xfrm>
            <a:prstGeom prst="rect">
              <a:avLst/>
            </a:prstGeom>
          </p:spPr>
        </p:pic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A5FB1B89-082A-4E27-BE60-281A2673036A}"/>
                </a:ext>
              </a:extLst>
            </p:cNvPr>
            <p:cNvSpPr txBox="1"/>
            <p:nvPr/>
          </p:nvSpPr>
          <p:spPr>
            <a:xfrm>
              <a:off x="4285704" y="3869801"/>
              <a:ext cx="11223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800" b="1" dirty="0">
                  <a:latin typeface="Bahnschrift SemiBold Condensed" panose="020B0502040204020203" pitchFamily="34" charset="0"/>
                </a:rPr>
                <a:t>VS</a:t>
              </a:r>
              <a:endParaRPr lang="es-ES" b="1" dirty="0">
                <a:latin typeface="Bahnschrift SemiBold Condensed" panose="020B0502040204020203" pitchFamily="34" charset="0"/>
              </a:endParaRPr>
            </a:p>
          </p:txBody>
        </p:sp>
      </p:grp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7D8FBDAD-3BF0-49EA-986A-9AC15DD5F133}"/>
              </a:ext>
            </a:extLst>
          </p:cNvPr>
          <p:cNvSpPr/>
          <p:nvPr/>
        </p:nvSpPr>
        <p:spPr>
          <a:xfrm>
            <a:off x="168308" y="1081535"/>
            <a:ext cx="3632168" cy="44246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Entrenamiento 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1C089CC5-EC1E-4B2F-A26B-5BC979E12F1F}"/>
              </a:ext>
            </a:extLst>
          </p:cNvPr>
          <p:cNvGrpSpPr/>
          <p:nvPr/>
        </p:nvGrpSpPr>
        <p:grpSpPr>
          <a:xfrm>
            <a:off x="0" y="2"/>
            <a:ext cx="9144000" cy="869095"/>
            <a:chOff x="0" y="2"/>
            <a:chExt cx="9144000" cy="869095"/>
          </a:xfrm>
        </p:grpSpPr>
        <p:sp>
          <p:nvSpPr>
            <p:cNvPr id="13" name="Rectángulo 10">
              <a:extLst>
                <a:ext uri="{FF2B5EF4-FFF2-40B4-BE49-F238E27FC236}">
                  <a16:creationId xmlns:a16="http://schemas.microsoft.com/office/drawing/2014/main" id="{5D6F62EF-3D6F-4F2F-9EC1-25BB7B5576B9}"/>
                </a:ext>
              </a:extLst>
            </p:cNvPr>
            <p:cNvSpPr/>
            <p:nvPr/>
          </p:nvSpPr>
          <p:spPr>
            <a:xfrm>
              <a:off x="0" y="2"/>
              <a:ext cx="9144000" cy="869095"/>
            </a:xfrm>
            <a:prstGeom prst="rect">
              <a:avLst/>
            </a:prstGeom>
            <a:solidFill>
              <a:srgbClr val="80C6DF"/>
            </a:solidFill>
            <a:ln>
              <a:solidFill>
                <a:srgbClr val="80C6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Contexto y estado del arte</a:t>
              </a:r>
            </a:p>
          </p:txBody>
        </p:sp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B7C245F4-A5D4-478A-870E-1BF712A81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9653" y="106834"/>
              <a:ext cx="1414347" cy="655429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8DAFA77E-1F4B-44C1-BFF1-7EC517C8F43A}"/>
                  </a:ext>
                </a:extLst>
              </p:cNvPr>
              <p:cNvSpPr txBox="1"/>
              <p:nvPr/>
            </p:nvSpPr>
            <p:spPr>
              <a:xfrm>
                <a:off x="922400" y="5817369"/>
                <a:ext cx="72991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ES" smtClean="0"/>
                        <m:t>Repetir</m:t>
                      </m:r>
                      <m:r>
                        <m:rPr>
                          <m:nor/>
                        </m:rPr>
                        <a:rPr lang="es-ES" smtClean="0"/>
                        <m:t> </m:t>
                      </m:r>
                      <m:r>
                        <m:rPr>
                          <m:nor/>
                        </m:rPr>
                        <a:rPr lang="es-ES" smtClean="0"/>
                        <m:t>un</m:t>
                      </m:r>
                      <m:r>
                        <m:rPr>
                          <m:nor/>
                        </m:rPr>
                        <a:rPr lang="es-ES" smtClean="0"/>
                        <m:t> </m:t>
                      </m:r>
                      <m:r>
                        <m:rPr>
                          <m:nor/>
                        </m:rPr>
                        <a:rPr lang="es-ES" smtClean="0"/>
                        <m:t>ejercicio</m:t>
                      </m:r>
                      <m:r>
                        <m:rPr>
                          <m:nor/>
                        </m:rPr>
                        <a:rPr lang="es-ES" smtClean="0"/>
                        <m:t> </m:t>
                      </m:r>
                      <m:r>
                        <m:rPr>
                          <m:nor/>
                        </m:rPr>
                        <a:rPr lang="es-ES" smtClean="0"/>
                        <m:t>una</m:t>
                      </m:r>
                      <m:r>
                        <m:rPr>
                          <m:nor/>
                        </m:rPr>
                        <a:rPr lang="es-ES" smtClean="0"/>
                        <m:t> </m:t>
                      </m:r>
                      <m:r>
                        <m:rPr>
                          <m:nor/>
                        </m:rPr>
                        <a:rPr lang="es-ES" smtClean="0"/>
                        <m:t>y</m:t>
                      </m:r>
                      <m:r>
                        <m:rPr>
                          <m:nor/>
                        </m:rPr>
                        <a:rPr lang="es-ES" smtClean="0"/>
                        <m:t> </m:t>
                      </m:r>
                      <m:r>
                        <m:rPr>
                          <m:nor/>
                        </m:rPr>
                        <a:rPr lang="es-ES" smtClean="0"/>
                        <m:t>otra</m:t>
                      </m:r>
                      <m:r>
                        <m:rPr>
                          <m:nor/>
                        </m:rPr>
                        <a:rPr lang="es-ES" smtClean="0"/>
                        <m:t> </m:t>
                      </m:r>
                      <m:r>
                        <m:rPr>
                          <m:nor/>
                        </m:rPr>
                        <a:rPr lang="es-ES" smtClean="0"/>
                        <m:t>vez</m:t>
                      </m:r>
                      <m:r>
                        <m:rPr>
                          <m:nor/>
                        </m:rPr>
                        <a:rPr lang="es-ES" smtClean="0"/>
                        <m:t> ≠  </m:t>
                      </m:r>
                      <m:r>
                        <m:rPr>
                          <m:nor/>
                        </m:rPr>
                        <a:rPr lang="es-ES" b="0" i="0" smtClean="0"/>
                        <m:t>M</m:t>
                      </m:r>
                      <m:r>
                        <m:rPr>
                          <m:nor/>
                        </m:rPr>
                        <a:rPr lang="es-ES" smtClean="0">
                          <a:ea typeface="Cambria Math" panose="02040503050406030204" pitchFamily="18" charset="0"/>
                        </a:rPr>
                        <m:t>ejores</m:t>
                      </m:r>
                      <m:r>
                        <m:rPr>
                          <m:nor/>
                        </m:rPr>
                        <a:rPr lang="es-ES" smtClean="0"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ES" smtClean="0">
                          <a:ea typeface="Cambria Math" panose="02040503050406030204" pitchFamily="18" charset="0"/>
                        </a:rPr>
                        <m:t>resultados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8DAFA77E-1F4B-44C1-BFF1-7EC517C8F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400" y="5817369"/>
                <a:ext cx="7299197" cy="369332"/>
              </a:xfrm>
              <a:prstGeom prst="rect">
                <a:avLst/>
              </a:prstGeom>
              <a:blipFill>
                <a:blip r:embed="rId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94FA775B-3819-4879-96B8-F8FA58F97B0A}"/>
                  </a:ext>
                </a:extLst>
              </p:cNvPr>
              <p:cNvSpPr txBox="1"/>
              <p:nvPr/>
            </p:nvSpPr>
            <p:spPr>
              <a:xfrm>
                <a:off x="922399" y="2427482"/>
                <a:ext cx="72991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ES" b="0" i="0" smtClean="0"/>
                        <m:t>Entrenar</m:t>
                      </m:r>
                      <m:r>
                        <m:rPr>
                          <m:nor/>
                        </m:rPr>
                        <a:rPr lang="es-ES" b="0" i="0" smtClean="0"/>
                        <m:t> </m:t>
                      </m:r>
                      <m:r>
                        <m:rPr>
                          <m:nor/>
                        </m:rPr>
                        <a:rPr lang="es-ES" b="0" i="0" smtClean="0"/>
                        <m:t>para</m:t>
                      </m:r>
                      <m:r>
                        <m:rPr>
                          <m:nor/>
                        </m:rPr>
                        <a:rPr lang="es-ES" b="0" i="0" smtClean="0"/>
                        <m:t> </m:t>
                      </m:r>
                      <m:r>
                        <m:rPr>
                          <m:nor/>
                        </m:rPr>
                        <a:rPr lang="es-ES" b="0" i="0" smtClean="0"/>
                        <m:t>ganar</m:t>
                      </m:r>
                      <m:r>
                        <m:rPr>
                          <m:nor/>
                        </m:rPr>
                        <a:rPr lang="es-ES" b="0" i="0" smtClean="0"/>
                        <m:t> </m:t>
                      </m:r>
                      <m:r>
                        <m:rPr>
                          <m:nor/>
                        </m:rPr>
                        <a:rPr lang="es-ES" b="0" i="0" smtClean="0"/>
                        <m:t>musculatura</m:t>
                      </m:r>
                      <m:r>
                        <m:rPr>
                          <m:nor/>
                        </m:rPr>
                        <a:rPr lang="es-ES" b="0" i="0" smtClean="0"/>
                        <m:t> ≠ </m:t>
                      </m:r>
                      <m:r>
                        <m:rPr>
                          <m:nor/>
                        </m:rPr>
                        <a:rPr lang="es-ES" b="0" i="0" smtClean="0">
                          <a:ea typeface="Cambria Math" panose="02040503050406030204" pitchFamily="18" charset="0"/>
                        </a:rPr>
                        <m:t>Entren</m:t>
                      </m:r>
                      <m:r>
                        <m:rPr>
                          <m:nor/>
                        </m:rPr>
                        <a:rPr lang="es-ES" b="0" i="0" smtClean="0"/>
                        <m:t>ar</m:t>
                      </m:r>
                      <m:r>
                        <m:rPr>
                          <m:nor/>
                        </m:rPr>
                        <a:rPr lang="es-ES" b="0" i="0" smtClean="0"/>
                        <m:t> </m:t>
                      </m:r>
                      <m:r>
                        <m:rPr>
                          <m:nor/>
                        </m:rPr>
                        <a:rPr lang="es-ES" b="0" i="0" smtClean="0"/>
                        <m:t>para</m:t>
                      </m:r>
                      <m:r>
                        <m:rPr>
                          <m:nor/>
                        </m:rPr>
                        <a:rPr lang="es-ES" b="0" i="0" smtClean="0"/>
                        <m:t> </m:t>
                      </m:r>
                      <m:r>
                        <m:rPr>
                          <m:nor/>
                        </m:rPr>
                        <a:rPr lang="es-ES" b="0" i="0" smtClean="0">
                          <a:ea typeface="Cambria Math" panose="02040503050406030204" pitchFamily="18" charset="0"/>
                        </a:rPr>
                        <m:t>mejorar</m:t>
                      </m:r>
                      <m:r>
                        <m:rPr>
                          <m:nor/>
                        </m:rPr>
                        <a:rPr lang="es-ES" b="0" i="0" smtClean="0"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ES" b="0" i="0" smtClean="0">
                          <a:ea typeface="Cambria Math" panose="02040503050406030204" pitchFamily="18" charset="0"/>
                        </a:rPr>
                        <m:t>resistencia</m:t>
                      </m:r>
                      <m:r>
                        <m:rPr>
                          <m:nor/>
                        </m:rPr>
                        <a:rPr lang="es-ES" b="0" i="0" smtClean="0">
                          <a:ea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94FA775B-3819-4879-96B8-F8FA58F97B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399" y="2427482"/>
                <a:ext cx="7299197" cy="369332"/>
              </a:xfrm>
              <a:prstGeom prst="rect">
                <a:avLst/>
              </a:prstGeom>
              <a:blipFill>
                <a:blip r:embed="rId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3921B3E6-A39E-4C54-AAD2-00CB40CFED16}"/>
              </a:ext>
            </a:extLst>
          </p:cNvPr>
          <p:cNvSpPr/>
          <p:nvPr/>
        </p:nvSpPr>
        <p:spPr>
          <a:xfrm>
            <a:off x="1000125" y="2432117"/>
            <a:ext cx="7221472" cy="369332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728DCFBC-3DFB-42F1-955D-42BD5EE152C9}"/>
              </a:ext>
            </a:extLst>
          </p:cNvPr>
          <p:cNvSpPr/>
          <p:nvPr/>
        </p:nvSpPr>
        <p:spPr>
          <a:xfrm>
            <a:off x="1000125" y="5817369"/>
            <a:ext cx="7221472" cy="369332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2CA79C5-5819-437C-9528-B1C5F80934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821" y="976299"/>
            <a:ext cx="657784" cy="65778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AA5C6FD-26DE-4D2E-B717-1F5B79168706}"/>
              </a:ext>
            </a:extLst>
          </p:cNvPr>
          <p:cNvSpPr txBox="1"/>
          <p:nvPr/>
        </p:nvSpPr>
        <p:spPr>
          <a:xfrm>
            <a:off x="5721222" y="6252277"/>
            <a:ext cx="31857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5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Cánovas, 2009</a:t>
            </a:r>
            <a:endParaRPr lang="es-ES" sz="1500" i="1" dirty="0"/>
          </a:p>
        </p:txBody>
      </p:sp>
    </p:spTree>
    <p:extLst>
      <p:ext uri="{BB962C8B-B14F-4D97-AF65-F5344CB8AC3E}">
        <p14:creationId xmlns:p14="http://schemas.microsoft.com/office/powerpoint/2010/main" val="29544516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6632</TotalTime>
  <Words>1229</Words>
  <Application>Microsoft Office PowerPoint</Application>
  <PresentationFormat>Presentación en pantalla (4:3)</PresentationFormat>
  <Paragraphs>330</Paragraphs>
  <Slides>29</Slides>
  <Notes>26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7" baseType="lpstr">
      <vt:lpstr>Arial</vt:lpstr>
      <vt:lpstr>Bahnschrift SemiBold Condensed</vt:lpstr>
      <vt:lpstr>Calibri</vt:lpstr>
      <vt:lpstr>Calibri Light</vt:lpstr>
      <vt:lpstr>Cambria Math</vt:lpstr>
      <vt:lpstr>Georgia</vt:lpstr>
      <vt:lpstr>Symbol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Cristina Del Burgo</dc:creator>
  <cp:lastModifiedBy>diego razquin elcano</cp:lastModifiedBy>
  <cp:revision>184</cp:revision>
  <dcterms:created xsi:type="dcterms:W3CDTF">2020-08-19T09:29:15Z</dcterms:created>
  <dcterms:modified xsi:type="dcterms:W3CDTF">2020-10-26T19:07:28Z</dcterms:modified>
</cp:coreProperties>
</file>