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302" r:id="rId2"/>
    <p:sldId id="304" r:id="rId3"/>
    <p:sldId id="307" r:id="rId4"/>
    <p:sldId id="356" r:id="rId5"/>
    <p:sldId id="358" r:id="rId6"/>
    <p:sldId id="357" r:id="rId7"/>
    <p:sldId id="359" r:id="rId8"/>
    <p:sldId id="309" r:id="rId9"/>
    <p:sldId id="310" r:id="rId10"/>
    <p:sldId id="311" r:id="rId11"/>
    <p:sldId id="312" r:id="rId12"/>
    <p:sldId id="313" r:id="rId13"/>
    <p:sldId id="361" r:id="rId14"/>
    <p:sldId id="360" r:id="rId15"/>
    <p:sldId id="365" r:id="rId16"/>
    <p:sldId id="363" r:id="rId17"/>
    <p:sldId id="366" r:id="rId18"/>
    <p:sldId id="364" r:id="rId19"/>
    <p:sldId id="367" r:id="rId20"/>
    <p:sldId id="350" r:id="rId21"/>
    <p:sldId id="334" r:id="rId22"/>
    <p:sldId id="335" r:id="rId23"/>
    <p:sldId id="336" r:id="rId24"/>
    <p:sldId id="351" r:id="rId25"/>
    <p:sldId id="339" r:id="rId26"/>
    <p:sldId id="340" r:id="rId27"/>
    <p:sldId id="341" r:id="rId28"/>
    <p:sldId id="343" r:id="rId29"/>
    <p:sldId id="344" r:id="rId30"/>
    <p:sldId id="345" r:id="rId31"/>
    <p:sldId id="355" r:id="rId32"/>
    <p:sldId id="348" r:id="rId33"/>
    <p:sldId id="34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ego razquin elcano" initials="dre" lastIdx="1" clrIdx="0">
    <p:extLst>
      <p:ext uri="{19B8F6BF-5375-455C-9EA6-DF929625EA0E}">
        <p15:presenceInfo xmlns:p15="http://schemas.microsoft.com/office/powerpoint/2012/main" userId="e1284286ae3405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80C6DF"/>
    <a:srgbClr val="E9EBF5"/>
    <a:srgbClr val="CFD5EA"/>
    <a:srgbClr val="372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E6570C-B45C-47CD-81C3-14DDE1F1EBB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35DFEB7-C745-45C6-8701-8948617FD745}">
      <dgm:prSet phldrT="[Texto]" phldr="1"/>
      <dgm:spPr/>
      <dgm:t>
        <a:bodyPr/>
        <a:lstStyle/>
        <a:p>
          <a:endParaRPr lang="es-ES" dirty="0"/>
        </a:p>
      </dgm:t>
    </dgm:pt>
    <dgm:pt modelId="{6D606002-4A8C-49F5-A15D-2F9938A7B65F}" type="parTrans" cxnId="{EF5529EA-D21F-4878-8F47-64CD39942E32}">
      <dgm:prSet/>
      <dgm:spPr/>
      <dgm:t>
        <a:bodyPr/>
        <a:lstStyle/>
        <a:p>
          <a:endParaRPr lang="es-ES"/>
        </a:p>
      </dgm:t>
    </dgm:pt>
    <dgm:pt modelId="{114D077D-2F44-4278-BAA9-C2E94BC52721}" type="sibTrans" cxnId="{EF5529EA-D21F-4878-8F47-64CD39942E32}">
      <dgm:prSet/>
      <dgm:spPr/>
      <dgm:t>
        <a:bodyPr/>
        <a:lstStyle/>
        <a:p>
          <a:endParaRPr lang="es-ES"/>
        </a:p>
      </dgm:t>
    </dgm:pt>
    <dgm:pt modelId="{14BBBE5A-1169-404C-AD47-256AAB23B720}">
      <dgm:prSet phldrT="[Texto]" phldr="1"/>
      <dgm:spPr/>
      <dgm:t>
        <a:bodyPr/>
        <a:lstStyle/>
        <a:p>
          <a:endParaRPr lang="es-ES" dirty="0"/>
        </a:p>
      </dgm:t>
    </dgm:pt>
    <dgm:pt modelId="{777B6882-F6C0-447A-90DC-7D875655EEB8}" type="parTrans" cxnId="{6299C345-5DCF-4743-9532-F34E1BC4696E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0D7F1AA2-AD27-4916-BBFB-8C18E253F7B9}" type="sibTrans" cxnId="{6299C345-5DCF-4743-9532-F34E1BC4696E}">
      <dgm:prSet/>
      <dgm:spPr/>
      <dgm:t>
        <a:bodyPr/>
        <a:lstStyle/>
        <a:p>
          <a:endParaRPr lang="es-ES"/>
        </a:p>
      </dgm:t>
    </dgm:pt>
    <dgm:pt modelId="{45DCD0EA-FFAE-4872-915E-9BB3BE1BAD97}">
      <dgm:prSet phldrT="[Texto]" phldr="1"/>
      <dgm:spPr/>
      <dgm:t>
        <a:bodyPr/>
        <a:lstStyle/>
        <a:p>
          <a:endParaRPr lang="es-ES" dirty="0"/>
        </a:p>
      </dgm:t>
    </dgm:pt>
    <dgm:pt modelId="{5E151828-A937-4B57-AFC9-95BDC77A5D2A}" type="parTrans" cxnId="{C487FCC3-617A-46CE-B78F-DCC7ABF17C36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FCCD55EB-0338-4109-9058-21B1AAA4DA10}" type="sibTrans" cxnId="{C487FCC3-617A-46CE-B78F-DCC7ABF17C36}">
      <dgm:prSet/>
      <dgm:spPr/>
      <dgm:t>
        <a:bodyPr/>
        <a:lstStyle/>
        <a:p>
          <a:endParaRPr lang="es-ES"/>
        </a:p>
      </dgm:t>
    </dgm:pt>
    <dgm:pt modelId="{2A76B9DB-E930-4E5F-8DCE-DDF6BDB95DB2}">
      <dgm:prSet phldrT="[Texto]" phldr="1"/>
      <dgm:spPr/>
      <dgm:t>
        <a:bodyPr/>
        <a:lstStyle/>
        <a:p>
          <a:endParaRPr lang="es-ES" dirty="0"/>
        </a:p>
      </dgm:t>
    </dgm:pt>
    <dgm:pt modelId="{98CA33D2-2E78-4223-BA48-A4E466971B9F}" type="parTrans" cxnId="{EA61E9C0-FB92-4362-A17A-8C24E5A845EE}">
      <dgm:prSet/>
      <dgm:spPr>
        <a:ln>
          <a:solidFill>
            <a:schemeClr val="tx1"/>
          </a:solidFill>
        </a:ln>
      </dgm:spPr>
      <dgm:t>
        <a:bodyPr/>
        <a:lstStyle/>
        <a:p>
          <a:endParaRPr lang="es-ES"/>
        </a:p>
      </dgm:t>
    </dgm:pt>
    <dgm:pt modelId="{2A583642-10D4-4EE7-A84A-B15D5E0EAA7F}" type="sibTrans" cxnId="{EA61E9C0-FB92-4362-A17A-8C24E5A845EE}">
      <dgm:prSet/>
      <dgm:spPr/>
      <dgm:t>
        <a:bodyPr/>
        <a:lstStyle/>
        <a:p>
          <a:endParaRPr lang="es-ES"/>
        </a:p>
      </dgm:t>
    </dgm:pt>
    <dgm:pt modelId="{76F092F8-D7E2-455C-A462-A61EA2B3C975}" type="pres">
      <dgm:prSet presAssocID="{7EE6570C-B45C-47CD-81C3-14DDE1F1EBB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908D595-6F5A-49E4-9AD0-271D2C4D6304}" type="pres">
      <dgm:prSet presAssocID="{335DFEB7-C745-45C6-8701-8948617FD745}" presName="hierRoot1" presStyleCnt="0">
        <dgm:presLayoutVars>
          <dgm:hierBranch val="init"/>
        </dgm:presLayoutVars>
      </dgm:prSet>
      <dgm:spPr/>
    </dgm:pt>
    <dgm:pt modelId="{E33F2DD0-7D74-44FE-A452-CBC5BBF91904}" type="pres">
      <dgm:prSet presAssocID="{335DFEB7-C745-45C6-8701-8948617FD745}" presName="rootComposite1" presStyleCnt="0"/>
      <dgm:spPr/>
    </dgm:pt>
    <dgm:pt modelId="{DC778B4E-E487-47F0-A5BF-12BA92EFD2E4}" type="pres">
      <dgm:prSet presAssocID="{335DFEB7-C745-45C6-8701-8948617FD745}" presName="rootText1" presStyleLbl="node0" presStyleIdx="0" presStyleCnt="1" custLinFactY="100000" custLinFactNeighborX="5552" custLinFactNeighborY="106004">
        <dgm:presLayoutVars>
          <dgm:chPref val="3"/>
        </dgm:presLayoutVars>
      </dgm:prSet>
      <dgm:spPr/>
    </dgm:pt>
    <dgm:pt modelId="{06418FE2-8CC2-4AD1-A64D-D6826656ABA0}" type="pres">
      <dgm:prSet presAssocID="{335DFEB7-C745-45C6-8701-8948617FD745}" presName="rootConnector1" presStyleLbl="node1" presStyleIdx="0" presStyleCnt="0"/>
      <dgm:spPr/>
    </dgm:pt>
    <dgm:pt modelId="{18A41023-2146-488A-9042-18BC16C91429}" type="pres">
      <dgm:prSet presAssocID="{335DFEB7-C745-45C6-8701-8948617FD745}" presName="hierChild2" presStyleCnt="0"/>
      <dgm:spPr/>
    </dgm:pt>
    <dgm:pt modelId="{5F68AC2C-A38B-44B5-B1F2-94330F7887A8}" type="pres">
      <dgm:prSet presAssocID="{777B6882-F6C0-447A-90DC-7D875655EEB8}" presName="Name37" presStyleLbl="parChTrans1D2" presStyleIdx="0" presStyleCnt="3"/>
      <dgm:spPr/>
    </dgm:pt>
    <dgm:pt modelId="{97F004A3-3C94-494E-8BCD-A0F33B8DB061}" type="pres">
      <dgm:prSet presAssocID="{14BBBE5A-1169-404C-AD47-256AAB23B720}" presName="hierRoot2" presStyleCnt="0">
        <dgm:presLayoutVars>
          <dgm:hierBranch val="init"/>
        </dgm:presLayoutVars>
      </dgm:prSet>
      <dgm:spPr/>
    </dgm:pt>
    <dgm:pt modelId="{D12F6298-A51A-44BC-A47F-9305AAFA3B3A}" type="pres">
      <dgm:prSet presAssocID="{14BBBE5A-1169-404C-AD47-256AAB23B720}" presName="rootComposite" presStyleCnt="0"/>
      <dgm:spPr/>
    </dgm:pt>
    <dgm:pt modelId="{2809A080-A4D9-4353-B5FF-62C7B6A98946}" type="pres">
      <dgm:prSet presAssocID="{14BBBE5A-1169-404C-AD47-256AAB23B720}" presName="rootText" presStyleLbl="node2" presStyleIdx="0" presStyleCnt="3" custLinFactY="-33822" custLinFactNeighborX="3096" custLinFactNeighborY="-100000">
        <dgm:presLayoutVars>
          <dgm:chPref val="3"/>
        </dgm:presLayoutVars>
      </dgm:prSet>
      <dgm:spPr/>
    </dgm:pt>
    <dgm:pt modelId="{9880A031-9F1B-4FEF-A504-1EEA0E865102}" type="pres">
      <dgm:prSet presAssocID="{14BBBE5A-1169-404C-AD47-256AAB23B720}" presName="rootConnector" presStyleLbl="node2" presStyleIdx="0" presStyleCnt="3"/>
      <dgm:spPr/>
    </dgm:pt>
    <dgm:pt modelId="{FB08E69F-8354-404C-96EA-7E98E9F90BE8}" type="pres">
      <dgm:prSet presAssocID="{14BBBE5A-1169-404C-AD47-256AAB23B720}" presName="hierChild4" presStyleCnt="0"/>
      <dgm:spPr/>
    </dgm:pt>
    <dgm:pt modelId="{A4C4324A-55F1-4749-BF96-7E154FFAB3AB}" type="pres">
      <dgm:prSet presAssocID="{14BBBE5A-1169-404C-AD47-256AAB23B720}" presName="hierChild5" presStyleCnt="0"/>
      <dgm:spPr/>
    </dgm:pt>
    <dgm:pt modelId="{2DD8DEF4-F2C4-471C-8BA0-B92F0D2E79D8}" type="pres">
      <dgm:prSet presAssocID="{5E151828-A937-4B57-AFC9-95BDC77A5D2A}" presName="Name37" presStyleLbl="parChTrans1D2" presStyleIdx="1" presStyleCnt="3"/>
      <dgm:spPr/>
    </dgm:pt>
    <dgm:pt modelId="{9BC27945-BB47-457A-AEFF-3D610297653E}" type="pres">
      <dgm:prSet presAssocID="{45DCD0EA-FFAE-4872-915E-9BB3BE1BAD97}" presName="hierRoot2" presStyleCnt="0">
        <dgm:presLayoutVars>
          <dgm:hierBranch val="init"/>
        </dgm:presLayoutVars>
      </dgm:prSet>
      <dgm:spPr/>
    </dgm:pt>
    <dgm:pt modelId="{D7F5B47D-ECB3-43DD-B899-D44992DD5C8C}" type="pres">
      <dgm:prSet presAssocID="{45DCD0EA-FFAE-4872-915E-9BB3BE1BAD97}" presName="rootComposite" presStyleCnt="0"/>
      <dgm:spPr/>
    </dgm:pt>
    <dgm:pt modelId="{97DF692C-8C4E-4EC2-8AA6-89200BC8A6B2}" type="pres">
      <dgm:prSet presAssocID="{45DCD0EA-FFAE-4872-915E-9BB3BE1BAD97}" presName="rootText" presStyleLbl="node2" presStyleIdx="1" presStyleCnt="3" custLinFactY="-82676" custLinFactNeighborX="5245" custLinFactNeighborY="-100000">
        <dgm:presLayoutVars>
          <dgm:chPref val="3"/>
        </dgm:presLayoutVars>
      </dgm:prSet>
      <dgm:spPr/>
    </dgm:pt>
    <dgm:pt modelId="{3079E56E-FB9E-4B14-88D0-DA13EE268D6F}" type="pres">
      <dgm:prSet presAssocID="{45DCD0EA-FFAE-4872-915E-9BB3BE1BAD97}" presName="rootConnector" presStyleLbl="node2" presStyleIdx="1" presStyleCnt="3"/>
      <dgm:spPr/>
    </dgm:pt>
    <dgm:pt modelId="{02AD8718-5543-4E67-B57A-72A152D1DDD7}" type="pres">
      <dgm:prSet presAssocID="{45DCD0EA-FFAE-4872-915E-9BB3BE1BAD97}" presName="hierChild4" presStyleCnt="0"/>
      <dgm:spPr/>
    </dgm:pt>
    <dgm:pt modelId="{D9E6B3D4-23C4-4ACF-B1A8-4741437D6289}" type="pres">
      <dgm:prSet presAssocID="{45DCD0EA-FFAE-4872-915E-9BB3BE1BAD97}" presName="hierChild5" presStyleCnt="0"/>
      <dgm:spPr/>
    </dgm:pt>
    <dgm:pt modelId="{675DCE77-5ABE-4A9E-9E7C-813730CC9CF6}" type="pres">
      <dgm:prSet presAssocID="{98CA33D2-2E78-4223-BA48-A4E466971B9F}" presName="Name37" presStyleLbl="parChTrans1D2" presStyleIdx="2" presStyleCnt="3"/>
      <dgm:spPr/>
    </dgm:pt>
    <dgm:pt modelId="{A3C7B0D8-41B7-4D39-B6AB-92D6D5DCB652}" type="pres">
      <dgm:prSet presAssocID="{2A76B9DB-E930-4E5F-8DCE-DDF6BDB95DB2}" presName="hierRoot2" presStyleCnt="0">
        <dgm:presLayoutVars>
          <dgm:hierBranch val="init"/>
        </dgm:presLayoutVars>
      </dgm:prSet>
      <dgm:spPr/>
    </dgm:pt>
    <dgm:pt modelId="{18F999E0-CB23-4E95-A823-F406F295D87B}" type="pres">
      <dgm:prSet presAssocID="{2A76B9DB-E930-4E5F-8DCE-DDF6BDB95DB2}" presName="rootComposite" presStyleCnt="0"/>
      <dgm:spPr/>
    </dgm:pt>
    <dgm:pt modelId="{B491ACFB-9AFE-4F6F-AA7D-C82A1631AFFF}" type="pres">
      <dgm:prSet presAssocID="{2A76B9DB-E930-4E5F-8DCE-DDF6BDB95DB2}" presName="rootText" presStyleLbl="node2" presStyleIdx="2" presStyleCnt="3" custLinFactY="-36901" custLinFactNeighborX="-6215" custLinFactNeighborY="-100000">
        <dgm:presLayoutVars>
          <dgm:chPref val="3"/>
        </dgm:presLayoutVars>
      </dgm:prSet>
      <dgm:spPr/>
    </dgm:pt>
    <dgm:pt modelId="{E634D4F7-8228-4241-A373-93D7F5D6FA25}" type="pres">
      <dgm:prSet presAssocID="{2A76B9DB-E930-4E5F-8DCE-DDF6BDB95DB2}" presName="rootConnector" presStyleLbl="node2" presStyleIdx="2" presStyleCnt="3"/>
      <dgm:spPr/>
    </dgm:pt>
    <dgm:pt modelId="{22E8B2D0-26BE-4117-9B09-667383210815}" type="pres">
      <dgm:prSet presAssocID="{2A76B9DB-E930-4E5F-8DCE-DDF6BDB95DB2}" presName="hierChild4" presStyleCnt="0"/>
      <dgm:spPr/>
    </dgm:pt>
    <dgm:pt modelId="{0A90781B-99D5-4C8C-AF44-9E49C98B2F63}" type="pres">
      <dgm:prSet presAssocID="{2A76B9DB-E930-4E5F-8DCE-DDF6BDB95DB2}" presName="hierChild5" presStyleCnt="0"/>
      <dgm:spPr/>
    </dgm:pt>
    <dgm:pt modelId="{F306EF1E-3F06-4019-B7E3-0D088ECE72A1}" type="pres">
      <dgm:prSet presAssocID="{335DFEB7-C745-45C6-8701-8948617FD745}" presName="hierChild3" presStyleCnt="0"/>
      <dgm:spPr/>
    </dgm:pt>
  </dgm:ptLst>
  <dgm:cxnLst>
    <dgm:cxn modelId="{D42EE422-D0BD-4F39-9FEE-A4C05DC6B89C}" type="presOf" srcId="{2A76B9DB-E930-4E5F-8DCE-DDF6BDB95DB2}" destId="{E634D4F7-8228-4241-A373-93D7F5D6FA25}" srcOrd="1" destOrd="0" presId="urn:microsoft.com/office/officeart/2005/8/layout/orgChart1"/>
    <dgm:cxn modelId="{F358DF2B-B39A-467D-B6AC-1099DD0F36A4}" type="presOf" srcId="{45DCD0EA-FFAE-4872-915E-9BB3BE1BAD97}" destId="{3079E56E-FB9E-4B14-88D0-DA13EE268D6F}" srcOrd="1" destOrd="0" presId="urn:microsoft.com/office/officeart/2005/8/layout/orgChart1"/>
    <dgm:cxn modelId="{23BF132C-B558-4558-88C1-92BD3B803991}" type="presOf" srcId="{335DFEB7-C745-45C6-8701-8948617FD745}" destId="{DC778B4E-E487-47F0-A5BF-12BA92EFD2E4}" srcOrd="0" destOrd="0" presId="urn:microsoft.com/office/officeart/2005/8/layout/orgChart1"/>
    <dgm:cxn modelId="{76EF173E-F8BA-4B27-8ED2-0F315FD044AA}" type="presOf" srcId="{777B6882-F6C0-447A-90DC-7D875655EEB8}" destId="{5F68AC2C-A38B-44B5-B1F2-94330F7887A8}" srcOrd="0" destOrd="0" presId="urn:microsoft.com/office/officeart/2005/8/layout/orgChart1"/>
    <dgm:cxn modelId="{6299C345-5DCF-4743-9532-F34E1BC4696E}" srcId="{335DFEB7-C745-45C6-8701-8948617FD745}" destId="{14BBBE5A-1169-404C-AD47-256AAB23B720}" srcOrd="0" destOrd="0" parTransId="{777B6882-F6C0-447A-90DC-7D875655EEB8}" sibTransId="{0D7F1AA2-AD27-4916-BBFB-8C18E253F7B9}"/>
    <dgm:cxn modelId="{7AE9E285-CEBC-4AF6-9E6D-4127B71125D2}" type="presOf" srcId="{98CA33D2-2E78-4223-BA48-A4E466971B9F}" destId="{675DCE77-5ABE-4A9E-9E7C-813730CC9CF6}" srcOrd="0" destOrd="0" presId="urn:microsoft.com/office/officeart/2005/8/layout/orgChart1"/>
    <dgm:cxn modelId="{96552086-DEA2-4ED9-AA28-D0E87EC6B76D}" type="presOf" srcId="{14BBBE5A-1169-404C-AD47-256AAB23B720}" destId="{9880A031-9F1B-4FEF-A504-1EEA0E865102}" srcOrd="1" destOrd="0" presId="urn:microsoft.com/office/officeart/2005/8/layout/orgChart1"/>
    <dgm:cxn modelId="{0172898A-CE52-4E3B-BC2F-5BAB69FAEDF5}" type="presOf" srcId="{14BBBE5A-1169-404C-AD47-256AAB23B720}" destId="{2809A080-A4D9-4353-B5FF-62C7B6A98946}" srcOrd="0" destOrd="0" presId="urn:microsoft.com/office/officeart/2005/8/layout/orgChart1"/>
    <dgm:cxn modelId="{EA61E9C0-FB92-4362-A17A-8C24E5A845EE}" srcId="{335DFEB7-C745-45C6-8701-8948617FD745}" destId="{2A76B9DB-E930-4E5F-8DCE-DDF6BDB95DB2}" srcOrd="2" destOrd="0" parTransId="{98CA33D2-2E78-4223-BA48-A4E466971B9F}" sibTransId="{2A583642-10D4-4EE7-A84A-B15D5E0EAA7F}"/>
    <dgm:cxn modelId="{C487FCC3-617A-46CE-B78F-DCC7ABF17C36}" srcId="{335DFEB7-C745-45C6-8701-8948617FD745}" destId="{45DCD0EA-FFAE-4872-915E-9BB3BE1BAD97}" srcOrd="1" destOrd="0" parTransId="{5E151828-A937-4B57-AFC9-95BDC77A5D2A}" sibTransId="{FCCD55EB-0338-4109-9058-21B1AAA4DA10}"/>
    <dgm:cxn modelId="{CE1FB6D3-BAA6-47F3-A789-0D3919955F22}" type="presOf" srcId="{2A76B9DB-E930-4E5F-8DCE-DDF6BDB95DB2}" destId="{B491ACFB-9AFE-4F6F-AA7D-C82A1631AFFF}" srcOrd="0" destOrd="0" presId="urn:microsoft.com/office/officeart/2005/8/layout/orgChart1"/>
    <dgm:cxn modelId="{01C5A6D6-CDD8-4CD9-B801-D72360274BA1}" type="presOf" srcId="{335DFEB7-C745-45C6-8701-8948617FD745}" destId="{06418FE2-8CC2-4AD1-A64D-D6826656ABA0}" srcOrd="1" destOrd="0" presId="urn:microsoft.com/office/officeart/2005/8/layout/orgChart1"/>
    <dgm:cxn modelId="{7D8341D9-8BE2-4BAA-BE8A-4D74A5A13422}" type="presOf" srcId="{5E151828-A937-4B57-AFC9-95BDC77A5D2A}" destId="{2DD8DEF4-F2C4-471C-8BA0-B92F0D2E79D8}" srcOrd="0" destOrd="0" presId="urn:microsoft.com/office/officeart/2005/8/layout/orgChart1"/>
    <dgm:cxn modelId="{743290DC-404C-4AC9-B9EE-5A7687D02F11}" type="presOf" srcId="{7EE6570C-B45C-47CD-81C3-14DDE1F1EBB9}" destId="{76F092F8-D7E2-455C-A462-A61EA2B3C975}" srcOrd="0" destOrd="0" presId="urn:microsoft.com/office/officeart/2005/8/layout/orgChart1"/>
    <dgm:cxn modelId="{B04C71E5-137C-4D1A-8EF0-560485F72151}" type="presOf" srcId="{45DCD0EA-FFAE-4872-915E-9BB3BE1BAD97}" destId="{97DF692C-8C4E-4EC2-8AA6-89200BC8A6B2}" srcOrd="0" destOrd="0" presId="urn:microsoft.com/office/officeart/2005/8/layout/orgChart1"/>
    <dgm:cxn modelId="{EF5529EA-D21F-4878-8F47-64CD39942E32}" srcId="{7EE6570C-B45C-47CD-81C3-14DDE1F1EBB9}" destId="{335DFEB7-C745-45C6-8701-8948617FD745}" srcOrd="0" destOrd="0" parTransId="{6D606002-4A8C-49F5-A15D-2F9938A7B65F}" sibTransId="{114D077D-2F44-4278-BAA9-C2E94BC52721}"/>
    <dgm:cxn modelId="{AC9B6EF2-5ADA-4CA6-9508-A1D575823DC5}" type="presParOf" srcId="{76F092F8-D7E2-455C-A462-A61EA2B3C975}" destId="{2908D595-6F5A-49E4-9AD0-271D2C4D6304}" srcOrd="0" destOrd="0" presId="urn:microsoft.com/office/officeart/2005/8/layout/orgChart1"/>
    <dgm:cxn modelId="{3DF3F314-AA44-40D8-B786-52FBE793BACF}" type="presParOf" srcId="{2908D595-6F5A-49E4-9AD0-271D2C4D6304}" destId="{E33F2DD0-7D74-44FE-A452-CBC5BBF91904}" srcOrd="0" destOrd="0" presId="urn:microsoft.com/office/officeart/2005/8/layout/orgChart1"/>
    <dgm:cxn modelId="{5C252542-E407-4953-9E82-7451E1E73D1E}" type="presParOf" srcId="{E33F2DD0-7D74-44FE-A452-CBC5BBF91904}" destId="{DC778B4E-E487-47F0-A5BF-12BA92EFD2E4}" srcOrd="0" destOrd="0" presId="urn:microsoft.com/office/officeart/2005/8/layout/orgChart1"/>
    <dgm:cxn modelId="{47F42476-19D7-4516-A87D-D9E0194E4019}" type="presParOf" srcId="{E33F2DD0-7D74-44FE-A452-CBC5BBF91904}" destId="{06418FE2-8CC2-4AD1-A64D-D6826656ABA0}" srcOrd="1" destOrd="0" presId="urn:microsoft.com/office/officeart/2005/8/layout/orgChart1"/>
    <dgm:cxn modelId="{E09E21BC-C6C5-4F55-8FBD-59001C31BC06}" type="presParOf" srcId="{2908D595-6F5A-49E4-9AD0-271D2C4D6304}" destId="{18A41023-2146-488A-9042-18BC16C91429}" srcOrd="1" destOrd="0" presId="urn:microsoft.com/office/officeart/2005/8/layout/orgChart1"/>
    <dgm:cxn modelId="{A44715F8-A75E-475A-B64A-FF8FA15E4F86}" type="presParOf" srcId="{18A41023-2146-488A-9042-18BC16C91429}" destId="{5F68AC2C-A38B-44B5-B1F2-94330F7887A8}" srcOrd="0" destOrd="0" presId="urn:microsoft.com/office/officeart/2005/8/layout/orgChart1"/>
    <dgm:cxn modelId="{AB11ADFE-0C53-4DBF-B6C2-D27573AC9138}" type="presParOf" srcId="{18A41023-2146-488A-9042-18BC16C91429}" destId="{97F004A3-3C94-494E-8BCD-A0F33B8DB061}" srcOrd="1" destOrd="0" presId="urn:microsoft.com/office/officeart/2005/8/layout/orgChart1"/>
    <dgm:cxn modelId="{A26A502A-44A1-4ECF-907E-07FF21DE2807}" type="presParOf" srcId="{97F004A3-3C94-494E-8BCD-A0F33B8DB061}" destId="{D12F6298-A51A-44BC-A47F-9305AAFA3B3A}" srcOrd="0" destOrd="0" presId="urn:microsoft.com/office/officeart/2005/8/layout/orgChart1"/>
    <dgm:cxn modelId="{8718A84B-F649-4FFB-9D5A-5D6669DDE06A}" type="presParOf" srcId="{D12F6298-A51A-44BC-A47F-9305AAFA3B3A}" destId="{2809A080-A4D9-4353-B5FF-62C7B6A98946}" srcOrd="0" destOrd="0" presId="urn:microsoft.com/office/officeart/2005/8/layout/orgChart1"/>
    <dgm:cxn modelId="{3430421F-EC03-46C3-B7EA-8C342475E1AA}" type="presParOf" srcId="{D12F6298-A51A-44BC-A47F-9305AAFA3B3A}" destId="{9880A031-9F1B-4FEF-A504-1EEA0E865102}" srcOrd="1" destOrd="0" presId="urn:microsoft.com/office/officeart/2005/8/layout/orgChart1"/>
    <dgm:cxn modelId="{AC3DF1A7-8C07-4957-9676-A8C41463CE4B}" type="presParOf" srcId="{97F004A3-3C94-494E-8BCD-A0F33B8DB061}" destId="{FB08E69F-8354-404C-96EA-7E98E9F90BE8}" srcOrd="1" destOrd="0" presId="urn:microsoft.com/office/officeart/2005/8/layout/orgChart1"/>
    <dgm:cxn modelId="{6A3981BA-3056-43D0-B5AC-4AFB941C3FFB}" type="presParOf" srcId="{97F004A3-3C94-494E-8BCD-A0F33B8DB061}" destId="{A4C4324A-55F1-4749-BF96-7E154FFAB3AB}" srcOrd="2" destOrd="0" presId="urn:microsoft.com/office/officeart/2005/8/layout/orgChart1"/>
    <dgm:cxn modelId="{A3624D50-F46E-4888-93E7-A40A16C1F8DB}" type="presParOf" srcId="{18A41023-2146-488A-9042-18BC16C91429}" destId="{2DD8DEF4-F2C4-471C-8BA0-B92F0D2E79D8}" srcOrd="2" destOrd="0" presId="urn:microsoft.com/office/officeart/2005/8/layout/orgChart1"/>
    <dgm:cxn modelId="{278DEF39-84D9-4B8D-B943-8C6BCA009390}" type="presParOf" srcId="{18A41023-2146-488A-9042-18BC16C91429}" destId="{9BC27945-BB47-457A-AEFF-3D610297653E}" srcOrd="3" destOrd="0" presId="urn:microsoft.com/office/officeart/2005/8/layout/orgChart1"/>
    <dgm:cxn modelId="{932B756E-462B-4ABB-9CA0-77404640CC21}" type="presParOf" srcId="{9BC27945-BB47-457A-AEFF-3D610297653E}" destId="{D7F5B47D-ECB3-43DD-B899-D44992DD5C8C}" srcOrd="0" destOrd="0" presId="urn:microsoft.com/office/officeart/2005/8/layout/orgChart1"/>
    <dgm:cxn modelId="{BFFFB101-1A75-488F-987E-25CF3BA7C272}" type="presParOf" srcId="{D7F5B47D-ECB3-43DD-B899-D44992DD5C8C}" destId="{97DF692C-8C4E-4EC2-8AA6-89200BC8A6B2}" srcOrd="0" destOrd="0" presId="urn:microsoft.com/office/officeart/2005/8/layout/orgChart1"/>
    <dgm:cxn modelId="{C196CD35-2F31-4098-A48F-EBF5CF4EA3D6}" type="presParOf" srcId="{D7F5B47D-ECB3-43DD-B899-D44992DD5C8C}" destId="{3079E56E-FB9E-4B14-88D0-DA13EE268D6F}" srcOrd="1" destOrd="0" presId="urn:microsoft.com/office/officeart/2005/8/layout/orgChart1"/>
    <dgm:cxn modelId="{0FC5023B-02E6-4D9F-AA42-743A93114809}" type="presParOf" srcId="{9BC27945-BB47-457A-AEFF-3D610297653E}" destId="{02AD8718-5543-4E67-B57A-72A152D1DDD7}" srcOrd="1" destOrd="0" presId="urn:microsoft.com/office/officeart/2005/8/layout/orgChart1"/>
    <dgm:cxn modelId="{FE5D0471-32AB-4A5A-BF84-D73CCE1F55C7}" type="presParOf" srcId="{9BC27945-BB47-457A-AEFF-3D610297653E}" destId="{D9E6B3D4-23C4-4ACF-B1A8-4741437D6289}" srcOrd="2" destOrd="0" presId="urn:microsoft.com/office/officeart/2005/8/layout/orgChart1"/>
    <dgm:cxn modelId="{3D14DC84-4BB9-4918-91B8-2E09276B337A}" type="presParOf" srcId="{18A41023-2146-488A-9042-18BC16C91429}" destId="{675DCE77-5ABE-4A9E-9E7C-813730CC9CF6}" srcOrd="4" destOrd="0" presId="urn:microsoft.com/office/officeart/2005/8/layout/orgChart1"/>
    <dgm:cxn modelId="{4CF784F5-6C89-40B4-AC27-9A8C078E894C}" type="presParOf" srcId="{18A41023-2146-488A-9042-18BC16C91429}" destId="{A3C7B0D8-41B7-4D39-B6AB-92D6D5DCB652}" srcOrd="5" destOrd="0" presId="urn:microsoft.com/office/officeart/2005/8/layout/orgChart1"/>
    <dgm:cxn modelId="{2645C7D8-A53D-4A7D-9B02-2245B8906905}" type="presParOf" srcId="{A3C7B0D8-41B7-4D39-B6AB-92D6D5DCB652}" destId="{18F999E0-CB23-4E95-A823-F406F295D87B}" srcOrd="0" destOrd="0" presId="urn:microsoft.com/office/officeart/2005/8/layout/orgChart1"/>
    <dgm:cxn modelId="{B8C10405-525E-46F7-B4A2-D7D287956960}" type="presParOf" srcId="{18F999E0-CB23-4E95-A823-F406F295D87B}" destId="{B491ACFB-9AFE-4F6F-AA7D-C82A1631AFFF}" srcOrd="0" destOrd="0" presId="urn:microsoft.com/office/officeart/2005/8/layout/orgChart1"/>
    <dgm:cxn modelId="{DC5B15A5-EEBF-4819-89E5-38CB94BA3A47}" type="presParOf" srcId="{18F999E0-CB23-4E95-A823-F406F295D87B}" destId="{E634D4F7-8228-4241-A373-93D7F5D6FA25}" srcOrd="1" destOrd="0" presId="urn:microsoft.com/office/officeart/2005/8/layout/orgChart1"/>
    <dgm:cxn modelId="{484D7A2B-3909-4A6D-BB20-C8E5BA7CAF3A}" type="presParOf" srcId="{A3C7B0D8-41B7-4D39-B6AB-92D6D5DCB652}" destId="{22E8B2D0-26BE-4117-9B09-667383210815}" srcOrd="1" destOrd="0" presId="urn:microsoft.com/office/officeart/2005/8/layout/orgChart1"/>
    <dgm:cxn modelId="{C54CA4DE-40D8-4F20-8758-B4343FC7AAB5}" type="presParOf" srcId="{A3C7B0D8-41B7-4D39-B6AB-92D6D5DCB652}" destId="{0A90781B-99D5-4C8C-AF44-9E49C98B2F63}" srcOrd="2" destOrd="0" presId="urn:microsoft.com/office/officeart/2005/8/layout/orgChart1"/>
    <dgm:cxn modelId="{1257C6C6-84CF-441F-901C-A7F0169F66EC}" type="presParOf" srcId="{2908D595-6F5A-49E4-9AD0-271D2C4D6304}" destId="{F306EF1E-3F06-4019-B7E3-0D088ECE72A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0D8007-B866-4EA6-B2F1-B18F430D589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6A97C2D2-52D6-41D0-A65E-E53FB0FA2A8A}">
      <dgm:prSet phldrT="[Texto]" custT="1"/>
      <dgm:spPr/>
      <dgm:t>
        <a:bodyPr/>
        <a:lstStyle/>
        <a:p>
          <a:r>
            <a:rPr lang="es-ES" sz="800" dirty="0"/>
            <a:t>a</a:t>
          </a:r>
        </a:p>
      </dgm:t>
    </dgm:pt>
    <dgm:pt modelId="{D0E4E57F-98AD-4BFC-8D87-07842B60A13D}" type="sibTrans" cxnId="{42233438-9BD2-4D1D-9233-6BC78EE2029B}">
      <dgm:prSet/>
      <dgm:spPr/>
      <dgm:t>
        <a:bodyPr/>
        <a:lstStyle/>
        <a:p>
          <a:endParaRPr lang="es-ES"/>
        </a:p>
      </dgm:t>
    </dgm:pt>
    <dgm:pt modelId="{8E6FC78B-E061-4014-96A5-61A6AD4515FC}" type="parTrans" cxnId="{42233438-9BD2-4D1D-9233-6BC78EE2029B}">
      <dgm:prSet/>
      <dgm:spPr/>
      <dgm:t>
        <a:bodyPr/>
        <a:lstStyle/>
        <a:p>
          <a:endParaRPr lang="es-ES"/>
        </a:p>
      </dgm:t>
    </dgm:pt>
    <dgm:pt modelId="{6B0E3757-8349-478A-99D8-CE6C77377331}" type="pres">
      <dgm:prSet presAssocID="{3F0D8007-B866-4EA6-B2F1-B18F430D589E}" presName="arrowDiagram" presStyleCnt="0">
        <dgm:presLayoutVars>
          <dgm:chMax val="5"/>
          <dgm:dir/>
          <dgm:resizeHandles val="exact"/>
        </dgm:presLayoutVars>
      </dgm:prSet>
      <dgm:spPr/>
    </dgm:pt>
    <dgm:pt modelId="{29CCB586-6387-4DBB-BC93-0DD6B86F0C15}" type="pres">
      <dgm:prSet presAssocID="{3F0D8007-B866-4EA6-B2F1-B18F430D589E}" presName="arrow" presStyleLbl="bgShp" presStyleIdx="0" presStyleCnt="1" custAng="15502648" custFlipVert="1" custFlipHor="1" custScaleX="35490" custScaleY="63438" custLinFactNeighborX="29080" custLinFactNeighborY="3638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9137EEA4-26E2-4FDB-B842-4352B7CB6FF6}" type="pres">
      <dgm:prSet presAssocID="{3F0D8007-B866-4EA6-B2F1-B18F430D589E}" presName="arrowDiagram1" presStyleCnt="0">
        <dgm:presLayoutVars>
          <dgm:bulletEnabled val="1"/>
        </dgm:presLayoutVars>
      </dgm:prSet>
      <dgm:spPr/>
    </dgm:pt>
    <dgm:pt modelId="{6D090D4A-493F-4A38-9C97-F0B8B8DB4CE2}" type="pres">
      <dgm:prSet presAssocID="{6A97C2D2-52D6-41D0-A65E-E53FB0FA2A8A}" presName="bullet1" presStyleLbl="node1" presStyleIdx="0" presStyleCnt="1" custLinFactX="51413" custLinFactY="136962" custLinFactNeighborX="100000" custLinFactNeighborY="200000">
        <dgm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</dgm:pt>
    <dgm:pt modelId="{FD811F2A-0F1D-4C9F-9BF2-A1FA14821982}" type="pres">
      <dgm:prSet presAssocID="{6A97C2D2-52D6-41D0-A65E-E53FB0FA2A8A}" presName="textBox1" presStyleLbl="revTx" presStyleIdx="0" presStyleCnt="1" custAng="1569758">
        <dgm:presLayoutVars>
          <dgm:bulletEnabled val="1"/>
        </dgm:presLayoutVars>
      </dgm:prSet>
      <dgm:spPr/>
    </dgm:pt>
  </dgm:ptLst>
  <dgm:cxnLst>
    <dgm:cxn modelId="{42233438-9BD2-4D1D-9233-6BC78EE2029B}" srcId="{3F0D8007-B866-4EA6-B2F1-B18F430D589E}" destId="{6A97C2D2-52D6-41D0-A65E-E53FB0FA2A8A}" srcOrd="0" destOrd="0" parTransId="{8E6FC78B-E061-4014-96A5-61A6AD4515FC}" sibTransId="{D0E4E57F-98AD-4BFC-8D87-07842B60A13D}"/>
    <dgm:cxn modelId="{C2BD7BA0-FDC4-4780-AAAA-2075ECD65CF9}" type="presOf" srcId="{6A97C2D2-52D6-41D0-A65E-E53FB0FA2A8A}" destId="{FD811F2A-0F1D-4C9F-9BF2-A1FA14821982}" srcOrd="0" destOrd="0" presId="urn:microsoft.com/office/officeart/2005/8/layout/arrow2"/>
    <dgm:cxn modelId="{FFEBD7DC-72C6-4725-BF19-2827BC0DD7E8}" type="presOf" srcId="{3F0D8007-B866-4EA6-B2F1-B18F430D589E}" destId="{6B0E3757-8349-478A-99D8-CE6C77377331}" srcOrd="0" destOrd="0" presId="urn:microsoft.com/office/officeart/2005/8/layout/arrow2"/>
    <dgm:cxn modelId="{4FB7A108-7539-48F3-92AC-39E9FB641612}" type="presParOf" srcId="{6B0E3757-8349-478A-99D8-CE6C77377331}" destId="{29CCB586-6387-4DBB-BC93-0DD6B86F0C15}" srcOrd="0" destOrd="0" presId="urn:microsoft.com/office/officeart/2005/8/layout/arrow2"/>
    <dgm:cxn modelId="{5A9FAAB7-66D5-4693-9358-58A04F89D717}" type="presParOf" srcId="{6B0E3757-8349-478A-99D8-CE6C77377331}" destId="{9137EEA4-26E2-4FDB-B842-4352B7CB6FF6}" srcOrd="1" destOrd="0" presId="urn:microsoft.com/office/officeart/2005/8/layout/arrow2"/>
    <dgm:cxn modelId="{4A6BD588-9627-4EB4-B5DB-76C153382CFA}" type="presParOf" srcId="{9137EEA4-26E2-4FDB-B842-4352B7CB6FF6}" destId="{6D090D4A-493F-4A38-9C97-F0B8B8DB4CE2}" srcOrd="0" destOrd="0" presId="urn:microsoft.com/office/officeart/2005/8/layout/arrow2"/>
    <dgm:cxn modelId="{BDFC45BB-3F54-44C2-AA3F-A4BCB92DC853}" type="presParOf" srcId="{9137EEA4-26E2-4FDB-B842-4352B7CB6FF6}" destId="{FD811F2A-0F1D-4C9F-9BF2-A1FA14821982}" srcOrd="1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DCE77-5ABE-4A9E-9E7C-813730CC9CF6}">
      <dsp:nvSpPr>
        <dsp:cNvPr id="0" name=""/>
        <dsp:cNvSpPr/>
      </dsp:nvSpPr>
      <dsp:spPr>
        <a:xfrm>
          <a:off x="4853184" y="614912"/>
          <a:ext cx="3002282" cy="3800465"/>
        </a:xfrm>
        <a:custGeom>
          <a:avLst/>
          <a:gdLst/>
          <a:ahLst/>
          <a:cxnLst/>
          <a:rect l="0" t="0" r="0" b="0"/>
          <a:pathLst>
            <a:path>
              <a:moveTo>
                <a:pt x="0" y="3800465"/>
              </a:moveTo>
              <a:lnTo>
                <a:pt x="3002282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8DEF4-F2C4-471C-8BA0-B92F0D2E79D8}">
      <dsp:nvSpPr>
        <dsp:cNvPr id="0" name=""/>
        <dsp:cNvSpPr/>
      </dsp:nvSpPr>
      <dsp:spPr>
        <a:xfrm>
          <a:off x="4799026" y="0"/>
          <a:ext cx="91440" cy="4415378"/>
        </a:xfrm>
        <a:custGeom>
          <a:avLst/>
          <a:gdLst/>
          <a:ahLst/>
          <a:cxnLst/>
          <a:rect l="0" t="0" r="0" b="0"/>
          <a:pathLst>
            <a:path>
              <a:moveTo>
                <a:pt x="54157" y="4415378"/>
              </a:moveTo>
              <a:lnTo>
                <a:pt x="45720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68AC2C-A38B-44B5-B1F2-94330F7887A8}">
      <dsp:nvSpPr>
        <dsp:cNvPr id="0" name=""/>
        <dsp:cNvSpPr/>
      </dsp:nvSpPr>
      <dsp:spPr>
        <a:xfrm>
          <a:off x="1459981" y="657225"/>
          <a:ext cx="3393203" cy="3758152"/>
        </a:xfrm>
        <a:custGeom>
          <a:avLst/>
          <a:gdLst/>
          <a:ahLst/>
          <a:cxnLst/>
          <a:rect l="0" t="0" r="0" b="0"/>
          <a:pathLst>
            <a:path>
              <a:moveTo>
                <a:pt x="3393203" y="3758152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78B4E-E487-47F0-A5BF-12BA92EFD2E4}">
      <dsp:nvSpPr>
        <dsp:cNvPr id="0" name=""/>
        <dsp:cNvSpPr/>
      </dsp:nvSpPr>
      <dsp:spPr>
        <a:xfrm>
          <a:off x="3478928" y="3041121"/>
          <a:ext cx="2748512" cy="137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3478928" y="3041121"/>
        <a:ext cx="2748512" cy="1374256"/>
      </dsp:txXfrm>
    </dsp:sp>
    <dsp:sp modelId="{2809A080-A4D9-4353-B5FF-62C7B6A98946}">
      <dsp:nvSpPr>
        <dsp:cNvPr id="0" name=""/>
        <dsp:cNvSpPr/>
      </dsp:nvSpPr>
      <dsp:spPr>
        <a:xfrm>
          <a:off x="85725" y="657225"/>
          <a:ext cx="2748512" cy="137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85725" y="657225"/>
        <a:ext cx="2748512" cy="1374256"/>
      </dsp:txXfrm>
    </dsp:sp>
    <dsp:sp modelId="{97DF692C-8C4E-4EC2-8AA6-89200BC8A6B2}">
      <dsp:nvSpPr>
        <dsp:cNvPr id="0" name=""/>
        <dsp:cNvSpPr/>
      </dsp:nvSpPr>
      <dsp:spPr>
        <a:xfrm>
          <a:off x="3470490" y="0"/>
          <a:ext cx="2748512" cy="137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3470490" y="0"/>
        <a:ext cx="2748512" cy="1374256"/>
      </dsp:txXfrm>
    </dsp:sp>
    <dsp:sp modelId="{B491ACFB-9AFE-4F6F-AA7D-C82A1631AFFF}">
      <dsp:nvSpPr>
        <dsp:cNvPr id="0" name=""/>
        <dsp:cNvSpPr/>
      </dsp:nvSpPr>
      <dsp:spPr>
        <a:xfrm>
          <a:off x="6481211" y="614912"/>
          <a:ext cx="2748512" cy="1374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6500" kern="1200" dirty="0"/>
        </a:p>
      </dsp:txBody>
      <dsp:txXfrm>
        <a:off x="6481211" y="614912"/>
        <a:ext cx="2748512" cy="137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CCB586-6387-4DBB-BC93-0DD6B86F0C15}">
      <dsp:nvSpPr>
        <dsp:cNvPr id="0" name=""/>
        <dsp:cNvSpPr/>
      </dsp:nvSpPr>
      <dsp:spPr>
        <a:xfrm rot="15502648" flipH="1" flipV="1">
          <a:off x="3760903" y="653623"/>
          <a:ext cx="2501512" cy="2794642"/>
        </a:xfrm>
        <a:prstGeom prst="swooshArrow">
          <a:avLst>
            <a:gd name="adj1" fmla="val 25000"/>
            <a:gd name="adj2" fmla="val 25000"/>
          </a:avLst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6D090D4A-493F-4A38-9C97-F0B8B8DB4CE2}">
      <dsp:nvSpPr>
        <dsp:cNvPr id="0" name=""/>
        <dsp:cNvSpPr/>
      </dsp:nvSpPr>
      <dsp:spPr>
        <a:xfrm>
          <a:off x="5605464" y="2338977"/>
          <a:ext cx="521589" cy="521589"/>
        </a:xfrm>
        <a:prstGeom prst="ellipse">
          <a:avLst/>
        </a:prstGeom>
        <a:solidFill>
          <a:schemeClr val="dk1"/>
        </a:solidFill>
        <a:ln w="12700" cap="flat" cmpd="sng" algn="ctr">
          <a:solidFill>
            <a:schemeClr val="dk1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</dsp:sp>
    <dsp:sp modelId="{FD811F2A-0F1D-4C9F-9BF2-A1FA14821982}">
      <dsp:nvSpPr>
        <dsp:cNvPr id="0" name=""/>
        <dsp:cNvSpPr/>
      </dsp:nvSpPr>
      <dsp:spPr>
        <a:xfrm rot="1569758">
          <a:off x="2257105" y="842215"/>
          <a:ext cx="2819400" cy="3251120"/>
        </a:xfrm>
        <a:prstGeom prst="round2Diag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276379" bIns="0" numCol="1" spcCol="1270" anchor="t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a</a:t>
          </a:r>
        </a:p>
      </dsp:txBody>
      <dsp:txXfrm>
        <a:off x="2394737" y="979847"/>
        <a:ext cx="2544136" cy="29758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7F653-0FF8-4D18-AC51-EEEDAF6870F1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F490AE-A611-4504-A6C1-29406A239E0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659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27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135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5682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8836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01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9462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94006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241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4391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867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27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647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985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93933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5056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4184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157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20622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77295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2241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3740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257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72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7400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95185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006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907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044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66683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0EB972-46BA-4FA4-837F-C230A94C8859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358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506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566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61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311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8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662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780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144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0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14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A1622-A320-4B5D-ABFC-50329119C1CE}" type="datetimeFigureOut">
              <a:rPr lang="es-ES" smtClean="0"/>
              <a:t>14/10/2020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73065-DA77-4CDB-8D83-45861FBBDC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914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jpg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32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jpeg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2.xml"/><Relationship Id="rId5" Type="http://schemas.openxmlformats.org/officeDocument/2006/relationships/image" Target="../media/image42.PNG"/><Relationship Id="rId10" Type="http://schemas.microsoft.com/office/2007/relationships/diagramDrawing" Target="../diagrams/drawing2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2DB33-03CD-40D1-981E-EDDD37C1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39"/>
            <a:ext cx="7886700" cy="480092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Diseño de una aplicación de entrenamiento y nutrición bajo metodología DCU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s-E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Máster universitario en Diseño de Experiencia de Usuario 	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b="1" dirty="0"/>
              <a:t>Diego Razquin Elcano</a:t>
            </a:r>
          </a:p>
          <a:p>
            <a:pPr marL="0" indent="0" algn="ctr">
              <a:buNone/>
            </a:pPr>
            <a:endParaRPr lang="es-ES" sz="2000" b="1" dirty="0"/>
          </a:p>
          <a:p>
            <a:pPr marL="0" indent="0" algn="ctr">
              <a:buNone/>
            </a:pPr>
            <a:r>
              <a:rPr lang="es-ES" sz="2000" dirty="0"/>
              <a:t>Directora: </a:t>
            </a:r>
            <a:r>
              <a:rPr lang="es-ES" sz="2000" dirty="0" err="1"/>
              <a:t>Diori</a:t>
            </a:r>
            <a:r>
              <a:rPr lang="es-ES" sz="2000" dirty="0"/>
              <a:t> Cristina Capellán Hernández</a:t>
            </a:r>
          </a:p>
        </p:txBody>
      </p:sp>
      <p:sp>
        <p:nvSpPr>
          <p:cNvPr id="5" name="Rectángulo 10">
            <a:extLst>
              <a:ext uri="{FF2B5EF4-FFF2-40B4-BE49-F238E27FC236}">
                <a16:creationId xmlns:a16="http://schemas.microsoft.com/office/drawing/2014/main" id="{A6E2E212-0D3E-40F7-BB0D-3E9554D191F8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C47D53-483F-4089-8296-EB26A8F0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2" y="3166415"/>
            <a:ext cx="3064575" cy="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3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Alimentación y nutrición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091953"/>
            <a:ext cx="83627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b="0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b="0" dirty="0"/>
          </a:p>
          <a:p>
            <a:endParaRPr lang="es-ES" b="0" i="0" dirty="0">
              <a:latin typeface="Cambria Math" panose="02040503050406030204" pitchFamily="18" charset="0"/>
            </a:endParaRPr>
          </a:p>
          <a:p>
            <a:endParaRPr lang="es-ES" dirty="0">
              <a:latin typeface="Cambria Math" panose="02040503050406030204" pitchFamily="18" charset="0"/>
            </a:endParaRPr>
          </a:p>
          <a:p>
            <a:endParaRPr lang="es-ES" b="0" i="0" dirty="0">
              <a:latin typeface="Cambria Math" panose="02040503050406030204" pitchFamily="18" charset="0"/>
            </a:endParaRPr>
          </a:p>
          <a:p>
            <a:endParaRPr lang="es-ES" dirty="0">
              <a:latin typeface="Cambria Math" panose="02040503050406030204" pitchFamily="18" charset="0"/>
            </a:endParaRPr>
          </a:p>
          <a:p>
            <a:endParaRPr lang="es-ES" b="0" i="0" dirty="0">
              <a:latin typeface="Cambria Math" panose="02040503050406030204" pitchFamily="18" charset="0"/>
            </a:endParaRPr>
          </a:p>
          <a:p>
            <a:endParaRPr lang="es-ES" dirty="0">
              <a:latin typeface="Cambria Math" panose="02040503050406030204" pitchFamily="18" charset="0"/>
            </a:endParaRPr>
          </a:p>
          <a:p>
            <a:endParaRPr lang="es-ES" b="0" i="0" dirty="0">
              <a:latin typeface="Cambria Math" panose="02040503050406030204" pitchFamily="18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F403C53-C68D-47BB-92E2-30605109EAF9}"/>
              </a:ext>
            </a:extLst>
          </p:cNvPr>
          <p:cNvGrpSpPr/>
          <p:nvPr/>
        </p:nvGrpSpPr>
        <p:grpSpPr>
          <a:xfrm>
            <a:off x="793302" y="1867050"/>
            <a:ext cx="7477549" cy="1785855"/>
            <a:chOff x="793302" y="1147530"/>
            <a:chExt cx="7477549" cy="178585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BFB571C6-DD2C-4DB2-8B60-8642F20B2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02" y="1298229"/>
              <a:ext cx="2452734" cy="1635156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D20D2AB2-80D9-4A14-8722-21851A425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4058" y="1147530"/>
              <a:ext cx="2846793" cy="1771021"/>
            </a:xfrm>
            <a:prstGeom prst="rect">
              <a:avLst/>
            </a:prstGeom>
          </p:spPr>
        </p:pic>
        <p:sp>
          <p:nvSpPr>
            <p:cNvPr id="8" name="Flecha: a la derecha 7">
              <a:extLst>
                <a:ext uri="{FF2B5EF4-FFF2-40B4-BE49-F238E27FC236}">
                  <a16:creationId xmlns:a16="http://schemas.microsoft.com/office/drawing/2014/main" id="{981CB11F-BF0C-43FE-A0C8-7B56D00C2A95}"/>
                </a:ext>
              </a:extLst>
            </p:cNvPr>
            <p:cNvSpPr/>
            <p:nvPr/>
          </p:nvSpPr>
          <p:spPr>
            <a:xfrm>
              <a:off x="3648721" y="1776305"/>
              <a:ext cx="1464817" cy="62954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" name="Grupo 5">
            <a:extLst>
              <a:ext uri="{FF2B5EF4-FFF2-40B4-BE49-F238E27FC236}">
                <a16:creationId xmlns:a16="http://schemas.microsoft.com/office/drawing/2014/main" id="{98AD64AE-8726-4115-B615-4E02013F1408}"/>
              </a:ext>
            </a:extLst>
          </p:cNvPr>
          <p:cNvGrpSpPr/>
          <p:nvPr/>
        </p:nvGrpSpPr>
        <p:grpSpPr>
          <a:xfrm>
            <a:off x="793302" y="3939450"/>
            <a:ext cx="7580907" cy="1771021"/>
            <a:chOff x="793302" y="3939450"/>
            <a:chExt cx="7580907" cy="1771021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97738089-0E32-4145-B7E9-0A732E05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302" y="4208087"/>
              <a:ext cx="2547466" cy="1432950"/>
            </a:xfrm>
            <a:prstGeom prst="rect">
              <a:avLst/>
            </a:prstGeom>
          </p:spPr>
        </p:pic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8986CE35-7C0A-4EF8-9964-092123ABF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7416" y="3939450"/>
              <a:ext cx="2846793" cy="1771021"/>
            </a:xfrm>
            <a:prstGeom prst="rect">
              <a:avLst/>
            </a:prstGeom>
          </p:spPr>
        </p:pic>
        <p:sp>
          <p:nvSpPr>
            <p:cNvPr id="17" name="Signo de multiplicación 16">
              <a:extLst>
                <a:ext uri="{FF2B5EF4-FFF2-40B4-BE49-F238E27FC236}">
                  <a16:creationId xmlns:a16="http://schemas.microsoft.com/office/drawing/2014/main" id="{33ABEB6D-DAD2-46F1-AE51-9B9E0F4342A5}"/>
                </a:ext>
              </a:extLst>
            </p:cNvPr>
            <p:cNvSpPr/>
            <p:nvPr/>
          </p:nvSpPr>
          <p:spPr>
            <a:xfrm>
              <a:off x="3710825" y="4208087"/>
              <a:ext cx="1464817" cy="1381709"/>
            </a:xfrm>
            <a:prstGeom prst="mathMultiply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B975D37-B6F2-4A0E-AF71-9B67ECF2EBAF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Alimentación y nutrición</a:t>
            </a:r>
          </a:p>
        </p:txBody>
      </p:sp>
    </p:spTree>
    <p:extLst>
      <p:ext uri="{BB962C8B-B14F-4D97-AF65-F5344CB8AC3E}">
        <p14:creationId xmlns:p14="http://schemas.microsoft.com/office/powerpoint/2010/main" val="1178492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11390693-FEA8-4F2E-8B61-F565E830D2AE}"/>
              </a:ext>
            </a:extLst>
          </p:cNvPr>
          <p:cNvGrpSpPr/>
          <p:nvPr/>
        </p:nvGrpSpPr>
        <p:grpSpPr>
          <a:xfrm>
            <a:off x="-65315" y="1654612"/>
            <a:ext cx="9143999" cy="4524315"/>
            <a:chOff x="-121298" y="1866394"/>
            <a:chExt cx="9143999" cy="452431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7BD255-B2EE-4F40-BEEF-2C60C6327C46}"/>
                    </a:ext>
                  </a:extLst>
                </p:cNvPr>
                <p:cNvSpPr txBox="1"/>
                <p:nvPr/>
              </p:nvSpPr>
              <p:spPr>
                <a:xfrm>
                  <a:off x="-121298" y="1866394"/>
                  <a:ext cx="9143999" cy="45243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es-ES" dirty="0"/>
                </a:p>
                <a:p>
                  <a:pPr algn="ctr"/>
                  <a:r>
                    <a:rPr lang="es-ES" dirty="0"/>
                    <a:t>Para sacar el </a:t>
                  </a:r>
                  <a:r>
                    <a:rPr lang="es-ES" b="1" dirty="0"/>
                    <a:t>máximo partido </a:t>
                  </a:r>
                  <a:r>
                    <a:rPr lang="es-ES" dirty="0"/>
                    <a:t>a un entrenamiento, es importante tener claro el </a:t>
                  </a:r>
                  <a:r>
                    <a:rPr lang="es-ES" b="1" dirty="0"/>
                    <a:t>objetivo</a:t>
                  </a:r>
                  <a:r>
                    <a:rPr lang="es-ES" dirty="0"/>
                    <a:t>.</a:t>
                  </a:r>
                </a:p>
                <a:p>
                  <a:endParaRPr lang="es-E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b="0" i="0" smtClean="0"/>
                          <m:t>Entrenar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para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ganar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musculatura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≠ 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Entren</m:t>
                        </m:r>
                        <m:r>
                          <m:rPr>
                            <m:nor/>
                          </m:rPr>
                          <a:rPr lang="es-ES" b="0" i="0" smtClean="0"/>
                          <m:t>ar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para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mejorar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resistencia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dirty="0"/>
                </a:p>
                <a:p>
                  <a:endParaRPr lang="es-E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s-ES" b="0" i="0" smtClean="0"/>
                          <m:t>Repetir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un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ejericio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una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y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otra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</m:t>
                        </m:r>
                        <m:r>
                          <m:rPr>
                            <m:nor/>
                          </m:rPr>
                          <a:rPr lang="es-ES" b="0" i="0" smtClean="0"/>
                          <m:t>vez</m:t>
                        </m:r>
                        <m:r>
                          <m:rPr>
                            <m:nor/>
                          </m:rPr>
                          <a:rPr lang="es-ES" b="0" i="0" smtClean="0"/>
                          <m:t> ≠  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mejores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s-ES" b="0" i="0" smtClean="0">
                            <a:ea typeface="Cambria Math" panose="02040503050406030204" pitchFamily="18" charset="0"/>
                          </a:rPr>
                          <m:t>resultados</m:t>
                        </m:r>
                      </m:oMath>
                    </m:oMathPara>
                  </a14:m>
                  <a:endParaRPr lang="es-ES" dirty="0"/>
                </a:p>
                <a:p>
                  <a:endParaRPr lang="es-ES" dirty="0"/>
                </a:p>
              </p:txBody>
            </p:sp>
          </mc:Choice>
          <mc:Fallback>
            <p:sp>
              <p:nvSpPr>
                <p:cNvPr id="3" name="CuadroTexto 2">
                  <a:extLst>
                    <a:ext uri="{FF2B5EF4-FFF2-40B4-BE49-F238E27FC236}">
                      <a16:creationId xmlns:a16="http://schemas.microsoft.com/office/drawing/2014/main" id="{6B7BD255-B2EE-4F40-BEEF-2C60C6327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1298" y="1866394"/>
                  <a:ext cx="9143999" cy="45243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47D2F9F5-50F2-4087-AB6A-FC55CD70F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9544" y="3260889"/>
              <a:ext cx="3595457" cy="2157274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B4809E45-C3EE-4668-BD37-739708AC0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319" y="3268223"/>
              <a:ext cx="3822543" cy="2149940"/>
            </a:xfrm>
            <a:prstGeom prst="rect">
              <a:avLst/>
            </a:prstGeom>
          </p:spPr>
        </p:pic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A5FB1B89-082A-4E27-BE60-281A2673036A}"/>
                </a:ext>
              </a:extLst>
            </p:cNvPr>
            <p:cNvSpPr txBox="1"/>
            <p:nvPr/>
          </p:nvSpPr>
          <p:spPr>
            <a:xfrm>
              <a:off x="4229721" y="4081583"/>
              <a:ext cx="1122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800" b="1" dirty="0">
                  <a:latin typeface="Bahnschrift SemiBold Condensed" panose="020B0502040204020203" pitchFamily="34" charset="0"/>
                </a:rPr>
                <a:t>VS</a:t>
              </a:r>
              <a:endParaRPr lang="es-ES" b="1" dirty="0">
                <a:latin typeface="Bahnschrift SemiBold Condensed" panose="020B0502040204020203" pitchFamily="34" charset="0"/>
              </a:endParaRPr>
            </a:p>
          </p:txBody>
        </p:sp>
      </p:grp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2A7BCFF-638C-46C8-ADD0-88BDBB263599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Entrenamiento</a:t>
            </a:r>
          </a:p>
        </p:txBody>
      </p:sp>
    </p:spTree>
    <p:extLst>
      <p:ext uri="{BB962C8B-B14F-4D97-AF65-F5344CB8AC3E}">
        <p14:creationId xmlns:p14="http://schemas.microsoft.com/office/powerpoint/2010/main" val="295445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deportivas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681411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Aumento de popularidad de pruebas de fondo y de ultrafondo, así como en pruebas de obstáculos.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898BD87-68B6-4F6C-9872-A6BF8F5716B0}"/>
              </a:ext>
            </a:extLst>
          </p:cNvPr>
          <p:cNvGrpSpPr/>
          <p:nvPr/>
        </p:nvGrpSpPr>
        <p:grpSpPr>
          <a:xfrm>
            <a:off x="168307" y="2829833"/>
            <a:ext cx="8463758" cy="1421072"/>
            <a:chOff x="236982" y="2306087"/>
            <a:chExt cx="8463758" cy="1421072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E27D867E-94C9-4086-B8A2-BA733951C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5929" y="2306087"/>
              <a:ext cx="2624811" cy="1397077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7EFFB27-3067-4C93-AFDF-A17A00DAFD97}"/>
                </a:ext>
              </a:extLst>
            </p:cNvPr>
            <p:cNvSpPr txBox="1"/>
            <p:nvPr/>
          </p:nvSpPr>
          <p:spPr>
            <a:xfrm>
              <a:off x="236982" y="2526830"/>
              <a:ext cx="529023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Media maratón.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Se celebra desde hace 100 años.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En la última edición corrieron 27.182 personas</a:t>
              </a:r>
            </a:p>
            <a:p>
              <a:endParaRPr lang="es-ES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4D6E78B-67E8-43E6-BC43-5261022AAF14}"/>
              </a:ext>
            </a:extLst>
          </p:cNvPr>
          <p:cNvGrpSpPr/>
          <p:nvPr/>
        </p:nvGrpSpPr>
        <p:grpSpPr>
          <a:xfrm>
            <a:off x="238623" y="4616386"/>
            <a:ext cx="7858117" cy="1849100"/>
            <a:chOff x="91863" y="4039654"/>
            <a:chExt cx="7858117" cy="1849100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6092551-E848-44DB-A5EB-2B037683E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247" y="4039654"/>
              <a:ext cx="1232733" cy="1849100"/>
            </a:xfrm>
            <a:prstGeom prst="rect">
              <a:avLst/>
            </a:prstGeom>
            <a:effectLst>
              <a:softEdge rad="50800"/>
            </a:effec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44A8713-A3DD-4F64-8DA8-0AC3E1A7C061}"/>
                </a:ext>
              </a:extLst>
            </p:cNvPr>
            <p:cNvSpPr txBox="1"/>
            <p:nvPr/>
          </p:nvSpPr>
          <p:spPr>
            <a:xfrm>
              <a:off x="91863" y="4672367"/>
              <a:ext cx="60837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Conjunto de carreras de obstáculos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Se celebran varias ediciones cada año en varios lugares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Cada año participan mas personas</a:t>
              </a:r>
            </a:p>
            <a:p>
              <a:endParaRPr lang="es-ES" dirty="0"/>
            </a:p>
          </p:txBody>
        </p:sp>
      </p:grp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C2C2C39-E3B2-4215-A0D2-DC856E216986}"/>
              </a:ext>
            </a:extLst>
          </p:cNvPr>
          <p:cNvSpPr/>
          <p:nvPr/>
        </p:nvSpPr>
        <p:spPr>
          <a:xfrm>
            <a:off x="168307" y="2668355"/>
            <a:ext cx="8694644" cy="167842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8CE84A7-72A1-4A11-B7E4-169B3E56A80E}"/>
              </a:ext>
            </a:extLst>
          </p:cNvPr>
          <p:cNvSpPr/>
          <p:nvPr/>
        </p:nvSpPr>
        <p:spPr>
          <a:xfrm>
            <a:off x="168307" y="2381623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Behobia-San Sebastián</a:t>
            </a:r>
            <a:endParaRPr lang="es-ES" sz="2000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03A4B1C-29BB-4DC7-9ECE-7556BE50AFB2}"/>
              </a:ext>
            </a:extLst>
          </p:cNvPr>
          <p:cNvSpPr/>
          <p:nvPr/>
        </p:nvSpPr>
        <p:spPr>
          <a:xfrm>
            <a:off x="162848" y="4567523"/>
            <a:ext cx="8694644" cy="1943479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24FF518-0741-4F1A-B341-DA2EE0248E98}"/>
              </a:ext>
            </a:extLst>
          </p:cNvPr>
          <p:cNvSpPr/>
          <p:nvPr/>
        </p:nvSpPr>
        <p:spPr>
          <a:xfrm>
            <a:off x="162848" y="1417935"/>
            <a:ext cx="8694644" cy="869096"/>
          </a:xfrm>
          <a:prstGeom prst="round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276BAE8-43EC-427A-827B-6698C2BC7B4E}"/>
              </a:ext>
            </a:extLst>
          </p:cNvPr>
          <p:cNvSpPr/>
          <p:nvPr/>
        </p:nvSpPr>
        <p:spPr>
          <a:xfrm>
            <a:off x="162847" y="1108334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Pruebas deportivas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547B21F-E6A6-4EAE-8671-8349F837E708}"/>
              </a:ext>
            </a:extLst>
          </p:cNvPr>
          <p:cNvSpPr/>
          <p:nvPr/>
        </p:nvSpPr>
        <p:spPr>
          <a:xfrm>
            <a:off x="162848" y="4501726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/>
              <a:t>Spartan </a:t>
            </a:r>
            <a:r>
              <a:rPr lang="es-ES" sz="2000" b="1" dirty="0" err="1"/>
              <a:t>race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32394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B1AF2F88-8734-423B-BB7F-74D83033C1FD}"/>
              </a:ext>
            </a:extLst>
          </p:cNvPr>
          <p:cNvGrpSpPr/>
          <p:nvPr/>
        </p:nvGrpSpPr>
        <p:grpSpPr>
          <a:xfrm>
            <a:off x="842991" y="1933305"/>
            <a:ext cx="7458018" cy="4743245"/>
            <a:chOff x="580182" y="1477673"/>
            <a:chExt cx="8152000" cy="5126755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28F9050-D83F-4562-B1E7-B6945872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9838" y="2061465"/>
              <a:ext cx="2977723" cy="1214379"/>
            </a:xfrm>
            <a:prstGeom prst="rect">
              <a:avLst/>
            </a:prstGeom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2A8B183C-76A5-4140-A11E-0685A76B3E32}"/>
                </a:ext>
              </a:extLst>
            </p:cNvPr>
            <p:cNvGrpSpPr/>
            <p:nvPr/>
          </p:nvGrpSpPr>
          <p:grpSpPr>
            <a:xfrm>
              <a:off x="2688517" y="4413344"/>
              <a:ext cx="3766966" cy="2191084"/>
              <a:chOff x="2833846" y="4458314"/>
              <a:chExt cx="3766966" cy="2191084"/>
            </a:xfrm>
          </p:grpSpPr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03F24D31-A95F-446E-A46E-56E85A3F527F}"/>
                  </a:ext>
                </a:extLst>
              </p:cNvPr>
              <p:cNvSpPr/>
              <p:nvPr/>
            </p:nvSpPr>
            <p:spPr>
              <a:xfrm>
                <a:off x="2833846" y="4458314"/>
                <a:ext cx="3766966" cy="219108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2C4E71E9-D25E-4F22-A6FE-81797FFCEF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43" r="8351" b="7731"/>
              <a:stretch/>
            </p:blipFill>
            <p:spPr>
              <a:xfrm>
                <a:off x="3228730" y="4631961"/>
                <a:ext cx="2977198" cy="1843790"/>
              </a:xfrm>
              <a:prstGeom prst="roundRect">
                <a:avLst/>
              </a:prstGeom>
            </p:spPr>
          </p:pic>
        </p:grp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52BE3921-6F92-400D-9FCD-4C790D7A23D9}"/>
                </a:ext>
              </a:extLst>
            </p:cNvPr>
            <p:cNvSpPr/>
            <p:nvPr/>
          </p:nvSpPr>
          <p:spPr>
            <a:xfrm>
              <a:off x="4965216" y="1674732"/>
              <a:ext cx="3766966" cy="2191084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2" name="Grupo 11">
              <a:extLst>
                <a:ext uri="{FF2B5EF4-FFF2-40B4-BE49-F238E27FC236}">
                  <a16:creationId xmlns:a16="http://schemas.microsoft.com/office/drawing/2014/main" id="{416E5A3E-8CDC-4FFD-B7C5-D79E3A3B476A}"/>
                </a:ext>
              </a:extLst>
            </p:cNvPr>
            <p:cNvGrpSpPr/>
            <p:nvPr/>
          </p:nvGrpSpPr>
          <p:grpSpPr>
            <a:xfrm>
              <a:off x="580182" y="1674732"/>
              <a:ext cx="3766966" cy="2191084"/>
              <a:chOff x="805034" y="1674732"/>
              <a:chExt cx="3766966" cy="2191084"/>
            </a:xfrm>
          </p:grpSpPr>
          <p:grpSp>
            <p:nvGrpSpPr>
              <p:cNvPr id="5" name="Grupo 4">
                <a:extLst>
                  <a:ext uri="{FF2B5EF4-FFF2-40B4-BE49-F238E27FC236}">
                    <a16:creationId xmlns:a16="http://schemas.microsoft.com/office/drawing/2014/main" id="{B1ADCAF0-4721-4B99-86BE-B0F61A0CA9F1}"/>
                  </a:ext>
                </a:extLst>
              </p:cNvPr>
              <p:cNvGrpSpPr/>
              <p:nvPr/>
            </p:nvGrpSpPr>
            <p:grpSpPr>
              <a:xfrm>
                <a:off x="1244183" y="2061465"/>
                <a:ext cx="2911995" cy="1033540"/>
                <a:chOff x="902613" y="1808635"/>
                <a:chExt cx="3253566" cy="1286370"/>
              </a:xfrm>
            </p:grpSpPr>
            <p:pic>
              <p:nvPicPr>
                <p:cNvPr id="8" name="Imagen 7">
                  <a:extLst>
                    <a:ext uri="{FF2B5EF4-FFF2-40B4-BE49-F238E27FC236}">
                      <a16:creationId xmlns:a16="http://schemas.microsoft.com/office/drawing/2014/main" id="{5944C44A-E3BC-45E2-AE09-78EEAD6A5E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613" y="2061465"/>
                  <a:ext cx="1401410" cy="1033540"/>
                </a:xfrm>
                <a:prstGeom prst="rect">
                  <a:avLst/>
                </a:prstGeom>
              </p:spPr>
            </p:pic>
            <p:pic>
              <p:nvPicPr>
                <p:cNvPr id="11" name="Imagen 10">
                  <a:extLst>
                    <a:ext uri="{FF2B5EF4-FFF2-40B4-BE49-F238E27FC236}">
                      <a16:creationId xmlns:a16="http://schemas.microsoft.com/office/drawing/2014/main" id="{4C6E8882-5235-42A7-97E1-7485CEC8C0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4687" y="1808635"/>
                  <a:ext cx="1551492" cy="1144226"/>
                </a:xfrm>
                <a:prstGeom prst="rect">
                  <a:avLst/>
                </a:prstGeom>
              </p:spPr>
            </p:pic>
          </p:grpSp>
          <p:sp>
            <p:nvSpPr>
              <p:cNvPr id="10" name="Rectángulo: esquinas redondeadas 9">
                <a:extLst>
                  <a:ext uri="{FF2B5EF4-FFF2-40B4-BE49-F238E27FC236}">
                    <a16:creationId xmlns:a16="http://schemas.microsoft.com/office/drawing/2014/main" id="{47C40886-4AD4-4AA2-8236-2111B5E2CFF0}"/>
                  </a:ext>
                </a:extLst>
              </p:cNvPr>
              <p:cNvSpPr/>
              <p:nvPr/>
            </p:nvSpPr>
            <p:spPr>
              <a:xfrm>
                <a:off x="805034" y="1674732"/>
                <a:ext cx="3766966" cy="2191084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26" name="Rectángulo: esquinas redondeadas 25">
              <a:extLst>
                <a:ext uri="{FF2B5EF4-FFF2-40B4-BE49-F238E27FC236}">
                  <a16:creationId xmlns:a16="http://schemas.microsoft.com/office/drawing/2014/main" id="{96B1634C-9D58-46F1-90C0-62B703464FFA}"/>
                </a:ext>
              </a:extLst>
            </p:cNvPr>
            <p:cNvSpPr/>
            <p:nvPr/>
          </p:nvSpPr>
          <p:spPr>
            <a:xfrm>
              <a:off x="5618209" y="1484339"/>
              <a:ext cx="2460979" cy="3693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Nike</a:t>
              </a:r>
            </a:p>
          </p:txBody>
        </p:sp>
        <p:sp>
          <p:nvSpPr>
            <p:cNvPr id="28" name="Rectángulo: esquinas redondeadas 27">
              <a:extLst>
                <a:ext uri="{FF2B5EF4-FFF2-40B4-BE49-F238E27FC236}">
                  <a16:creationId xmlns:a16="http://schemas.microsoft.com/office/drawing/2014/main" id="{E859469B-3686-498B-9678-07F370F55F7B}"/>
                </a:ext>
              </a:extLst>
            </p:cNvPr>
            <p:cNvSpPr/>
            <p:nvPr/>
          </p:nvSpPr>
          <p:spPr>
            <a:xfrm>
              <a:off x="3341510" y="4179903"/>
              <a:ext cx="2460979" cy="3693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UnderArmour</a:t>
              </a:r>
            </a:p>
          </p:txBody>
        </p:sp>
        <p:sp>
          <p:nvSpPr>
            <p:cNvPr id="14" name="Rectángulo: esquinas redondeadas 13">
              <a:extLst>
                <a:ext uri="{FF2B5EF4-FFF2-40B4-BE49-F238E27FC236}">
                  <a16:creationId xmlns:a16="http://schemas.microsoft.com/office/drawing/2014/main" id="{A1FDFA96-AB78-4676-9ADE-0C04A18D8F36}"/>
                </a:ext>
              </a:extLst>
            </p:cNvPr>
            <p:cNvSpPr/>
            <p:nvPr/>
          </p:nvSpPr>
          <p:spPr>
            <a:xfrm>
              <a:off x="1233175" y="1477673"/>
              <a:ext cx="2460979" cy="3693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</a:rPr>
                <a:t>Adidas</a:t>
              </a:r>
            </a:p>
          </p:txBody>
        </p:sp>
      </p:grp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marcas de ropa</a:t>
            </a:r>
          </a:p>
        </p:txBody>
      </p:sp>
    </p:spTree>
    <p:extLst>
      <p:ext uri="{BB962C8B-B14F-4D97-AF65-F5344CB8AC3E}">
        <p14:creationId xmlns:p14="http://schemas.microsoft.com/office/powerpoint/2010/main" val="6795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marcas de ropa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2C4E71E9-D25E-4F22-A6FE-81797FFCEF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3" r="8351" b="7731"/>
          <a:stretch/>
        </p:blipFill>
        <p:spPr>
          <a:xfrm>
            <a:off x="3473972" y="5057094"/>
            <a:ext cx="2497764" cy="1505230"/>
          </a:xfrm>
          <a:prstGeom prst="round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731A4BBE-0FBD-4B4A-BDA1-1F67018929B8}"/>
              </a:ext>
            </a:extLst>
          </p:cNvPr>
          <p:cNvGrpSpPr/>
          <p:nvPr/>
        </p:nvGrpSpPr>
        <p:grpSpPr>
          <a:xfrm>
            <a:off x="584740" y="1798551"/>
            <a:ext cx="8204698" cy="1344013"/>
            <a:chOff x="656274" y="1798551"/>
            <a:chExt cx="8133163" cy="1344013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1ADCAF0-4721-4B99-86BE-B0F61A0CA9F1}"/>
                </a:ext>
              </a:extLst>
            </p:cNvPr>
            <p:cNvGrpSpPr/>
            <p:nvPr/>
          </p:nvGrpSpPr>
          <p:grpSpPr>
            <a:xfrm>
              <a:off x="3411215" y="1994313"/>
              <a:ext cx="2623279" cy="990676"/>
              <a:chOff x="902613" y="1808635"/>
              <a:chExt cx="3253566" cy="1286370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5944C44A-E3BC-45E2-AE09-78EEAD6A5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613" y="2061465"/>
                <a:ext cx="1401410" cy="103354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4C6E8882-5235-42A7-97E1-7485CEC8C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687" y="1808635"/>
                <a:ext cx="1551492" cy="1144226"/>
              </a:xfrm>
              <a:prstGeom prst="rect">
                <a:avLst/>
              </a:prstGeom>
            </p:spPr>
          </p:pic>
        </p:grp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93897AD-B50D-4890-8F3D-384786D45D7A}"/>
                </a:ext>
              </a:extLst>
            </p:cNvPr>
            <p:cNvSpPr/>
            <p:nvPr/>
          </p:nvSpPr>
          <p:spPr>
            <a:xfrm>
              <a:off x="656274" y="1903865"/>
              <a:ext cx="8133163" cy="123869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DB84AAD-0FB5-4B1D-BCBE-31EFAF9E6107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Adidas</a:t>
              </a:r>
            </a:p>
          </p:txBody>
        </p:sp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CE933C8-905A-4656-A310-FEC40F5C4A87}"/>
              </a:ext>
            </a:extLst>
          </p:cNvPr>
          <p:cNvGrpSpPr/>
          <p:nvPr/>
        </p:nvGrpSpPr>
        <p:grpSpPr>
          <a:xfrm>
            <a:off x="584739" y="3391817"/>
            <a:ext cx="8204698" cy="1344013"/>
            <a:chOff x="584739" y="3391817"/>
            <a:chExt cx="8204698" cy="134401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28F9050-D83F-4562-B1E7-B6945872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8630" y="3664646"/>
              <a:ext cx="2388449" cy="947836"/>
            </a:xfrm>
            <a:prstGeom prst="rect">
              <a:avLst/>
            </a:prstGeom>
          </p:spPr>
        </p:pic>
        <p:grpSp>
          <p:nvGrpSpPr>
            <p:cNvPr id="32" name="Grupo 31">
              <a:extLst>
                <a:ext uri="{FF2B5EF4-FFF2-40B4-BE49-F238E27FC236}">
                  <a16:creationId xmlns:a16="http://schemas.microsoft.com/office/drawing/2014/main" id="{2A8FC4BA-83D8-4333-9BEB-B5A8A799D824}"/>
                </a:ext>
              </a:extLst>
            </p:cNvPr>
            <p:cNvGrpSpPr/>
            <p:nvPr/>
          </p:nvGrpSpPr>
          <p:grpSpPr>
            <a:xfrm>
              <a:off x="584739" y="3391817"/>
              <a:ext cx="8204698" cy="1344013"/>
              <a:chOff x="656274" y="1798551"/>
              <a:chExt cx="8133163" cy="1344013"/>
            </a:xfrm>
          </p:grpSpPr>
          <p:sp>
            <p:nvSpPr>
              <p:cNvPr id="36" name="Rectángulo: esquinas redondeadas 35">
                <a:extLst>
                  <a:ext uri="{FF2B5EF4-FFF2-40B4-BE49-F238E27FC236}">
                    <a16:creationId xmlns:a16="http://schemas.microsoft.com/office/drawing/2014/main" id="{2F9B63AB-D251-446E-B8AF-EB8BE1FB8309}"/>
                  </a:ext>
                </a:extLst>
              </p:cNvPr>
              <p:cNvSpPr/>
              <p:nvPr/>
            </p:nvSpPr>
            <p:spPr>
              <a:xfrm>
                <a:off x="656274" y="1903865"/>
                <a:ext cx="8133163" cy="1238699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3AF39344-3D03-4A5E-808D-9E5119C92AE6}"/>
                  </a:ext>
                </a:extLst>
              </p:cNvPr>
              <p:cNvSpPr/>
              <p:nvPr/>
            </p:nvSpPr>
            <p:spPr>
              <a:xfrm>
                <a:off x="666222" y="1798551"/>
                <a:ext cx="2251475" cy="341704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ES" b="1" dirty="0">
                    <a:solidFill>
                      <a:schemeClr val="bg1"/>
                    </a:solidFill>
                  </a:rPr>
                  <a:t>Nike</a:t>
                </a:r>
              </a:p>
            </p:txBody>
          </p:sp>
        </p:grpSp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39DFC4DE-1A12-46E9-A924-98F68D302C28}"/>
              </a:ext>
            </a:extLst>
          </p:cNvPr>
          <p:cNvGrpSpPr/>
          <p:nvPr/>
        </p:nvGrpSpPr>
        <p:grpSpPr>
          <a:xfrm>
            <a:off x="584739" y="4935756"/>
            <a:ext cx="8204698" cy="1642593"/>
            <a:chOff x="656274" y="1798551"/>
            <a:chExt cx="8133163" cy="1642593"/>
          </a:xfrm>
        </p:grpSpPr>
        <p:sp>
          <p:nvSpPr>
            <p:cNvPr id="50" name="Rectángulo: esquinas redondeadas 49">
              <a:extLst>
                <a:ext uri="{FF2B5EF4-FFF2-40B4-BE49-F238E27FC236}">
                  <a16:creationId xmlns:a16="http://schemas.microsoft.com/office/drawing/2014/main" id="{54132324-BF3C-404A-9A91-3005E7548C53}"/>
                </a:ext>
              </a:extLst>
            </p:cNvPr>
            <p:cNvSpPr/>
            <p:nvPr/>
          </p:nvSpPr>
          <p:spPr>
            <a:xfrm>
              <a:off x="656274" y="1903865"/>
              <a:ext cx="8133163" cy="153727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83B7C56D-A0F0-4804-A644-661FAA51650E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UnderArmour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267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marcas de ropa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139A62A-B947-47F1-A2BC-C63C82C12F41}"/>
              </a:ext>
            </a:extLst>
          </p:cNvPr>
          <p:cNvGrpSpPr/>
          <p:nvPr/>
        </p:nvGrpSpPr>
        <p:grpSpPr>
          <a:xfrm>
            <a:off x="1104381" y="1867050"/>
            <a:ext cx="6935238" cy="4471001"/>
            <a:chOff x="260041" y="1944789"/>
            <a:chExt cx="6935238" cy="4471001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428F9050-D83F-4562-B1E7-B6945872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4990" y="3489315"/>
              <a:ext cx="2388449" cy="947836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2C4E71E9-D25E-4F22-A6FE-81797FFCEF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43" r="8351" b="7731"/>
            <a:stretch/>
          </p:blipFill>
          <p:spPr>
            <a:xfrm>
              <a:off x="4495675" y="4910560"/>
              <a:ext cx="2497764" cy="1505230"/>
            </a:xfrm>
            <a:prstGeom prst="roundRect">
              <a:avLst/>
            </a:prstGeom>
          </p:spPr>
        </p:pic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B1ADCAF0-4721-4B99-86BE-B0F61A0CA9F1}"/>
                </a:ext>
              </a:extLst>
            </p:cNvPr>
            <p:cNvGrpSpPr/>
            <p:nvPr/>
          </p:nvGrpSpPr>
          <p:grpSpPr>
            <a:xfrm>
              <a:off x="4572000" y="1944789"/>
              <a:ext cx="2623279" cy="990676"/>
              <a:chOff x="902613" y="1808635"/>
              <a:chExt cx="3253566" cy="1286370"/>
            </a:xfrm>
          </p:grpSpPr>
          <p:pic>
            <p:nvPicPr>
              <p:cNvPr id="8" name="Imagen 7">
                <a:extLst>
                  <a:ext uri="{FF2B5EF4-FFF2-40B4-BE49-F238E27FC236}">
                    <a16:creationId xmlns:a16="http://schemas.microsoft.com/office/drawing/2014/main" id="{5944C44A-E3BC-45E2-AE09-78EEAD6A5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2613" y="2061465"/>
                <a:ext cx="1401410" cy="1033540"/>
              </a:xfrm>
              <a:prstGeom prst="rect">
                <a:avLst/>
              </a:prstGeom>
            </p:spPr>
          </p:pic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4C6E8882-5235-42A7-97E1-7485CEC8C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04687" y="1808635"/>
                <a:ext cx="1551492" cy="1144226"/>
              </a:xfrm>
              <a:prstGeom prst="rect">
                <a:avLst/>
              </a:prstGeom>
            </p:spPr>
          </p:pic>
        </p:grp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DB84AAD-0FB5-4B1D-BCBE-31EFAF9E6107}"/>
                </a:ext>
              </a:extLst>
            </p:cNvPr>
            <p:cNvSpPr/>
            <p:nvPr/>
          </p:nvSpPr>
          <p:spPr>
            <a:xfrm>
              <a:off x="260041" y="2264994"/>
              <a:ext cx="2251475" cy="3417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Adidas</a:t>
              </a: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61247A4A-B00D-45E1-BD05-23804CF406C7}"/>
                </a:ext>
              </a:extLst>
            </p:cNvPr>
            <p:cNvSpPr/>
            <p:nvPr/>
          </p:nvSpPr>
          <p:spPr>
            <a:xfrm>
              <a:off x="260041" y="3793175"/>
              <a:ext cx="2251475" cy="3417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Nike</a:t>
              </a:r>
            </a:p>
          </p:txBody>
        </p:sp>
        <p:sp>
          <p:nvSpPr>
            <p:cNvPr id="37" name="Rectángulo: esquinas redondeadas 36">
              <a:extLst>
                <a:ext uri="{FF2B5EF4-FFF2-40B4-BE49-F238E27FC236}">
                  <a16:creationId xmlns:a16="http://schemas.microsoft.com/office/drawing/2014/main" id="{0688CCF2-58BC-4A3D-BDBA-B8C0DFE0CE63}"/>
                </a:ext>
              </a:extLst>
            </p:cNvPr>
            <p:cNvSpPr/>
            <p:nvPr/>
          </p:nvSpPr>
          <p:spPr>
            <a:xfrm>
              <a:off x="260041" y="5492108"/>
              <a:ext cx="2251475" cy="3417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UnderArmour</a:t>
              </a:r>
            </a:p>
          </p:txBody>
        </p:sp>
        <p:sp>
          <p:nvSpPr>
            <p:cNvPr id="40" name="Flecha: a la derecha 39">
              <a:extLst>
                <a:ext uri="{FF2B5EF4-FFF2-40B4-BE49-F238E27FC236}">
                  <a16:creationId xmlns:a16="http://schemas.microsoft.com/office/drawing/2014/main" id="{B88B5682-2709-4377-96C7-C71726B34047}"/>
                </a:ext>
              </a:extLst>
            </p:cNvPr>
            <p:cNvSpPr/>
            <p:nvPr/>
          </p:nvSpPr>
          <p:spPr>
            <a:xfrm>
              <a:off x="3297835" y="2264994"/>
              <a:ext cx="794479" cy="29650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127BBED4-B6B8-445B-AD99-A89D11212F4D}"/>
                </a:ext>
              </a:extLst>
            </p:cNvPr>
            <p:cNvSpPr/>
            <p:nvPr/>
          </p:nvSpPr>
          <p:spPr>
            <a:xfrm>
              <a:off x="3297834" y="3814981"/>
              <a:ext cx="794479" cy="29650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6" name="Flecha: a la derecha 45">
              <a:extLst>
                <a:ext uri="{FF2B5EF4-FFF2-40B4-BE49-F238E27FC236}">
                  <a16:creationId xmlns:a16="http://schemas.microsoft.com/office/drawing/2014/main" id="{246AADD5-49F8-464B-8643-A67F2E3CF7C4}"/>
                </a:ext>
              </a:extLst>
            </p:cNvPr>
            <p:cNvSpPr/>
            <p:nvPr/>
          </p:nvSpPr>
          <p:spPr>
            <a:xfrm>
              <a:off x="3297834" y="5514708"/>
              <a:ext cx="794479" cy="29650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100744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6307138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entrenamiento, nutrición y cocina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1FEFC04-6E89-48CD-8109-E56C444E7A21}"/>
              </a:ext>
            </a:extLst>
          </p:cNvPr>
          <p:cNvGrpSpPr/>
          <p:nvPr/>
        </p:nvGrpSpPr>
        <p:grpSpPr>
          <a:xfrm>
            <a:off x="1104381" y="1784430"/>
            <a:ext cx="6059239" cy="4430790"/>
            <a:chOff x="1104381" y="1784430"/>
            <a:chExt cx="6059239" cy="4430790"/>
          </a:xfrm>
        </p:grpSpPr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C139A62A-B947-47F1-A2BC-C63C82C12F41}"/>
                </a:ext>
              </a:extLst>
            </p:cNvPr>
            <p:cNvGrpSpPr/>
            <p:nvPr/>
          </p:nvGrpSpPr>
          <p:grpSpPr>
            <a:xfrm>
              <a:off x="1104381" y="2187255"/>
              <a:ext cx="3832273" cy="3568818"/>
              <a:chOff x="260041" y="2264994"/>
              <a:chExt cx="3832273" cy="3568818"/>
            </a:xfrm>
          </p:grpSpPr>
          <p:sp>
            <p:nvSpPr>
              <p:cNvPr id="33" name="Rectángulo: esquinas redondeadas 32">
                <a:extLst>
                  <a:ext uri="{FF2B5EF4-FFF2-40B4-BE49-F238E27FC236}">
                    <a16:creationId xmlns:a16="http://schemas.microsoft.com/office/drawing/2014/main" id="{6DB84AAD-0FB5-4B1D-BCBE-31EFAF9E6107}"/>
                  </a:ext>
                </a:extLst>
              </p:cNvPr>
              <p:cNvSpPr/>
              <p:nvPr/>
            </p:nvSpPr>
            <p:spPr>
              <a:xfrm>
                <a:off x="260041" y="2264994"/>
                <a:ext cx="2251475" cy="34170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Polar Flow</a:t>
                </a:r>
              </a:p>
            </p:txBody>
          </p:sp>
          <p:sp>
            <p:nvSpPr>
              <p:cNvPr id="35" name="Rectángulo: esquinas redondeadas 34">
                <a:extLst>
                  <a:ext uri="{FF2B5EF4-FFF2-40B4-BE49-F238E27FC236}">
                    <a16:creationId xmlns:a16="http://schemas.microsoft.com/office/drawing/2014/main" id="{61247A4A-B00D-45E1-BD05-23804CF406C7}"/>
                  </a:ext>
                </a:extLst>
              </p:cNvPr>
              <p:cNvSpPr/>
              <p:nvPr/>
            </p:nvSpPr>
            <p:spPr>
              <a:xfrm>
                <a:off x="260041" y="3793175"/>
                <a:ext cx="2251475" cy="34170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 err="1">
                    <a:solidFill>
                      <a:schemeClr val="tx1"/>
                    </a:solidFill>
                  </a:rPr>
                  <a:t>LifeSum</a:t>
                </a:r>
                <a:endParaRPr lang="es-E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ángulo: esquinas redondeadas 36">
                <a:extLst>
                  <a:ext uri="{FF2B5EF4-FFF2-40B4-BE49-F238E27FC236}">
                    <a16:creationId xmlns:a16="http://schemas.microsoft.com/office/drawing/2014/main" id="{0688CCF2-58BC-4A3D-BDBA-B8C0DFE0CE63}"/>
                  </a:ext>
                </a:extLst>
              </p:cNvPr>
              <p:cNvSpPr/>
              <p:nvPr/>
            </p:nvSpPr>
            <p:spPr>
              <a:xfrm>
                <a:off x="260041" y="5492108"/>
                <a:ext cx="2251475" cy="341704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chemeClr val="tx1"/>
                    </a:solidFill>
                  </a:rPr>
                  <a:t>Nooddle</a:t>
                </a:r>
              </a:p>
            </p:txBody>
          </p:sp>
          <p:sp>
            <p:nvSpPr>
              <p:cNvPr id="40" name="Flecha: a la derecha 39">
                <a:extLst>
                  <a:ext uri="{FF2B5EF4-FFF2-40B4-BE49-F238E27FC236}">
                    <a16:creationId xmlns:a16="http://schemas.microsoft.com/office/drawing/2014/main" id="{B88B5682-2709-4377-96C7-C71726B34047}"/>
                  </a:ext>
                </a:extLst>
              </p:cNvPr>
              <p:cNvSpPr/>
              <p:nvPr/>
            </p:nvSpPr>
            <p:spPr>
              <a:xfrm>
                <a:off x="3297835" y="2264994"/>
                <a:ext cx="794479" cy="29650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4" name="Flecha: a la derecha 43">
                <a:extLst>
                  <a:ext uri="{FF2B5EF4-FFF2-40B4-BE49-F238E27FC236}">
                    <a16:creationId xmlns:a16="http://schemas.microsoft.com/office/drawing/2014/main" id="{127BBED4-B6B8-445B-AD99-A89D11212F4D}"/>
                  </a:ext>
                </a:extLst>
              </p:cNvPr>
              <p:cNvSpPr/>
              <p:nvPr/>
            </p:nvSpPr>
            <p:spPr>
              <a:xfrm>
                <a:off x="3297834" y="3814981"/>
                <a:ext cx="794479" cy="29650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46" name="Flecha: a la derecha 45">
                <a:extLst>
                  <a:ext uri="{FF2B5EF4-FFF2-40B4-BE49-F238E27FC236}">
                    <a16:creationId xmlns:a16="http://schemas.microsoft.com/office/drawing/2014/main" id="{246AADD5-49F8-464B-8643-A67F2E3CF7C4}"/>
                  </a:ext>
                </a:extLst>
              </p:cNvPr>
              <p:cNvSpPr/>
              <p:nvPr/>
            </p:nvSpPr>
            <p:spPr>
              <a:xfrm>
                <a:off x="3297834" y="5514708"/>
                <a:ext cx="794479" cy="296503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67EE8324-9759-4B49-8EA6-21FE036C45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220" y="1784430"/>
              <a:ext cx="1147353" cy="1147353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D227493F-94A9-4E6C-8E94-A2693C3F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220" y="3272916"/>
              <a:ext cx="1148400" cy="1148400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18C9158-8AFF-4667-B8B8-944817A43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2573" y="4955220"/>
              <a:ext cx="126000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9285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marcas de ropa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31A4BBE-0FBD-4B4A-BDA1-1F67018929B8}"/>
              </a:ext>
            </a:extLst>
          </p:cNvPr>
          <p:cNvGrpSpPr/>
          <p:nvPr/>
        </p:nvGrpSpPr>
        <p:grpSpPr>
          <a:xfrm>
            <a:off x="584740" y="1798551"/>
            <a:ext cx="8204698" cy="1344013"/>
            <a:chOff x="656274" y="1798551"/>
            <a:chExt cx="8133163" cy="1344013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93897AD-B50D-4890-8F3D-384786D45D7A}"/>
                </a:ext>
              </a:extLst>
            </p:cNvPr>
            <p:cNvSpPr/>
            <p:nvPr/>
          </p:nvSpPr>
          <p:spPr>
            <a:xfrm>
              <a:off x="656274" y="1903865"/>
              <a:ext cx="8133163" cy="123869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DB84AAD-0FB5-4B1D-BCBE-31EFAF9E6107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Polar Flow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A8FC4BA-83D8-4333-9BEB-B5A8A799D824}"/>
              </a:ext>
            </a:extLst>
          </p:cNvPr>
          <p:cNvGrpSpPr/>
          <p:nvPr/>
        </p:nvGrpSpPr>
        <p:grpSpPr>
          <a:xfrm>
            <a:off x="584739" y="3391817"/>
            <a:ext cx="8204698" cy="1344013"/>
            <a:chOff x="656274" y="1798551"/>
            <a:chExt cx="8133163" cy="1344013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2F9B63AB-D251-446E-B8AF-EB8BE1FB8309}"/>
                </a:ext>
              </a:extLst>
            </p:cNvPr>
            <p:cNvSpPr/>
            <p:nvPr/>
          </p:nvSpPr>
          <p:spPr>
            <a:xfrm>
              <a:off x="656274" y="1903865"/>
              <a:ext cx="8133163" cy="123869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3AF39344-3D03-4A5E-808D-9E5119C92AE6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Lifesum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9C6962F2-987E-48BA-A332-6BCA59D97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9" y="1935605"/>
            <a:ext cx="1147353" cy="114735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6DAED6-02CB-46C5-B01D-FE856FB144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049" y="3550842"/>
            <a:ext cx="1148400" cy="1148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9345E17-6A71-440A-9A1D-1EB0EDB10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402" y="4985083"/>
            <a:ext cx="1260000" cy="1260000"/>
          </a:xfrm>
          <a:prstGeom prst="rect">
            <a:avLst/>
          </a:prstGeom>
        </p:spPr>
      </p:pic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9F7DA4FD-43C6-4059-A775-7AADAD1DE4A2}"/>
              </a:ext>
            </a:extLst>
          </p:cNvPr>
          <p:cNvSpPr/>
          <p:nvPr/>
        </p:nvSpPr>
        <p:spPr>
          <a:xfrm>
            <a:off x="584739" y="5085334"/>
            <a:ext cx="8204698" cy="1238699"/>
          </a:xfrm>
          <a:prstGeom prst="roundRect">
            <a:avLst/>
          </a:prstGeom>
          <a:noFill/>
          <a:ln w="952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83B7C56D-A0F0-4804-A644-661FAA51650E}"/>
              </a:ext>
            </a:extLst>
          </p:cNvPr>
          <p:cNvSpPr/>
          <p:nvPr/>
        </p:nvSpPr>
        <p:spPr>
          <a:xfrm>
            <a:off x="594774" y="4935756"/>
            <a:ext cx="2271278" cy="341704"/>
          </a:xfrm>
          <a:prstGeom prst="roundRect">
            <a:avLst/>
          </a:prstGeom>
          <a:solidFill>
            <a:srgbClr val="2E75B6"/>
          </a:solidFill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bg1"/>
                </a:solidFill>
              </a:rPr>
              <a:t>Nooddle</a:t>
            </a:r>
          </a:p>
        </p:txBody>
      </p:sp>
    </p:spTree>
    <p:extLst>
      <p:ext uri="{BB962C8B-B14F-4D97-AF65-F5344CB8AC3E}">
        <p14:creationId xmlns:p14="http://schemas.microsoft.com/office/powerpoint/2010/main" val="1282758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95419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que combinan elementos</a:t>
            </a: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139A62A-B947-47F1-A2BC-C63C82C12F41}"/>
              </a:ext>
            </a:extLst>
          </p:cNvPr>
          <p:cNvGrpSpPr/>
          <p:nvPr/>
        </p:nvGrpSpPr>
        <p:grpSpPr>
          <a:xfrm>
            <a:off x="1104381" y="2971026"/>
            <a:ext cx="3832273" cy="1869885"/>
            <a:chOff x="260041" y="2264994"/>
            <a:chExt cx="3832273" cy="1869885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DB84AAD-0FB5-4B1D-BCBE-31EFAF9E6107}"/>
                </a:ext>
              </a:extLst>
            </p:cNvPr>
            <p:cNvSpPr/>
            <p:nvPr/>
          </p:nvSpPr>
          <p:spPr>
            <a:xfrm>
              <a:off x="260041" y="2264994"/>
              <a:ext cx="2251475" cy="3417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DareBee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61247A4A-B00D-45E1-BD05-23804CF406C7}"/>
                </a:ext>
              </a:extLst>
            </p:cNvPr>
            <p:cNvSpPr/>
            <p:nvPr/>
          </p:nvSpPr>
          <p:spPr>
            <a:xfrm>
              <a:off x="260041" y="3793175"/>
              <a:ext cx="2251475" cy="34170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 err="1">
                  <a:solidFill>
                    <a:schemeClr val="tx1"/>
                  </a:solidFill>
                </a:rPr>
                <a:t>LifeSum</a:t>
              </a:r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40" name="Flecha: a la derecha 39">
              <a:extLst>
                <a:ext uri="{FF2B5EF4-FFF2-40B4-BE49-F238E27FC236}">
                  <a16:creationId xmlns:a16="http://schemas.microsoft.com/office/drawing/2014/main" id="{B88B5682-2709-4377-96C7-C71726B34047}"/>
                </a:ext>
              </a:extLst>
            </p:cNvPr>
            <p:cNvSpPr/>
            <p:nvPr/>
          </p:nvSpPr>
          <p:spPr>
            <a:xfrm>
              <a:off x="3297835" y="2264994"/>
              <a:ext cx="794479" cy="29650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4" name="Flecha: a la derecha 43">
              <a:extLst>
                <a:ext uri="{FF2B5EF4-FFF2-40B4-BE49-F238E27FC236}">
                  <a16:creationId xmlns:a16="http://schemas.microsoft.com/office/drawing/2014/main" id="{127BBED4-B6B8-445B-AD99-A89D11212F4D}"/>
                </a:ext>
              </a:extLst>
            </p:cNvPr>
            <p:cNvSpPr/>
            <p:nvPr/>
          </p:nvSpPr>
          <p:spPr>
            <a:xfrm>
              <a:off x="3297834" y="3814981"/>
              <a:ext cx="794479" cy="296503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pic>
        <p:nvPicPr>
          <p:cNvPr id="8" name="Imagen 7">
            <a:extLst>
              <a:ext uri="{FF2B5EF4-FFF2-40B4-BE49-F238E27FC236}">
                <a16:creationId xmlns:a16="http://schemas.microsoft.com/office/drawing/2014/main" id="{D1EAD0BB-68DF-47A7-A253-B4816A084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66" y="2679506"/>
            <a:ext cx="3127260" cy="8795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557B87-119D-421D-BBEA-016D4ACB8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060" y="3654342"/>
            <a:ext cx="2066271" cy="173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241C9EC-017B-4202-A55F-64AD602A8644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Aplicaciones de marcas de ropa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731A4BBE-0FBD-4B4A-BDA1-1F67018929B8}"/>
              </a:ext>
            </a:extLst>
          </p:cNvPr>
          <p:cNvGrpSpPr/>
          <p:nvPr/>
        </p:nvGrpSpPr>
        <p:grpSpPr>
          <a:xfrm>
            <a:off x="584740" y="1798551"/>
            <a:ext cx="8204698" cy="1344013"/>
            <a:chOff x="656274" y="1798551"/>
            <a:chExt cx="8133163" cy="1344013"/>
          </a:xfrm>
        </p:grpSpPr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093897AD-B50D-4890-8F3D-384786D45D7A}"/>
                </a:ext>
              </a:extLst>
            </p:cNvPr>
            <p:cNvSpPr/>
            <p:nvPr/>
          </p:nvSpPr>
          <p:spPr>
            <a:xfrm>
              <a:off x="656274" y="1903865"/>
              <a:ext cx="8133163" cy="123869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6DB84AAD-0FB5-4B1D-BCBE-31EFAF9E6107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 err="1">
                  <a:solidFill>
                    <a:schemeClr val="bg1"/>
                  </a:solidFill>
                </a:rPr>
                <a:t>DareBee</a:t>
              </a:r>
              <a:endParaRPr lang="es-E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2A8FC4BA-83D8-4333-9BEB-B5A8A799D824}"/>
              </a:ext>
            </a:extLst>
          </p:cNvPr>
          <p:cNvGrpSpPr/>
          <p:nvPr/>
        </p:nvGrpSpPr>
        <p:grpSpPr>
          <a:xfrm>
            <a:off x="584739" y="3391817"/>
            <a:ext cx="8204698" cy="1344013"/>
            <a:chOff x="656274" y="1798551"/>
            <a:chExt cx="8133163" cy="1344013"/>
          </a:xfrm>
        </p:grpSpPr>
        <p:sp>
          <p:nvSpPr>
            <p:cNvPr id="36" name="Rectángulo: esquinas redondeadas 35">
              <a:extLst>
                <a:ext uri="{FF2B5EF4-FFF2-40B4-BE49-F238E27FC236}">
                  <a16:creationId xmlns:a16="http://schemas.microsoft.com/office/drawing/2014/main" id="{2F9B63AB-D251-446E-B8AF-EB8BE1FB8309}"/>
                </a:ext>
              </a:extLst>
            </p:cNvPr>
            <p:cNvSpPr/>
            <p:nvPr/>
          </p:nvSpPr>
          <p:spPr>
            <a:xfrm>
              <a:off x="656274" y="1903865"/>
              <a:ext cx="8133163" cy="1238699"/>
            </a:xfrm>
            <a:prstGeom prst="roundRect">
              <a:avLst/>
            </a:prstGeom>
            <a:noFill/>
            <a:ln w="9525" cap="flat" cmpd="sng" algn="ctr">
              <a:solidFill>
                <a:schemeClr val="accent5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3AF39344-3D03-4A5E-808D-9E5119C92AE6}"/>
                </a:ext>
              </a:extLst>
            </p:cNvPr>
            <p:cNvSpPr/>
            <p:nvPr/>
          </p:nvSpPr>
          <p:spPr>
            <a:xfrm>
              <a:off x="666222" y="1798551"/>
              <a:ext cx="2251475" cy="341704"/>
            </a:xfrm>
            <a:prstGeom prst="roundRect">
              <a:avLst/>
            </a:prstGeom>
            <a:solidFill>
              <a:srgbClr val="2E75B6"/>
            </a:solidFill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ES" b="1" dirty="0">
                  <a:solidFill>
                    <a:schemeClr val="bg1"/>
                  </a:solidFill>
                </a:rPr>
                <a:t>8fit</a:t>
              </a:r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75E7C6C-A3B8-454C-B090-F2726352F9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458" y="2094061"/>
            <a:ext cx="3127260" cy="87954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5FE8B76-A405-497D-A52D-E2E3B092CE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479" y="3562669"/>
            <a:ext cx="1398494" cy="11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05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Motivación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091953"/>
            <a:ext cx="83627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Aumento práctica de deportes y actividades físicas organizadas en el medio natural.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Deportes practicados por amateurs porque: </a:t>
            </a:r>
          </a:p>
          <a:p>
            <a:endParaRPr lang="es-ES" dirty="0"/>
          </a:p>
          <a:p>
            <a:endParaRPr lang="es-ES" dirty="0"/>
          </a:p>
          <a:p>
            <a:pPr lvl="1"/>
            <a:endParaRPr lang="es-ES" dirty="0"/>
          </a:p>
          <a:p>
            <a:endParaRPr lang="es-ES" i="1" dirty="0">
              <a:latin typeface="Cambria Math" panose="02040503050406030204" pitchFamily="18" charset="0"/>
            </a:endParaRPr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023D19B-7CEE-49D5-A777-9DFAB3EC1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1672" y="1656240"/>
            <a:ext cx="3798772" cy="164525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AB1EEA0-BEF8-4EF4-B041-994C118EAD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078" y="1656240"/>
            <a:ext cx="2853304" cy="164525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8049ECE-D4C3-4682-AFC5-B1E10D863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17" y="1656240"/>
            <a:ext cx="2846162" cy="16452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3C7DE21-4A47-4B2C-A7AD-0422F60CC71D}"/>
              </a:ext>
            </a:extLst>
          </p:cNvPr>
          <p:cNvSpPr txBox="1"/>
          <p:nvPr/>
        </p:nvSpPr>
        <p:spPr>
          <a:xfrm>
            <a:off x="4188896" y="3520163"/>
            <a:ext cx="4983095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No se necesita mucho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Simpleza del deporte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Afinidad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/>
              <a:t>Facilidad de registrar resultados con aplicaciones</a:t>
            </a:r>
          </a:p>
          <a:p>
            <a:endParaRPr lang="es-E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20443A00-E037-41DE-AF65-4F9758433199}"/>
                  </a:ext>
                </a:extLst>
              </p:cNvPr>
              <p:cNvSpPr/>
              <p:nvPr/>
            </p:nvSpPr>
            <p:spPr>
              <a:xfrm>
                <a:off x="1660123" y="5093046"/>
                <a:ext cx="5823752" cy="77235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Entrenamiento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+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Nutrici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ó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n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=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Mejores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s-ES" b="1" i="0" smtClean="0">
                          <a:solidFill>
                            <a:schemeClr val="bg1"/>
                          </a:solidFill>
                        </a:rPr>
                        <m:t>resultados</m:t>
                      </m:r>
                    </m:oMath>
                  </m:oMathPara>
                </a14:m>
                <a:endParaRPr lang="es-E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ángulo: esquinas redondeadas 6">
                <a:extLst>
                  <a:ext uri="{FF2B5EF4-FFF2-40B4-BE49-F238E27FC236}">
                    <a16:creationId xmlns:a16="http://schemas.microsoft.com/office/drawing/2014/main" id="{20443A00-E037-41DE-AF65-4F9758433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123" y="5093046"/>
                <a:ext cx="5823752" cy="772357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accent5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errar corchete 10">
            <a:extLst>
              <a:ext uri="{FF2B5EF4-FFF2-40B4-BE49-F238E27FC236}">
                <a16:creationId xmlns:a16="http://schemas.microsoft.com/office/drawing/2014/main" id="{D57FD7E2-C4D3-4314-A129-B39942FA23BA}"/>
              </a:ext>
            </a:extLst>
          </p:cNvPr>
          <p:cNvSpPr/>
          <p:nvPr/>
        </p:nvSpPr>
        <p:spPr>
          <a:xfrm rot="10800000">
            <a:off x="4657719" y="3568506"/>
            <a:ext cx="47630" cy="965394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3717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C7D43AB3-E7A5-4D74-A812-1E415CB8F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5952202"/>
              </p:ext>
            </p:extLst>
          </p:nvPr>
        </p:nvGraphicFramePr>
        <p:xfrm>
          <a:off x="-85725" y="2442620"/>
          <a:ext cx="9401175" cy="44153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general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DF33E36-643B-4E6E-9670-CA8F4324B8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5486636"/>
            <a:ext cx="2774337" cy="13799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F6AD25-2AA9-4408-B33D-075FCE4F05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57525"/>
            <a:ext cx="2774336" cy="14549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7074C2F-75CB-444B-B3E5-2B3E83BEA0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665" y="3058558"/>
            <a:ext cx="2791181" cy="13799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D7A7F4-3DCD-4DF8-967B-8E4E6D48C02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2460197"/>
            <a:ext cx="2774336" cy="1379919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84BBFB3E-AA12-40EA-A575-D5811342E2FE}"/>
              </a:ext>
            </a:extLst>
          </p:cNvPr>
          <p:cNvSpPr txBox="1"/>
          <p:nvPr/>
        </p:nvSpPr>
        <p:spPr>
          <a:xfrm>
            <a:off x="121444" y="1146752"/>
            <a:ext cx="90225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Realizar el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prototipo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una aplicación móvil que permita a los usuarios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registrar entrenamientos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recibir consejos nutricionales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aprender a cocinar </a:t>
            </a:r>
            <a:r>
              <a:rPr lang="es-ES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recetas sanas </a:t>
            </a:r>
            <a:r>
              <a:rPr lang="es-E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mejorar su rendimiento y alcanzar sus objetivos.</a:t>
            </a:r>
          </a:p>
        </p:txBody>
      </p:sp>
    </p:spTree>
    <p:extLst>
      <p:ext uri="{BB962C8B-B14F-4D97-AF65-F5344CB8AC3E}">
        <p14:creationId xmlns:p14="http://schemas.microsoft.com/office/powerpoint/2010/main" val="374101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específicos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269555"/>
            <a:ext cx="836276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(O1)Realizar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estudio del estado del arte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sobre los aspectos más relevantes de una buena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alimentación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la importancia del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deporte.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(O2)Identificar las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necesidades de los usuarios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mediante la técnica de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focus group.</a:t>
            </a:r>
          </a:p>
          <a:p>
            <a:pPr lvl="0" algn="just">
              <a:lnSpc>
                <a:spcPct val="150000"/>
              </a:lnSpc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ES" sz="2000" dirty="0">
                <a:ea typeface="Calibri" panose="020F0502020204030204" pitchFamily="34" charset="0"/>
                <a:cs typeface="Times New Roman" panose="02020603050405020304" pitchFamily="18" charset="0"/>
              </a:rPr>
              <a:t>O3)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Comparar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distintas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aplicaciones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de entrenamiento, nutrición y cocina mediante el uso del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benchmark.</a:t>
            </a:r>
            <a:r>
              <a:rPr lang="es-ES" b="1" dirty="0"/>
              <a:t>	</a:t>
            </a:r>
          </a:p>
          <a:p>
            <a:pPr lvl="0">
              <a:lnSpc>
                <a:spcPct val="150000"/>
              </a:lnSpc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07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 específicos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273332"/>
            <a:ext cx="8362765" cy="5191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(O4)Identificar como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entienden los usuarios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las distintas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funcionalidades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que incluirá esta aplicación utilizando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sorting.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(O5)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Diseñar un prototipo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baja fidelidad utilizando de manera conjunta la aplicación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Balsamiq Mockups y Marvel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endParaRPr lang="es-ES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(O6)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Evaluar la viabilidad </a:t>
            </a:r>
            <a:r>
              <a:rPr lang="es-ES" sz="2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 prototipo diseñado utilizando un </a:t>
            </a: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de usuarios.</a:t>
            </a: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es-ES" sz="20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60554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Metodología de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502A0BC-5426-4CE8-A907-90C0B324F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071041"/>
              </p:ext>
            </p:extLst>
          </p:nvPr>
        </p:nvGraphicFramePr>
        <p:xfrm>
          <a:off x="0" y="869095"/>
          <a:ext cx="9143999" cy="59889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7273">
                  <a:extLst>
                    <a:ext uri="{9D8B030D-6E8A-4147-A177-3AD203B41FA5}">
                      <a16:colId xmlns:a16="http://schemas.microsoft.com/office/drawing/2014/main" val="336549554"/>
                    </a:ext>
                  </a:extLst>
                </a:gridCol>
                <a:gridCol w="5613569">
                  <a:extLst>
                    <a:ext uri="{9D8B030D-6E8A-4147-A177-3AD203B41FA5}">
                      <a16:colId xmlns:a16="http://schemas.microsoft.com/office/drawing/2014/main" val="524170471"/>
                    </a:ext>
                  </a:extLst>
                </a:gridCol>
                <a:gridCol w="2303157">
                  <a:extLst>
                    <a:ext uri="{9D8B030D-6E8A-4147-A177-3AD203B41FA5}">
                      <a16:colId xmlns:a16="http://schemas.microsoft.com/office/drawing/2014/main" val="2929153830"/>
                    </a:ext>
                  </a:extLst>
                </a:gridCol>
              </a:tblGrid>
              <a:tr h="288256">
                <a:tc gridSpan="3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733759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Análisis de aplicaciones del mercado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1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 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Investigación</a:t>
                      </a:r>
                      <a:endParaRPr lang="es-ES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3098319382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>
                          <a:effectLst/>
                        </a:rPr>
                        <a:t>Benchmarking de aplicaciones de entrenamiento</a:t>
                      </a:r>
                      <a:endParaRPr lang="es-ES" sz="10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41788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Benchmarking de aplicaciones de nutrición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47955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Benchmarking de aplicaciones de cocina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342099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Investigación con usuarios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416272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Focus group de aplicaciones de entrenamiento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760804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Focus group de aplicaciones de nutrición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321900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Focus group de aplicaciones de cocina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76733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Descubrimiento de requisitos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954560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Personas de la aplicación 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976939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Escenarios de la aplicación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80122"/>
                  </a:ext>
                </a:extLst>
              </a:tr>
              <a:tr h="28825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Card Sorting 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725590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Diseño de las pantallas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endParaRPr lang="es-ES" sz="1100" b="1" dirty="0">
                        <a:effectLst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Diseño</a:t>
                      </a:r>
                      <a:endParaRPr lang="es-ES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1881420961"/>
                  </a:ext>
                </a:extLst>
              </a:tr>
              <a:tr h="38524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Diseño del prototipo de la aplicación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266473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Evaluación con usuarios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Evaluación</a:t>
                      </a:r>
                      <a:endParaRPr lang="es-ES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439351436"/>
                  </a:ext>
                </a:extLst>
              </a:tr>
              <a:tr h="49578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 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Test de usuarios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880640"/>
                  </a:ext>
                </a:extLst>
              </a:tr>
              <a:tr h="2882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Conclusiones de la propuesta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s-ES" sz="1100" b="1" dirty="0">
                          <a:effectLst/>
                        </a:rPr>
                        <a:t>Conclusión</a:t>
                      </a:r>
                      <a:endParaRPr lang="es-ES" sz="1100" b="1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extLst>
                  <a:ext uri="{0D108BD9-81ED-4DB2-BD59-A6C34878D82A}">
                    <a16:rowId xmlns:a16="http://schemas.microsoft.com/office/drawing/2014/main" val="3603874089"/>
                  </a:ext>
                </a:extLst>
              </a:tr>
              <a:tr h="49578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s-ES" sz="1000" dirty="0">
                          <a:effectLst/>
                        </a:rPr>
                        <a:t>Trabajo futuro</a:t>
                      </a:r>
                      <a:endParaRPr lang="es-ES" sz="10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011" marR="64011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679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080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 requisitos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8947759F-7F56-4D5F-A1C6-32FA51CA70D0}"/>
              </a:ext>
            </a:extLst>
          </p:cNvPr>
          <p:cNvGrpSpPr/>
          <p:nvPr/>
        </p:nvGrpSpPr>
        <p:grpSpPr>
          <a:xfrm>
            <a:off x="152753" y="3020516"/>
            <a:ext cx="8595574" cy="1263915"/>
            <a:chOff x="152753" y="3020516"/>
            <a:chExt cx="8595574" cy="1263915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AB2C82C2-F60B-425F-A137-F1744F89B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435" y="3020516"/>
              <a:ext cx="4409892" cy="1263915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D3447D88-24EA-4609-A9E2-D60FE6DA01D2}"/>
                </a:ext>
              </a:extLst>
            </p:cNvPr>
            <p:cNvSpPr txBox="1"/>
            <p:nvPr/>
          </p:nvSpPr>
          <p:spPr>
            <a:xfrm>
              <a:off x="152753" y="3513036"/>
              <a:ext cx="381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Aplicaciones de nutrición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6BFD248-8AE0-4626-86F6-BE586EC06E57}"/>
              </a:ext>
            </a:extLst>
          </p:cNvPr>
          <p:cNvGrpSpPr/>
          <p:nvPr/>
        </p:nvGrpSpPr>
        <p:grpSpPr>
          <a:xfrm>
            <a:off x="201809" y="4811537"/>
            <a:ext cx="8546518" cy="1263916"/>
            <a:chOff x="201809" y="4811537"/>
            <a:chExt cx="8546518" cy="1263916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94F6288-91D3-4B88-8832-7E40AA9F2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435" y="4811537"/>
              <a:ext cx="4409892" cy="1263916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1B015E0F-C34B-47F0-9E8C-FAB95446C194}"/>
                </a:ext>
              </a:extLst>
            </p:cNvPr>
            <p:cNvSpPr txBox="1"/>
            <p:nvPr/>
          </p:nvSpPr>
          <p:spPr>
            <a:xfrm>
              <a:off x="201809" y="5258829"/>
              <a:ext cx="381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Aplicaciones de cocina</a:t>
              </a: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402D3100-E56C-464C-8074-E232DA02988F}"/>
              </a:ext>
            </a:extLst>
          </p:cNvPr>
          <p:cNvGrpSpPr/>
          <p:nvPr/>
        </p:nvGrpSpPr>
        <p:grpSpPr>
          <a:xfrm>
            <a:off x="152754" y="1229842"/>
            <a:ext cx="8584235" cy="1260167"/>
            <a:chOff x="152754" y="1229842"/>
            <a:chExt cx="8584235" cy="1260167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530A57C-EC49-4682-A761-E6A441F09662}"/>
                </a:ext>
              </a:extLst>
            </p:cNvPr>
            <p:cNvSpPr txBox="1"/>
            <p:nvPr/>
          </p:nvSpPr>
          <p:spPr>
            <a:xfrm>
              <a:off x="152754" y="1229842"/>
              <a:ext cx="38191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Benchmark:</a:t>
              </a:r>
            </a:p>
            <a:p>
              <a:endParaRPr lang="es-ES" dirty="0"/>
            </a:p>
            <a:p>
              <a:pPr lvl="1"/>
              <a:endParaRPr lang="es-ES" dirty="0"/>
            </a:p>
          </p:txBody>
        </p:sp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E7DECC29-FF19-46E8-A04E-4B0BA374E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0177" y="1229842"/>
              <a:ext cx="4396812" cy="1260167"/>
            </a:xfrm>
            <a:prstGeom prst="rect">
              <a:avLst/>
            </a:prstGeom>
          </p:spPr>
        </p:pic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E1271032-1859-4CFE-A4D3-A4190B4778A9}"/>
                </a:ext>
              </a:extLst>
            </p:cNvPr>
            <p:cNvSpPr txBox="1"/>
            <p:nvPr/>
          </p:nvSpPr>
          <p:spPr>
            <a:xfrm>
              <a:off x="201809" y="1669212"/>
              <a:ext cx="38191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s-ES" dirty="0"/>
                <a:t>Aplicaciones de entrenamiento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123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Identificación de requisitos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496943" y="3360260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7437FC-9D26-46F5-80A6-ACE8AFC24B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67582"/>
            <a:ext cx="4124020" cy="412402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4BC00C0A-E186-4BA0-BDA3-4B6F86D5134F}"/>
              </a:ext>
            </a:extLst>
          </p:cNvPr>
          <p:cNvSpPr txBox="1"/>
          <p:nvPr/>
        </p:nvSpPr>
        <p:spPr>
          <a:xfrm>
            <a:off x="152754" y="2529263"/>
            <a:ext cx="3819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Focus group: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Aplicaciones de entrenamiento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Aplicaciones de nutrición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Aplicaciones de cocina	</a:t>
            </a:r>
          </a:p>
        </p:txBody>
      </p:sp>
    </p:spTree>
    <p:extLst>
      <p:ext uri="{BB962C8B-B14F-4D97-AF65-F5344CB8AC3E}">
        <p14:creationId xmlns:p14="http://schemas.microsoft.com/office/powerpoint/2010/main" val="871323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producto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5B6AFC8C-5927-4E03-8851-FA735EC48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43804"/>
              </p:ext>
            </p:extLst>
          </p:nvPr>
        </p:nvGraphicFramePr>
        <p:xfrm>
          <a:off x="390617" y="1265274"/>
          <a:ext cx="8362764" cy="4907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588">
                  <a:extLst>
                    <a:ext uri="{9D8B030D-6E8A-4147-A177-3AD203B41FA5}">
                      <a16:colId xmlns:a16="http://schemas.microsoft.com/office/drawing/2014/main" val="1651040774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3475413692"/>
                    </a:ext>
                  </a:extLst>
                </a:gridCol>
                <a:gridCol w="2787588">
                  <a:extLst>
                    <a:ext uri="{9D8B030D-6E8A-4147-A177-3AD203B41FA5}">
                      <a16:colId xmlns:a16="http://schemas.microsoft.com/office/drawing/2014/main" val="4225780878"/>
                    </a:ext>
                  </a:extLst>
                </a:gridCol>
              </a:tblGrid>
              <a:tr h="1543257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1700525"/>
                  </a:ext>
                </a:extLst>
              </a:tr>
              <a:tr h="3364732"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3/10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6/10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3/10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dirty="0"/>
                        <a:t>Ejercicios intensos</a:t>
                      </a:r>
                    </a:p>
                    <a:p>
                      <a:r>
                        <a:rPr lang="es-ES" sz="1400" b="1" dirty="0"/>
                        <a:t>2/10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Método efectivo y fácil de seguir</a:t>
                      </a:r>
                    </a:p>
                    <a:p>
                      <a:r>
                        <a:rPr lang="es-ES" sz="1400" b="1" dirty="0"/>
                        <a:t>4/10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Registro de comidas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Consejos nutricionales</a:t>
                      </a:r>
                    </a:p>
                    <a:p>
                      <a:r>
                        <a:rPr lang="es-ES" sz="1400" b="1" dirty="0"/>
                        <a:t>10/10</a:t>
                      </a:r>
                    </a:p>
                    <a:p>
                      <a:endParaRPr lang="es-ES" sz="1400" dirty="0"/>
                    </a:p>
                    <a:p>
                      <a:r>
                        <a:rPr lang="es-ES" sz="1400" dirty="0"/>
                        <a:t>Recetas fáciles</a:t>
                      </a:r>
                    </a:p>
                    <a:p>
                      <a:r>
                        <a:rPr lang="es-ES" sz="1400" b="1" dirty="0"/>
                        <a:t>1/10</a:t>
                      </a:r>
                    </a:p>
                    <a:p>
                      <a:endParaRPr lang="es-E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39584"/>
                  </a:ext>
                </a:extLst>
              </a:tr>
            </a:tbl>
          </a:graphicData>
        </a:graphic>
      </p:graphicFrame>
      <p:pic>
        <p:nvPicPr>
          <p:cNvPr id="7" name="Picture 1">
            <a:extLst>
              <a:ext uri="{FF2B5EF4-FFF2-40B4-BE49-F238E27FC236}">
                <a16:creationId xmlns:a16="http://schemas.microsoft.com/office/drawing/2014/main" id="{C9C04C5E-26E7-426B-AE36-85E2082328BD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1922" y="1486426"/>
            <a:ext cx="1104900" cy="11049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A8D97037-CBEE-47E9-95D2-F91443F0E063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346" y="1486426"/>
            <a:ext cx="1013306" cy="110490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84BBDC8B-BDF6-4C36-8419-FA16686E5E44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772" y="1486426"/>
            <a:ext cx="1013306" cy="11049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7BB1CBC-1111-4473-BA41-816602405FFA}"/>
              </a:ext>
            </a:extLst>
          </p:cNvPr>
          <p:cNvSpPr txBox="1"/>
          <p:nvPr/>
        </p:nvSpPr>
        <p:spPr>
          <a:xfrm>
            <a:off x="3310724" y="6209749"/>
            <a:ext cx="252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Personas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17198950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producto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DD009E-39C2-4F59-9EDA-00E51B9BA434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1AC4B1-FE16-4C64-B4A5-C8075D3CC7E6}"/>
              </a:ext>
            </a:extLst>
          </p:cNvPr>
          <p:cNvSpPr txBox="1"/>
          <p:nvPr/>
        </p:nvSpPr>
        <p:spPr>
          <a:xfrm>
            <a:off x="390616" y="1157134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40FCCA-172E-4C01-9DD0-FAFECDD58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1091954"/>
            <a:ext cx="4400583" cy="247532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8E5D47-5317-45A6-A969-408F119B03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26" y="3515462"/>
            <a:ext cx="4448174" cy="2803908"/>
          </a:xfrm>
          <a:prstGeom prst="rect">
            <a:avLst/>
          </a:prstGeom>
        </p:spPr>
      </p:pic>
      <p:graphicFrame>
        <p:nvGraphicFramePr>
          <p:cNvPr id="23" name="Diagrama 22">
            <a:extLst>
              <a:ext uri="{FF2B5EF4-FFF2-40B4-BE49-F238E27FC236}">
                <a16:creationId xmlns:a16="http://schemas.microsoft.com/office/drawing/2014/main" id="{D90F7279-ED4B-4799-AEF2-5B2F02FC5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3217781"/>
              </p:ext>
            </p:extLst>
          </p:nvPr>
        </p:nvGraphicFramePr>
        <p:xfrm>
          <a:off x="1400175" y="357269"/>
          <a:ext cx="7048500" cy="4586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289671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Descripción de producto (III)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DD009E-39C2-4F59-9EDA-00E51B9BA434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F73CAD2-F33C-42BE-AF2D-B62E7E769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686" y="1503572"/>
            <a:ext cx="7389845" cy="4156786"/>
          </a:xfrm>
          <a:prstGeom prst="rect">
            <a:avLst/>
          </a:prstGeom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DEB179CA-54E6-4880-A775-FF808B432561}"/>
              </a:ext>
            </a:extLst>
          </p:cNvPr>
          <p:cNvGrpSpPr/>
          <p:nvPr/>
        </p:nvGrpSpPr>
        <p:grpSpPr>
          <a:xfrm>
            <a:off x="187674" y="2408208"/>
            <a:ext cx="2110359" cy="2469244"/>
            <a:chOff x="209481" y="1495839"/>
            <a:chExt cx="3824949" cy="4813312"/>
          </a:xfrm>
        </p:grpSpPr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660B71FC-6021-439B-9C13-2DF722CE2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85" y="5087784"/>
              <a:ext cx="2801387" cy="122136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B81D61FD-89C0-4998-B8B9-A6D3029F9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787872" y="2754598"/>
              <a:ext cx="1962513" cy="1849098"/>
            </a:xfrm>
            <a:prstGeom prst="rect">
              <a:avLst/>
            </a:prstGeom>
          </p:spPr>
        </p:pic>
        <p:pic>
          <p:nvPicPr>
            <p:cNvPr id="17" name="Imagen 16">
              <a:extLst>
                <a:ext uri="{FF2B5EF4-FFF2-40B4-BE49-F238E27FC236}">
                  <a16:creationId xmlns:a16="http://schemas.microsoft.com/office/drawing/2014/main" id="{E919AF82-2A38-4457-BAE8-E38337B27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481" y="1495839"/>
              <a:ext cx="3824949" cy="7746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879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Desarrollo de la contribución (V)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0A57C-EC49-4682-A761-E6A441F09662}"/>
              </a:ext>
            </a:extLst>
          </p:cNvPr>
          <p:cNvSpPr txBox="1"/>
          <p:nvPr/>
        </p:nvSpPr>
        <p:spPr>
          <a:xfrm>
            <a:off x="390617" y="1091953"/>
            <a:ext cx="8362765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/>
              <a:t>Test de usuarios: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6 tareas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/>
              <a:t>6 participantes de entre 24 y 49 años</a:t>
            </a:r>
          </a:p>
          <a:p>
            <a:pPr lvl="1">
              <a:lnSpc>
                <a:spcPct val="150000"/>
              </a:lnSpc>
            </a:pPr>
            <a:endParaRPr lang="es-ES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lnSpc>
                <a:spcPct val="150000"/>
              </a:lnSpc>
            </a:pPr>
            <a:r>
              <a:rPr lang="es-ES" sz="2000" b="1" dirty="0"/>
              <a:t>	</a:t>
            </a:r>
            <a:r>
              <a:rPr lang="es-ES" dirty="0"/>
              <a:t>	</a:t>
            </a:r>
          </a:p>
        </p:txBody>
      </p:sp>
      <p:graphicFrame>
        <p:nvGraphicFramePr>
          <p:cNvPr id="2" name="Tabla 4">
            <a:extLst>
              <a:ext uri="{FF2B5EF4-FFF2-40B4-BE49-F238E27FC236}">
                <a16:creationId xmlns:a16="http://schemas.microsoft.com/office/drawing/2014/main" id="{F5880B95-FB1E-413D-84E4-842A47018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630340"/>
              </p:ext>
            </p:extLst>
          </p:nvPr>
        </p:nvGraphicFramePr>
        <p:xfrm>
          <a:off x="390617" y="2738558"/>
          <a:ext cx="8498202" cy="37115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9101">
                  <a:extLst>
                    <a:ext uri="{9D8B030D-6E8A-4147-A177-3AD203B41FA5}">
                      <a16:colId xmlns:a16="http://schemas.microsoft.com/office/drawing/2014/main" val="1723086490"/>
                    </a:ext>
                  </a:extLst>
                </a:gridCol>
                <a:gridCol w="4249101">
                  <a:extLst>
                    <a:ext uri="{9D8B030D-6E8A-4147-A177-3AD203B41FA5}">
                      <a16:colId xmlns:a16="http://schemas.microsoft.com/office/drawing/2014/main" val="3509673911"/>
                    </a:ext>
                  </a:extLst>
                </a:gridCol>
              </a:tblGrid>
              <a:tr h="366152">
                <a:tc>
                  <a:txBody>
                    <a:bodyPr/>
                    <a:lstStyle/>
                    <a:p>
                      <a:r>
                        <a:rPr lang="es-ES" dirty="0"/>
                        <a:t>Errores no críticos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Errores críticos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096338"/>
                  </a:ext>
                </a:extLst>
              </a:tr>
              <a:tr h="2661337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b="1" dirty="0"/>
                        <a:t>Organización</a:t>
                      </a:r>
                      <a:r>
                        <a:rPr lang="es-ES" sz="1600" dirty="0"/>
                        <a:t> de los botones </a:t>
                      </a:r>
                      <a:r>
                        <a:rPr lang="es-ES" sz="1600" b="1" dirty="0"/>
                        <a:t>poco intuitiva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El </a:t>
                      </a:r>
                      <a:r>
                        <a:rPr lang="es-ES" sz="1600" b="1" dirty="0"/>
                        <a:t>logo</a:t>
                      </a:r>
                      <a:r>
                        <a:rPr lang="es-ES" sz="1600" dirty="0"/>
                        <a:t> del apartado de </a:t>
                      </a:r>
                      <a:r>
                        <a:rPr lang="es-ES" sz="1600" b="1" dirty="0"/>
                        <a:t>nutrición</a:t>
                      </a:r>
                      <a:r>
                        <a:rPr lang="es-ES" sz="1600" dirty="0"/>
                        <a:t> puede confundirse con el logo de </a:t>
                      </a:r>
                      <a:r>
                        <a:rPr lang="es-ES" sz="1600" b="1" dirty="0"/>
                        <a:t>Apple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Algunos usuarios piensan que desde el </a:t>
                      </a:r>
                      <a:r>
                        <a:rPr lang="es-ES" sz="1600" b="1" dirty="0"/>
                        <a:t>inicio</a:t>
                      </a:r>
                      <a:r>
                        <a:rPr lang="es-ES" sz="1600" dirty="0"/>
                        <a:t> se puede hacer </a:t>
                      </a:r>
                      <a:r>
                        <a:rPr lang="es-ES" sz="1600" b="1" dirty="0"/>
                        <a:t>alguna acción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Algunos usuarios piensan que se </a:t>
                      </a:r>
                      <a:r>
                        <a:rPr lang="es-ES" sz="1600" b="1" dirty="0"/>
                        <a:t>sigue a otros usuarios desde la pantalla de plan</a:t>
                      </a:r>
                      <a:r>
                        <a:rPr lang="es-ES" sz="1600" dirty="0"/>
                        <a:t>.</a:t>
                      </a:r>
                    </a:p>
                    <a:p>
                      <a:pPr marL="285750" lvl="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No queda claro </a:t>
                      </a:r>
                      <a:r>
                        <a:rPr lang="es-ES" sz="1600" b="1" dirty="0"/>
                        <a:t>cómo cambiar las medidas </a:t>
                      </a:r>
                      <a:r>
                        <a:rPr lang="es-ES" sz="1600" dirty="0"/>
                        <a:t>en las recetas utilizando el símbolo + o -.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s-ES" sz="1600" dirty="0"/>
                        <a:t>No está claro </a:t>
                      </a:r>
                      <a:r>
                        <a:rPr lang="es-ES" sz="1600" b="1" dirty="0"/>
                        <a:t>cómo añadir comidas </a:t>
                      </a:r>
                      <a:r>
                        <a:rPr lang="es-ES" sz="1600" dirty="0"/>
                        <a:t>para su análisis. El </a:t>
                      </a:r>
                      <a:r>
                        <a:rPr lang="es-ES" sz="1600" b="1" dirty="0"/>
                        <a:t>time on task ha alcanzado la duración máxima </a:t>
                      </a:r>
                      <a:r>
                        <a:rPr lang="es-ES" sz="1600" dirty="0"/>
                        <a:t>o creen que se ha completado la tarea sin haberlo hecho.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53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12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091953"/>
            <a:ext cx="83627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del proyecto</a:t>
            </a:r>
            <a:r>
              <a:rPr lang="es-ES" dirty="0"/>
              <a:t>: aplicación que aúne la nutrición y el entrenamiento de manera correcta.</a:t>
            </a:r>
          </a:p>
          <a:p>
            <a:endParaRPr lang="es-ES" dirty="0"/>
          </a:p>
          <a:p>
            <a:r>
              <a:rPr lang="es-ES" u="sng" dirty="0"/>
              <a:t>El funcionamiento de esta aplicación es:</a:t>
            </a:r>
          </a:p>
          <a:p>
            <a:endParaRPr lang="es-ES" dirty="0"/>
          </a:p>
          <a:p>
            <a:pPr algn="ctr"/>
            <a:r>
              <a:rPr lang="es-ES" i="1" dirty="0"/>
              <a:t>Registro de entrenamientos         recomendaciones nutricionales</a:t>
            </a:r>
          </a:p>
          <a:p>
            <a:pPr algn="ctr"/>
            <a:endParaRPr lang="es-ES" i="1" dirty="0"/>
          </a:p>
          <a:p>
            <a:pPr algn="ctr"/>
            <a:r>
              <a:rPr lang="es-ES" i="1" dirty="0"/>
              <a:t>Registro de comidas         recomendaciones de entrenamientos</a:t>
            </a:r>
          </a:p>
          <a:p>
            <a:endParaRPr lang="es-ES" i="1" u="sng" dirty="0"/>
          </a:p>
          <a:p>
            <a:r>
              <a:rPr lang="es-ES" u="sng" dirty="0"/>
              <a:t>La aplicación está dirigida a 3 tipos de personas:</a:t>
            </a:r>
          </a:p>
          <a:p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Entrenamiento &gt; nutrición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Entrenamiento &lt; nutrición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Entrenamiento = nutrición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2EF85-74AD-472B-B1D1-9BECD8958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6" y="4798793"/>
            <a:ext cx="726924" cy="72692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F4C423B-FA09-4A97-BDDB-C4707D9E55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075" y="5554770"/>
            <a:ext cx="726924" cy="72692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FE3CA07-5227-4A6D-9942-03DC2DB86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6" y="3960441"/>
            <a:ext cx="726924" cy="726924"/>
          </a:xfrm>
          <a:prstGeom prst="rect">
            <a:avLst/>
          </a:prstGeom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461985A-C5C3-46E9-BA91-01D58EF2099E}"/>
              </a:ext>
            </a:extLst>
          </p:cNvPr>
          <p:cNvSpPr/>
          <p:nvPr/>
        </p:nvSpPr>
        <p:spPr>
          <a:xfrm>
            <a:off x="4305668" y="2530135"/>
            <a:ext cx="266331" cy="2626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B5B993F8-46A7-47F5-A3E9-E1D0B9F6601B}"/>
              </a:ext>
            </a:extLst>
          </p:cNvPr>
          <p:cNvSpPr/>
          <p:nvPr/>
        </p:nvSpPr>
        <p:spPr>
          <a:xfrm>
            <a:off x="3659078" y="3064275"/>
            <a:ext cx="266331" cy="26269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477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0A57C-EC49-4682-A761-E6A441F09662}"/>
              </a:ext>
            </a:extLst>
          </p:cNvPr>
          <p:cNvSpPr txBox="1"/>
          <p:nvPr/>
        </p:nvSpPr>
        <p:spPr>
          <a:xfrm>
            <a:off x="390616" y="1586637"/>
            <a:ext cx="8362765" cy="507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(O1) Se realizó una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exhaustiva investigación 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se averiguó que se pueden prevenir muchas enfermedades cardiovasculares practicando deporte y con una buena alimentación.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(O2) Se realizaron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focus groups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de los que se pudo extraer información como que se captarían mas usuarios con planes gratuitos o que los usuarios prefieren dietas con ingredientes sencillos.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(O3) Se realizaron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 benchmarks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 los que se pudo extraer información como que existen aplicaciones con interacción social que ayudan a encontrar motivación a los usuarios.</a:t>
            </a:r>
            <a:endParaRPr lang="es-ES" dirty="0"/>
          </a:p>
          <a:p>
            <a:pPr>
              <a:lnSpc>
                <a:spcPct val="150000"/>
              </a:lnSpc>
            </a:pPr>
            <a:r>
              <a:rPr lang="es-ES" sz="2000" b="1" dirty="0"/>
              <a:t>	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20521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Conclusiones (I)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0A57C-EC49-4682-A761-E6A441F09662}"/>
              </a:ext>
            </a:extLst>
          </p:cNvPr>
          <p:cNvSpPr txBox="1"/>
          <p:nvPr/>
        </p:nvSpPr>
        <p:spPr>
          <a:xfrm>
            <a:off x="390616" y="1586637"/>
            <a:ext cx="8362765" cy="341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(O4) Se realizó un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card sorting remoto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 gracias a ello se ha construido la arquitectura de la navegación.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(O5) Utilizando de manera conjunta Balsamiq Mockups y Marvel se ha construido un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prototipo </a:t>
            </a:r>
            <a:r>
              <a:rPr lang="es-ES" b="1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click-through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para el proyecto.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(O6) Se ha evaluado la viabilidad del proyecto utilizando el </a:t>
            </a:r>
            <a:r>
              <a:rPr lang="es-ES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test de usuarios</a:t>
            </a:r>
            <a:r>
              <a:rPr lang="es-ES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encontrando errores críticos y no críticos. </a:t>
            </a:r>
            <a:r>
              <a:rPr lang="es-ES" sz="2000" b="1" dirty="0"/>
              <a:t>	</a:t>
            </a:r>
            <a:r>
              <a:rPr lang="es-E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683336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9EEAD4A-CAA1-474B-B724-BBC6F34A9B9D}"/>
              </a:ext>
            </a:extLst>
          </p:cNvPr>
          <p:cNvSpPr txBox="1"/>
          <p:nvPr/>
        </p:nvSpPr>
        <p:spPr>
          <a:xfrm>
            <a:off x="4726589" y="869095"/>
            <a:ext cx="4658167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Desde el punto de vista del desarrollo: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Definir la arquitectura del proyecto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Comenzar con el desarrollo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 futuro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2038876"/>
            <a:ext cx="836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30A57C-EC49-4682-A761-E6A441F09662}"/>
              </a:ext>
            </a:extLst>
          </p:cNvPr>
          <p:cNvSpPr txBox="1"/>
          <p:nvPr/>
        </p:nvSpPr>
        <p:spPr>
          <a:xfrm>
            <a:off x="271132" y="869097"/>
            <a:ext cx="4253842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Desde el punto de vista UX: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Solucionar los errores encontrados en los tests de usuario, empezando por los críticos.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Cumplir con los requisitos definidos y que se puedan definir en un futuro.</a:t>
            </a:r>
          </a:p>
          <a:p>
            <a:pPr>
              <a:lnSpc>
                <a:spcPct val="150000"/>
              </a:lnSpc>
            </a:pPr>
            <a:endParaRPr lang="es-ES" dirty="0"/>
          </a:p>
          <a:p>
            <a:pPr>
              <a:lnSpc>
                <a:spcPct val="150000"/>
              </a:lnSpc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7C6CB57-E90B-4591-8F91-8F3C0D7144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77" y="2408208"/>
            <a:ext cx="1292367" cy="129236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0E2E7D0-C211-4F54-B5FC-F6C3188926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73" y="4705288"/>
            <a:ext cx="1699760" cy="16997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65F70A1-590F-4BBA-AD2A-0E5C6C86BE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642099" y="1988078"/>
            <a:ext cx="1649224" cy="164922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8E3F49-B905-4C03-B662-4D3CC9B5D6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2099" y="4705288"/>
            <a:ext cx="1649224" cy="16492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8CD5224E-BD08-499C-B824-C5FB79DE9712}"/>
              </a:ext>
            </a:extLst>
          </p:cNvPr>
          <p:cNvSpPr txBox="1"/>
          <p:nvPr/>
        </p:nvSpPr>
        <p:spPr>
          <a:xfrm>
            <a:off x="4521758" y="869096"/>
            <a:ext cx="50241" cy="59889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7886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2DB33-03CD-40D1-981E-EDDD37C16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6039"/>
            <a:ext cx="7886700" cy="4800924"/>
          </a:xfrm>
        </p:spPr>
        <p:txBody>
          <a:bodyPr/>
          <a:lstStyle/>
          <a:p>
            <a:pPr marL="0" indent="0" algn="ctr">
              <a:buNone/>
            </a:pPr>
            <a:r>
              <a:rPr lang="es-ES" b="1" dirty="0"/>
              <a:t>Diseño de una aplicación de entrenamiento y nutrición bajo metodología DCU</a:t>
            </a:r>
          </a:p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Georgia" panose="02040502050405020303" pitchFamily="18" charset="0"/>
            </a:endParaRPr>
          </a:p>
          <a:p>
            <a:pPr marL="0" indent="0" algn="ctr">
              <a:buNone/>
            </a:pPr>
            <a:r>
              <a:rPr lang="es-ES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Máster universitario en Diseño de Experiencia de Usuario 	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endParaRPr lang="es-ES" sz="2000" dirty="0"/>
          </a:p>
          <a:p>
            <a:pPr marL="0" indent="0" algn="ctr">
              <a:buNone/>
            </a:pPr>
            <a:r>
              <a:rPr lang="es-ES" sz="2000" b="1" dirty="0"/>
              <a:t>Diego Razquin Elcano</a:t>
            </a:r>
          </a:p>
          <a:p>
            <a:pPr marL="0" indent="0" algn="ctr">
              <a:buNone/>
            </a:pPr>
            <a:endParaRPr lang="es-ES" sz="2000" b="1" dirty="0"/>
          </a:p>
          <a:p>
            <a:pPr marL="0" indent="0" algn="ctr">
              <a:buNone/>
            </a:pPr>
            <a:r>
              <a:rPr lang="es-ES" sz="2000" dirty="0"/>
              <a:t>Directora: </a:t>
            </a:r>
            <a:r>
              <a:rPr lang="es-ES" sz="2000" dirty="0" err="1"/>
              <a:t>Diori</a:t>
            </a:r>
            <a:r>
              <a:rPr lang="es-ES" sz="2000" dirty="0"/>
              <a:t> Cristina Capellán Hernández</a:t>
            </a:r>
          </a:p>
        </p:txBody>
      </p:sp>
      <p:sp>
        <p:nvSpPr>
          <p:cNvPr id="5" name="Rectángulo 10">
            <a:extLst>
              <a:ext uri="{FF2B5EF4-FFF2-40B4-BE49-F238E27FC236}">
                <a16:creationId xmlns:a16="http://schemas.microsoft.com/office/drawing/2014/main" id="{A6E2E212-0D3E-40F7-BB0D-3E9554D191F8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6DC47D53-483F-4089-8296-EB26A8F0D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712" y="3166415"/>
            <a:ext cx="3064575" cy="730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69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85" name="Grupo 84">
            <a:extLst>
              <a:ext uri="{FF2B5EF4-FFF2-40B4-BE49-F238E27FC236}">
                <a16:creationId xmlns:a16="http://schemas.microsoft.com/office/drawing/2014/main" id="{2F5A3C2B-59D0-46A3-9D48-0E9D5410AD90}"/>
              </a:ext>
            </a:extLst>
          </p:cNvPr>
          <p:cNvGrpSpPr/>
          <p:nvPr/>
        </p:nvGrpSpPr>
        <p:grpSpPr>
          <a:xfrm>
            <a:off x="224677" y="1117836"/>
            <a:ext cx="8694644" cy="851964"/>
            <a:chOff x="224677" y="1196859"/>
            <a:chExt cx="8694644" cy="851964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1A88E11F-6127-45A5-9E76-0E1ACDCD2365}"/>
                </a:ext>
              </a:extLst>
            </p:cNvPr>
            <p:cNvSpPr txBox="1"/>
            <p:nvPr/>
          </p:nvSpPr>
          <p:spPr>
            <a:xfrm>
              <a:off x="224677" y="1572640"/>
              <a:ext cx="8694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Aplicación que aúne la nutrición y el entrenamiento de manera correcta.</a:t>
              </a:r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E0B59E07-B22C-4F81-844D-2284993B373D}"/>
                </a:ext>
              </a:extLst>
            </p:cNvPr>
            <p:cNvSpPr/>
            <p:nvPr/>
          </p:nvSpPr>
          <p:spPr>
            <a:xfrm>
              <a:off x="224677" y="1402532"/>
              <a:ext cx="8694644" cy="646291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B21EE903-F8D8-4E91-B98E-8BDDD329B922}"/>
                </a:ext>
              </a:extLst>
            </p:cNvPr>
            <p:cNvSpPr/>
            <p:nvPr/>
          </p:nvSpPr>
          <p:spPr>
            <a:xfrm>
              <a:off x="224677" y="1196859"/>
              <a:ext cx="2460979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Objetivo del proyecto 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AF3B89C0-4200-4F10-99BF-F7BDB61B15E3}"/>
              </a:ext>
            </a:extLst>
          </p:cNvPr>
          <p:cNvGrpSpPr/>
          <p:nvPr/>
        </p:nvGrpSpPr>
        <p:grpSpPr>
          <a:xfrm>
            <a:off x="200376" y="2412546"/>
            <a:ext cx="8718946" cy="1273244"/>
            <a:chOff x="200376" y="2277078"/>
            <a:chExt cx="8718946" cy="1273244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48FDF7E-1BAA-419C-BAF0-9DA69FAA002E}"/>
                </a:ext>
              </a:extLst>
            </p:cNvPr>
            <p:cNvGrpSpPr/>
            <p:nvPr/>
          </p:nvGrpSpPr>
          <p:grpSpPr>
            <a:xfrm>
              <a:off x="2337768" y="2370821"/>
              <a:ext cx="6581554" cy="1047847"/>
              <a:chOff x="2337768" y="2034378"/>
              <a:chExt cx="6581554" cy="1047847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5152904D-566D-4267-B347-6EAB2BD83AD6}"/>
                  </a:ext>
                </a:extLst>
              </p:cNvPr>
              <p:cNvGrpSpPr/>
              <p:nvPr/>
            </p:nvGrpSpPr>
            <p:grpSpPr>
              <a:xfrm>
                <a:off x="2337769" y="2034378"/>
                <a:ext cx="6581553" cy="369332"/>
                <a:chOff x="2337769" y="2034378"/>
                <a:chExt cx="6581553" cy="369332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D9EB002-2749-468F-9510-A7E0AFCAFB73}"/>
                    </a:ext>
                  </a:extLst>
                </p:cNvPr>
                <p:cNvSpPr txBox="1"/>
                <p:nvPr/>
              </p:nvSpPr>
              <p:spPr>
                <a:xfrm>
                  <a:off x="2337769" y="2034378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Registro de entrenamientos                Recomendaciones nutricionales </a:t>
                  </a:r>
                </a:p>
              </p:txBody>
            </p:sp>
            <p:sp>
              <p:nvSpPr>
                <p:cNvPr id="14" name="Flecha: a la derecha 13">
                  <a:extLst>
                    <a:ext uri="{FF2B5EF4-FFF2-40B4-BE49-F238E27FC236}">
                      <a16:creationId xmlns:a16="http://schemas.microsoft.com/office/drawing/2014/main" id="{0058A53C-7AFC-4E2A-BCFE-290E63BF91AF}"/>
                    </a:ext>
                  </a:extLst>
                </p:cNvPr>
                <p:cNvSpPr/>
                <p:nvPr/>
              </p:nvSpPr>
              <p:spPr>
                <a:xfrm>
                  <a:off x="5213878" y="2142760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8CAA3F5-96AB-4D89-B1CA-5B68D466E937}"/>
                  </a:ext>
                </a:extLst>
              </p:cNvPr>
              <p:cNvGrpSpPr/>
              <p:nvPr/>
            </p:nvGrpSpPr>
            <p:grpSpPr>
              <a:xfrm>
                <a:off x="2337768" y="2712893"/>
                <a:ext cx="6581553" cy="369332"/>
                <a:chOff x="2337769" y="2034378"/>
                <a:chExt cx="6581553" cy="369332"/>
              </a:xfrm>
            </p:grpSpPr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1ECCA3-2917-4C4B-A0C2-9648972981E2}"/>
                    </a:ext>
                  </a:extLst>
                </p:cNvPr>
                <p:cNvSpPr txBox="1"/>
                <p:nvPr/>
              </p:nvSpPr>
              <p:spPr>
                <a:xfrm>
                  <a:off x="2337769" y="2034378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Registro de comidas                 Recomendaciones de entrenamientos </a:t>
                  </a:r>
                </a:p>
              </p:txBody>
            </p:sp>
            <p:sp>
              <p:nvSpPr>
                <p:cNvPr id="19" name="Flecha: a la derecha 18">
                  <a:extLst>
                    <a:ext uri="{FF2B5EF4-FFF2-40B4-BE49-F238E27FC236}">
                      <a16:creationId xmlns:a16="http://schemas.microsoft.com/office/drawing/2014/main" id="{466419BF-01D0-4C00-B8C5-25D5E996BF66}"/>
                    </a:ext>
                  </a:extLst>
                </p:cNvPr>
                <p:cNvSpPr/>
                <p:nvPr/>
              </p:nvSpPr>
              <p:spPr>
                <a:xfrm>
                  <a:off x="4492111" y="2141087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C141E506-2E42-4D51-8D11-09AAD65508C0}"/>
                </a:ext>
              </a:extLst>
            </p:cNvPr>
            <p:cNvSpPr/>
            <p:nvPr/>
          </p:nvSpPr>
          <p:spPr>
            <a:xfrm>
              <a:off x="200376" y="2707075"/>
              <a:ext cx="1960690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Funcionamiento</a:t>
              </a:r>
            </a:p>
          </p:txBody>
        </p: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86E9BADF-FB8A-4275-BFF7-DCF6BC901B3C}"/>
                </a:ext>
              </a:extLst>
            </p:cNvPr>
            <p:cNvSpPr/>
            <p:nvPr/>
          </p:nvSpPr>
          <p:spPr>
            <a:xfrm>
              <a:off x="2161066" y="2277078"/>
              <a:ext cx="6758255" cy="1273244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30636BF7-7A45-4DCE-ABC1-253D1AF515F6}"/>
              </a:ext>
            </a:extLst>
          </p:cNvPr>
          <p:cNvGrpSpPr/>
          <p:nvPr/>
        </p:nvGrpSpPr>
        <p:grpSpPr>
          <a:xfrm>
            <a:off x="200376" y="3937997"/>
            <a:ext cx="8718944" cy="2699870"/>
            <a:chOff x="200376" y="3949286"/>
            <a:chExt cx="8718944" cy="2699870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D7E0D15C-17E0-428F-860A-D842AA880BAE}"/>
                </a:ext>
              </a:extLst>
            </p:cNvPr>
            <p:cNvGrpSpPr/>
            <p:nvPr/>
          </p:nvGrpSpPr>
          <p:grpSpPr>
            <a:xfrm>
              <a:off x="2337767" y="4032954"/>
              <a:ext cx="4046932" cy="2529642"/>
              <a:chOff x="2337766" y="3691343"/>
              <a:chExt cx="4046932" cy="252964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9512EF85-74AD-472B-B1D1-9BECD895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913" y="4620700"/>
                <a:ext cx="657784" cy="657784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F4C423B-FA09-4A97-BDDB-C4707D9E5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913" y="5563200"/>
                <a:ext cx="657785" cy="657785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FE3CA07-5227-4A6D-9942-03DC2DB86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2343" y="3691343"/>
                <a:ext cx="657784" cy="657784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8037C06-B85F-4CF1-905B-102246178CFE}"/>
                  </a:ext>
                </a:extLst>
              </p:cNvPr>
              <p:cNvSpPr txBox="1"/>
              <p:nvPr/>
            </p:nvSpPr>
            <p:spPr>
              <a:xfrm>
                <a:off x="2337769" y="3912962"/>
                <a:ext cx="2876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Entrenamiento &gt; Nutrición 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FB847A-4CCE-4972-BB00-6E159E23D8DE}"/>
                  </a:ext>
                </a:extLst>
              </p:cNvPr>
              <p:cNvSpPr txBox="1"/>
              <p:nvPr/>
            </p:nvSpPr>
            <p:spPr>
              <a:xfrm>
                <a:off x="2337766" y="4764926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Entrenamiento &lt; Nutrición 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B43B94-632A-425D-9789-9E3F62D0159E}"/>
                  </a:ext>
                </a:extLst>
              </p:cNvPr>
              <p:cNvSpPr txBox="1"/>
              <p:nvPr/>
            </p:nvSpPr>
            <p:spPr>
              <a:xfrm>
                <a:off x="2337766" y="5729277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Entrenamiento = Nutrición </a:t>
                </a:r>
              </a:p>
            </p:txBody>
          </p:sp>
        </p:grp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CEEFB948-5C01-43FA-AF95-21A95E5A7D3C}"/>
                </a:ext>
              </a:extLst>
            </p:cNvPr>
            <p:cNvSpPr/>
            <p:nvPr/>
          </p:nvSpPr>
          <p:spPr>
            <a:xfrm>
              <a:off x="200376" y="5106537"/>
              <a:ext cx="1960690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Usuarios objetivo</a:t>
              </a:r>
            </a:p>
          </p:txBody>
        </p: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84BD7987-37E6-4D23-86B0-3760E47AF432}"/>
                </a:ext>
              </a:extLst>
            </p:cNvPr>
            <p:cNvSpPr/>
            <p:nvPr/>
          </p:nvSpPr>
          <p:spPr>
            <a:xfrm>
              <a:off x="2161065" y="3949286"/>
              <a:ext cx="6758255" cy="2699870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3397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grpSp>
        <p:nvGrpSpPr>
          <p:cNvPr id="85" name="Grupo 84">
            <a:extLst>
              <a:ext uri="{FF2B5EF4-FFF2-40B4-BE49-F238E27FC236}">
                <a16:creationId xmlns:a16="http://schemas.microsoft.com/office/drawing/2014/main" id="{2F5A3C2B-59D0-46A3-9D48-0E9D5410AD90}"/>
              </a:ext>
            </a:extLst>
          </p:cNvPr>
          <p:cNvGrpSpPr/>
          <p:nvPr/>
        </p:nvGrpSpPr>
        <p:grpSpPr>
          <a:xfrm>
            <a:off x="224677" y="1117836"/>
            <a:ext cx="8694644" cy="851964"/>
            <a:chOff x="224677" y="1196859"/>
            <a:chExt cx="8694644" cy="851964"/>
          </a:xfrm>
        </p:grpSpPr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1A88E11F-6127-45A5-9E76-0E1ACDCD2365}"/>
                </a:ext>
              </a:extLst>
            </p:cNvPr>
            <p:cNvSpPr txBox="1"/>
            <p:nvPr/>
          </p:nvSpPr>
          <p:spPr>
            <a:xfrm>
              <a:off x="723451" y="1572640"/>
              <a:ext cx="81958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Aplicación que aúne la nutrición y el entrenamiento de manera correcta.</a:t>
              </a:r>
            </a:p>
          </p:txBody>
        </p:sp>
        <p:sp>
          <p:nvSpPr>
            <p:cNvPr id="73" name="Rectángulo: esquinas redondeadas 72">
              <a:extLst>
                <a:ext uri="{FF2B5EF4-FFF2-40B4-BE49-F238E27FC236}">
                  <a16:creationId xmlns:a16="http://schemas.microsoft.com/office/drawing/2014/main" id="{E0B59E07-B22C-4F81-844D-2284993B373D}"/>
                </a:ext>
              </a:extLst>
            </p:cNvPr>
            <p:cNvSpPr/>
            <p:nvPr/>
          </p:nvSpPr>
          <p:spPr>
            <a:xfrm>
              <a:off x="224677" y="1402532"/>
              <a:ext cx="8694644" cy="646291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2" name="Rectángulo: esquinas redondeadas 71">
              <a:extLst>
                <a:ext uri="{FF2B5EF4-FFF2-40B4-BE49-F238E27FC236}">
                  <a16:creationId xmlns:a16="http://schemas.microsoft.com/office/drawing/2014/main" id="{B21EE903-F8D8-4E91-B98E-8BDDD329B922}"/>
                </a:ext>
              </a:extLst>
            </p:cNvPr>
            <p:cNvSpPr/>
            <p:nvPr/>
          </p:nvSpPr>
          <p:spPr>
            <a:xfrm>
              <a:off x="224677" y="1196859"/>
              <a:ext cx="2460979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Objetivo del proyecto </a:t>
              </a:r>
            </a:p>
          </p:txBody>
        </p:sp>
      </p:grpSp>
      <p:grpSp>
        <p:nvGrpSpPr>
          <p:cNvPr id="84" name="Grupo 83">
            <a:extLst>
              <a:ext uri="{FF2B5EF4-FFF2-40B4-BE49-F238E27FC236}">
                <a16:creationId xmlns:a16="http://schemas.microsoft.com/office/drawing/2014/main" id="{AF3B89C0-4200-4F10-99BF-F7BDB61B15E3}"/>
              </a:ext>
            </a:extLst>
          </p:cNvPr>
          <p:cNvGrpSpPr/>
          <p:nvPr/>
        </p:nvGrpSpPr>
        <p:grpSpPr>
          <a:xfrm>
            <a:off x="224676" y="2198051"/>
            <a:ext cx="8694646" cy="1341917"/>
            <a:chOff x="224676" y="2040005"/>
            <a:chExt cx="8694646" cy="1341917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48FDF7E-1BAA-419C-BAF0-9DA69FAA002E}"/>
                </a:ext>
              </a:extLst>
            </p:cNvPr>
            <p:cNvGrpSpPr/>
            <p:nvPr/>
          </p:nvGrpSpPr>
          <p:grpSpPr>
            <a:xfrm>
              <a:off x="723451" y="2439440"/>
              <a:ext cx="7697098" cy="855934"/>
              <a:chOff x="723451" y="2102997"/>
              <a:chExt cx="7697098" cy="855934"/>
            </a:xfrm>
          </p:grpSpPr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5152904D-566D-4267-B347-6EAB2BD83AD6}"/>
                  </a:ext>
                </a:extLst>
              </p:cNvPr>
              <p:cNvGrpSpPr/>
              <p:nvPr/>
            </p:nvGrpSpPr>
            <p:grpSpPr>
              <a:xfrm>
                <a:off x="723452" y="2102997"/>
                <a:ext cx="7697097" cy="369332"/>
                <a:chOff x="723452" y="2102997"/>
                <a:chExt cx="7697097" cy="369332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D9EB002-2749-468F-9510-A7E0AFCAFB73}"/>
                    </a:ext>
                  </a:extLst>
                </p:cNvPr>
                <p:cNvSpPr txBox="1"/>
                <p:nvPr/>
              </p:nvSpPr>
              <p:spPr>
                <a:xfrm>
                  <a:off x="723452" y="2102997"/>
                  <a:ext cx="76970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- Registro de entrenamientos                Recomendaciones nutricionales </a:t>
                  </a:r>
                </a:p>
              </p:txBody>
            </p:sp>
            <p:sp>
              <p:nvSpPr>
                <p:cNvPr id="14" name="Flecha: a la derecha 13">
                  <a:extLst>
                    <a:ext uri="{FF2B5EF4-FFF2-40B4-BE49-F238E27FC236}">
                      <a16:creationId xmlns:a16="http://schemas.microsoft.com/office/drawing/2014/main" id="{0058A53C-7AFC-4E2A-BCFE-290E63BF91AF}"/>
                    </a:ext>
                  </a:extLst>
                </p:cNvPr>
                <p:cNvSpPr/>
                <p:nvPr/>
              </p:nvSpPr>
              <p:spPr>
                <a:xfrm>
                  <a:off x="3599561" y="2211379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8CAA3F5-96AB-4D89-B1CA-5B68D466E937}"/>
                  </a:ext>
                </a:extLst>
              </p:cNvPr>
              <p:cNvGrpSpPr/>
              <p:nvPr/>
            </p:nvGrpSpPr>
            <p:grpSpPr>
              <a:xfrm>
                <a:off x="723451" y="2589599"/>
                <a:ext cx="6581553" cy="369332"/>
                <a:chOff x="723452" y="1911084"/>
                <a:chExt cx="6581553" cy="369332"/>
              </a:xfrm>
            </p:grpSpPr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1ECCA3-2917-4C4B-A0C2-9648972981E2}"/>
                    </a:ext>
                  </a:extLst>
                </p:cNvPr>
                <p:cNvSpPr txBox="1"/>
                <p:nvPr/>
              </p:nvSpPr>
              <p:spPr>
                <a:xfrm>
                  <a:off x="723452" y="1911084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- Registro de comidas                 Recomendaciones de entrenamientos </a:t>
                  </a:r>
                </a:p>
              </p:txBody>
            </p:sp>
            <p:sp>
              <p:nvSpPr>
                <p:cNvPr id="19" name="Flecha: a la derecha 18">
                  <a:extLst>
                    <a:ext uri="{FF2B5EF4-FFF2-40B4-BE49-F238E27FC236}">
                      <a16:creationId xmlns:a16="http://schemas.microsoft.com/office/drawing/2014/main" id="{466419BF-01D0-4C00-B8C5-25D5E996BF66}"/>
                    </a:ext>
                  </a:extLst>
                </p:cNvPr>
                <p:cNvSpPr/>
                <p:nvPr/>
              </p:nvSpPr>
              <p:spPr>
                <a:xfrm>
                  <a:off x="2877794" y="2017793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81" name="Rectángulo: esquinas redondeadas 80">
              <a:extLst>
                <a:ext uri="{FF2B5EF4-FFF2-40B4-BE49-F238E27FC236}">
                  <a16:creationId xmlns:a16="http://schemas.microsoft.com/office/drawing/2014/main" id="{86E9BADF-FB8A-4275-BFF7-DCF6BC901B3C}"/>
                </a:ext>
              </a:extLst>
            </p:cNvPr>
            <p:cNvSpPr/>
            <p:nvPr/>
          </p:nvSpPr>
          <p:spPr>
            <a:xfrm>
              <a:off x="224678" y="2277078"/>
              <a:ext cx="8694644" cy="1104844"/>
            </a:xfrm>
            <a:prstGeom prst="roundRect">
              <a:avLst/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9" name="Rectángulo: esquinas redondeadas 78">
              <a:extLst>
                <a:ext uri="{FF2B5EF4-FFF2-40B4-BE49-F238E27FC236}">
                  <a16:creationId xmlns:a16="http://schemas.microsoft.com/office/drawing/2014/main" id="{C141E506-2E42-4D51-8D11-09AAD65508C0}"/>
                </a:ext>
              </a:extLst>
            </p:cNvPr>
            <p:cNvSpPr/>
            <p:nvPr/>
          </p:nvSpPr>
          <p:spPr>
            <a:xfrm>
              <a:off x="224676" y="2040005"/>
              <a:ext cx="2460979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Funcionamiento</a:t>
              </a:r>
            </a:p>
          </p:txBody>
        </p:sp>
      </p:grpSp>
      <p:grpSp>
        <p:nvGrpSpPr>
          <p:cNvPr id="86" name="Grupo 85">
            <a:extLst>
              <a:ext uri="{FF2B5EF4-FFF2-40B4-BE49-F238E27FC236}">
                <a16:creationId xmlns:a16="http://schemas.microsoft.com/office/drawing/2014/main" id="{30636BF7-7A45-4DCE-ABC1-253D1AF515F6}"/>
              </a:ext>
            </a:extLst>
          </p:cNvPr>
          <p:cNvGrpSpPr/>
          <p:nvPr/>
        </p:nvGrpSpPr>
        <p:grpSpPr>
          <a:xfrm>
            <a:off x="273857" y="3787198"/>
            <a:ext cx="8645464" cy="2771647"/>
            <a:chOff x="273857" y="3764620"/>
            <a:chExt cx="8645464" cy="2771647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D7E0D15C-17E0-428F-860A-D842AA880BAE}"/>
                </a:ext>
              </a:extLst>
            </p:cNvPr>
            <p:cNvGrpSpPr/>
            <p:nvPr/>
          </p:nvGrpSpPr>
          <p:grpSpPr>
            <a:xfrm>
              <a:off x="723452" y="4032954"/>
              <a:ext cx="4046932" cy="2416752"/>
              <a:chOff x="723451" y="3691343"/>
              <a:chExt cx="4046932" cy="241675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9512EF85-74AD-472B-B1D1-9BECD895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598" y="4564255"/>
                <a:ext cx="657784" cy="657784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F4C423B-FA09-4A97-BDDB-C4707D9E5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2598" y="5450310"/>
                <a:ext cx="657785" cy="657785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FE3CA07-5227-4A6D-9942-03DC2DB86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78028" y="3691343"/>
                <a:ext cx="657784" cy="657784"/>
              </a:xfrm>
              <a:prstGeom prst="rect">
                <a:avLst/>
              </a:prstGeom>
            </p:spPr>
          </p:pic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B8037C06-B85F-4CF1-905B-102246178CFE}"/>
                  </a:ext>
                </a:extLst>
              </p:cNvPr>
              <p:cNvSpPr txBox="1"/>
              <p:nvPr/>
            </p:nvSpPr>
            <p:spPr>
              <a:xfrm>
                <a:off x="723454" y="3912962"/>
                <a:ext cx="28761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&gt; Nutrición 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FB847A-4CCE-4972-BB00-6E159E23D8DE}"/>
                  </a:ext>
                </a:extLst>
              </p:cNvPr>
              <p:cNvSpPr txBox="1"/>
              <p:nvPr/>
            </p:nvSpPr>
            <p:spPr>
              <a:xfrm>
                <a:off x="723451" y="4708481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&lt; Nutrición 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B43B94-632A-425D-9789-9E3F62D0159E}"/>
                  </a:ext>
                </a:extLst>
              </p:cNvPr>
              <p:cNvSpPr txBox="1"/>
              <p:nvPr/>
            </p:nvSpPr>
            <p:spPr>
              <a:xfrm>
                <a:off x="723451" y="5616387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Entrenamiento = Nutrición </a:t>
                </a:r>
              </a:p>
            </p:txBody>
          </p:sp>
        </p:grpSp>
        <p:sp>
          <p:nvSpPr>
            <p:cNvPr id="83" name="Rectángulo: esquinas redondeadas 82">
              <a:extLst>
                <a:ext uri="{FF2B5EF4-FFF2-40B4-BE49-F238E27FC236}">
                  <a16:creationId xmlns:a16="http://schemas.microsoft.com/office/drawing/2014/main" id="{84BD7987-37E6-4D23-86B0-3760E47AF432}"/>
                </a:ext>
              </a:extLst>
            </p:cNvPr>
            <p:cNvSpPr/>
            <p:nvPr/>
          </p:nvSpPr>
          <p:spPr>
            <a:xfrm>
              <a:off x="273857" y="3949286"/>
              <a:ext cx="8645464" cy="2586981"/>
            </a:xfrm>
            <a:prstGeom prst="roundRect">
              <a:avLst>
                <a:gd name="adj" fmla="val 8723"/>
              </a:avLst>
            </a:prstGeom>
            <a:noFill/>
            <a:ln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7" name="Rectángulo: esquinas redondeadas 76">
              <a:extLst>
                <a:ext uri="{FF2B5EF4-FFF2-40B4-BE49-F238E27FC236}">
                  <a16:creationId xmlns:a16="http://schemas.microsoft.com/office/drawing/2014/main" id="{CEEFB948-5C01-43FA-AF95-21A95E5A7D3C}"/>
                </a:ext>
              </a:extLst>
            </p:cNvPr>
            <p:cNvSpPr/>
            <p:nvPr/>
          </p:nvSpPr>
          <p:spPr>
            <a:xfrm>
              <a:off x="273857" y="3764620"/>
              <a:ext cx="2411798" cy="369332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bg1"/>
                  </a:solidFill>
                </a:rPr>
                <a:t>Usuarios objetivo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898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Planteamiento del trabajo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B7BD255-B2EE-4F40-BEEF-2C60C6327C46}"/>
              </a:ext>
            </a:extLst>
          </p:cNvPr>
          <p:cNvSpPr txBox="1"/>
          <p:nvPr/>
        </p:nvSpPr>
        <p:spPr>
          <a:xfrm>
            <a:off x="390617" y="1265130"/>
            <a:ext cx="836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Objetivo del proyecto</a:t>
            </a:r>
            <a:r>
              <a:rPr lang="es-ES" dirty="0"/>
              <a:t>: aplicación que aúne la nutrición y el entrenamiento de manera correcta.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97CF62C-B2DD-404A-AA3A-562A8764BE8E}"/>
              </a:ext>
            </a:extLst>
          </p:cNvPr>
          <p:cNvGrpSpPr/>
          <p:nvPr/>
        </p:nvGrpSpPr>
        <p:grpSpPr>
          <a:xfrm>
            <a:off x="224678" y="4032954"/>
            <a:ext cx="6160021" cy="2529642"/>
            <a:chOff x="224678" y="4032954"/>
            <a:chExt cx="6160021" cy="2529642"/>
          </a:xfrm>
        </p:grpSpPr>
        <p:grpSp>
          <p:nvGrpSpPr>
            <p:cNvPr id="64" name="Grupo 63">
              <a:extLst>
                <a:ext uri="{FF2B5EF4-FFF2-40B4-BE49-F238E27FC236}">
                  <a16:creationId xmlns:a16="http://schemas.microsoft.com/office/drawing/2014/main" id="{D7E0D15C-17E0-428F-860A-D842AA880BAE}"/>
                </a:ext>
              </a:extLst>
            </p:cNvPr>
            <p:cNvGrpSpPr/>
            <p:nvPr/>
          </p:nvGrpSpPr>
          <p:grpSpPr>
            <a:xfrm>
              <a:off x="224678" y="4032954"/>
              <a:ext cx="6160021" cy="2529642"/>
              <a:chOff x="224677" y="3691343"/>
              <a:chExt cx="6160021" cy="2529642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9512EF85-74AD-472B-B1D1-9BECD8958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913" y="4620700"/>
                <a:ext cx="657784" cy="657784"/>
              </a:xfrm>
              <a:prstGeom prst="rect">
                <a:avLst/>
              </a:prstGeom>
            </p:spPr>
          </p:pic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0F4C423B-FA09-4A97-BDDB-C4707D9E5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726913" y="5563200"/>
                <a:ext cx="657785" cy="657785"/>
              </a:xfrm>
              <a:prstGeom prst="rect">
                <a:avLst/>
              </a:prstGeom>
            </p:spPr>
          </p:pic>
          <p:pic>
            <p:nvPicPr>
              <p:cNvPr id="9" name="Imagen 8">
                <a:extLst>
                  <a:ext uri="{FF2B5EF4-FFF2-40B4-BE49-F238E27FC236}">
                    <a16:creationId xmlns:a16="http://schemas.microsoft.com/office/drawing/2014/main" id="{2FE3CA07-5227-4A6D-9942-03DC2DB867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92343" y="3691343"/>
                <a:ext cx="657784" cy="657784"/>
              </a:xfrm>
              <a:prstGeom prst="rect">
                <a:avLst/>
              </a:prstGeom>
            </p:spPr>
          </p:pic>
          <p:grpSp>
            <p:nvGrpSpPr>
              <p:cNvPr id="21" name="Grupo 20">
                <a:extLst>
                  <a:ext uri="{FF2B5EF4-FFF2-40B4-BE49-F238E27FC236}">
                    <a16:creationId xmlns:a16="http://schemas.microsoft.com/office/drawing/2014/main" id="{EA93092C-32E1-4906-81A0-C3FABD4A425C}"/>
                  </a:ext>
                </a:extLst>
              </p:cNvPr>
              <p:cNvGrpSpPr/>
              <p:nvPr/>
            </p:nvGrpSpPr>
            <p:grpSpPr>
              <a:xfrm>
                <a:off x="224677" y="3912962"/>
                <a:ext cx="4989201" cy="1221296"/>
                <a:chOff x="224677" y="2079534"/>
                <a:chExt cx="4989201" cy="1221296"/>
              </a:xfrm>
            </p:grpSpPr>
            <p:sp>
              <p:nvSpPr>
                <p:cNvPr id="22" name="CuadroTexto 21">
                  <a:extLst>
                    <a:ext uri="{FF2B5EF4-FFF2-40B4-BE49-F238E27FC236}">
                      <a16:creationId xmlns:a16="http://schemas.microsoft.com/office/drawing/2014/main" id="{73B07775-73D3-4E21-B7EC-1E30C55FA25D}"/>
                    </a:ext>
                  </a:extLst>
                </p:cNvPr>
                <p:cNvSpPr txBox="1"/>
                <p:nvPr/>
              </p:nvSpPr>
              <p:spPr>
                <a:xfrm>
                  <a:off x="224677" y="2931498"/>
                  <a:ext cx="21130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- </a:t>
                  </a:r>
                  <a:r>
                    <a:rPr lang="es-ES" u="sng" dirty="0"/>
                    <a:t>Usuarios objetivo</a:t>
                  </a:r>
                  <a:r>
                    <a:rPr lang="es-ES" dirty="0"/>
                    <a:t>:  </a:t>
                  </a:r>
                </a:p>
              </p:txBody>
            </p:sp>
            <p:sp>
              <p:nvSpPr>
                <p:cNvPr id="27" name="CuadroTexto 26">
                  <a:extLst>
                    <a:ext uri="{FF2B5EF4-FFF2-40B4-BE49-F238E27FC236}">
                      <a16:creationId xmlns:a16="http://schemas.microsoft.com/office/drawing/2014/main" id="{B8037C06-B85F-4CF1-905B-102246178CFE}"/>
                    </a:ext>
                  </a:extLst>
                </p:cNvPr>
                <p:cNvSpPr txBox="1"/>
                <p:nvPr/>
              </p:nvSpPr>
              <p:spPr>
                <a:xfrm>
                  <a:off x="2337769" y="2079534"/>
                  <a:ext cx="28761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dirty="0"/>
                    <a:t>Entrenamiento &gt; Nutrición </a:t>
                  </a:r>
                </a:p>
              </p:txBody>
            </p:sp>
          </p:grp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C0FB847A-4CCE-4972-BB00-6E159E23D8DE}"/>
                  </a:ext>
                </a:extLst>
              </p:cNvPr>
              <p:cNvSpPr txBox="1"/>
              <p:nvPr/>
            </p:nvSpPr>
            <p:spPr>
              <a:xfrm>
                <a:off x="2337766" y="4764926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Entrenamiento &lt; Nutrición </a:t>
                </a: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EB43B94-632A-425D-9789-9E3F62D0159E}"/>
                  </a:ext>
                </a:extLst>
              </p:cNvPr>
              <p:cNvSpPr txBox="1"/>
              <p:nvPr/>
            </p:nvSpPr>
            <p:spPr>
              <a:xfrm>
                <a:off x="2337766" y="5729277"/>
                <a:ext cx="30357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Entrenamiento = Nutrición </a:t>
                </a:r>
              </a:p>
            </p:txBody>
          </p:sp>
        </p:grpSp>
        <p:sp>
          <p:nvSpPr>
            <p:cNvPr id="65" name="Cerrar corchete 64">
              <a:extLst>
                <a:ext uri="{FF2B5EF4-FFF2-40B4-BE49-F238E27FC236}">
                  <a16:creationId xmlns:a16="http://schemas.microsoft.com/office/drawing/2014/main" id="{6973DEA0-51ED-4DE0-906D-6869D165E560}"/>
                </a:ext>
              </a:extLst>
            </p:cNvPr>
            <p:cNvSpPr/>
            <p:nvPr/>
          </p:nvSpPr>
          <p:spPr>
            <a:xfrm rot="10800000">
              <a:off x="2221386" y="4141208"/>
              <a:ext cx="150248" cy="2421388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2A4A130F-4F48-401B-808E-79885D63B171}"/>
              </a:ext>
            </a:extLst>
          </p:cNvPr>
          <p:cNvGrpSpPr/>
          <p:nvPr/>
        </p:nvGrpSpPr>
        <p:grpSpPr>
          <a:xfrm>
            <a:off x="224677" y="2310768"/>
            <a:ext cx="8694645" cy="1223842"/>
            <a:chOff x="224677" y="1974325"/>
            <a:chExt cx="8694645" cy="1223842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748FDF7E-1BAA-419C-BAF0-9DA69FAA002E}"/>
                </a:ext>
              </a:extLst>
            </p:cNvPr>
            <p:cNvGrpSpPr/>
            <p:nvPr/>
          </p:nvGrpSpPr>
          <p:grpSpPr>
            <a:xfrm>
              <a:off x="224677" y="2034378"/>
              <a:ext cx="8694645" cy="1047847"/>
              <a:chOff x="224677" y="2034378"/>
              <a:chExt cx="8694645" cy="1047847"/>
            </a:xfrm>
          </p:grpSpPr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902BA06-152D-4D31-BC26-FB76EC9DF17C}"/>
                  </a:ext>
                </a:extLst>
              </p:cNvPr>
              <p:cNvSpPr txBox="1"/>
              <p:nvPr/>
            </p:nvSpPr>
            <p:spPr>
              <a:xfrm>
                <a:off x="224677" y="2384615"/>
                <a:ext cx="1962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 </a:t>
                </a:r>
                <a:r>
                  <a:rPr lang="es-ES" u="sng" dirty="0"/>
                  <a:t>Funcionamiento</a:t>
                </a:r>
                <a:r>
                  <a:rPr lang="es-ES" dirty="0"/>
                  <a:t>:  </a:t>
                </a:r>
              </a:p>
            </p:txBody>
          </p:sp>
          <p:grpSp>
            <p:nvGrpSpPr>
              <p:cNvPr id="15" name="Grupo 14">
                <a:extLst>
                  <a:ext uri="{FF2B5EF4-FFF2-40B4-BE49-F238E27FC236}">
                    <a16:creationId xmlns:a16="http://schemas.microsoft.com/office/drawing/2014/main" id="{5152904D-566D-4267-B347-6EAB2BD83AD6}"/>
                  </a:ext>
                </a:extLst>
              </p:cNvPr>
              <p:cNvGrpSpPr/>
              <p:nvPr/>
            </p:nvGrpSpPr>
            <p:grpSpPr>
              <a:xfrm>
                <a:off x="2337769" y="2034378"/>
                <a:ext cx="6581553" cy="369332"/>
                <a:chOff x="2337769" y="2034378"/>
                <a:chExt cx="6581553" cy="369332"/>
              </a:xfrm>
            </p:grpSpPr>
            <p:sp>
              <p:nvSpPr>
                <p:cNvPr id="12" name="CuadroTexto 11">
                  <a:extLst>
                    <a:ext uri="{FF2B5EF4-FFF2-40B4-BE49-F238E27FC236}">
                      <a16:creationId xmlns:a16="http://schemas.microsoft.com/office/drawing/2014/main" id="{4D9EB002-2749-468F-9510-A7E0AFCAFB73}"/>
                    </a:ext>
                  </a:extLst>
                </p:cNvPr>
                <p:cNvSpPr txBox="1"/>
                <p:nvPr/>
              </p:nvSpPr>
              <p:spPr>
                <a:xfrm>
                  <a:off x="2337769" y="2034378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i="1" dirty="0"/>
                    <a:t>Registro de entrenamientos                 Recomendaciones nutricionales </a:t>
                  </a:r>
                  <a:endParaRPr lang="es-ES" dirty="0"/>
                </a:p>
              </p:txBody>
            </p:sp>
            <p:sp>
              <p:nvSpPr>
                <p:cNvPr id="14" name="Flecha: a la derecha 13">
                  <a:extLst>
                    <a:ext uri="{FF2B5EF4-FFF2-40B4-BE49-F238E27FC236}">
                      <a16:creationId xmlns:a16="http://schemas.microsoft.com/office/drawing/2014/main" id="{0058A53C-7AFC-4E2A-BCFE-290E63BF91AF}"/>
                    </a:ext>
                  </a:extLst>
                </p:cNvPr>
                <p:cNvSpPr/>
                <p:nvPr/>
              </p:nvSpPr>
              <p:spPr>
                <a:xfrm>
                  <a:off x="5213878" y="2142760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  <p:grpSp>
            <p:nvGrpSpPr>
              <p:cNvPr id="17" name="Grupo 16">
                <a:extLst>
                  <a:ext uri="{FF2B5EF4-FFF2-40B4-BE49-F238E27FC236}">
                    <a16:creationId xmlns:a16="http://schemas.microsoft.com/office/drawing/2014/main" id="{48CAA3F5-96AB-4D89-B1CA-5B68D466E937}"/>
                  </a:ext>
                </a:extLst>
              </p:cNvPr>
              <p:cNvGrpSpPr/>
              <p:nvPr/>
            </p:nvGrpSpPr>
            <p:grpSpPr>
              <a:xfrm>
                <a:off x="2337768" y="2712893"/>
                <a:ext cx="6581553" cy="369332"/>
                <a:chOff x="2337769" y="2034378"/>
                <a:chExt cx="6581553" cy="369332"/>
              </a:xfrm>
            </p:grpSpPr>
            <p:sp>
              <p:nvSpPr>
                <p:cNvPr id="18" name="CuadroTexto 17">
                  <a:extLst>
                    <a:ext uri="{FF2B5EF4-FFF2-40B4-BE49-F238E27FC236}">
                      <a16:creationId xmlns:a16="http://schemas.microsoft.com/office/drawing/2014/main" id="{251ECCA3-2917-4C4B-A0C2-9648972981E2}"/>
                    </a:ext>
                  </a:extLst>
                </p:cNvPr>
                <p:cNvSpPr txBox="1"/>
                <p:nvPr/>
              </p:nvSpPr>
              <p:spPr>
                <a:xfrm>
                  <a:off x="2337769" y="2034378"/>
                  <a:ext cx="658155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i="1" dirty="0"/>
                    <a:t>Registro de comidas                 Recomendaciones de entrenamientos </a:t>
                  </a:r>
                  <a:endParaRPr lang="es-ES" dirty="0"/>
                </a:p>
              </p:txBody>
            </p:sp>
            <p:sp>
              <p:nvSpPr>
                <p:cNvPr id="19" name="Flecha: a la derecha 18">
                  <a:extLst>
                    <a:ext uri="{FF2B5EF4-FFF2-40B4-BE49-F238E27FC236}">
                      <a16:creationId xmlns:a16="http://schemas.microsoft.com/office/drawing/2014/main" id="{466419BF-01D0-4C00-B8C5-25D5E996BF66}"/>
                    </a:ext>
                  </a:extLst>
                </p:cNvPr>
                <p:cNvSpPr/>
                <p:nvPr/>
              </p:nvSpPr>
              <p:spPr>
                <a:xfrm>
                  <a:off x="4492111" y="2141087"/>
                  <a:ext cx="478465" cy="163367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</p:grpSp>
        </p:grpSp>
        <p:sp>
          <p:nvSpPr>
            <p:cNvPr id="66" name="Cerrar corchete 65">
              <a:extLst>
                <a:ext uri="{FF2B5EF4-FFF2-40B4-BE49-F238E27FC236}">
                  <a16:creationId xmlns:a16="http://schemas.microsoft.com/office/drawing/2014/main" id="{A4DB93F2-010E-49BB-9EFE-531F6891D3D6}"/>
                </a:ext>
              </a:extLst>
            </p:cNvPr>
            <p:cNvSpPr/>
            <p:nvPr/>
          </p:nvSpPr>
          <p:spPr>
            <a:xfrm rot="10800000">
              <a:off x="2229231" y="1974325"/>
              <a:ext cx="150249" cy="1223842"/>
            </a:xfrm>
            <a:prstGeom prst="righ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Rectángulo 69">
            <a:extLst>
              <a:ext uri="{FF2B5EF4-FFF2-40B4-BE49-F238E27FC236}">
                <a16:creationId xmlns:a16="http://schemas.microsoft.com/office/drawing/2014/main" id="{550B7F6B-4932-4FC1-87CE-F2215F396970}"/>
              </a:ext>
            </a:extLst>
          </p:cNvPr>
          <p:cNvSpPr/>
          <p:nvPr/>
        </p:nvSpPr>
        <p:spPr>
          <a:xfrm>
            <a:off x="315041" y="1266478"/>
            <a:ext cx="8362765" cy="61770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8283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BE4502D-F66B-4942-99BD-82B25EF6733D}"/>
              </a:ext>
            </a:extLst>
          </p:cNvPr>
          <p:cNvSpPr txBox="1"/>
          <p:nvPr/>
        </p:nvSpPr>
        <p:spPr>
          <a:xfrm>
            <a:off x="5721222" y="6252277"/>
            <a:ext cx="3185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es-ES" sz="16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Social y Hootsuite, 2018</a:t>
            </a:r>
            <a:endParaRPr lang="es-ES" sz="1600" i="1" dirty="0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0673A4-1C3E-4469-8828-EA7F25C02D76}"/>
              </a:ext>
            </a:extLst>
          </p:cNvPr>
          <p:cNvGrpSpPr/>
          <p:nvPr/>
        </p:nvGrpSpPr>
        <p:grpSpPr>
          <a:xfrm>
            <a:off x="267232" y="1611352"/>
            <a:ext cx="8563663" cy="4255783"/>
            <a:chOff x="267232" y="1611352"/>
            <a:chExt cx="8563663" cy="4255783"/>
          </a:xfrm>
        </p:grpSpPr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2ADDBA2-0F59-491A-82F3-48795DAF88F6}"/>
                </a:ext>
              </a:extLst>
            </p:cNvPr>
            <p:cNvGrpSpPr/>
            <p:nvPr/>
          </p:nvGrpSpPr>
          <p:grpSpPr>
            <a:xfrm>
              <a:off x="267232" y="1654612"/>
              <a:ext cx="4304768" cy="4212523"/>
              <a:chOff x="267232" y="1355211"/>
              <a:chExt cx="4304768" cy="4212523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500E522D-31C5-48B8-AB18-5C56139A20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7232" y="1355211"/>
                <a:ext cx="4304768" cy="4212523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9CACDD0-C718-432B-84EC-2D31DD5D4B66}"/>
                  </a:ext>
                </a:extLst>
              </p:cNvPr>
              <p:cNvSpPr txBox="1"/>
              <p:nvPr/>
            </p:nvSpPr>
            <p:spPr>
              <a:xfrm>
                <a:off x="599606" y="1485404"/>
                <a:ext cx="15190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TOTAL POPULATION </a:t>
                </a:r>
              </a:p>
            </p:txBody>
          </p:sp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066C316-CCD5-4D6C-9DDE-CCB71E84AF5C}"/>
                  </a:ext>
                </a:extLst>
              </p:cNvPr>
              <p:cNvSpPr txBox="1"/>
              <p:nvPr/>
            </p:nvSpPr>
            <p:spPr>
              <a:xfrm>
                <a:off x="2585803" y="1485405"/>
                <a:ext cx="1519028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INTERNET USERS</a:t>
                </a:r>
              </a:p>
            </p:txBody>
          </p:sp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5E110D65-978B-422B-BEB9-7570A341455F}"/>
                  </a:ext>
                </a:extLst>
              </p:cNvPr>
              <p:cNvSpPr txBox="1"/>
              <p:nvPr/>
            </p:nvSpPr>
            <p:spPr>
              <a:xfrm>
                <a:off x="504680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URBANISATION:</a:t>
                </a:r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A6803EB-843C-4CB2-A1EC-B08121474A0C}"/>
                  </a:ext>
                </a:extLst>
              </p:cNvPr>
              <p:cNvSpPr txBox="1"/>
              <p:nvPr/>
            </p:nvSpPr>
            <p:spPr>
              <a:xfrm>
                <a:off x="2490877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</p:grpSp>
        <p:grpSp>
          <p:nvGrpSpPr>
            <p:cNvPr id="27" name="Grupo 26">
              <a:extLst>
                <a:ext uri="{FF2B5EF4-FFF2-40B4-BE49-F238E27FC236}">
                  <a16:creationId xmlns:a16="http://schemas.microsoft.com/office/drawing/2014/main" id="{CDA196F2-1F04-4668-B4B2-4EED25AC3B9B}"/>
                </a:ext>
              </a:extLst>
            </p:cNvPr>
            <p:cNvGrpSpPr/>
            <p:nvPr/>
          </p:nvGrpSpPr>
          <p:grpSpPr>
            <a:xfrm>
              <a:off x="4587624" y="1611352"/>
              <a:ext cx="4243271" cy="4212523"/>
              <a:chOff x="4587624" y="1311951"/>
              <a:chExt cx="4243271" cy="4212523"/>
            </a:xfrm>
          </p:grpSpPr>
          <p:pic>
            <p:nvPicPr>
              <p:cNvPr id="18" name="Imagen 17">
                <a:extLst>
                  <a:ext uri="{FF2B5EF4-FFF2-40B4-BE49-F238E27FC236}">
                    <a16:creationId xmlns:a16="http://schemas.microsoft.com/office/drawing/2014/main" id="{A76584E6-656A-491D-AC10-01BE76761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7624" y="1311951"/>
                <a:ext cx="4243271" cy="4212523"/>
              </a:xfrm>
              <a:prstGeom prst="rect">
                <a:avLst/>
              </a:prstGeom>
            </p:spPr>
          </p:pic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84D60426-1D9E-48C8-A38D-FB0433AB7664}"/>
                  </a:ext>
                </a:extLst>
              </p:cNvPr>
              <p:cNvSpPr txBox="1"/>
              <p:nvPr/>
            </p:nvSpPr>
            <p:spPr>
              <a:xfrm>
                <a:off x="5039169" y="1485403"/>
                <a:ext cx="16764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UNIQUE MOBILE USERS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134F7A3A-576D-4434-BB02-F26BF84866D3}"/>
                  </a:ext>
                </a:extLst>
              </p:cNvPr>
              <p:cNvSpPr txBox="1"/>
              <p:nvPr/>
            </p:nvSpPr>
            <p:spPr>
              <a:xfrm>
                <a:off x="6935032" y="1485403"/>
                <a:ext cx="1676424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b="1" dirty="0"/>
                  <a:t>ACTIVE MOBILE SOCIAL USERS</a:t>
                </a:r>
              </a:p>
            </p:txBody>
          </p:sp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4FCFD555-9557-4292-8B51-32FDB6D55AA6}"/>
                  </a:ext>
                </a:extLst>
              </p:cNvPr>
              <p:cNvSpPr txBox="1"/>
              <p:nvPr/>
            </p:nvSpPr>
            <p:spPr>
              <a:xfrm>
                <a:off x="4866782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178C3652-1347-4072-99CC-DBC112887D3E}"/>
                  </a:ext>
                </a:extLst>
              </p:cNvPr>
              <p:cNvSpPr txBox="1"/>
              <p:nvPr/>
            </p:nvSpPr>
            <p:spPr>
              <a:xfrm>
                <a:off x="6875213" y="4556989"/>
                <a:ext cx="170887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ES" sz="1600" b="1" dirty="0"/>
                  <a:t>PENETRATION:</a:t>
                </a:r>
              </a:p>
            </p:txBody>
          </p:sp>
        </p:grp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5C6AED86-C0F4-49FC-995A-163409818749}"/>
                </a:ext>
              </a:extLst>
            </p:cNvPr>
            <p:cNvSpPr txBox="1"/>
            <p:nvPr/>
          </p:nvSpPr>
          <p:spPr>
            <a:xfrm>
              <a:off x="2118634" y="3481140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D00B0A0E-6AA9-4DDF-BECC-198897F668C2}"/>
                </a:ext>
              </a:extLst>
            </p:cNvPr>
            <p:cNvSpPr txBox="1"/>
            <p:nvPr/>
          </p:nvSpPr>
          <p:spPr>
            <a:xfrm>
              <a:off x="4046637" y="3458586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5D9FC092-9855-4E07-B5A4-1EBEDC221EE9}"/>
                </a:ext>
              </a:extLst>
            </p:cNvPr>
            <p:cNvSpPr txBox="1"/>
            <p:nvPr/>
          </p:nvSpPr>
          <p:spPr>
            <a:xfrm>
              <a:off x="4615219" y="3446646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CDD6795F-60EA-40AC-A4D3-C5C4A9E4B535}"/>
                </a:ext>
              </a:extLst>
            </p:cNvPr>
            <p:cNvSpPr txBox="1"/>
            <p:nvPr/>
          </p:nvSpPr>
          <p:spPr>
            <a:xfrm>
              <a:off x="6466621" y="3385760"/>
              <a:ext cx="568582" cy="41598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</p:grp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AA62807-57DE-4868-A1D1-6E627618A4A0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(I)</a:t>
            </a:r>
          </a:p>
        </p:txBody>
      </p:sp>
    </p:spTree>
    <p:extLst>
      <p:ext uri="{BB962C8B-B14F-4D97-AF65-F5344CB8AC3E}">
        <p14:creationId xmlns:p14="http://schemas.microsoft.com/office/powerpoint/2010/main" val="10427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– (II)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53A153-88B8-4B96-9CE5-C0B203E2C459}"/>
              </a:ext>
            </a:extLst>
          </p:cNvPr>
          <p:cNvSpPr txBox="1"/>
          <p:nvPr/>
        </p:nvSpPr>
        <p:spPr>
          <a:xfrm>
            <a:off x="1100537" y="6223247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Observatorio nacional de las telecomunicaciones y de la SI, 2018</a:t>
            </a:r>
            <a:endParaRPr lang="es-ES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C5E62EE-63AE-49A4-AB84-400F80A6EB83}"/>
              </a:ext>
            </a:extLst>
          </p:cNvPr>
          <p:cNvGrpSpPr/>
          <p:nvPr/>
        </p:nvGrpSpPr>
        <p:grpSpPr>
          <a:xfrm>
            <a:off x="228301" y="1474237"/>
            <a:ext cx="8687398" cy="4749010"/>
            <a:chOff x="228301" y="1444720"/>
            <a:chExt cx="8687398" cy="4778527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15713BF-FBFA-4822-B501-6B23363D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301" y="1444720"/>
              <a:ext cx="8687398" cy="4778527"/>
            </a:xfrm>
            <a:prstGeom prst="rect">
              <a:avLst/>
            </a:prstGeom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588B329-8D50-4A86-BC40-0A30A49B4720}"/>
                </a:ext>
              </a:extLst>
            </p:cNvPr>
            <p:cNvSpPr/>
            <p:nvPr/>
          </p:nvSpPr>
          <p:spPr>
            <a:xfrm>
              <a:off x="8043463" y="2466753"/>
              <a:ext cx="568909" cy="42530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3B0343E6-9EAD-448D-98FC-E3EA12D0635F}"/>
                </a:ext>
              </a:extLst>
            </p:cNvPr>
            <p:cNvSpPr/>
            <p:nvPr/>
          </p:nvSpPr>
          <p:spPr>
            <a:xfrm>
              <a:off x="652063" y="3196029"/>
              <a:ext cx="568909" cy="425303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62A1AB3-7B53-4572-AA78-48D1D3C2B91D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(II)</a:t>
            </a:r>
          </a:p>
        </p:txBody>
      </p:sp>
    </p:spTree>
    <p:extLst>
      <p:ext uri="{BB962C8B-B14F-4D97-AF65-F5344CB8AC3E}">
        <p14:creationId xmlns:p14="http://schemas.microsoft.com/office/powerpoint/2010/main" val="453023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ángulo 10">
            <a:extLst>
              <a:ext uri="{FF2B5EF4-FFF2-40B4-BE49-F238E27FC236}">
                <a16:creationId xmlns:a16="http://schemas.microsoft.com/office/drawing/2014/main" id="{74A44A82-9390-4F57-9F23-4ADA8134830B}"/>
              </a:ext>
            </a:extLst>
          </p:cNvPr>
          <p:cNvSpPr/>
          <p:nvPr/>
        </p:nvSpPr>
        <p:spPr>
          <a:xfrm>
            <a:off x="0" y="2"/>
            <a:ext cx="9144000" cy="869095"/>
          </a:xfrm>
          <a:prstGeom prst="rect">
            <a:avLst/>
          </a:prstGeom>
          <a:solidFill>
            <a:srgbClr val="80C6DF"/>
          </a:solidFill>
          <a:ln>
            <a:solidFill>
              <a:srgbClr val="80C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y estado del arte</a:t>
            </a:r>
          </a:p>
          <a:p>
            <a:r>
              <a:rPr lang="es-E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– (III)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07A301-224D-44C6-AD6B-012DE14BE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653" y="106834"/>
            <a:ext cx="1414347" cy="65542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918860-6F8C-41D5-A8D2-A3BD7008D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388" y="1654612"/>
            <a:ext cx="5860193" cy="500634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4A84C1-060A-4137-B1A6-C5C0BFECD79F}"/>
              </a:ext>
            </a:extLst>
          </p:cNvPr>
          <p:cNvSpPr txBox="1"/>
          <p:nvPr/>
        </p:nvSpPr>
        <p:spPr>
          <a:xfrm>
            <a:off x="7352581" y="6381834"/>
            <a:ext cx="149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Kantar, 2019</a:t>
            </a:r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6A20683-FB79-4F9A-A4B1-1B2553704499}"/>
              </a:ext>
            </a:extLst>
          </p:cNvPr>
          <p:cNvSpPr/>
          <p:nvPr/>
        </p:nvSpPr>
        <p:spPr>
          <a:xfrm>
            <a:off x="168307" y="1081535"/>
            <a:ext cx="4686419" cy="57307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Contexto tecnológico (III)</a:t>
            </a:r>
          </a:p>
        </p:txBody>
      </p:sp>
    </p:spTree>
    <p:extLst>
      <p:ext uri="{BB962C8B-B14F-4D97-AF65-F5344CB8AC3E}">
        <p14:creationId xmlns:p14="http://schemas.microsoft.com/office/powerpoint/2010/main" val="2726807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5997</TotalTime>
  <Words>1353</Words>
  <Application>Microsoft Office PowerPoint</Application>
  <PresentationFormat>Presentación en pantalla (4:3)</PresentationFormat>
  <Paragraphs>389</Paragraphs>
  <Slides>33</Slides>
  <Notes>31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Bahnschrift SemiBold Condensed</vt:lpstr>
      <vt:lpstr>Calibri</vt:lpstr>
      <vt:lpstr>Calibri Light</vt:lpstr>
      <vt:lpstr>Cambria Math</vt:lpstr>
      <vt:lpstr>Georgia</vt:lpstr>
      <vt:lpstr>Symbol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Cristina Del Burgo</dc:creator>
  <cp:lastModifiedBy>diego razquin elcano</cp:lastModifiedBy>
  <cp:revision>114</cp:revision>
  <dcterms:created xsi:type="dcterms:W3CDTF">2020-08-19T09:29:15Z</dcterms:created>
  <dcterms:modified xsi:type="dcterms:W3CDTF">2020-10-14T15:57:11Z</dcterms:modified>
</cp:coreProperties>
</file>