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1821" r:id="rId2"/>
    <p:sldId id="1896" r:id="rId3"/>
    <p:sldId id="1897" r:id="rId4"/>
    <p:sldId id="1899" r:id="rId5"/>
    <p:sldId id="1900" r:id="rId6"/>
    <p:sldId id="1901" r:id="rId7"/>
    <p:sldId id="1914" r:id="rId8"/>
    <p:sldId id="1915" r:id="rId9"/>
    <p:sldId id="1916" r:id="rId10"/>
    <p:sldId id="1917" r:id="rId11"/>
    <p:sldId id="1907" r:id="rId12"/>
    <p:sldId id="1910" r:id="rId13"/>
    <p:sldId id="1909" r:id="rId14"/>
    <p:sldId id="1908" r:id="rId15"/>
    <p:sldId id="1911" r:id="rId16"/>
    <p:sldId id="1918" r:id="rId17"/>
    <p:sldId id="1919" r:id="rId18"/>
    <p:sldId id="1920" r:id="rId19"/>
    <p:sldId id="1921" r:id="rId20"/>
    <p:sldId id="1922" r:id="rId21"/>
    <p:sldId id="1923" r:id="rId22"/>
    <p:sldId id="1927" r:id="rId23"/>
    <p:sldId id="1928" r:id="rId24"/>
    <p:sldId id="1924" r:id="rId25"/>
    <p:sldId id="1925" r:id="rId26"/>
    <p:sldId id="1926"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230"/>
    <a:srgbClr val="94C447"/>
    <a:srgbClr val="97C23F"/>
    <a:srgbClr val="81BA3F"/>
    <a:srgbClr val="95B66B"/>
    <a:srgbClr val="7EB925"/>
    <a:srgbClr val="97C73F"/>
    <a:srgbClr val="96C93D"/>
    <a:srgbClr val="97C5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3"/>
    <p:restoredTop sz="93456"/>
  </p:normalViewPr>
  <p:slideViewPr>
    <p:cSldViewPr snapToGrid="0" snapToObjects="1">
      <p:cViewPr varScale="1">
        <p:scale>
          <a:sx n="127" d="100"/>
          <a:sy n="127" d="100"/>
        </p:scale>
        <p:origin x="176" y="66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DFEBF-DAF0-6049-AD18-D872D6005639}" type="datetimeFigureOut">
              <a:rPr lang="en-US" smtClean="0"/>
              <a:t>10/15/20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58ABC-187D-0948-AEF1-D848289E5DD9}" type="slidenum">
              <a:rPr lang="en-US" smtClean="0"/>
              <a:t>‹#›</a:t>
            </a:fld>
            <a:endParaRPr lang="en-US"/>
          </a:p>
        </p:txBody>
      </p:sp>
    </p:spTree>
    <p:extLst>
      <p:ext uri="{BB962C8B-B14F-4D97-AF65-F5344CB8AC3E}">
        <p14:creationId xmlns:p14="http://schemas.microsoft.com/office/powerpoint/2010/main" val="6173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1" name="Rectangle 20"/>
          <p:cNvSpPr/>
          <p:nvPr userDrawn="1"/>
        </p:nvSpPr>
        <p:spPr>
          <a:xfrm>
            <a:off x="888642" y="4752304"/>
            <a:ext cx="677888" cy="3911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1164194" cy="5143500"/>
          </a:xfrm>
          <a:prstGeom prst="rect">
            <a:avLst/>
          </a:prstGeom>
          <a:gradFill>
            <a:gsLst>
              <a:gs pos="0">
                <a:schemeClr val="tx1"/>
              </a:gs>
              <a:gs pos="100000">
                <a:schemeClr val="accent1"/>
              </a:gs>
              <a:gs pos="44000">
                <a:srgbClr val="133A51"/>
              </a:gs>
              <a:gs pos="80000">
                <a:schemeClr val="accent1">
                  <a:lumMod val="75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1566530" y="1149041"/>
            <a:ext cx="7309883" cy="2062299"/>
          </a:xfrm>
        </p:spPr>
        <p:txBody>
          <a:bodyPr>
            <a:noAutofit/>
          </a:bodyPr>
          <a:lstStyle>
            <a:lvl1pPr algn="l">
              <a:defRPr sz="4500" b="1" baseline="0">
                <a:solidFill>
                  <a:schemeClr val="bg1"/>
                </a:solidFill>
              </a:defRPr>
            </a:lvl1pPr>
          </a:lstStyle>
          <a:p>
            <a:r>
              <a:rPr lang="en-US" dirty="0"/>
              <a:t>Title of Your Presentation</a:t>
            </a:r>
            <a:br>
              <a:rPr lang="en-US" dirty="0"/>
            </a:br>
            <a:r>
              <a:rPr lang="en-US" dirty="0"/>
              <a:t>Goes Here </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flipV="1">
            <a:off x="0" y="1377784"/>
            <a:ext cx="1164194" cy="3765715"/>
          </a:xfrm>
          <a:prstGeom prst="rect">
            <a:avLst/>
          </a:prstGeom>
        </p:spPr>
      </p:pic>
      <p:sp>
        <p:nvSpPr>
          <p:cNvPr id="9" name="Subtitle 2"/>
          <p:cNvSpPr>
            <a:spLocks noGrp="1"/>
          </p:cNvSpPr>
          <p:nvPr>
            <p:ph type="subTitle" idx="1"/>
          </p:nvPr>
        </p:nvSpPr>
        <p:spPr>
          <a:xfrm>
            <a:off x="1566530" y="3034423"/>
            <a:ext cx="7086600" cy="1054538"/>
          </a:xfrm>
          <a:noFill/>
          <a:ln>
            <a:noFill/>
          </a:ln>
        </p:spPr>
        <p:txBody>
          <a:bodyPr anchor="t" anchorCtr="0">
            <a:normAutofit/>
          </a:bodyPr>
          <a:lstStyle>
            <a:lvl1pPr marL="0" indent="0">
              <a:buNone/>
              <a:defRPr/>
            </a:lvl1pPr>
          </a:lstStyle>
          <a:p>
            <a:pPr algn="l"/>
            <a:r>
              <a:rPr lang="en-US" sz="2400" dirty="0">
                <a:solidFill>
                  <a:schemeClr val="bg1"/>
                </a:solidFill>
                <a:latin typeface="Arial"/>
                <a:cs typeface="Arial"/>
              </a:rPr>
              <a:t>Click to edit Master subtitle style</a:t>
            </a:r>
            <a:endParaRPr lang="en-US" sz="1800" dirty="0">
              <a:solidFill>
                <a:schemeClr val="bg1"/>
              </a:solidFill>
              <a:latin typeface="Arial"/>
              <a:cs typeface="Arial"/>
            </a:endParaRPr>
          </a:p>
        </p:txBody>
      </p:sp>
      <p:pic>
        <p:nvPicPr>
          <p:cNvPr id="8" name="Picture 13" descr="Haas_campanele_night.jpg                                       00182CE1bob400                         ABA78158:">
            <a:extLst>
              <a:ext uri="{FF2B5EF4-FFF2-40B4-BE49-F238E27FC236}">
                <a16:creationId xmlns:a16="http://schemas.microsoft.com/office/drawing/2014/main" id="{F366C795-D743-9342-8D00-60769C1477C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27774" t="20755" b="26414"/>
          <a:stretch>
            <a:fillRect/>
          </a:stretch>
        </p:blipFill>
        <p:spPr bwMode="auto">
          <a:xfrm>
            <a:off x="0" y="0"/>
            <a:ext cx="1180957" cy="137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041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0"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12389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0"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69809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8"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dirty="0"/>
              <a:t>University of California, Berkeley</a:t>
            </a:r>
          </a:p>
        </p:txBody>
      </p:sp>
    </p:spTree>
    <p:extLst>
      <p:ext uri="{BB962C8B-B14F-4D97-AF65-F5344CB8AC3E}">
        <p14:creationId xmlns:p14="http://schemas.microsoft.com/office/powerpoint/2010/main" val="414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none" baseline="0"/>
            </a:lvl1pPr>
          </a:lstStyle>
          <a:p>
            <a:r>
              <a:rPr lang="en-US" dirty="0"/>
              <a:t>Click to Edit </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21990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3"/>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64672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a:t>Click to edit Master title style</a:t>
            </a:r>
            <a:endParaRPr lang="en-US" dirty="0"/>
          </a:p>
        </p:txBody>
      </p:sp>
      <p:sp>
        <p:nvSpPr>
          <p:cNvPr id="3" name="Text Placeholder 2"/>
          <p:cNvSpPr>
            <a:spLocks noGrp="1"/>
          </p:cNvSpPr>
          <p:nvPr>
            <p:ph type="body" idx="1"/>
          </p:nvPr>
        </p:nvSpPr>
        <p:spPr>
          <a:xfrm>
            <a:off x="457200" y="142304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02868"/>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304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902868"/>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10"/>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4" name="Footer Placeholder 5"/>
          <p:cNvSpPr>
            <a:spLocks noGrp="1"/>
          </p:cNvSpPr>
          <p:nvPr>
            <p:ph type="ftr" sz="quarter" idx="11"/>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76305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6"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9"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336032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8"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95628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18020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a:t>University of California, Berkeley</a:t>
            </a:r>
            <a:endParaRPr lang="en-US" dirty="0"/>
          </a:p>
        </p:txBody>
      </p:sp>
    </p:spTree>
    <p:extLst>
      <p:ext uri="{BB962C8B-B14F-4D97-AF65-F5344CB8AC3E}">
        <p14:creationId xmlns:p14="http://schemas.microsoft.com/office/powerpoint/2010/main" val="4158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0" y="4723268"/>
            <a:ext cx="9144000" cy="43310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5"/>
          <p:cNvSpPr>
            <a:spLocks noGrp="1"/>
          </p:cNvSpPr>
          <p:nvPr>
            <p:ph type="sldNum" sz="quarter" idx="4"/>
          </p:nvPr>
        </p:nvSpPr>
        <p:spPr>
          <a:xfrm>
            <a:off x="8274610" y="4813475"/>
            <a:ext cx="501398" cy="319096"/>
          </a:xfrm>
          <a:prstGeom prst="rect">
            <a:avLst/>
          </a:prstGeom>
        </p:spPr>
        <p:txBody>
          <a:bodyPr/>
          <a:lstStyle>
            <a:lvl1pPr algn="r">
              <a:defRPr sz="1000" b="1">
                <a:solidFill>
                  <a:schemeClr val="bg1"/>
                </a:solidFill>
              </a:defRPr>
            </a:lvl1pPr>
          </a:lstStyle>
          <a:p>
            <a:fld id="{83D1FC35-8581-2540-BBFB-5CB35188AE81}" type="slidenum">
              <a:rPr lang="en-US" smtClean="0"/>
              <a:pPr/>
              <a:t>‹#›</a:t>
            </a:fld>
            <a:endParaRPr lang="en-US" dirty="0"/>
          </a:p>
        </p:txBody>
      </p:sp>
      <p:sp>
        <p:nvSpPr>
          <p:cNvPr id="11" name="Footer Placeholder 5"/>
          <p:cNvSpPr>
            <a:spLocks noGrp="1"/>
          </p:cNvSpPr>
          <p:nvPr>
            <p:ph type="ftr" sz="quarter" idx="3"/>
          </p:nvPr>
        </p:nvSpPr>
        <p:spPr>
          <a:xfrm>
            <a:off x="1954993" y="4787664"/>
            <a:ext cx="5791583" cy="319094"/>
          </a:xfrm>
          <a:prstGeom prst="rect">
            <a:avLst/>
          </a:prstGeom>
        </p:spPr>
        <p:txBody>
          <a:bodyPr/>
          <a:lstStyle>
            <a:lvl1pPr algn="ctr">
              <a:defRPr sz="1000" b="1">
                <a:solidFill>
                  <a:schemeClr val="bg1"/>
                </a:solidFill>
              </a:defRPr>
            </a:lvl1pPr>
          </a:lstStyle>
          <a:p>
            <a:r>
              <a:rPr lang="en-US" dirty="0"/>
              <a:t>University of California, Berkeley</a:t>
            </a:r>
          </a:p>
        </p:txBody>
      </p:sp>
    </p:spTree>
    <p:extLst>
      <p:ext uri="{BB962C8B-B14F-4D97-AF65-F5344CB8AC3E}">
        <p14:creationId xmlns:p14="http://schemas.microsoft.com/office/powerpoint/2010/main" val="184435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4000" b="1" kern="1200" baseline="0">
          <a:solidFill>
            <a:schemeClr val="accent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25.emf"/><Relationship Id="rId4" Type="http://schemas.openxmlformats.org/officeDocument/2006/relationships/image" Target="../media/image15.emf"/><Relationship Id="rId9"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a:spLocks noGrp="1"/>
          </p:cNvSpPr>
          <p:nvPr>
            <p:ph type="subTitle" idx="1"/>
          </p:nvPr>
        </p:nvSpPr>
        <p:spPr>
          <a:xfrm>
            <a:off x="1476036" y="3293687"/>
            <a:ext cx="7086600" cy="1054538"/>
          </a:xfrm>
          <a:noFill/>
          <a:ln>
            <a:noFill/>
          </a:ln>
        </p:spPr>
        <p:txBody>
          <a:bodyPr anchor="b" anchorCtr="0">
            <a:normAutofit/>
          </a:bodyPr>
          <a:lstStyle>
            <a:lvl1pPr marL="0" indent="0">
              <a:buNone/>
              <a:defRPr/>
            </a:lvl1pPr>
          </a:lstStyle>
          <a:p>
            <a:pPr algn="l"/>
            <a:r>
              <a:rPr lang="en-US" sz="2400" dirty="0">
                <a:solidFill>
                  <a:schemeClr val="bg1"/>
                </a:solidFill>
                <a:latin typeface="Arial"/>
                <a:cs typeface="Arial"/>
              </a:rPr>
              <a:t>Michael Jordan</a:t>
            </a:r>
          </a:p>
          <a:p>
            <a:pPr algn="l"/>
            <a:r>
              <a:rPr lang="en-US" sz="2400" dirty="0">
                <a:solidFill>
                  <a:schemeClr val="bg1"/>
                </a:solidFill>
                <a:latin typeface="Arial"/>
                <a:cs typeface="Arial"/>
              </a:rPr>
              <a:t>University of California, Berkeley</a:t>
            </a:r>
            <a:endParaRPr lang="en-US" sz="1800" dirty="0">
              <a:solidFill>
                <a:schemeClr val="bg1"/>
              </a:solidFill>
              <a:latin typeface="Arial"/>
              <a:cs typeface="Arial"/>
            </a:endParaRPr>
          </a:p>
        </p:txBody>
      </p:sp>
      <p:sp>
        <p:nvSpPr>
          <p:cNvPr id="2" name="TextBox 1">
            <a:extLst>
              <a:ext uri="{FF2B5EF4-FFF2-40B4-BE49-F238E27FC236}">
                <a16:creationId xmlns:a16="http://schemas.microsoft.com/office/drawing/2014/main" id="{6BE1EC8C-FDE5-3A40-9CF5-92B887F04F06}"/>
              </a:ext>
            </a:extLst>
          </p:cNvPr>
          <p:cNvSpPr txBox="1"/>
          <p:nvPr/>
        </p:nvSpPr>
        <p:spPr>
          <a:xfrm>
            <a:off x="1476036" y="1092425"/>
            <a:ext cx="6303695" cy="1323439"/>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DS 102: Data, Inference, and Decisions</a:t>
            </a:r>
          </a:p>
        </p:txBody>
      </p:sp>
      <p:sp>
        <p:nvSpPr>
          <p:cNvPr id="3" name="TextBox 2">
            <a:extLst>
              <a:ext uri="{FF2B5EF4-FFF2-40B4-BE49-F238E27FC236}">
                <a16:creationId xmlns:a16="http://schemas.microsoft.com/office/drawing/2014/main" id="{963802D7-6C42-E146-ABAB-15ACF64DB188}"/>
              </a:ext>
            </a:extLst>
          </p:cNvPr>
          <p:cNvSpPr txBox="1"/>
          <p:nvPr/>
        </p:nvSpPr>
        <p:spPr>
          <a:xfrm>
            <a:off x="1476036" y="2783660"/>
            <a:ext cx="1553630" cy="400110"/>
          </a:xfrm>
          <a:prstGeom prst="rect">
            <a:avLst/>
          </a:prstGeom>
          <a:noFill/>
        </p:spPr>
        <p:txBody>
          <a:bodyPr wrap="none" rtlCol="0">
            <a:spAutoFit/>
          </a:bodyPr>
          <a:lstStyle/>
          <a:p>
            <a:r>
              <a:rPr lang="en-US" sz="2000" dirty="0">
                <a:solidFill>
                  <a:schemeClr val="bg1"/>
                </a:solidFill>
              </a:rPr>
              <a:t>Lecture 14</a:t>
            </a:r>
          </a:p>
        </p:txBody>
      </p:sp>
    </p:spTree>
    <p:extLst>
      <p:ext uri="{BB962C8B-B14F-4D97-AF65-F5344CB8AC3E}">
        <p14:creationId xmlns:p14="http://schemas.microsoft.com/office/powerpoint/2010/main" val="315916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Treatments, Controls, and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823563" cy="3190875"/>
          </a:xfrm>
        </p:spPr>
        <p:txBody>
          <a:bodyPr>
            <a:normAutofit/>
          </a:bodyPr>
          <a:lstStyle/>
          <a:p>
            <a:pPr>
              <a:lnSpc>
                <a:spcPct val="90000"/>
              </a:lnSpc>
            </a:pPr>
            <a:r>
              <a:rPr lang="en-US" altLang="en-US" sz="1800" dirty="0">
                <a:ea typeface="ＭＳ Ｐゴシック" panose="020B0600070205080204" pitchFamily="34" charset="-128"/>
              </a:rPr>
              <a:t>For simplicity, let’s focus on assessing causality with respect to a binary variable, and refer to its two values as the </a:t>
            </a:r>
            <a:r>
              <a:rPr lang="en-US" altLang="en-US" sz="1800" dirty="0">
                <a:solidFill>
                  <a:schemeClr val="accent3"/>
                </a:solidFill>
                <a:ea typeface="ＭＳ Ｐゴシック" panose="020B0600070205080204" pitchFamily="34" charset="-128"/>
              </a:rPr>
              <a:t>treatment</a:t>
            </a:r>
            <a:r>
              <a:rPr lang="en-US" altLang="en-US" sz="1800" dirty="0">
                <a:ea typeface="ＭＳ Ｐゴシック" panose="020B0600070205080204" pitchFamily="34" charset="-128"/>
              </a:rPr>
              <a:t> and the </a:t>
            </a:r>
            <a:r>
              <a:rPr lang="en-US" altLang="en-US" sz="1800" dirty="0">
                <a:solidFill>
                  <a:schemeClr val="accent3"/>
                </a:solidFill>
                <a:ea typeface="ＭＳ Ｐゴシック" panose="020B0600070205080204" pitchFamily="34" charset="-128"/>
              </a:rPr>
              <a:t>control</a:t>
            </a:r>
          </a:p>
          <a:p>
            <a:pPr>
              <a:lnSpc>
                <a:spcPct val="90000"/>
              </a:lnSpc>
            </a:pPr>
            <a:r>
              <a:rPr lang="en-US" altLang="en-US" sz="1800" dirty="0">
                <a:ea typeface="ＭＳ Ｐゴシック" panose="020B0600070205080204" pitchFamily="34" charset="-128"/>
              </a:rPr>
              <a:t>We use the integer variable                           to denote the </a:t>
            </a:r>
            <a:r>
              <a:rPr lang="en-US" altLang="en-US" sz="1800" dirty="0">
                <a:solidFill>
                  <a:schemeClr val="accent3"/>
                </a:solidFill>
                <a:ea typeface="ＭＳ Ｐゴシック" panose="020B0600070205080204" pitchFamily="34" charset="-128"/>
              </a:rPr>
              <a:t>experimental units </a:t>
            </a:r>
          </a:p>
          <a:p>
            <a:pPr>
              <a:lnSpc>
                <a:spcPct val="90000"/>
              </a:lnSpc>
            </a:pPr>
            <a:r>
              <a:rPr lang="en-US" altLang="en-US" sz="1800" dirty="0">
                <a:ea typeface="ＭＳ Ｐゴシック" panose="020B0600070205080204" pitchFamily="34" charset="-128"/>
              </a:rPr>
              <a:t>To each experimental unit we apply either the treatment or the control, but not both</a:t>
            </a:r>
          </a:p>
          <a:p>
            <a:pPr>
              <a:lnSpc>
                <a:spcPct val="90000"/>
              </a:lnSpc>
            </a:pPr>
            <a:r>
              <a:rPr lang="en-US" altLang="en-US" sz="1800" dirty="0">
                <a:ea typeface="ＭＳ Ｐゴシック" panose="020B0600070205080204" pitchFamily="34" charset="-128"/>
              </a:rPr>
              <a:t>We let                   denote the event that unit    is given the treatment, and let                  denote the event that unit    is given the control</a:t>
            </a:r>
          </a:p>
          <a:p>
            <a:pPr>
              <a:lnSpc>
                <a:spcPct val="90000"/>
              </a:lnSpc>
            </a:pPr>
            <a:r>
              <a:rPr lang="en-US" altLang="en-US" sz="1800" dirty="0">
                <a:ea typeface="ＭＳ Ｐゴシック" panose="020B0600070205080204" pitchFamily="34" charset="-128"/>
              </a:rPr>
              <a:t>The measured </a:t>
            </a:r>
            <a:r>
              <a:rPr lang="en-US" altLang="en-US" sz="1800" dirty="0">
                <a:solidFill>
                  <a:schemeClr val="accent3"/>
                </a:solidFill>
                <a:ea typeface="ＭＳ Ｐゴシック" panose="020B0600070205080204" pitchFamily="34" charset="-128"/>
              </a:rPr>
              <a:t>outcome</a:t>
            </a:r>
            <a:r>
              <a:rPr lang="en-US" altLang="en-US" sz="1800" dirty="0">
                <a:ea typeface="ＭＳ Ｐゴシック" panose="020B0600070205080204" pitchFamily="34" charset="-128"/>
              </a:rPr>
              <a:t> associated with unit    is denoted        </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7048403-2B0F-F84B-9ECE-287325F1F8D3}"/>
              </a:ext>
            </a:extLst>
          </p:cNvPr>
          <p:cNvPicPr>
            <a:picLocks noChangeAspect="1"/>
          </p:cNvPicPr>
          <p:nvPr/>
        </p:nvPicPr>
        <p:blipFill>
          <a:blip r:embed="rId2"/>
          <a:stretch>
            <a:fillRect/>
          </a:stretch>
        </p:blipFill>
        <p:spPr>
          <a:xfrm>
            <a:off x="4763975" y="2209091"/>
            <a:ext cx="1551912" cy="276061"/>
          </a:xfrm>
          <a:prstGeom prst="rect">
            <a:avLst/>
          </a:prstGeom>
        </p:spPr>
      </p:pic>
      <p:pic>
        <p:nvPicPr>
          <p:cNvPr id="5" name="Picture 4">
            <a:extLst>
              <a:ext uri="{FF2B5EF4-FFF2-40B4-BE49-F238E27FC236}">
                <a16:creationId xmlns:a16="http://schemas.microsoft.com/office/drawing/2014/main" id="{5DE2188E-1397-EA40-888A-A65C65B934DC}"/>
              </a:ext>
            </a:extLst>
          </p:cNvPr>
          <p:cNvPicPr>
            <a:picLocks noChangeAspect="1"/>
          </p:cNvPicPr>
          <p:nvPr/>
        </p:nvPicPr>
        <p:blipFill>
          <a:blip r:embed="rId3"/>
          <a:stretch>
            <a:fillRect/>
          </a:stretch>
        </p:blipFill>
        <p:spPr>
          <a:xfrm>
            <a:off x="2625830" y="3302515"/>
            <a:ext cx="1042875" cy="287958"/>
          </a:xfrm>
          <a:prstGeom prst="rect">
            <a:avLst/>
          </a:prstGeom>
        </p:spPr>
      </p:pic>
      <p:pic>
        <p:nvPicPr>
          <p:cNvPr id="6" name="Picture 5">
            <a:extLst>
              <a:ext uri="{FF2B5EF4-FFF2-40B4-BE49-F238E27FC236}">
                <a16:creationId xmlns:a16="http://schemas.microsoft.com/office/drawing/2014/main" id="{1E9B1FC8-EE73-9949-9527-277985018BAD}"/>
              </a:ext>
            </a:extLst>
          </p:cNvPr>
          <p:cNvPicPr>
            <a:picLocks noChangeAspect="1"/>
          </p:cNvPicPr>
          <p:nvPr/>
        </p:nvPicPr>
        <p:blipFill>
          <a:blip r:embed="rId4"/>
          <a:stretch>
            <a:fillRect/>
          </a:stretch>
        </p:blipFill>
        <p:spPr>
          <a:xfrm>
            <a:off x="3751244" y="3528819"/>
            <a:ext cx="1042875" cy="287958"/>
          </a:xfrm>
          <a:prstGeom prst="rect">
            <a:avLst/>
          </a:prstGeom>
        </p:spPr>
      </p:pic>
      <p:pic>
        <p:nvPicPr>
          <p:cNvPr id="7" name="Picture 6">
            <a:extLst>
              <a:ext uri="{FF2B5EF4-FFF2-40B4-BE49-F238E27FC236}">
                <a16:creationId xmlns:a16="http://schemas.microsoft.com/office/drawing/2014/main" id="{7EDF2975-F88F-F84A-A08A-08B8326582F2}"/>
              </a:ext>
            </a:extLst>
          </p:cNvPr>
          <p:cNvPicPr>
            <a:picLocks noChangeAspect="1"/>
          </p:cNvPicPr>
          <p:nvPr/>
        </p:nvPicPr>
        <p:blipFill>
          <a:blip r:embed="rId5"/>
          <a:stretch>
            <a:fillRect/>
          </a:stretch>
        </p:blipFill>
        <p:spPr>
          <a:xfrm>
            <a:off x="6411339" y="3292466"/>
            <a:ext cx="95326" cy="225315"/>
          </a:xfrm>
          <a:prstGeom prst="rect">
            <a:avLst/>
          </a:prstGeom>
        </p:spPr>
      </p:pic>
      <p:pic>
        <p:nvPicPr>
          <p:cNvPr id="8" name="Picture 7">
            <a:extLst>
              <a:ext uri="{FF2B5EF4-FFF2-40B4-BE49-F238E27FC236}">
                <a16:creationId xmlns:a16="http://schemas.microsoft.com/office/drawing/2014/main" id="{BEAE392B-CDD5-5E46-8EFF-9D57A536138B}"/>
              </a:ext>
            </a:extLst>
          </p:cNvPr>
          <p:cNvPicPr>
            <a:picLocks noChangeAspect="1"/>
          </p:cNvPicPr>
          <p:nvPr/>
        </p:nvPicPr>
        <p:blipFill>
          <a:blip r:embed="rId6"/>
          <a:stretch>
            <a:fillRect/>
          </a:stretch>
        </p:blipFill>
        <p:spPr>
          <a:xfrm>
            <a:off x="7736528" y="4097020"/>
            <a:ext cx="234392" cy="250557"/>
          </a:xfrm>
          <a:prstGeom prst="rect">
            <a:avLst/>
          </a:prstGeom>
        </p:spPr>
      </p:pic>
      <p:pic>
        <p:nvPicPr>
          <p:cNvPr id="13" name="Picture 12">
            <a:extLst>
              <a:ext uri="{FF2B5EF4-FFF2-40B4-BE49-F238E27FC236}">
                <a16:creationId xmlns:a16="http://schemas.microsoft.com/office/drawing/2014/main" id="{3C2C0C85-D793-6349-9EBE-AA42720189D5}"/>
              </a:ext>
            </a:extLst>
          </p:cNvPr>
          <p:cNvPicPr>
            <a:picLocks noChangeAspect="1"/>
          </p:cNvPicPr>
          <p:nvPr/>
        </p:nvPicPr>
        <p:blipFill>
          <a:blip r:embed="rId5"/>
          <a:stretch>
            <a:fillRect/>
          </a:stretch>
        </p:blipFill>
        <p:spPr>
          <a:xfrm>
            <a:off x="7478139" y="3538867"/>
            <a:ext cx="95326" cy="225315"/>
          </a:xfrm>
          <a:prstGeom prst="rect">
            <a:avLst/>
          </a:prstGeom>
        </p:spPr>
      </p:pic>
      <p:pic>
        <p:nvPicPr>
          <p:cNvPr id="14" name="Picture 13">
            <a:extLst>
              <a:ext uri="{FF2B5EF4-FFF2-40B4-BE49-F238E27FC236}">
                <a16:creationId xmlns:a16="http://schemas.microsoft.com/office/drawing/2014/main" id="{E67CE0FA-672F-A94A-88F4-159BFFAB0F62}"/>
              </a:ext>
            </a:extLst>
          </p:cNvPr>
          <p:cNvPicPr>
            <a:picLocks noChangeAspect="1"/>
          </p:cNvPicPr>
          <p:nvPr/>
        </p:nvPicPr>
        <p:blipFill>
          <a:blip r:embed="rId5"/>
          <a:stretch>
            <a:fillRect/>
          </a:stretch>
        </p:blipFill>
        <p:spPr>
          <a:xfrm>
            <a:off x="6432060" y="4094650"/>
            <a:ext cx="95326" cy="225315"/>
          </a:xfrm>
          <a:prstGeom prst="rect">
            <a:avLst/>
          </a:prstGeom>
        </p:spPr>
      </p:pic>
    </p:spTree>
    <p:extLst>
      <p:ext uri="{BB962C8B-B14F-4D97-AF65-F5344CB8AC3E}">
        <p14:creationId xmlns:p14="http://schemas.microsoft.com/office/powerpoint/2010/main" val="280079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Potential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Inferential thinking often starts by considering what could have happened, and then trying to go backwards from data</a:t>
            </a:r>
          </a:p>
          <a:p>
            <a:pPr>
              <a:lnSpc>
                <a:spcPct val="90000"/>
              </a:lnSpc>
            </a:pPr>
            <a:r>
              <a:rPr lang="en-US" altLang="en-US" sz="1800" dirty="0">
                <a:ea typeface="ＭＳ Ｐゴシック" panose="020B0600070205080204" pitchFamily="34" charset="-128"/>
              </a:rPr>
              <a:t>We define </a:t>
            </a:r>
            <a:r>
              <a:rPr lang="en-US" altLang="en-US" sz="1800" dirty="0">
                <a:solidFill>
                  <a:schemeClr val="accent3"/>
                </a:solidFill>
                <a:ea typeface="ＭＳ Ｐゴシック" panose="020B0600070205080204" pitchFamily="34" charset="-128"/>
              </a:rPr>
              <a:t>potential outcomes</a:t>
            </a:r>
            <a:r>
              <a:rPr lang="en-US" altLang="en-US" sz="1800" dirty="0">
                <a:ea typeface="ＭＳ Ｐゴシック" panose="020B0600070205080204" pitchFamily="34" charset="-128"/>
              </a:rPr>
              <a:t>,                       , as the hypothetical values that would be observed for unit   if that unit were assigned to the control or the treatment, respectively</a:t>
            </a:r>
          </a:p>
          <a:p>
            <a:pPr>
              <a:lnSpc>
                <a:spcPct val="90000"/>
              </a:lnSpc>
            </a:pPr>
            <a:r>
              <a:rPr lang="en-US" altLang="en-US" sz="1800" dirty="0">
                <a:ea typeface="ＭＳ Ｐゴシック" panose="020B0600070205080204" pitchFamily="34" charset="-128"/>
              </a:rPr>
              <a:t>In reality, we only get to observe one of the potential outcomes, but conceptually both exist</a:t>
            </a:r>
          </a:p>
          <a:p>
            <a:pPr>
              <a:lnSpc>
                <a:spcPct val="90000"/>
              </a:lnSpc>
            </a:pPr>
            <a:r>
              <a:rPr lang="en-US" altLang="en-US" sz="1800" dirty="0">
                <a:ea typeface="ＭＳ Ｐゴシック" panose="020B0600070205080204" pitchFamily="34" charset="-128"/>
              </a:rPr>
              <a:t>We can define the observed outcome as follows:</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65062C58-BDBD-3D42-86BB-368CFBDFA831}"/>
              </a:ext>
            </a:extLst>
          </p:cNvPr>
          <p:cNvPicPr>
            <a:picLocks noChangeAspect="1"/>
          </p:cNvPicPr>
          <p:nvPr/>
        </p:nvPicPr>
        <p:blipFill>
          <a:blip r:embed="rId2"/>
          <a:stretch>
            <a:fillRect/>
          </a:stretch>
        </p:blipFill>
        <p:spPr>
          <a:xfrm>
            <a:off x="5031922" y="1958439"/>
            <a:ext cx="1399024" cy="265456"/>
          </a:xfrm>
          <a:prstGeom prst="rect">
            <a:avLst/>
          </a:prstGeom>
        </p:spPr>
      </p:pic>
      <p:pic>
        <p:nvPicPr>
          <p:cNvPr id="15" name="Picture 14">
            <a:extLst>
              <a:ext uri="{FF2B5EF4-FFF2-40B4-BE49-F238E27FC236}">
                <a16:creationId xmlns:a16="http://schemas.microsoft.com/office/drawing/2014/main" id="{8443C833-7D74-B847-8B07-94CCAEE549A4}"/>
              </a:ext>
            </a:extLst>
          </p:cNvPr>
          <p:cNvPicPr>
            <a:picLocks noChangeAspect="1"/>
          </p:cNvPicPr>
          <p:nvPr/>
        </p:nvPicPr>
        <p:blipFill>
          <a:blip r:embed="rId3"/>
          <a:stretch>
            <a:fillRect/>
          </a:stretch>
        </p:blipFill>
        <p:spPr>
          <a:xfrm>
            <a:off x="7090368" y="2207007"/>
            <a:ext cx="95326" cy="225315"/>
          </a:xfrm>
          <a:prstGeom prst="rect">
            <a:avLst/>
          </a:prstGeom>
        </p:spPr>
      </p:pic>
      <p:pic>
        <p:nvPicPr>
          <p:cNvPr id="9" name="Picture 8">
            <a:extLst>
              <a:ext uri="{FF2B5EF4-FFF2-40B4-BE49-F238E27FC236}">
                <a16:creationId xmlns:a16="http://schemas.microsoft.com/office/drawing/2014/main" id="{3651673D-5D3D-054D-AE42-B16B0F71E59B}"/>
              </a:ext>
            </a:extLst>
          </p:cNvPr>
          <p:cNvPicPr>
            <a:picLocks noChangeAspect="1"/>
          </p:cNvPicPr>
          <p:nvPr/>
        </p:nvPicPr>
        <p:blipFill>
          <a:blip r:embed="rId4"/>
          <a:stretch>
            <a:fillRect/>
          </a:stretch>
        </p:blipFill>
        <p:spPr>
          <a:xfrm>
            <a:off x="2983663" y="3670133"/>
            <a:ext cx="3447283" cy="801908"/>
          </a:xfrm>
          <a:prstGeom prst="rect">
            <a:avLst/>
          </a:prstGeom>
        </p:spPr>
      </p:pic>
    </p:spTree>
    <p:extLst>
      <p:ext uri="{BB962C8B-B14F-4D97-AF65-F5344CB8AC3E}">
        <p14:creationId xmlns:p14="http://schemas.microsoft.com/office/powerpoint/2010/main" val="250556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Individual Causal Effect</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We define the </a:t>
            </a:r>
            <a:r>
              <a:rPr lang="en-US" altLang="en-US" sz="1800" dirty="0">
                <a:solidFill>
                  <a:schemeClr val="accent3"/>
                </a:solidFill>
                <a:ea typeface="ＭＳ Ｐゴシック" panose="020B0600070205080204" pitchFamily="34" charset="-128"/>
              </a:rPr>
              <a:t>individual causal effect </a:t>
            </a:r>
            <a:r>
              <a:rPr lang="en-US" altLang="en-US" sz="1800" dirty="0">
                <a:ea typeface="ＭＳ Ｐゴシック" panose="020B0600070205080204" pitchFamily="34" charset="-128"/>
              </a:rPr>
              <a:t>to be: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lvl="1">
              <a:lnSpc>
                <a:spcPct val="90000"/>
              </a:lnSpc>
            </a:pPr>
            <a:r>
              <a:rPr lang="en-US" altLang="en-US" sz="1400" dirty="0">
                <a:ea typeface="ＭＳ Ｐゴシック" panose="020B0600070205080204" pitchFamily="34" charset="-128"/>
              </a:rPr>
              <a:t>e.g., does a person live longer if they’re given the drug versus a control?</a:t>
            </a: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C2A49E84-1B89-7941-B81A-79B168422ECB}"/>
              </a:ext>
            </a:extLst>
          </p:cNvPr>
          <p:cNvPicPr>
            <a:picLocks noChangeAspect="1"/>
          </p:cNvPicPr>
          <p:nvPr/>
        </p:nvPicPr>
        <p:blipFill>
          <a:blip r:embed="rId2"/>
          <a:stretch>
            <a:fillRect/>
          </a:stretch>
        </p:blipFill>
        <p:spPr>
          <a:xfrm>
            <a:off x="3119804" y="1829055"/>
            <a:ext cx="2246016" cy="304405"/>
          </a:xfrm>
          <a:prstGeom prst="rect">
            <a:avLst/>
          </a:prstGeom>
        </p:spPr>
      </p:pic>
    </p:spTree>
    <p:extLst>
      <p:ext uri="{BB962C8B-B14F-4D97-AF65-F5344CB8AC3E}">
        <p14:creationId xmlns:p14="http://schemas.microsoft.com/office/powerpoint/2010/main" val="303451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Individual Causal Effect</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We define the </a:t>
            </a:r>
            <a:r>
              <a:rPr lang="en-US" altLang="en-US" sz="1800" dirty="0">
                <a:solidFill>
                  <a:schemeClr val="accent3"/>
                </a:solidFill>
                <a:ea typeface="ＭＳ Ｐゴシック" panose="020B0600070205080204" pitchFamily="34" charset="-128"/>
              </a:rPr>
              <a:t>individual causal effect </a:t>
            </a:r>
            <a:r>
              <a:rPr lang="en-US" altLang="en-US" sz="1800" dirty="0">
                <a:ea typeface="ＭＳ Ｐゴシック" panose="020B0600070205080204" pitchFamily="34" charset="-128"/>
              </a:rPr>
              <a:t>to be: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lvl="1">
              <a:lnSpc>
                <a:spcPct val="90000"/>
              </a:lnSpc>
            </a:pPr>
            <a:r>
              <a:rPr lang="en-US" altLang="en-US" sz="1400" dirty="0">
                <a:ea typeface="ＭＳ Ｐゴシック" panose="020B0600070205080204" pitchFamily="34" charset="-128"/>
              </a:rPr>
              <a:t>e.g., does a person live longer if they’re given the drug versus a control?</a:t>
            </a:r>
          </a:p>
          <a:p>
            <a:pPr lvl="1">
              <a:lnSpc>
                <a:spcPct val="90000"/>
              </a:lnSpc>
            </a:pPr>
            <a:endParaRPr lang="en-US" altLang="en-US" sz="14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Since we can observe either          or          , but not both, it’s pretty clear that with no further information we’re not able to estimate the individual causal effect </a:t>
            </a:r>
          </a:p>
          <a:p>
            <a:pPr>
              <a:lnSpc>
                <a:spcPct val="90000"/>
              </a:lnSpc>
            </a:pPr>
            <a:r>
              <a:rPr lang="en-US" altLang="en-US" sz="1800" dirty="0">
                <a:ea typeface="ＭＳ Ｐゴシック" panose="020B0600070205080204" pitchFamily="34" charset="-128"/>
              </a:rPr>
              <a:t>Instead, we aim to estimate the </a:t>
            </a:r>
            <a:r>
              <a:rPr lang="en-US" altLang="en-US" sz="1800" dirty="0">
                <a:solidFill>
                  <a:schemeClr val="accent3"/>
                </a:solidFill>
                <a:ea typeface="ＭＳ Ｐゴシック" panose="020B0600070205080204" pitchFamily="34" charset="-128"/>
              </a:rPr>
              <a:t>average causal effect </a:t>
            </a:r>
            <a:r>
              <a:rPr lang="en-US" altLang="en-US" sz="1800" dirty="0">
                <a:ea typeface="ＭＳ Ｐゴシック" panose="020B0600070205080204" pitchFamily="34" charset="-128"/>
              </a:rPr>
              <a:t>(also known as the </a:t>
            </a:r>
            <a:r>
              <a:rPr lang="en-US" altLang="en-US" sz="1800" dirty="0">
                <a:solidFill>
                  <a:schemeClr val="accent3"/>
                </a:solidFill>
                <a:ea typeface="ＭＳ Ｐゴシック" panose="020B0600070205080204" pitchFamily="34" charset="-128"/>
              </a:rPr>
              <a:t>average treatment effect</a:t>
            </a:r>
            <a:r>
              <a:rPr lang="en-US" altLang="en-US" sz="1800" dirty="0">
                <a:ea typeface="ＭＳ Ｐゴシック" panose="020B0600070205080204" pitchFamily="34" charset="-128"/>
              </a:rPr>
              <a:t>)</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C2A49E84-1B89-7941-B81A-79B168422ECB}"/>
              </a:ext>
            </a:extLst>
          </p:cNvPr>
          <p:cNvPicPr>
            <a:picLocks noChangeAspect="1"/>
          </p:cNvPicPr>
          <p:nvPr/>
        </p:nvPicPr>
        <p:blipFill>
          <a:blip r:embed="rId2"/>
          <a:stretch>
            <a:fillRect/>
          </a:stretch>
        </p:blipFill>
        <p:spPr>
          <a:xfrm>
            <a:off x="3119804" y="1829055"/>
            <a:ext cx="2246016" cy="304405"/>
          </a:xfrm>
          <a:prstGeom prst="rect">
            <a:avLst/>
          </a:prstGeom>
        </p:spPr>
      </p:pic>
      <p:pic>
        <p:nvPicPr>
          <p:cNvPr id="4" name="Picture 3">
            <a:extLst>
              <a:ext uri="{FF2B5EF4-FFF2-40B4-BE49-F238E27FC236}">
                <a16:creationId xmlns:a16="http://schemas.microsoft.com/office/drawing/2014/main" id="{CA5C3830-2D69-204F-A8EE-6D4A7B633D85}"/>
              </a:ext>
            </a:extLst>
          </p:cNvPr>
          <p:cNvPicPr>
            <a:picLocks noChangeAspect="1"/>
          </p:cNvPicPr>
          <p:nvPr/>
        </p:nvPicPr>
        <p:blipFill>
          <a:blip r:embed="rId3"/>
          <a:stretch>
            <a:fillRect/>
          </a:stretch>
        </p:blipFill>
        <p:spPr>
          <a:xfrm>
            <a:off x="5683391" y="2782224"/>
            <a:ext cx="566685" cy="279564"/>
          </a:xfrm>
          <a:prstGeom prst="rect">
            <a:avLst/>
          </a:prstGeom>
        </p:spPr>
      </p:pic>
      <p:pic>
        <p:nvPicPr>
          <p:cNvPr id="5" name="Picture 4">
            <a:extLst>
              <a:ext uri="{FF2B5EF4-FFF2-40B4-BE49-F238E27FC236}">
                <a16:creationId xmlns:a16="http://schemas.microsoft.com/office/drawing/2014/main" id="{6E7AA33F-157D-4C4D-AA6D-E5BAE53BEB72}"/>
              </a:ext>
            </a:extLst>
          </p:cNvPr>
          <p:cNvPicPr>
            <a:picLocks noChangeAspect="1"/>
          </p:cNvPicPr>
          <p:nvPr/>
        </p:nvPicPr>
        <p:blipFill>
          <a:blip r:embed="rId4"/>
          <a:stretch>
            <a:fillRect/>
          </a:stretch>
        </p:blipFill>
        <p:spPr>
          <a:xfrm>
            <a:off x="4833256" y="2784050"/>
            <a:ext cx="542612" cy="267689"/>
          </a:xfrm>
          <a:prstGeom prst="rect">
            <a:avLst/>
          </a:prstGeom>
        </p:spPr>
      </p:pic>
    </p:spTree>
    <p:extLst>
      <p:ext uri="{BB962C8B-B14F-4D97-AF65-F5344CB8AC3E}">
        <p14:creationId xmlns:p14="http://schemas.microsoft.com/office/powerpoint/2010/main" val="407266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Causal Inference Problem</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213308" y="4073062"/>
            <a:ext cx="7217259" cy="638070"/>
          </a:xfrm>
        </p:spPr>
        <p:txBody>
          <a:bodyPr>
            <a:normAutofit/>
          </a:bodyPr>
          <a:lstStyle/>
          <a:p>
            <a:pPr>
              <a:lnSpc>
                <a:spcPct val="90000"/>
              </a:lnSpc>
            </a:pPr>
            <a:r>
              <a:rPr lang="en-US" altLang="en-US" sz="1800" dirty="0">
                <a:ea typeface="ＭＳ Ｐゴシック" panose="020B0600070205080204" pitchFamily="34" charset="-128"/>
              </a:rPr>
              <a:t>How can we infer something about the difference between treatment and control when we never observe them together?</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3" name="Rectangle 2">
            <a:extLst>
              <a:ext uri="{FF2B5EF4-FFF2-40B4-BE49-F238E27FC236}">
                <a16:creationId xmlns:a16="http://schemas.microsoft.com/office/drawing/2014/main" id="{42765E44-914C-3643-BEE0-ED8A80319908}"/>
              </a:ext>
            </a:extLst>
          </p:cNvPr>
          <p:cNvSpPr/>
          <p:nvPr/>
        </p:nvSpPr>
        <p:spPr>
          <a:xfrm>
            <a:off x="3064748" y="1151583"/>
            <a:ext cx="2853732" cy="2703006"/>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E9307B3-708B-334B-8D94-5F0A82EE4E3B}"/>
              </a:ext>
            </a:extLst>
          </p:cNvPr>
          <p:cNvCxnSpPr/>
          <p:nvPr/>
        </p:nvCxnSpPr>
        <p:spPr>
          <a:xfrm>
            <a:off x="3949001" y="1151583"/>
            <a:ext cx="0" cy="270300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E150C35-5038-5143-A054-CBA5B8160F6C}"/>
              </a:ext>
            </a:extLst>
          </p:cNvPr>
          <p:cNvCxnSpPr/>
          <p:nvPr/>
        </p:nvCxnSpPr>
        <p:spPr>
          <a:xfrm>
            <a:off x="4955511" y="1143523"/>
            <a:ext cx="0" cy="270300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283AC80-ABCE-884F-A24E-15A54D428AA3}"/>
              </a:ext>
            </a:extLst>
          </p:cNvPr>
          <p:cNvCxnSpPr>
            <a:cxnSpLocks/>
          </p:cNvCxnSpPr>
          <p:nvPr/>
        </p:nvCxnSpPr>
        <p:spPr>
          <a:xfrm>
            <a:off x="3064748" y="1638872"/>
            <a:ext cx="2853732"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88B94D72-A3CE-0F49-A3F5-8A414DCFEE09}"/>
              </a:ext>
            </a:extLst>
          </p:cNvPr>
          <p:cNvPicPr>
            <a:picLocks noChangeAspect="1"/>
          </p:cNvPicPr>
          <p:nvPr/>
        </p:nvPicPr>
        <p:blipFill>
          <a:blip r:embed="rId2"/>
          <a:stretch>
            <a:fillRect/>
          </a:stretch>
        </p:blipFill>
        <p:spPr>
          <a:xfrm>
            <a:off x="4133023" y="1243779"/>
            <a:ext cx="678659" cy="334805"/>
          </a:xfrm>
          <a:prstGeom prst="rect">
            <a:avLst/>
          </a:prstGeom>
        </p:spPr>
      </p:pic>
      <p:pic>
        <p:nvPicPr>
          <p:cNvPr id="14" name="Picture 13">
            <a:extLst>
              <a:ext uri="{FF2B5EF4-FFF2-40B4-BE49-F238E27FC236}">
                <a16:creationId xmlns:a16="http://schemas.microsoft.com/office/drawing/2014/main" id="{6F57C782-D23F-B24E-8F9F-EDEDD9C1813E}"/>
              </a:ext>
            </a:extLst>
          </p:cNvPr>
          <p:cNvPicPr>
            <a:picLocks noChangeAspect="1"/>
          </p:cNvPicPr>
          <p:nvPr/>
        </p:nvPicPr>
        <p:blipFill>
          <a:blip r:embed="rId3"/>
          <a:stretch>
            <a:fillRect/>
          </a:stretch>
        </p:blipFill>
        <p:spPr>
          <a:xfrm>
            <a:off x="5129484" y="1243779"/>
            <a:ext cx="678659" cy="334805"/>
          </a:xfrm>
          <a:prstGeom prst="rect">
            <a:avLst/>
          </a:prstGeom>
        </p:spPr>
      </p:pic>
      <p:pic>
        <p:nvPicPr>
          <p:cNvPr id="16" name="Picture 15">
            <a:extLst>
              <a:ext uri="{FF2B5EF4-FFF2-40B4-BE49-F238E27FC236}">
                <a16:creationId xmlns:a16="http://schemas.microsoft.com/office/drawing/2014/main" id="{BC2B4F86-4424-6E40-894D-1987957D22A5}"/>
              </a:ext>
            </a:extLst>
          </p:cNvPr>
          <p:cNvPicPr>
            <a:picLocks noChangeAspect="1"/>
          </p:cNvPicPr>
          <p:nvPr/>
        </p:nvPicPr>
        <p:blipFill>
          <a:blip r:embed="rId4"/>
          <a:stretch>
            <a:fillRect/>
          </a:stretch>
        </p:blipFill>
        <p:spPr>
          <a:xfrm>
            <a:off x="3333541" y="1274848"/>
            <a:ext cx="293911" cy="284726"/>
          </a:xfrm>
          <a:prstGeom prst="rect">
            <a:avLst/>
          </a:prstGeom>
        </p:spPr>
      </p:pic>
      <p:pic>
        <p:nvPicPr>
          <p:cNvPr id="18" name="Picture 17">
            <a:extLst>
              <a:ext uri="{FF2B5EF4-FFF2-40B4-BE49-F238E27FC236}">
                <a16:creationId xmlns:a16="http://schemas.microsoft.com/office/drawing/2014/main" id="{2D2213CE-A9EC-FD47-B534-48E209924DD0}"/>
              </a:ext>
            </a:extLst>
          </p:cNvPr>
          <p:cNvPicPr>
            <a:picLocks noChangeAspect="1"/>
          </p:cNvPicPr>
          <p:nvPr/>
        </p:nvPicPr>
        <p:blipFill>
          <a:blip r:embed="rId5"/>
          <a:stretch>
            <a:fillRect/>
          </a:stretch>
        </p:blipFill>
        <p:spPr>
          <a:xfrm>
            <a:off x="3431534" y="1805287"/>
            <a:ext cx="115534" cy="187743"/>
          </a:xfrm>
          <a:prstGeom prst="rect">
            <a:avLst/>
          </a:prstGeom>
        </p:spPr>
      </p:pic>
      <p:pic>
        <p:nvPicPr>
          <p:cNvPr id="21" name="Picture 20">
            <a:extLst>
              <a:ext uri="{FF2B5EF4-FFF2-40B4-BE49-F238E27FC236}">
                <a16:creationId xmlns:a16="http://schemas.microsoft.com/office/drawing/2014/main" id="{C8A345B8-0768-334B-B5F7-D01B0493A018}"/>
              </a:ext>
            </a:extLst>
          </p:cNvPr>
          <p:cNvPicPr>
            <a:picLocks noChangeAspect="1"/>
          </p:cNvPicPr>
          <p:nvPr/>
        </p:nvPicPr>
        <p:blipFill>
          <a:blip r:embed="rId5"/>
          <a:stretch>
            <a:fillRect/>
          </a:stretch>
        </p:blipFill>
        <p:spPr>
          <a:xfrm>
            <a:off x="3431534" y="2476927"/>
            <a:ext cx="115534" cy="187743"/>
          </a:xfrm>
          <a:prstGeom prst="rect">
            <a:avLst/>
          </a:prstGeom>
        </p:spPr>
      </p:pic>
      <p:pic>
        <p:nvPicPr>
          <p:cNvPr id="19" name="Picture 18">
            <a:extLst>
              <a:ext uri="{FF2B5EF4-FFF2-40B4-BE49-F238E27FC236}">
                <a16:creationId xmlns:a16="http://schemas.microsoft.com/office/drawing/2014/main" id="{8385A6A3-210A-6E45-99B5-42D3DEC0E42A}"/>
              </a:ext>
            </a:extLst>
          </p:cNvPr>
          <p:cNvPicPr>
            <a:picLocks noChangeAspect="1"/>
          </p:cNvPicPr>
          <p:nvPr/>
        </p:nvPicPr>
        <p:blipFill>
          <a:blip r:embed="rId6"/>
          <a:stretch>
            <a:fillRect/>
          </a:stretch>
        </p:blipFill>
        <p:spPr>
          <a:xfrm>
            <a:off x="3469599" y="2086430"/>
            <a:ext cx="45719" cy="301745"/>
          </a:xfrm>
          <a:prstGeom prst="rect">
            <a:avLst/>
          </a:prstGeom>
        </p:spPr>
      </p:pic>
      <p:pic>
        <p:nvPicPr>
          <p:cNvPr id="23" name="Picture 22">
            <a:extLst>
              <a:ext uri="{FF2B5EF4-FFF2-40B4-BE49-F238E27FC236}">
                <a16:creationId xmlns:a16="http://schemas.microsoft.com/office/drawing/2014/main" id="{5B1DE474-71F1-104B-83A6-5B8DECC77A18}"/>
              </a:ext>
            </a:extLst>
          </p:cNvPr>
          <p:cNvPicPr>
            <a:picLocks noChangeAspect="1"/>
          </p:cNvPicPr>
          <p:nvPr/>
        </p:nvPicPr>
        <p:blipFill>
          <a:blip r:embed="rId6"/>
          <a:stretch>
            <a:fillRect/>
          </a:stretch>
        </p:blipFill>
        <p:spPr>
          <a:xfrm>
            <a:off x="3469599" y="3094960"/>
            <a:ext cx="45719" cy="301745"/>
          </a:xfrm>
          <a:prstGeom prst="rect">
            <a:avLst/>
          </a:prstGeom>
        </p:spPr>
      </p:pic>
      <p:pic>
        <p:nvPicPr>
          <p:cNvPr id="24" name="Picture 23">
            <a:extLst>
              <a:ext uri="{FF2B5EF4-FFF2-40B4-BE49-F238E27FC236}">
                <a16:creationId xmlns:a16="http://schemas.microsoft.com/office/drawing/2014/main" id="{E00377D6-880F-D945-9F46-EA1CA30143DA}"/>
              </a:ext>
            </a:extLst>
          </p:cNvPr>
          <p:cNvPicPr>
            <a:picLocks noChangeAspect="1"/>
          </p:cNvPicPr>
          <p:nvPr/>
        </p:nvPicPr>
        <p:blipFill>
          <a:blip r:embed="rId6"/>
          <a:stretch>
            <a:fillRect/>
          </a:stretch>
        </p:blipFill>
        <p:spPr>
          <a:xfrm>
            <a:off x="4467855" y="2075921"/>
            <a:ext cx="45719" cy="301745"/>
          </a:xfrm>
          <a:prstGeom prst="rect">
            <a:avLst/>
          </a:prstGeom>
        </p:spPr>
      </p:pic>
      <p:pic>
        <p:nvPicPr>
          <p:cNvPr id="25" name="Picture 24">
            <a:extLst>
              <a:ext uri="{FF2B5EF4-FFF2-40B4-BE49-F238E27FC236}">
                <a16:creationId xmlns:a16="http://schemas.microsoft.com/office/drawing/2014/main" id="{0A43DDBB-1835-4C46-B6B7-5C184E6A4833}"/>
              </a:ext>
            </a:extLst>
          </p:cNvPr>
          <p:cNvPicPr>
            <a:picLocks noChangeAspect="1"/>
          </p:cNvPicPr>
          <p:nvPr/>
        </p:nvPicPr>
        <p:blipFill>
          <a:blip r:embed="rId6"/>
          <a:stretch>
            <a:fillRect/>
          </a:stretch>
        </p:blipFill>
        <p:spPr>
          <a:xfrm>
            <a:off x="5474364" y="2096477"/>
            <a:ext cx="45719" cy="301745"/>
          </a:xfrm>
          <a:prstGeom prst="rect">
            <a:avLst/>
          </a:prstGeom>
        </p:spPr>
      </p:pic>
      <p:pic>
        <p:nvPicPr>
          <p:cNvPr id="26" name="Picture 25">
            <a:extLst>
              <a:ext uri="{FF2B5EF4-FFF2-40B4-BE49-F238E27FC236}">
                <a16:creationId xmlns:a16="http://schemas.microsoft.com/office/drawing/2014/main" id="{B06BD383-7B2D-9A47-9EAB-A95AFBD0BE87}"/>
              </a:ext>
            </a:extLst>
          </p:cNvPr>
          <p:cNvPicPr>
            <a:picLocks noChangeAspect="1"/>
          </p:cNvPicPr>
          <p:nvPr/>
        </p:nvPicPr>
        <p:blipFill>
          <a:blip r:embed="rId6"/>
          <a:stretch>
            <a:fillRect/>
          </a:stretch>
        </p:blipFill>
        <p:spPr>
          <a:xfrm>
            <a:off x="4450772" y="3115056"/>
            <a:ext cx="45719" cy="301745"/>
          </a:xfrm>
          <a:prstGeom prst="rect">
            <a:avLst/>
          </a:prstGeom>
        </p:spPr>
      </p:pic>
      <p:pic>
        <p:nvPicPr>
          <p:cNvPr id="27" name="Picture 26">
            <a:extLst>
              <a:ext uri="{FF2B5EF4-FFF2-40B4-BE49-F238E27FC236}">
                <a16:creationId xmlns:a16="http://schemas.microsoft.com/office/drawing/2014/main" id="{B8BC8F87-1722-1B43-853D-E42F4F8E3FA7}"/>
              </a:ext>
            </a:extLst>
          </p:cNvPr>
          <p:cNvPicPr>
            <a:picLocks noChangeAspect="1"/>
          </p:cNvPicPr>
          <p:nvPr/>
        </p:nvPicPr>
        <p:blipFill>
          <a:blip r:embed="rId6"/>
          <a:stretch>
            <a:fillRect/>
          </a:stretch>
        </p:blipFill>
        <p:spPr>
          <a:xfrm>
            <a:off x="5445953" y="3121770"/>
            <a:ext cx="45719" cy="301745"/>
          </a:xfrm>
          <a:prstGeom prst="rect">
            <a:avLst/>
          </a:prstGeom>
        </p:spPr>
      </p:pic>
      <p:pic>
        <p:nvPicPr>
          <p:cNvPr id="20" name="Picture 19">
            <a:extLst>
              <a:ext uri="{FF2B5EF4-FFF2-40B4-BE49-F238E27FC236}">
                <a16:creationId xmlns:a16="http://schemas.microsoft.com/office/drawing/2014/main" id="{D3B42EE1-15B5-5142-872E-5D89868AE417}"/>
              </a:ext>
            </a:extLst>
          </p:cNvPr>
          <p:cNvPicPr>
            <a:picLocks noChangeAspect="1"/>
          </p:cNvPicPr>
          <p:nvPr/>
        </p:nvPicPr>
        <p:blipFill>
          <a:blip r:embed="rId7"/>
          <a:stretch>
            <a:fillRect/>
          </a:stretch>
        </p:blipFill>
        <p:spPr>
          <a:xfrm>
            <a:off x="3459551" y="2818465"/>
            <a:ext cx="77685" cy="161843"/>
          </a:xfrm>
          <a:prstGeom prst="rect">
            <a:avLst/>
          </a:prstGeom>
        </p:spPr>
      </p:pic>
      <p:pic>
        <p:nvPicPr>
          <p:cNvPr id="29" name="Picture 28">
            <a:extLst>
              <a:ext uri="{FF2B5EF4-FFF2-40B4-BE49-F238E27FC236}">
                <a16:creationId xmlns:a16="http://schemas.microsoft.com/office/drawing/2014/main" id="{A36D0493-DD26-0543-B6C2-A9FC9B25C2F0}"/>
              </a:ext>
            </a:extLst>
          </p:cNvPr>
          <p:cNvPicPr>
            <a:picLocks noChangeAspect="1"/>
          </p:cNvPicPr>
          <p:nvPr/>
        </p:nvPicPr>
        <p:blipFill>
          <a:blip r:embed="rId7"/>
          <a:stretch>
            <a:fillRect/>
          </a:stretch>
        </p:blipFill>
        <p:spPr>
          <a:xfrm>
            <a:off x="3470445" y="3502028"/>
            <a:ext cx="77685" cy="161843"/>
          </a:xfrm>
          <a:prstGeom prst="rect">
            <a:avLst/>
          </a:prstGeom>
        </p:spPr>
      </p:pic>
      <p:pic>
        <p:nvPicPr>
          <p:cNvPr id="22" name="Picture 21">
            <a:extLst>
              <a:ext uri="{FF2B5EF4-FFF2-40B4-BE49-F238E27FC236}">
                <a16:creationId xmlns:a16="http://schemas.microsoft.com/office/drawing/2014/main" id="{23780DFC-9892-9445-9282-9EBEBF090F79}"/>
              </a:ext>
            </a:extLst>
          </p:cNvPr>
          <p:cNvPicPr>
            <a:picLocks noChangeAspect="1"/>
          </p:cNvPicPr>
          <p:nvPr/>
        </p:nvPicPr>
        <p:blipFill>
          <a:blip r:embed="rId8"/>
          <a:stretch>
            <a:fillRect/>
          </a:stretch>
        </p:blipFill>
        <p:spPr>
          <a:xfrm>
            <a:off x="4417611" y="1832711"/>
            <a:ext cx="162825" cy="162825"/>
          </a:xfrm>
          <a:prstGeom prst="rect">
            <a:avLst/>
          </a:prstGeom>
        </p:spPr>
      </p:pic>
      <p:pic>
        <p:nvPicPr>
          <p:cNvPr id="31" name="Picture 30">
            <a:extLst>
              <a:ext uri="{FF2B5EF4-FFF2-40B4-BE49-F238E27FC236}">
                <a16:creationId xmlns:a16="http://schemas.microsoft.com/office/drawing/2014/main" id="{74D8FF94-E201-D644-9E3A-10A2B22FE712}"/>
              </a:ext>
            </a:extLst>
          </p:cNvPr>
          <p:cNvPicPr>
            <a:picLocks noChangeAspect="1"/>
          </p:cNvPicPr>
          <p:nvPr/>
        </p:nvPicPr>
        <p:blipFill>
          <a:blip r:embed="rId8"/>
          <a:stretch>
            <a:fillRect/>
          </a:stretch>
        </p:blipFill>
        <p:spPr>
          <a:xfrm>
            <a:off x="4407092" y="2482989"/>
            <a:ext cx="162825" cy="162825"/>
          </a:xfrm>
          <a:prstGeom prst="rect">
            <a:avLst/>
          </a:prstGeom>
        </p:spPr>
      </p:pic>
      <p:pic>
        <p:nvPicPr>
          <p:cNvPr id="32" name="Picture 31">
            <a:extLst>
              <a:ext uri="{FF2B5EF4-FFF2-40B4-BE49-F238E27FC236}">
                <a16:creationId xmlns:a16="http://schemas.microsoft.com/office/drawing/2014/main" id="{EB14DBF6-FE13-1E46-BA69-8599849B7181}"/>
              </a:ext>
            </a:extLst>
          </p:cNvPr>
          <p:cNvPicPr>
            <a:picLocks noChangeAspect="1"/>
          </p:cNvPicPr>
          <p:nvPr/>
        </p:nvPicPr>
        <p:blipFill>
          <a:blip r:embed="rId8"/>
          <a:stretch>
            <a:fillRect/>
          </a:stretch>
        </p:blipFill>
        <p:spPr>
          <a:xfrm>
            <a:off x="5397449" y="2847000"/>
            <a:ext cx="162825" cy="162825"/>
          </a:xfrm>
          <a:prstGeom prst="rect">
            <a:avLst/>
          </a:prstGeom>
        </p:spPr>
      </p:pic>
      <p:pic>
        <p:nvPicPr>
          <p:cNvPr id="33" name="Picture 32">
            <a:extLst>
              <a:ext uri="{FF2B5EF4-FFF2-40B4-BE49-F238E27FC236}">
                <a16:creationId xmlns:a16="http://schemas.microsoft.com/office/drawing/2014/main" id="{5C9BEC59-7FCC-AE4D-912C-83DE9C96DF62}"/>
              </a:ext>
            </a:extLst>
          </p:cNvPr>
          <p:cNvPicPr>
            <a:picLocks noChangeAspect="1"/>
          </p:cNvPicPr>
          <p:nvPr/>
        </p:nvPicPr>
        <p:blipFill>
          <a:blip r:embed="rId8"/>
          <a:stretch>
            <a:fillRect/>
          </a:stretch>
        </p:blipFill>
        <p:spPr>
          <a:xfrm>
            <a:off x="5410259" y="3552529"/>
            <a:ext cx="162825" cy="162825"/>
          </a:xfrm>
          <a:prstGeom prst="rect">
            <a:avLst/>
          </a:prstGeom>
        </p:spPr>
      </p:pic>
      <p:pic>
        <p:nvPicPr>
          <p:cNvPr id="28" name="Picture 27">
            <a:extLst>
              <a:ext uri="{FF2B5EF4-FFF2-40B4-BE49-F238E27FC236}">
                <a16:creationId xmlns:a16="http://schemas.microsoft.com/office/drawing/2014/main" id="{121231DC-A815-3B40-9F44-444A10A2A3F9}"/>
              </a:ext>
            </a:extLst>
          </p:cNvPr>
          <p:cNvPicPr>
            <a:picLocks noChangeAspect="1"/>
          </p:cNvPicPr>
          <p:nvPr/>
        </p:nvPicPr>
        <p:blipFill>
          <a:blip r:embed="rId9"/>
          <a:stretch>
            <a:fillRect/>
          </a:stretch>
        </p:blipFill>
        <p:spPr>
          <a:xfrm>
            <a:off x="5435905" y="1801510"/>
            <a:ext cx="119045" cy="229587"/>
          </a:xfrm>
          <a:prstGeom prst="rect">
            <a:avLst/>
          </a:prstGeom>
        </p:spPr>
      </p:pic>
      <p:pic>
        <p:nvPicPr>
          <p:cNvPr id="35" name="Picture 34">
            <a:extLst>
              <a:ext uri="{FF2B5EF4-FFF2-40B4-BE49-F238E27FC236}">
                <a16:creationId xmlns:a16="http://schemas.microsoft.com/office/drawing/2014/main" id="{7B63818D-5207-8E43-855F-F1D16A552EE0}"/>
              </a:ext>
            </a:extLst>
          </p:cNvPr>
          <p:cNvPicPr>
            <a:picLocks noChangeAspect="1"/>
          </p:cNvPicPr>
          <p:nvPr/>
        </p:nvPicPr>
        <p:blipFill>
          <a:blip r:embed="rId9"/>
          <a:stretch>
            <a:fillRect/>
          </a:stretch>
        </p:blipFill>
        <p:spPr>
          <a:xfrm>
            <a:off x="5419338" y="2487424"/>
            <a:ext cx="119045" cy="229587"/>
          </a:xfrm>
          <a:prstGeom prst="rect">
            <a:avLst/>
          </a:prstGeom>
        </p:spPr>
      </p:pic>
      <p:pic>
        <p:nvPicPr>
          <p:cNvPr id="36" name="Picture 35">
            <a:extLst>
              <a:ext uri="{FF2B5EF4-FFF2-40B4-BE49-F238E27FC236}">
                <a16:creationId xmlns:a16="http://schemas.microsoft.com/office/drawing/2014/main" id="{FA3A7C80-0D6F-DE4F-803C-F4963C5E10F0}"/>
              </a:ext>
            </a:extLst>
          </p:cNvPr>
          <p:cNvPicPr>
            <a:picLocks noChangeAspect="1"/>
          </p:cNvPicPr>
          <p:nvPr/>
        </p:nvPicPr>
        <p:blipFill>
          <a:blip r:embed="rId9"/>
          <a:stretch>
            <a:fillRect/>
          </a:stretch>
        </p:blipFill>
        <p:spPr>
          <a:xfrm>
            <a:off x="4416264" y="2815508"/>
            <a:ext cx="119045" cy="229587"/>
          </a:xfrm>
          <a:prstGeom prst="rect">
            <a:avLst/>
          </a:prstGeom>
        </p:spPr>
      </p:pic>
      <p:pic>
        <p:nvPicPr>
          <p:cNvPr id="37" name="Picture 36">
            <a:extLst>
              <a:ext uri="{FF2B5EF4-FFF2-40B4-BE49-F238E27FC236}">
                <a16:creationId xmlns:a16="http://schemas.microsoft.com/office/drawing/2014/main" id="{D58DDCAD-6B95-5C41-B851-46D8421FF14D}"/>
              </a:ext>
            </a:extLst>
          </p:cNvPr>
          <p:cNvPicPr>
            <a:picLocks noChangeAspect="1"/>
          </p:cNvPicPr>
          <p:nvPr/>
        </p:nvPicPr>
        <p:blipFill>
          <a:blip r:embed="rId9"/>
          <a:stretch>
            <a:fillRect/>
          </a:stretch>
        </p:blipFill>
        <p:spPr>
          <a:xfrm>
            <a:off x="4405547" y="3502028"/>
            <a:ext cx="119045" cy="229587"/>
          </a:xfrm>
          <a:prstGeom prst="rect">
            <a:avLst/>
          </a:prstGeom>
        </p:spPr>
      </p:pic>
    </p:spTree>
    <p:extLst>
      <p:ext uri="{BB962C8B-B14F-4D97-AF65-F5344CB8AC3E}">
        <p14:creationId xmlns:p14="http://schemas.microsoft.com/office/powerpoint/2010/main" val="39770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The Average Causal Effect</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We define the </a:t>
            </a:r>
            <a:r>
              <a:rPr lang="en-US" altLang="en-US" sz="1800" dirty="0">
                <a:solidFill>
                  <a:schemeClr val="accent3"/>
                </a:solidFill>
                <a:ea typeface="ＭＳ Ｐゴシック" panose="020B0600070205080204" pitchFamily="34" charset="-128"/>
              </a:rPr>
              <a:t>average causal effect </a:t>
            </a:r>
            <a:r>
              <a:rPr lang="en-US" altLang="en-US" sz="1800" dirty="0">
                <a:ea typeface="ＭＳ Ｐゴシック" panose="020B0600070205080204" pitchFamily="34" charset="-128"/>
              </a:rPr>
              <a:t>to be:</a:t>
            </a: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r>
              <a:rPr lang="en-US" altLang="en-US" sz="1400" dirty="0">
                <a:ea typeface="ＭＳ Ｐゴシック" panose="020B0600070205080204" pitchFamily="34" charset="-128"/>
              </a:rPr>
              <a:t>where the expectation refers to independent and identical draws of the experimental units from an underlying population </a:t>
            </a:r>
          </a:p>
          <a:p>
            <a:pPr lvl="1">
              <a:lnSpc>
                <a:spcPct val="90000"/>
              </a:lnSpc>
            </a:pPr>
            <a:r>
              <a:rPr lang="en-US" altLang="en-US" sz="1400" dirty="0">
                <a:ea typeface="ＭＳ Ｐゴシック" panose="020B0600070205080204" pitchFamily="34" charset="-128"/>
              </a:rPr>
              <a:t>and thus the value of     is actually independent of  </a:t>
            </a:r>
          </a:p>
          <a:p>
            <a:pPr lvl="1">
              <a:lnSpc>
                <a:spcPct val="90000"/>
              </a:lnSpc>
            </a:pPr>
            <a:endParaRPr lang="en-US" altLang="en-US" sz="14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Can we estimate    from data? </a:t>
            </a: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9ACC7538-DE85-D74B-BE18-72CDCC474220}"/>
              </a:ext>
            </a:extLst>
          </p:cNvPr>
          <p:cNvPicPr>
            <a:picLocks noChangeAspect="1"/>
          </p:cNvPicPr>
          <p:nvPr/>
        </p:nvPicPr>
        <p:blipFill>
          <a:blip r:embed="rId2"/>
          <a:stretch>
            <a:fillRect/>
          </a:stretch>
        </p:blipFill>
        <p:spPr>
          <a:xfrm>
            <a:off x="2987989" y="1844092"/>
            <a:ext cx="3161602" cy="379803"/>
          </a:xfrm>
          <a:prstGeom prst="rect">
            <a:avLst/>
          </a:prstGeom>
        </p:spPr>
      </p:pic>
      <p:pic>
        <p:nvPicPr>
          <p:cNvPr id="5" name="Picture 4">
            <a:extLst>
              <a:ext uri="{FF2B5EF4-FFF2-40B4-BE49-F238E27FC236}">
                <a16:creationId xmlns:a16="http://schemas.microsoft.com/office/drawing/2014/main" id="{C78ED92D-FBD2-5848-8AEE-020267C2F060}"/>
              </a:ext>
            </a:extLst>
          </p:cNvPr>
          <p:cNvPicPr>
            <a:picLocks noChangeAspect="1"/>
          </p:cNvPicPr>
          <p:nvPr/>
        </p:nvPicPr>
        <p:blipFill>
          <a:blip r:embed="rId3"/>
          <a:stretch>
            <a:fillRect/>
          </a:stretch>
        </p:blipFill>
        <p:spPr>
          <a:xfrm>
            <a:off x="4015572" y="2875433"/>
            <a:ext cx="134397" cy="119464"/>
          </a:xfrm>
          <a:prstGeom prst="rect">
            <a:avLst/>
          </a:prstGeom>
        </p:spPr>
      </p:pic>
      <p:pic>
        <p:nvPicPr>
          <p:cNvPr id="6" name="Picture 5">
            <a:extLst>
              <a:ext uri="{FF2B5EF4-FFF2-40B4-BE49-F238E27FC236}">
                <a16:creationId xmlns:a16="http://schemas.microsoft.com/office/drawing/2014/main" id="{F58E2FE8-1D4F-7640-9043-F501427DB564}"/>
              </a:ext>
            </a:extLst>
          </p:cNvPr>
          <p:cNvPicPr>
            <a:picLocks noChangeAspect="1"/>
          </p:cNvPicPr>
          <p:nvPr/>
        </p:nvPicPr>
        <p:blipFill>
          <a:blip r:embed="rId4"/>
          <a:stretch>
            <a:fillRect/>
          </a:stretch>
        </p:blipFill>
        <p:spPr>
          <a:xfrm>
            <a:off x="6250318" y="2810282"/>
            <a:ext cx="80144" cy="189431"/>
          </a:xfrm>
          <a:prstGeom prst="rect">
            <a:avLst/>
          </a:prstGeom>
        </p:spPr>
      </p:pic>
      <p:pic>
        <p:nvPicPr>
          <p:cNvPr id="7" name="Picture 6">
            <a:extLst>
              <a:ext uri="{FF2B5EF4-FFF2-40B4-BE49-F238E27FC236}">
                <a16:creationId xmlns:a16="http://schemas.microsoft.com/office/drawing/2014/main" id="{B50C46B9-634B-9A4F-92D4-7FAB6E114AD3}"/>
              </a:ext>
            </a:extLst>
          </p:cNvPr>
          <p:cNvPicPr>
            <a:picLocks noChangeAspect="1"/>
          </p:cNvPicPr>
          <p:nvPr/>
        </p:nvPicPr>
        <p:blipFill>
          <a:blip r:embed="rId5"/>
          <a:stretch>
            <a:fillRect/>
          </a:stretch>
        </p:blipFill>
        <p:spPr>
          <a:xfrm>
            <a:off x="3653833" y="3386294"/>
            <a:ext cx="147507" cy="131117"/>
          </a:xfrm>
          <a:prstGeom prst="rect">
            <a:avLst/>
          </a:prstGeom>
        </p:spPr>
      </p:pic>
    </p:spTree>
    <p:extLst>
      <p:ext uri="{BB962C8B-B14F-4D97-AF65-F5344CB8AC3E}">
        <p14:creationId xmlns:p14="http://schemas.microsoft.com/office/powerpoint/2010/main" val="299047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115367" y="276225"/>
            <a:ext cx="7019639" cy="857250"/>
          </a:xfrm>
        </p:spPr>
        <p:txBody>
          <a:bodyPr>
            <a:normAutofit fontScale="90000"/>
          </a:bodyPr>
          <a:lstStyle/>
          <a:p>
            <a:r>
              <a:rPr lang="en-US" altLang="en-US" sz="2700" dirty="0">
                <a:ea typeface="ＭＳ Ｐゴシック" panose="020B0600070205080204" pitchFamily="34" charset="-128"/>
              </a:rPr>
              <a:t>Some Basic Causal Inference Methodologies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Randomized controlled trials (RCTs)</a:t>
            </a:r>
          </a:p>
          <a:p>
            <a:pPr lvl="1">
              <a:lnSpc>
                <a:spcPct val="90000"/>
              </a:lnSpc>
            </a:pPr>
            <a:r>
              <a:rPr lang="en-US" altLang="en-US" sz="1400" dirty="0">
                <a:ea typeface="ＭＳ Ｐゴシック" panose="020B0600070205080204" pitchFamily="34" charset="-128"/>
              </a:rPr>
              <a:t>see lecture 13 and the first part of this lecture</a:t>
            </a:r>
          </a:p>
          <a:p>
            <a:pPr lvl="1">
              <a:lnSpc>
                <a:spcPct val="90000"/>
              </a:lnSpc>
            </a:pPr>
            <a:r>
              <a:rPr lang="en-US" altLang="en-US" sz="1400" dirty="0">
                <a:ea typeface="ＭＳ Ｐゴシック" panose="020B0600070205080204" pitchFamily="34" charset="-128"/>
              </a:rPr>
              <a:t>the gold standard</a:t>
            </a:r>
          </a:p>
          <a:p>
            <a:pPr lvl="1">
              <a:lnSpc>
                <a:spcPct val="90000"/>
              </a:lnSpc>
            </a:pPr>
            <a:r>
              <a:rPr lang="en-US" altLang="en-US" sz="1400" dirty="0">
                <a:ea typeface="ＭＳ Ｐゴシック" panose="020B0600070205080204" pitchFamily="34" charset="-128"/>
              </a:rPr>
              <a:t>but RCTs require that we can assign treatments to units as we please, and that’s often neither ethical nor practical</a:t>
            </a:r>
          </a:p>
          <a:p>
            <a:pPr>
              <a:lnSpc>
                <a:spcPct val="90000"/>
              </a:lnSpc>
            </a:pPr>
            <a:r>
              <a:rPr lang="en-US" altLang="en-US" sz="1800" dirty="0">
                <a:ea typeface="ＭＳ Ｐゴシック" panose="020B0600070205080204" pitchFamily="34" charset="-128"/>
              </a:rPr>
              <a:t>Natural experiments</a:t>
            </a:r>
          </a:p>
          <a:p>
            <a:pPr>
              <a:lnSpc>
                <a:spcPct val="90000"/>
              </a:lnSpc>
            </a:pPr>
            <a:r>
              <a:rPr lang="en-US" altLang="en-US" sz="1800" dirty="0">
                <a:ea typeface="ＭＳ Ｐゴシック" panose="020B0600070205080204" pitchFamily="34" charset="-128"/>
              </a:rPr>
              <a:t>Propensity-score weighting</a:t>
            </a:r>
          </a:p>
          <a:p>
            <a:pPr>
              <a:lnSpc>
                <a:spcPct val="90000"/>
              </a:lnSpc>
            </a:pPr>
            <a:r>
              <a:rPr lang="en-US" altLang="en-US" sz="1800" dirty="0">
                <a:ea typeface="ＭＳ Ｐゴシック" panose="020B0600070205080204" pitchFamily="34" charset="-128"/>
              </a:rPr>
              <a:t>Matching</a:t>
            </a:r>
          </a:p>
          <a:p>
            <a:pPr>
              <a:lnSpc>
                <a:spcPct val="90000"/>
              </a:lnSpc>
            </a:pPr>
            <a:endParaRPr lang="en-US" altLang="en-US" sz="18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390012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115367" y="276225"/>
            <a:ext cx="7019639" cy="857250"/>
          </a:xfrm>
        </p:spPr>
        <p:txBody>
          <a:bodyPr>
            <a:normAutofit/>
          </a:bodyPr>
          <a:lstStyle/>
          <a:p>
            <a:r>
              <a:rPr lang="en-US" altLang="en-US" sz="2700" dirty="0">
                <a:ea typeface="ＭＳ Ｐゴシック" panose="020B0600070205080204" pitchFamily="34" charset="-128"/>
              </a:rPr>
              <a:t>Causal Inference with Covariates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964241" cy="3190875"/>
          </a:xfrm>
        </p:spPr>
        <p:txBody>
          <a:bodyPr>
            <a:normAutofit/>
          </a:bodyPr>
          <a:lstStyle/>
          <a:p>
            <a:pPr>
              <a:lnSpc>
                <a:spcPct val="90000"/>
              </a:lnSpc>
            </a:pPr>
            <a:r>
              <a:rPr lang="en-US" altLang="en-US" sz="1800" dirty="0">
                <a:ea typeface="ＭＳ Ｐゴシック" panose="020B0600070205080204" pitchFamily="34" charset="-128"/>
              </a:rPr>
              <a:t>In many situations we have a covariate vector       associated with the   </a:t>
            </a:r>
            <a:r>
              <a:rPr lang="en-US" altLang="en-US" sz="1800" dirty="0" err="1">
                <a:ea typeface="ＭＳ Ｐゴシック" panose="020B0600070205080204" pitchFamily="34" charset="-128"/>
              </a:rPr>
              <a:t>th</a:t>
            </a:r>
            <a:r>
              <a:rPr lang="en-US" altLang="en-US" sz="1800" dirty="0">
                <a:ea typeface="ＭＳ Ｐゴシック" panose="020B0600070205080204" pitchFamily="34" charset="-128"/>
              </a:rPr>
              <a:t> experimental unit in addition to the outcome</a:t>
            </a:r>
          </a:p>
          <a:p>
            <a:pPr>
              <a:lnSpc>
                <a:spcPct val="90000"/>
              </a:lnSpc>
            </a:pPr>
            <a:r>
              <a:rPr lang="en-US" altLang="en-US" sz="1800" dirty="0">
                <a:ea typeface="ＭＳ Ｐゴシック" panose="020B0600070205080204" pitchFamily="34" charset="-128"/>
              </a:rPr>
              <a:t>This allows us to think of causal inference as a </a:t>
            </a:r>
            <a:r>
              <a:rPr lang="en-US" altLang="en-US" sz="1800" dirty="0">
                <a:solidFill>
                  <a:schemeClr val="accent3"/>
                </a:solidFill>
                <a:ea typeface="ＭＳ Ｐゴシック" panose="020B0600070205080204" pitchFamily="34" charset="-128"/>
              </a:rPr>
              <a:t>missing data problem</a:t>
            </a:r>
          </a:p>
          <a:p>
            <a:pPr lvl="1">
              <a:lnSpc>
                <a:spcPct val="90000"/>
              </a:lnSpc>
            </a:pPr>
            <a:r>
              <a:rPr lang="en-US" altLang="en-US" sz="1400" dirty="0">
                <a:ea typeface="ＭＳ Ｐゴシック" panose="020B0600070205080204" pitchFamily="34" charset="-128"/>
              </a:rPr>
              <a:t>we use the covariate in a regression to fill in the missing potential outcome, and then subtract </a:t>
            </a:r>
            <a:endParaRPr lang="en-US" altLang="en-US" sz="10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9014958-9FD0-374A-A781-0A13B4876278}"/>
              </a:ext>
            </a:extLst>
          </p:cNvPr>
          <p:cNvPicPr>
            <a:picLocks noChangeAspect="1"/>
          </p:cNvPicPr>
          <p:nvPr/>
        </p:nvPicPr>
        <p:blipFill>
          <a:blip r:embed="rId2"/>
          <a:stretch>
            <a:fillRect/>
          </a:stretch>
        </p:blipFill>
        <p:spPr>
          <a:xfrm>
            <a:off x="6581529" y="1421840"/>
            <a:ext cx="291542" cy="237837"/>
          </a:xfrm>
          <a:prstGeom prst="rect">
            <a:avLst/>
          </a:prstGeom>
        </p:spPr>
      </p:pic>
      <p:pic>
        <p:nvPicPr>
          <p:cNvPr id="4" name="Picture 3">
            <a:extLst>
              <a:ext uri="{FF2B5EF4-FFF2-40B4-BE49-F238E27FC236}">
                <a16:creationId xmlns:a16="http://schemas.microsoft.com/office/drawing/2014/main" id="{6A989A3F-6F3B-FA41-9DB9-48C585B17E48}"/>
              </a:ext>
            </a:extLst>
          </p:cNvPr>
          <p:cNvPicPr>
            <a:picLocks noChangeAspect="1"/>
          </p:cNvPicPr>
          <p:nvPr/>
        </p:nvPicPr>
        <p:blipFill>
          <a:blip r:embed="rId3"/>
          <a:stretch>
            <a:fillRect/>
          </a:stretch>
        </p:blipFill>
        <p:spPr>
          <a:xfrm>
            <a:off x="7595119" y="1667136"/>
            <a:ext cx="222529" cy="237876"/>
          </a:xfrm>
          <a:prstGeom prst="rect">
            <a:avLst/>
          </a:prstGeom>
        </p:spPr>
      </p:pic>
      <p:pic>
        <p:nvPicPr>
          <p:cNvPr id="5" name="Picture 4">
            <a:extLst>
              <a:ext uri="{FF2B5EF4-FFF2-40B4-BE49-F238E27FC236}">
                <a16:creationId xmlns:a16="http://schemas.microsoft.com/office/drawing/2014/main" id="{C4CB8B9C-9FB0-7A41-AE67-AA426F30CE7A}"/>
              </a:ext>
            </a:extLst>
          </p:cNvPr>
          <p:cNvPicPr>
            <a:picLocks noChangeAspect="1"/>
          </p:cNvPicPr>
          <p:nvPr/>
        </p:nvPicPr>
        <p:blipFill>
          <a:blip r:embed="rId4"/>
          <a:stretch>
            <a:fillRect/>
          </a:stretch>
        </p:blipFill>
        <p:spPr>
          <a:xfrm>
            <a:off x="2773833" y="1659677"/>
            <a:ext cx="89947" cy="212602"/>
          </a:xfrm>
          <a:prstGeom prst="rect">
            <a:avLst/>
          </a:prstGeom>
        </p:spPr>
      </p:pic>
    </p:spTree>
    <p:extLst>
      <p:ext uri="{BB962C8B-B14F-4D97-AF65-F5344CB8AC3E}">
        <p14:creationId xmlns:p14="http://schemas.microsoft.com/office/powerpoint/2010/main" val="67917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Causal Inference with Covariates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165417" y="3545586"/>
            <a:ext cx="7217259" cy="1211917"/>
          </a:xfrm>
        </p:spPr>
        <p:txBody>
          <a:bodyPr>
            <a:normAutofit/>
          </a:bodyPr>
          <a:lstStyle/>
          <a:p>
            <a:pPr>
              <a:lnSpc>
                <a:spcPct val="90000"/>
              </a:lnSpc>
            </a:pPr>
            <a:r>
              <a:rPr lang="en-US" altLang="en-US" sz="1800" dirty="0">
                <a:ea typeface="ＭＳ Ｐゴシック" panose="020B0600070205080204" pitchFamily="34" charset="-128"/>
              </a:rPr>
              <a:t>We use the covariates in a regression to fill in the missing potential outcome, and then subtract</a:t>
            </a:r>
          </a:p>
          <a:p>
            <a:pPr>
              <a:lnSpc>
                <a:spcPct val="90000"/>
              </a:lnSpc>
            </a:pPr>
            <a:r>
              <a:rPr lang="en-US" altLang="en-US" sz="1800" dirty="0">
                <a:ea typeface="ＭＳ Ｐゴシック" panose="020B0600070205080204" pitchFamily="34" charset="-128"/>
              </a:rPr>
              <a:t>Cf. matching between two individuals with the same covariate who have a different assignment to treatment/control </a:t>
            </a: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3" name="Rectangle 2">
            <a:extLst>
              <a:ext uri="{FF2B5EF4-FFF2-40B4-BE49-F238E27FC236}">
                <a16:creationId xmlns:a16="http://schemas.microsoft.com/office/drawing/2014/main" id="{42765E44-914C-3643-BEE0-ED8A80319908}"/>
              </a:ext>
            </a:extLst>
          </p:cNvPr>
          <p:cNvSpPr/>
          <p:nvPr/>
        </p:nvSpPr>
        <p:spPr>
          <a:xfrm>
            <a:off x="2723104" y="1139964"/>
            <a:ext cx="3094893" cy="217599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E9307B3-708B-334B-8D94-5F0A82EE4E3B}"/>
              </a:ext>
            </a:extLst>
          </p:cNvPr>
          <p:cNvCxnSpPr/>
          <p:nvPr/>
        </p:nvCxnSpPr>
        <p:spPr>
          <a:xfrm>
            <a:off x="4165136" y="1139964"/>
            <a:ext cx="0" cy="21759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E150C35-5038-5143-A054-CBA5B8160F6C}"/>
              </a:ext>
            </a:extLst>
          </p:cNvPr>
          <p:cNvCxnSpPr/>
          <p:nvPr/>
        </p:nvCxnSpPr>
        <p:spPr>
          <a:xfrm>
            <a:off x="5009837" y="1133475"/>
            <a:ext cx="0" cy="21759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283AC80-ABCE-884F-A24E-15A54D428AA3}"/>
              </a:ext>
            </a:extLst>
          </p:cNvPr>
          <p:cNvCxnSpPr>
            <a:cxnSpLocks/>
          </p:cNvCxnSpPr>
          <p:nvPr/>
        </p:nvCxnSpPr>
        <p:spPr>
          <a:xfrm>
            <a:off x="2723104" y="1532244"/>
            <a:ext cx="3094892"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88B94D72-A3CE-0F49-A3F5-8A414DCFEE09}"/>
              </a:ext>
            </a:extLst>
          </p:cNvPr>
          <p:cNvPicPr>
            <a:picLocks noChangeAspect="1"/>
          </p:cNvPicPr>
          <p:nvPr/>
        </p:nvPicPr>
        <p:blipFill>
          <a:blip r:embed="rId2"/>
          <a:stretch>
            <a:fillRect/>
          </a:stretch>
        </p:blipFill>
        <p:spPr>
          <a:xfrm>
            <a:off x="4319575" y="1214184"/>
            <a:ext cx="569556" cy="269527"/>
          </a:xfrm>
          <a:prstGeom prst="rect">
            <a:avLst/>
          </a:prstGeom>
        </p:spPr>
      </p:pic>
      <p:pic>
        <p:nvPicPr>
          <p:cNvPr id="14" name="Picture 13">
            <a:extLst>
              <a:ext uri="{FF2B5EF4-FFF2-40B4-BE49-F238E27FC236}">
                <a16:creationId xmlns:a16="http://schemas.microsoft.com/office/drawing/2014/main" id="{6F57C782-D23F-B24E-8F9F-EDEDD9C1813E}"/>
              </a:ext>
            </a:extLst>
          </p:cNvPr>
          <p:cNvPicPr>
            <a:picLocks noChangeAspect="1"/>
          </p:cNvPicPr>
          <p:nvPr/>
        </p:nvPicPr>
        <p:blipFill>
          <a:blip r:embed="rId3"/>
          <a:stretch>
            <a:fillRect/>
          </a:stretch>
        </p:blipFill>
        <p:spPr>
          <a:xfrm>
            <a:off x="5155842" y="1214184"/>
            <a:ext cx="569556" cy="269527"/>
          </a:xfrm>
          <a:prstGeom prst="rect">
            <a:avLst/>
          </a:prstGeom>
        </p:spPr>
      </p:pic>
      <p:pic>
        <p:nvPicPr>
          <p:cNvPr id="16" name="Picture 15">
            <a:extLst>
              <a:ext uri="{FF2B5EF4-FFF2-40B4-BE49-F238E27FC236}">
                <a16:creationId xmlns:a16="http://schemas.microsoft.com/office/drawing/2014/main" id="{BC2B4F86-4424-6E40-894D-1987957D22A5}"/>
              </a:ext>
            </a:extLst>
          </p:cNvPr>
          <p:cNvPicPr>
            <a:picLocks noChangeAspect="1"/>
          </p:cNvPicPr>
          <p:nvPr/>
        </p:nvPicPr>
        <p:blipFill>
          <a:blip r:embed="rId4"/>
          <a:stretch>
            <a:fillRect/>
          </a:stretch>
        </p:blipFill>
        <p:spPr>
          <a:xfrm>
            <a:off x="3648620" y="1239195"/>
            <a:ext cx="246661" cy="229212"/>
          </a:xfrm>
          <a:prstGeom prst="rect">
            <a:avLst/>
          </a:prstGeom>
        </p:spPr>
      </p:pic>
      <p:pic>
        <p:nvPicPr>
          <p:cNvPr id="18" name="Picture 17">
            <a:extLst>
              <a:ext uri="{FF2B5EF4-FFF2-40B4-BE49-F238E27FC236}">
                <a16:creationId xmlns:a16="http://schemas.microsoft.com/office/drawing/2014/main" id="{2D2213CE-A9EC-FD47-B534-48E209924DD0}"/>
              </a:ext>
            </a:extLst>
          </p:cNvPr>
          <p:cNvPicPr>
            <a:picLocks noChangeAspect="1"/>
          </p:cNvPicPr>
          <p:nvPr/>
        </p:nvPicPr>
        <p:blipFill>
          <a:blip r:embed="rId5"/>
          <a:stretch>
            <a:fillRect/>
          </a:stretch>
        </p:blipFill>
        <p:spPr>
          <a:xfrm>
            <a:off x="3730859" y="1666213"/>
            <a:ext cx="96960" cy="151138"/>
          </a:xfrm>
          <a:prstGeom prst="rect">
            <a:avLst/>
          </a:prstGeom>
        </p:spPr>
      </p:pic>
      <p:pic>
        <p:nvPicPr>
          <p:cNvPr id="21" name="Picture 20">
            <a:extLst>
              <a:ext uri="{FF2B5EF4-FFF2-40B4-BE49-F238E27FC236}">
                <a16:creationId xmlns:a16="http://schemas.microsoft.com/office/drawing/2014/main" id="{C8A345B8-0768-334B-B5F7-D01B0493A018}"/>
              </a:ext>
            </a:extLst>
          </p:cNvPr>
          <p:cNvPicPr>
            <a:picLocks noChangeAspect="1"/>
          </p:cNvPicPr>
          <p:nvPr/>
        </p:nvPicPr>
        <p:blipFill>
          <a:blip r:embed="rId5"/>
          <a:stretch>
            <a:fillRect/>
          </a:stretch>
        </p:blipFill>
        <p:spPr>
          <a:xfrm>
            <a:off x="3730859" y="2206901"/>
            <a:ext cx="96960" cy="151138"/>
          </a:xfrm>
          <a:prstGeom prst="rect">
            <a:avLst/>
          </a:prstGeom>
        </p:spPr>
      </p:pic>
      <p:pic>
        <p:nvPicPr>
          <p:cNvPr id="19" name="Picture 18">
            <a:extLst>
              <a:ext uri="{FF2B5EF4-FFF2-40B4-BE49-F238E27FC236}">
                <a16:creationId xmlns:a16="http://schemas.microsoft.com/office/drawing/2014/main" id="{8385A6A3-210A-6E45-99B5-42D3DEC0E42A}"/>
              </a:ext>
            </a:extLst>
          </p:cNvPr>
          <p:cNvPicPr>
            <a:picLocks noChangeAspect="1"/>
          </p:cNvPicPr>
          <p:nvPr/>
        </p:nvPicPr>
        <p:blipFill>
          <a:blip r:embed="rId6"/>
          <a:stretch>
            <a:fillRect/>
          </a:stretch>
        </p:blipFill>
        <p:spPr>
          <a:xfrm>
            <a:off x="3762805" y="1892540"/>
            <a:ext cx="38369" cy="242913"/>
          </a:xfrm>
          <a:prstGeom prst="rect">
            <a:avLst/>
          </a:prstGeom>
        </p:spPr>
      </p:pic>
      <p:pic>
        <p:nvPicPr>
          <p:cNvPr id="23" name="Picture 22">
            <a:extLst>
              <a:ext uri="{FF2B5EF4-FFF2-40B4-BE49-F238E27FC236}">
                <a16:creationId xmlns:a16="http://schemas.microsoft.com/office/drawing/2014/main" id="{5B1DE474-71F1-104B-83A6-5B8DECC77A18}"/>
              </a:ext>
            </a:extLst>
          </p:cNvPr>
          <p:cNvPicPr>
            <a:picLocks noChangeAspect="1"/>
          </p:cNvPicPr>
          <p:nvPr/>
        </p:nvPicPr>
        <p:blipFill>
          <a:blip r:embed="rId6"/>
          <a:stretch>
            <a:fillRect/>
          </a:stretch>
        </p:blipFill>
        <p:spPr>
          <a:xfrm>
            <a:off x="3762805" y="2704434"/>
            <a:ext cx="38369" cy="242913"/>
          </a:xfrm>
          <a:prstGeom prst="rect">
            <a:avLst/>
          </a:prstGeom>
        </p:spPr>
      </p:pic>
      <p:pic>
        <p:nvPicPr>
          <p:cNvPr id="25" name="Picture 24">
            <a:extLst>
              <a:ext uri="{FF2B5EF4-FFF2-40B4-BE49-F238E27FC236}">
                <a16:creationId xmlns:a16="http://schemas.microsoft.com/office/drawing/2014/main" id="{0A43DDBB-1835-4C46-B6B7-5C184E6A4833}"/>
              </a:ext>
            </a:extLst>
          </p:cNvPr>
          <p:cNvPicPr>
            <a:picLocks noChangeAspect="1"/>
          </p:cNvPicPr>
          <p:nvPr/>
        </p:nvPicPr>
        <p:blipFill>
          <a:blip r:embed="rId6"/>
          <a:stretch>
            <a:fillRect/>
          </a:stretch>
        </p:blipFill>
        <p:spPr>
          <a:xfrm>
            <a:off x="5415134" y="1900629"/>
            <a:ext cx="38369" cy="242913"/>
          </a:xfrm>
          <a:prstGeom prst="rect">
            <a:avLst/>
          </a:prstGeom>
        </p:spPr>
      </p:pic>
      <p:pic>
        <p:nvPicPr>
          <p:cNvPr id="26" name="Picture 25">
            <a:extLst>
              <a:ext uri="{FF2B5EF4-FFF2-40B4-BE49-F238E27FC236}">
                <a16:creationId xmlns:a16="http://schemas.microsoft.com/office/drawing/2014/main" id="{B06BD383-7B2D-9A47-9EAB-A95AFBD0BE87}"/>
              </a:ext>
            </a:extLst>
          </p:cNvPr>
          <p:cNvPicPr>
            <a:picLocks noChangeAspect="1"/>
          </p:cNvPicPr>
          <p:nvPr/>
        </p:nvPicPr>
        <p:blipFill>
          <a:blip r:embed="rId6"/>
          <a:stretch>
            <a:fillRect/>
          </a:stretch>
        </p:blipFill>
        <p:spPr>
          <a:xfrm>
            <a:off x="4586241" y="2720612"/>
            <a:ext cx="38369" cy="242913"/>
          </a:xfrm>
          <a:prstGeom prst="rect">
            <a:avLst/>
          </a:prstGeom>
        </p:spPr>
      </p:pic>
      <p:pic>
        <p:nvPicPr>
          <p:cNvPr id="27" name="Picture 26">
            <a:extLst>
              <a:ext uri="{FF2B5EF4-FFF2-40B4-BE49-F238E27FC236}">
                <a16:creationId xmlns:a16="http://schemas.microsoft.com/office/drawing/2014/main" id="{B8BC8F87-1722-1B43-853D-E42F4F8E3FA7}"/>
              </a:ext>
            </a:extLst>
          </p:cNvPr>
          <p:cNvPicPr>
            <a:picLocks noChangeAspect="1"/>
          </p:cNvPicPr>
          <p:nvPr/>
        </p:nvPicPr>
        <p:blipFill>
          <a:blip r:embed="rId6"/>
          <a:stretch>
            <a:fillRect/>
          </a:stretch>
        </p:blipFill>
        <p:spPr>
          <a:xfrm>
            <a:off x="5421434" y="2726017"/>
            <a:ext cx="38369" cy="242913"/>
          </a:xfrm>
          <a:prstGeom prst="rect">
            <a:avLst/>
          </a:prstGeom>
        </p:spPr>
      </p:pic>
      <p:pic>
        <p:nvPicPr>
          <p:cNvPr id="20" name="Picture 19">
            <a:extLst>
              <a:ext uri="{FF2B5EF4-FFF2-40B4-BE49-F238E27FC236}">
                <a16:creationId xmlns:a16="http://schemas.microsoft.com/office/drawing/2014/main" id="{D3B42EE1-15B5-5142-872E-5D89868AE417}"/>
              </a:ext>
            </a:extLst>
          </p:cNvPr>
          <p:cNvPicPr>
            <a:picLocks noChangeAspect="1"/>
          </p:cNvPicPr>
          <p:nvPr/>
        </p:nvPicPr>
        <p:blipFill>
          <a:blip r:embed="rId7"/>
          <a:stretch>
            <a:fillRect/>
          </a:stretch>
        </p:blipFill>
        <p:spPr>
          <a:xfrm>
            <a:off x="3754372" y="2481848"/>
            <a:ext cx="65196" cy="130288"/>
          </a:xfrm>
          <a:prstGeom prst="rect">
            <a:avLst/>
          </a:prstGeom>
        </p:spPr>
      </p:pic>
      <p:pic>
        <p:nvPicPr>
          <p:cNvPr id="29" name="Picture 28">
            <a:extLst>
              <a:ext uri="{FF2B5EF4-FFF2-40B4-BE49-F238E27FC236}">
                <a16:creationId xmlns:a16="http://schemas.microsoft.com/office/drawing/2014/main" id="{A36D0493-DD26-0543-B6C2-A9FC9B25C2F0}"/>
              </a:ext>
            </a:extLst>
          </p:cNvPr>
          <p:cNvPicPr>
            <a:picLocks noChangeAspect="1"/>
          </p:cNvPicPr>
          <p:nvPr/>
        </p:nvPicPr>
        <p:blipFill>
          <a:blip r:embed="rId7"/>
          <a:stretch>
            <a:fillRect/>
          </a:stretch>
        </p:blipFill>
        <p:spPr>
          <a:xfrm>
            <a:off x="3763515" y="3032135"/>
            <a:ext cx="65196" cy="130288"/>
          </a:xfrm>
          <a:prstGeom prst="rect">
            <a:avLst/>
          </a:prstGeom>
        </p:spPr>
      </p:pic>
      <p:grpSp>
        <p:nvGrpSpPr>
          <p:cNvPr id="6" name="Group 5">
            <a:extLst>
              <a:ext uri="{FF2B5EF4-FFF2-40B4-BE49-F238E27FC236}">
                <a16:creationId xmlns:a16="http://schemas.microsoft.com/office/drawing/2014/main" id="{57FBC32C-46E0-7046-BABD-3B60A388FF03}"/>
              </a:ext>
            </a:extLst>
          </p:cNvPr>
          <p:cNvGrpSpPr/>
          <p:nvPr/>
        </p:nvGrpSpPr>
        <p:grpSpPr>
          <a:xfrm>
            <a:off x="4549583" y="1688290"/>
            <a:ext cx="145477" cy="654570"/>
            <a:chOff x="4407092" y="1832711"/>
            <a:chExt cx="173344" cy="813103"/>
          </a:xfrm>
        </p:grpSpPr>
        <p:pic>
          <p:nvPicPr>
            <p:cNvPr id="24" name="Picture 23">
              <a:extLst>
                <a:ext uri="{FF2B5EF4-FFF2-40B4-BE49-F238E27FC236}">
                  <a16:creationId xmlns:a16="http://schemas.microsoft.com/office/drawing/2014/main" id="{E00377D6-880F-D945-9F46-EA1CA30143DA}"/>
                </a:ext>
              </a:extLst>
            </p:cNvPr>
            <p:cNvPicPr>
              <a:picLocks noChangeAspect="1"/>
            </p:cNvPicPr>
            <p:nvPr/>
          </p:nvPicPr>
          <p:blipFill>
            <a:blip r:embed="rId6"/>
            <a:stretch>
              <a:fillRect/>
            </a:stretch>
          </p:blipFill>
          <p:spPr>
            <a:xfrm>
              <a:off x="4467855" y="2075921"/>
              <a:ext cx="45719" cy="301745"/>
            </a:xfrm>
            <a:prstGeom prst="rect">
              <a:avLst/>
            </a:prstGeom>
          </p:spPr>
        </p:pic>
        <p:pic>
          <p:nvPicPr>
            <p:cNvPr id="22" name="Picture 21">
              <a:extLst>
                <a:ext uri="{FF2B5EF4-FFF2-40B4-BE49-F238E27FC236}">
                  <a16:creationId xmlns:a16="http://schemas.microsoft.com/office/drawing/2014/main" id="{23780DFC-9892-9445-9282-9EBEBF090F79}"/>
                </a:ext>
              </a:extLst>
            </p:cNvPr>
            <p:cNvPicPr>
              <a:picLocks noChangeAspect="1"/>
            </p:cNvPicPr>
            <p:nvPr/>
          </p:nvPicPr>
          <p:blipFill>
            <a:blip r:embed="rId8"/>
            <a:stretch>
              <a:fillRect/>
            </a:stretch>
          </p:blipFill>
          <p:spPr>
            <a:xfrm>
              <a:off x="4417611" y="1832711"/>
              <a:ext cx="162825" cy="162825"/>
            </a:xfrm>
            <a:prstGeom prst="rect">
              <a:avLst/>
            </a:prstGeom>
          </p:spPr>
        </p:pic>
        <p:pic>
          <p:nvPicPr>
            <p:cNvPr id="31" name="Picture 30">
              <a:extLst>
                <a:ext uri="{FF2B5EF4-FFF2-40B4-BE49-F238E27FC236}">
                  <a16:creationId xmlns:a16="http://schemas.microsoft.com/office/drawing/2014/main" id="{74D8FF94-E201-D644-9E3A-10A2B22FE712}"/>
                </a:ext>
              </a:extLst>
            </p:cNvPr>
            <p:cNvPicPr>
              <a:picLocks noChangeAspect="1"/>
            </p:cNvPicPr>
            <p:nvPr/>
          </p:nvPicPr>
          <p:blipFill>
            <a:blip r:embed="rId8"/>
            <a:stretch>
              <a:fillRect/>
            </a:stretch>
          </p:blipFill>
          <p:spPr>
            <a:xfrm>
              <a:off x="4407092" y="2482989"/>
              <a:ext cx="162825" cy="162825"/>
            </a:xfrm>
            <a:prstGeom prst="rect">
              <a:avLst/>
            </a:prstGeom>
          </p:spPr>
        </p:pic>
      </p:grpSp>
      <p:pic>
        <p:nvPicPr>
          <p:cNvPr id="32" name="Picture 31">
            <a:extLst>
              <a:ext uri="{FF2B5EF4-FFF2-40B4-BE49-F238E27FC236}">
                <a16:creationId xmlns:a16="http://schemas.microsoft.com/office/drawing/2014/main" id="{EB14DBF6-FE13-1E46-BA69-8599849B7181}"/>
              </a:ext>
            </a:extLst>
          </p:cNvPr>
          <p:cNvPicPr>
            <a:picLocks noChangeAspect="1"/>
          </p:cNvPicPr>
          <p:nvPr/>
        </p:nvPicPr>
        <p:blipFill>
          <a:blip r:embed="rId8"/>
          <a:stretch>
            <a:fillRect/>
          </a:stretch>
        </p:blipFill>
        <p:spPr>
          <a:xfrm>
            <a:off x="5380728" y="2504820"/>
            <a:ext cx="136649" cy="131079"/>
          </a:xfrm>
          <a:prstGeom prst="rect">
            <a:avLst/>
          </a:prstGeom>
        </p:spPr>
      </p:pic>
      <p:pic>
        <p:nvPicPr>
          <p:cNvPr id="33" name="Picture 32">
            <a:extLst>
              <a:ext uri="{FF2B5EF4-FFF2-40B4-BE49-F238E27FC236}">
                <a16:creationId xmlns:a16="http://schemas.microsoft.com/office/drawing/2014/main" id="{5C9BEC59-7FCC-AE4D-912C-83DE9C96DF62}"/>
              </a:ext>
            </a:extLst>
          </p:cNvPr>
          <p:cNvPicPr>
            <a:picLocks noChangeAspect="1"/>
          </p:cNvPicPr>
          <p:nvPr/>
        </p:nvPicPr>
        <p:blipFill>
          <a:blip r:embed="rId8"/>
          <a:stretch>
            <a:fillRect/>
          </a:stretch>
        </p:blipFill>
        <p:spPr>
          <a:xfrm>
            <a:off x="5391478" y="3072790"/>
            <a:ext cx="136649" cy="131079"/>
          </a:xfrm>
          <a:prstGeom prst="rect">
            <a:avLst/>
          </a:prstGeom>
        </p:spPr>
      </p:pic>
      <p:pic>
        <p:nvPicPr>
          <p:cNvPr id="28" name="Picture 27">
            <a:extLst>
              <a:ext uri="{FF2B5EF4-FFF2-40B4-BE49-F238E27FC236}">
                <a16:creationId xmlns:a16="http://schemas.microsoft.com/office/drawing/2014/main" id="{121231DC-A815-3B40-9F44-444A10A2A3F9}"/>
              </a:ext>
            </a:extLst>
          </p:cNvPr>
          <p:cNvPicPr>
            <a:picLocks noChangeAspect="1"/>
          </p:cNvPicPr>
          <p:nvPr/>
        </p:nvPicPr>
        <p:blipFill>
          <a:blip r:embed="rId9"/>
          <a:stretch>
            <a:fillRect/>
          </a:stretch>
        </p:blipFill>
        <p:spPr>
          <a:xfrm>
            <a:off x="5382857" y="1663172"/>
            <a:ext cx="99907" cy="184824"/>
          </a:xfrm>
          <a:prstGeom prst="rect">
            <a:avLst/>
          </a:prstGeom>
        </p:spPr>
      </p:pic>
      <p:pic>
        <p:nvPicPr>
          <p:cNvPr id="35" name="Picture 34">
            <a:extLst>
              <a:ext uri="{FF2B5EF4-FFF2-40B4-BE49-F238E27FC236}">
                <a16:creationId xmlns:a16="http://schemas.microsoft.com/office/drawing/2014/main" id="{7B63818D-5207-8E43-855F-F1D16A552EE0}"/>
              </a:ext>
            </a:extLst>
          </p:cNvPr>
          <p:cNvPicPr>
            <a:picLocks noChangeAspect="1"/>
          </p:cNvPicPr>
          <p:nvPr/>
        </p:nvPicPr>
        <p:blipFill>
          <a:blip r:embed="rId9"/>
          <a:stretch>
            <a:fillRect/>
          </a:stretch>
        </p:blipFill>
        <p:spPr>
          <a:xfrm>
            <a:off x="5389050" y="2215351"/>
            <a:ext cx="99907" cy="184824"/>
          </a:xfrm>
          <a:prstGeom prst="rect">
            <a:avLst/>
          </a:prstGeom>
        </p:spPr>
      </p:pic>
      <p:pic>
        <p:nvPicPr>
          <p:cNvPr id="36" name="Picture 35">
            <a:extLst>
              <a:ext uri="{FF2B5EF4-FFF2-40B4-BE49-F238E27FC236}">
                <a16:creationId xmlns:a16="http://schemas.microsoft.com/office/drawing/2014/main" id="{FA3A7C80-0D6F-DE4F-803C-F4963C5E10F0}"/>
              </a:ext>
            </a:extLst>
          </p:cNvPr>
          <p:cNvPicPr>
            <a:picLocks noChangeAspect="1"/>
          </p:cNvPicPr>
          <p:nvPr/>
        </p:nvPicPr>
        <p:blipFill>
          <a:blip r:embed="rId9"/>
          <a:stretch>
            <a:fillRect/>
          </a:stretch>
        </p:blipFill>
        <p:spPr>
          <a:xfrm>
            <a:off x="4557281" y="2479468"/>
            <a:ext cx="99907" cy="184824"/>
          </a:xfrm>
          <a:prstGeom prst="rect">
            <a:avLst/>
          </a:prstGeom>
        </p:spPr>
      </p:pic>
      <p:pic>
        <p:nvPicPr>
          <p:cNvPr id="37" name="Picture 36">
            <a:extLst>
              <a:ext uri="{FF2B5EF4-FFF2-40B4-BE49-F238E27FC236}">
                <a16:creationId xmlns:a16="http://schemas.microsoft.com/office/drawing/2014/main" id="{D58DDCAD-6B95-5C41-B851-46D8421FF14D}"/>
              </a:ext>
            </a:extLst>
          </p:cNvPr>
          <p:cNvPicPr>
            <a:picLocks noChangeAspect="1"/>
          </p:cNvPicPr>
          <p:nvPr/>
        </p:nvPicPr>
        <p:blipFill>
          <a:blip r:embed="rId9"/>
          <a:stretch>
            <a:fillRect/>
          </a:stretch>
        </p:blipFill>
        <p:spPr>
          <a:xfrm>
            <a:off x="4548287" y="3032135"/>
            <a:ext cx="99907" cy="184824"/>
          </a:xfrm>
          <a:prstGeom prst="rect">
            <a:avLst/>
          </a:prstGeom>
        </p:spPr>
      </p:pic>
      <p:cxnSp>
        <p:nvCxnSpPr>
          <p:cNvPr id="30" name="Straight Connector 29">
            <a:extLst>
              <a:ext uri="{FF2B5EF4-FFF2-40B4-BE49-F238E27FC236}">
                <a16:creationId xmlns:a16="http://schemas.microsoft.com/office/drawing/2014/main" id="{1A0F557F-9247-AF48-99E5-13CEE1D45690}"/>
              </a:ext>
            </a:extLst>
          </p:cNvPr>
          <p:cNvCxnSpPr/>
          <p:nvPr/>
        </p:nvCxnSpPr>
        <p:spPr>
          <a:xfrm>
            <a:off x="3423039" y="1139964"/>
            <a:ext cx="0" cy="21759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BA3815DA-7769-9A43-9334-3F75820CDA3D}"/>
              </a:ext>
            </a:extLst>
          </p:cNvPr>
          <p:cNvPicPr>
            <a:picLocks noChangeAspect="1"/>
          </p:cNvPicPr>
          <p:nvPr/>
        </p:nvPicPr>
        <p:blipFill>
          <a:blip r:embed="rId10"/>
          <a:stretch>
            <a:fillRect/>
          </a:stretch>
        </p:blipFill>
        <p:spPr>
          <a:xfrm>
            <a:off x="2967544" y="1252840"/>
            <a:ext cx="244673" cy="191465"/>
          </a:xfrm>
          <a:prstGeom prst="rect">
            <a:avLst/>
          </a:prstGeom>
        </p:spPr>
      </p:pic>
      <p:grpSp>
        <p:nvGrpSpPr>
          <p:cNvPr id="42" name="Group 41">
            <a:extLst>
              <a:ext uri="{FF2B5EF4-FFF2-40B4-BE49-F238E27FC236}">
                <a16:creationId xmlns:a16="http://schemas.microsoft.com/office/drawing/2014/main" id="{AE852B3D-6527-2949-B6A6-F656EC6A4312}"/>
              </a:ext>
            </a:extLst>
          </p:cNvPr>
          <p:cNvGrpSpPr/>
          <p:nvPr/>
        </p:nvGrpSpPr>
        <p:grpSpPr>
          <a:xfrm>
            <a:off x="3017184" y="1688290"/>
            <a:ext cx="145477" cy="654570"/>
            <a:chOff x="4407092" y="1832711"/>
            <a:chExt cx="173344" cy="813103"/>
          </a:xfrm>
        </p:grpSpPr>
        <p:pic>
          <p:nvPicPr>
            <p:cNvPr id="43" name="Picture 42">
              <a:extLst>
                <a:ext uri="{FF2B5EF4-FFF2-40B4-BE49-F238E27FC236}">
                  <a16:creationId xmlns:a16="http://schemas.microsoft.com/office/drawing/2014/main" id="{E1AA1BF5-1F78-F34D-A475-399BAF6EE5BF}"/>
                </a:ext>
              </a:extLst>
            </p:cNvPr>
            <p:cNvPicPr>
              <a:picLocks noChangeAspect="1"/>
            </p:cNvPicPr>
            <p:nvPr/>
          </p:nvPicPr>
          <p:blipFill>
            <a:blip r:embed="rId6"/>
            <a:stretch>
              <a:fillRect/>
            </a:stretch>
          </p:blipFill>
          <p:spPr>
            <a:xfrm>
              <a:off x="4467855" y="2075921"/>
              <a:ext cx="45719" cy="301745"/>
            </a:xfrm>
            <a:prstGeom prst="rect">
              <a:avLst/>
            </a:prstGeom>
          </p:spPr>
        </p:pic>
        <p:pic>
          <p:nvPicPr>
            <p:cNvPr id="44" name="Picture 43">
              <a:extLst>
                <a:ext uri="{FF2B5EF4-FFF2-40B4-BE49-F238E27FC236}">
                  <a16:creationId xmlns:a16="http://schemas.microsoft.com/office/drawing/2014/main" id="{78521987-2565-FE4D-8FF8-9CA6CA15E685}"/>
                </a:ext>
              </a:extLst>
            </p:cNvPr>
            <p:cNvPicPr>
              <a:picLocks noChangeAspect="1"/>
            </p:cNvPicPr>
            <p:nvPr/>
          </p:nvPicPr>
          <p:blipFill>
            <a:blip r:embed="rId8"/>
            <a:stretch>
              <a:fillRect/>
            </a:stretch>
          </p:blipFill>
          <p:spPr>
            <a:xfrm>
              <a:off x="4417611" y="1832711"/>
              <a:ext cx="162825" cy="162825"/>
            </a:xfrm>
            <a:prstGeom prst="rect">
              <a:avLst/>
            </a:prstGeom>
          </p:spPr>
        </p:pic>
        <p:pic>
          <p:nvPicPr>
            <p:cNvPr id="45" name="Picture 44">
              <a:extLst>
                <a:ext uri="{FF2B5EF4-FFF2-40B4-BE49-F238E27FC236}">
                  <a16:creationId xmlns:a16="http://schemas.microsoft.com/office/drawing/2014/main" id="{547D6520-8673-4249-8AFF-C7F28CCEF16A}"/>
                </a:ext>
              </a:extLst>
            </p:cNvPr>
            <p:cNvPicPr>
              <a:picLocks noChangeAspect="1"/>
            </p:cNvPicPr>
            <p:nvPr/>
          </p:nvPicPr>
          <p:blipFill>
            <a:blip r:embed="rId8"/>
            <a:stretch>
              <a:fillRect/>
            </a:stretch>
          </p:blipFill>
          <p:spPr>
            <a:xfrm>
              <a:off x="4407092" y="2482989"/>
              <a:ext cx="162825" cy="162825"/>
            </a:xfrm>
            <a:prstGeom prst="rect">
              <a:avLst/>
            </a:prstGeom>
          </p:spPr>
        </p:pic>
      </p:grpSp>
      <p:grpSp>
        <p:nvGrpSpPr>
          <p:cNvPr id="46" name="Group 45">
            <a:extLst>
              <a:ext uri="{FF2B5EF4-FFF2-40B4-BE49-F238E27FC236}">
                <a16:creationId xmlns:a16="http://schemas.microsoft.com/office/drawing/2014/main" id="{4AB77858-9632-0B48-80CB-1836C8940DF9}"/>
              </a:ext>
            </a:extLst>
          </p:cNvPr>
          <p:cNvGrpSpPr/>
          <p:nvPr/>
        </p:nvGrpSpPr>
        <p:grpSpPr>
          <a:xfrm>
            <a:off x="3010448" y="2498605"/>
            <a:ext cx="145477" cy="654570"/>
            <a:chOff x="4407092" y="1832711"/>
            <a:chExt cx="173344" cy="813103"/>
          </a:xfrm>
        </p:grpSpPr>
        <p:pic>
          <p:nvPicPr>
            <p:cNvPr id="47" name="Picture 46">
              <a:extLst>
                <a:ext uri="{FF2B5EF4-FFF2-40B4-BE49-F238E27FC236}">
                  <a16:creationId xmlns:a16="http://schemas.microsoft.com/office/drawing/2014/main" id="{1C6DDFCA-68A4-8847-A001-E9ED5A2225BD}"/>
                </a:ext>
              </a:extLst>
            </p:cNvPr>
            <p:cNvPicPr>
              <a:picLocks noChangeAspect="1"/>
            </p:cNvPicPr>
            <p:nvPr/>
          </p:nvPicPr>
          <p:blipFill>
            <a:blip r:embed="rId6"/>
            <a:stretch>
              <a:fillRect/>
            </a:stretch>
          </p:blipFill>
          <p:spPr>
            <a:xfrm>
              <a:off x="4467855" y="2075921"/>
              <a:ext cx="45719" cy="301745"/>
            </a:xfrm>
            <a:prstGeom prst="rect">
              <a:avLst/>
            </a:prstGeom>
          </p:spPr>
        </p:pic>
        <p:pic>
          <p:nvPicPr>
            <p:cNvPr id="48" name="Picture 47">
              <a:extLst>
                <a:ext uri="{FF2B5EF4-FFF2-40B4-BE49-F238E27FC236}">
                  <a16:creationId xmlns:a16="http://schemas.microsoft.com/office/drawing/2014/main" id="{C67E1CE9-F38F-F84B-ACA8-27A474133AFF}"/>
                </a:ext>
              </a:extLst>
            </p:cNvPr>
            <p:cNvPicPr>
              <a:picLocks noChangeAspect="1"/>
            </p:cNvPicPr>
            <p:nvPr/>
          </p:nvPicPr>
          <p:blipFill>
            <a:blip r:embed="rId8"/>
            <a:stretch>
              <a:fillRect/>
            </a:stretch>
          </p:blipFill>
          <p:spPr>
            <a:xfrm>
              <a:off x="4417611" y="1832711"/>
              <a:ext cx="162825" cy="162825"/>
            </a:xfrm>
            <a:prstGeom prst="rect">
              <a:avLst/>
            </a:prstGeom>
          </p:spPr>
        </p:pic>
        <p:pic>
          <p:nvPicPr>
            <p:cNvPr id="49" name="Picture 48">
              <a:extLst>
                <a:ext uri="{FF2B5EF4-FFF2-40B4-BE49-F238E27FC236}">
                  <a16:creationId xmlns:a16="http://schemas.microsoft.com/office/drawing/2014/main" id="{1804CCC7-DBAE-D347-93D1-B3DA522BCD51}"/>
                </a:ext>
              </a:extLst>
            </p:cNvPr>
            <p:cNvPicPr>
              <a:picLocks noChangeAspect="1"/>
            </p:cNvPicPr>
            <p:nvPr/>
          </p:nvPicPr>
          <p:blipFill>
            <a:blip r:embed="rId8"/>
            <a:stretch>
              <a:fillRect/>
            </a:stretch>
          </p:blipFill>
          <p:spPr>
            <a:xfrm>
              <a:off x="4407092" y="2482989"/>
              <a:ext cx="162825" cy="162825"/>
            </a:xfrm>
            <a:prstGeom prst="rect">
              <a:avLst/>
            </a:prstGeom>
          </p:spPr>
        </p:pic>
      </p:grpSp>
    </p:spTree>
    <p:extLst>
      <p:ext uri="{BB962C8B-B14F-4D97-AF65-F5344CB8AC3E}">
        <p14:creationId xmlns:p14="http://schemas.microsoft.com/office/powerpoint/2010/main" val="2211375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Causal Inference with Covariates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117807"/>
          </a:xfrm>
        </p:spPr>
        <p:txBody>
          <a:bodyPr>
            <a:normAutofit/>
          </a:bodyPr>
          <a:lstStyle/>
          <a:p>
            <a:pPr>
              <a:lnSpc>
                <a:spcPct val="90000"/>
              </a:lnSpc>
            </a:pPr>
            <a:r>
              <a:rPr lang="en-US" altLang="en-US" sz="1800" dirty="0">
                <a:ea typeface="ＭＳ Ｐゴシック" panose="020B0600070205080204" pitchFamily="34" charset="-128"/>
              </a:rPr>
              <a:t>Use the data obtained when                 to fit a regression for the potential outcome          (we’ll use linear regression but it could be nonlinear):</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Use the data obtained when                 to fit a regression for the potential outcome         :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D69B3126-A5DF-434A-B6E5-9372643F182A}"/>
              </a:ext>
            </a:extLst>
          </p:cNvPr>
          <p:cNvPicPr>
            <a:picLocks noChangeAspect="1"/>
          </p:cNvPicPr>
          <p:nvPr/>
        </p:nvPicPr>
        <p:blipFill>
          <a:blip r:embed="rId2"/>
          <a:stretch>
            <a:fillRect/>
          </a:stretch>
        </p:blipFill>
        <p:spPr>
          <a:xfrm>
            <a:off x="4234254" y="1175966"/>
            <a:ext cx="981529" cy="271019"/>
          </a:xfrm>
          <a:prstGeom prst="rect">
            <a:avLst/>
          </a:prstGeom>
        </p:spPr>
      </p:pic>
      <p:pic>
        <p:nvPicPr>
          <p:cNvPr id="5" name="Picture 4">
            <a:extLst>
              <a:ext uri="{FF2B5EF4-FFF2-40B4-BE49-F238E27FC236}">
                <a16:creationId xmlns:a16="http://schemas.microsoft.com/office/drawing/2014/main" id="{EF66DBA2-05F4-9B42-9375-675866B7EE8D}"/>
              </a:ext>
            </a:extLst>
          </p:cNvPr>
          <p:cNvPicPr>
            <a:picLocks noChangeAspect="1"/>
          </p:cNvPicPr>
          <p:nvPr/>
        </p:nvPicPr>
        <p:blipFill>
          <a:blip r:embed="rId3"/>
          <a:stretch>
            <a:fillRect/>
          </a:stretch>
        </p:blipFill>
        <p:spPr>
          <a:xfrm>
            <a:off x="3207134" y="1908480"/>
            <a:ext cx="2371411" cy="362299"/>
          </a:xfrm>
          <a:prstGeom prst="rect">
            <a:avLst/>
          </a:prstGeom>
        </p:spPr>
      </p:pic>
      <p:pic>
        <p:nvPicPr>
          <p:cNvPr id="7" name="Picture 6">
            <a:extLst>
              <a:ext uri="{FF2B5EF4-FFF2-40B4-BE49-F238E27FC236}">
                <a16:creationId xmlns:a16="http://schemas.microsoft.com/office/drawing/2014/main" id="{D462F667-1BB7-9B4E-B603-DF3C19397A87}"/>
              </a:ext>
            </a:extLst>
          </p:cNvPr>
          <p:cNvPicPr>
            <a:picLocks noChangeAspect="1"/>
          </p:cNvPicPr>
          <p:nvPr/>
        </p:nvPicPr>
        <p:blipFill>
          <a:blip r:embed="rId4"/>
          <a:stretch>
            <a:fillRect/>
          </a:stretch>
        </p:blipFill>
        <p:spPr>
          <a:xfrm>
            <a:off x="3207134" y="3286080"/>
            <a:ext cx="2371411" cy="362299"/>
          </a:xfrm>
          <a:prstGeom prst="rect">
            <a:avLst/>
          </a:prstGeom>
        </p:spPr>
      </p:pic>
      <p:pic>
        <p:nvPicPr>
          <p:cNvPr id="9" name="Picture 8">
            <a:extLst>
              <a:ext uri="{FF2B5EF4-FFF2-40B4-BE49-F238E27FC236}">
                <a16:creationId xmlns:a16="http://schemas.microsoft.com/office/drawing/2014/main" id="{02484C81-D531-0A4D-80C2-1C41B71B295E}"/>
              </a:ext>
            </a:extLst>
          </p:cNvPr>
          <p:cNvPicPr>
            <a:picLocks noChangeAspect="1"/>
          </p:cNvPicPr>
          <p:nvPr/>
        </p:nvPicPr>
        <p:blipFill>
          <a:blip r:embed="rId5"/>
          <a:stretch>
            <a:fillRect/>
          </a:stretch>
        </p:blipFill>
        <p:spPr>
          <a:xfrm>
            <a:off x="3207134" y="1446985"/>
            <a:ext cx="518092" cy="255592"/>
          </a:xfrm>
          <a:prstGeom prst="rect">
            <a:avLst/>
          </a:prstGeom>
        </p:spPr>
      </p:pic>
      <p:pic>
        <p:nvPicPr>
          <p:cNvPr id="10" name="Picture 9">
            <a:extLst>
              <a:ext uri="{FF2B5EF4-FFF2-40B4-BE49-F238E27FC236}">
                <a16:creationId xmlns:a16="http://schemas.microsoft.com/office/drawing/2014/main" id="{0D8CA461-EDDA-1743-B4E5-51F458FE7C6A}"/>
              </a:ext>
            </a:extLst>
          </p:cNvPr>
          <p:cNvPicPr>
            <a:picLocks noChangeAspect="1"/>
          </p:cNvPicPr>
          <p:nvPr/>
        </p:nvPicPr>
        <p:blipFill>
          <a:blip r:embed="rId6"/>
          <a:stretch>
            <a:fillRect/>
          </a:stretch>
        </p:blipFill>
        <p:spPr>
          <a:xfrm>
            <a:off x="3197086" y="2834668"/>
            <a:ext cx="506395" cy="249822"/>
          </a:xfrm>
          <a:prstGeom prst="rect">
            <a:avLst/>
          </a:prstGeom>
        </p:spPr>
      </p:pic>
      <p:pic>
        <p:nvPicPr>
          <p:cNvPr id="15" name="Picture 14">
            <a:extLst>
              <a:ext uri="{FF2B5EF4-FFF2-40B4-BE49-F238E27FC236}">
                <a16:creationId xmlns:a16="http://schemas.microsoft.com/office/drawing/2014/main" id="{8F49719B-705A-F249-90A6-E2564D931CB8}"/>
              </a:ext>
            </a:extLst>
          </p:cNvPr>
          <p:cNvPicPr>
            <a:picLocks noChangeAspect="1"/>
          </p:cNvPicPr>
          <p:nvPr/>
        </p:nvPicPr>
        <p:blipFill>
          <a:blip r:embed="rId7"/>
          <a:stretch>
            <a:fillRect/>
          </a:stretch>
        </p:blipFill>
        <p:spPr>
          <a:xfrm>
            <a:off x="4234254" y="2578520"/>
            <a:ext cx="981529" cy="271019"/>
          </a:xfrm>
          <a:prstGeom prst="rect">
            <a:avLst/>
          </a:prstGeom>
        </p:spPr>
      </p:pic>
    </p:spTree>
    <p:extLst>
      <p:ext uri="{BB962C8B-B14F-4D97-AF65-F5344CB8AC3E}">
        <p14:creationId xmlns:p14="http://schemas.microsoft.com/office/powerpoint/2010/main" val="279204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Correlations and Causes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575200" cy="3190875"/>
          </a:xfrm>
        </p:spPr>
        <p:txBody>
          <a:bodyPr>
            <a:normAutofit/>
          </a:bodyPr>
          <a:lstStyle/>
          <a:p>
            <a:pPr>
              <a:lnSpc>
                <a:spcPct val="90000"/>
              </a:lnSpc>
            </a:pPr>
            <a:r>
              <a:rPr lang="en-US" altLang="en-US" sz="1800" dirty="0">
                <a:ea typeface="ＭＳ Ｐゴシック" panose="020B0600070205080204" pitchFamily="34" charset="-128"/>
              </a:rPr>
              <a:t>You’ve (hopefully) heard throughout your education to not make the mistake of thinking that a correlation implies a causal relationship</a:t>
            </a:r>
          </a:p>
          <a:p>
            <a:pPr lvl="1">
              <a:lnSpc>
                <a:spcPct val="90000"/>
              </a:lnSpc>
            </a:pPr>
            <a:r>
              <a:rPr lang="en-US" altLang="en-US" sz="1400" dirty="0">
                <a:ea typeface="ＭＳ Ｐゴシック" panose="020B0600070205080204" pitchFamily="34" charset="-128"/>
              </a:rPr>
              <a:t>unfortunately, far too many people haven’t had your education</a:t>
            </a:r>
          </a:p>
          <a:p>
            <a:pPr lvl="1">
              <a:lnSpc>
                <a:spcPct val="90000"/>
              </a:lnSpc>
            </a:pPr>
            <a:r>
              <a:rPr lang="en-US" altLang="en-US" sz="1400" dirty="0">
                <a:ea typeface="ＭＳ Ｐゴシック" panose="020B0600070205080204" pitchFamily="34" charset="-128"/>
              </a:rPr>
              <a:t>you’ll find the mistake made very frequently (e.g.) in journalism (but not only in journalism)</a:t>
            </a:r>
          </a:p>
          <a:p>
            <a:pPr>
              <a:lnSpc>
                <a:spcPct val="90000"/>
              </a:lnSpc>
            </a:pPr>
            <a:r>
              <a:rPr lang="en-US" altLang="en-US" sz="1800" dirty="0">
                <a:ea typeface="ＭＳ Ｐゴシック" panose="020B0600070205080204" pitchFamily="34" charset="-128"/>
              </a:rPr>
              <a:t>In this lecture, we’ll invent a few spurious inferences of causality just to remind ourselves of the issue</a:t>
            </a:r>
          </a:p>
          <a:p>
            <a:pPr>
              <a:lnSpc>
                <a:spcPct val="90000"/>
              </a:lnSpc>
            </a:pPr>
            <a:r>
              <a:rPr lang="en-US" altLang="en-US" sz="1800" dirty="0">
                <a:ea typeface="ＭＳ Ｐゴシック" panose="020B0600070205080204" pitchFamily="34" charset="-128"/>
              </a:rPr>
              <a:t>And then we’ll tackle the harder (senior-level!) question: can we actually ever infer causality?  If so, how?</a:t>
            </a: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4189558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Causal Inference with Covariates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117807"/>
          </a:xfrm>
        </p:spPr>
        <p:txBody>
          <a:bodyPr>
            <a:normAutofit/>
          </a:bodyPr>
          <a:lstStyle/>
          <a:p>
            <a:pPr>
              <a:lnSpc>
                <a:spcPct val="90000"/>
              </a:lnSpc>
            </a:pPr>
            <a:r>
              <a:rPr lang="en-US" altLang="en-US" sz="1800" dirty="0">
                <a:ea typeface="ＭＳ Ｐゴシック" panose="020B0600070205080204" pitchFamily="34" charset="-128"/>
              </a:rPr>
              <a:t>Now estimate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Something called the “Huber-White standard error” can be used to put a confidence interval around</a:t>
            </a:r>
          </a:p>
          <a:p>
            <a:pPr lvl="1">
              <a:lnSpc>
                <a:spcPct val="90000"/>
              </a:lnSpc>
            </a:pPr>
            <a:r>
              <a:rPr lang="en-US" altLang="en-US" sz="1400" dirty="0">
                <a:ea typeface="ＭＳ Ｐゴシック" panose="020B0600070205080204" pitchFamily="34" charset="-128"/>
              </a:rPr>
              <a:t>a grad-school topic… </a:t>
            </a:r>
          </a:p>
          <a:p>
            <a:pPr>
              <a:lnSpc>
                <a:spcPct val="90000"/>
              </a:lnSpc>
            </a:pPr>
            <a:r>
              <a:rPr lang="en-US" altLang="en-US" sz="1800" dirty="0">
                <a:ea typeface="ＭＳ Ｐゴシック" panose="020B0600070205080204" pitchFamily="34" charset="-128"/>
              </a:rPr>
              <a:t>Note that this approach only works if we’re again choosing the    randomly; i.e., independently of the potential outcomes</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8AFAE3D0-CA79-1344-BE14-807A36218BC2}"/>
              </a:ext>
            </a:extLst>
          </p:cNvPr>
          <p:cNvPicPr>
            <a:picLocks noChangeAspect="1"/>
          </p:cNvPicPr>
          <p:nvPr/>
        </p:nvPicPr>
        <p:blipFill>
          <a:blip r:embed="rId2"/>
          <a:stretch>
            <a:fillRect/>
          </a:stretch>
        </p:blipFill>
        <p:spPr>
          <a:xfrm>
            <a:off x="2799722" y="1249833"/>
            <a:ext cx="154493" cy="137327"/>
          </a:xfrm>
          <a:prstGeom prst="rect">
            <a:avLst/>
          </a:prstGeom>
        </p:spPr>
      </p:pic>
      <p:pic>
        <p:nvPicPr>
          <p:cNvPr id="6" name="Picture 5">
            <a:extLst>
              <a:ext uri="{FF2B5EF4-FFF2-40B4-BE49-F238E27FC236}">
                <a16:creationId xmlns:a16="http://schemas.microsoft.com/office/drawing/2014/main" id="{A1EFC0AE-78A0-1F4C-88A6-3769EC5942F8}"/>
              </a:ext>
            </a:extLst>
          </p:cNvPr>
          <p:cNvPicPr>
            <a:picLocks noChangeAspect="1"/>
          </p:cNvPicPr>
          <p:nvPr/>
        </p:nvPicPr>
        <p:blipFill>
          <a:blip r:embed="rId3"/>
          <a:stretch>
            <a:fillRect/>
          </a:stretch>
        </p:blipFill>
        <p:spPr>
          <a:xfrm>
            <a:off x="2179789" y="1660638"/>
            <a:ext cx="5566787" cy="726957"/>
          </a:xfrm>
          <a:prstGeom prst="rect">
            <a:avLst/>
          </a:prstGeom>
        </p:spPr>
      </p:pic>
      <p:pic>
        <p:nvPicPr>
          <p:cNvPr id="8" name="Picture 7">
            <a:extLst>
              <a:ext uri="{FF2B5EF4-FFF2-40B4-BE49-F238E27FC236}">
                <a16:creationId xmlns:a16="http://schemas.microsoft.com/office/drawing/2014/main" id="{966BF9EA-14E6-6243-A3DE-9B83C409696C}"/>
              </a:ext>
            </a:extLst>
          </p:cNvPr>
          <p:cNvPicPr>
            <a:picLocks noChangeAspect="1"/>
          </p:cNvPicPr>
          <p:nvPr/>
        </p:nvPicPr>
        <p:blipFill>
          <a:blip r:embed="rId4"/>
          <a:stretch>
            <a:fillRect/>
          </a:stretch>
        </p:blipFill>
        <p:spPr>
          <a:xfrm>
            <a:off x="4901024" y="2934854"/>
            <a:ext cx="541449" cy="294612"/>
          </a:xfrm>
          <a:prstGeom prst="rect">
            <a:avLst/>
          </a:prstGeom>
        </p:spPr>
      </p:pic>
      <p:pic>
        <p:nvPicPr>
          <p:cNvPr id="11" name="Picture 10">
            <a:extLst>
              <a:ext uri="{FF2B5EF4-FFF2-40B4-BE49-F238E27FC236}">
                <a16:creationId xmlns:a16="http://schemas.microsoft.com/office/drawing/2014/main" id="{712446D9-86B2-3147-BC30-E64D189E9CB1}"/>
              </a:ext>
            </a:extLst>
          </p:cNvPr>
          <p:cNvPicPr>
            <a:picLocks noChangeAspect="1"/>
          </p:cNvPicPr>
          <p:nvPr/>
        </p:nvPicPr>
        <p:blipFill>
          <a:blip r:embed="rId5"/>
          <a:stretch>
            <a:fillRect/>
          </a:stretch>
        </p:blipFill>
        <p:spPr>
          <a:xfrm>
            <a:off x="7665071" y="3506874"/>
            <a:ext cx="223297" cy="216319"/>
          </a:xfrm>
          <a:prstGeom prst="rect">
            <a:avLst/>
          </a:prstGeom>
        </p:spPr>
      </p:pic>
    </p:spTree>
    <p:extLst>
      <p:ext uri="{BB962C8B-B14F-4D97-AF65-F5344CB8AC3E}">
        <p14:creationId xmlns:p14="http://schemas.microsoft.com/office/powerpoint/2010/main" val="339701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Observational Data</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Let’s now turn to the setting in which we don’t have the ability to assign treatments randomly to units </a:t>
            </a:r>
          </a:p>
          <a:p>
            <a:pPr>
              <a:lnSpc>
                <a:spcPct val="90000"/>
              </a:lnSpc>
            </a:pPr>
            <a:r>
              <a:rPr lang="en-US" altLang="en-US" sz="1800" dirty="0">
                <a:ea typeface="ＭＳ Ｐゴシック" panose="020B0600070205080204" pitchFamily="34" charset="-128"/>
              </a:rPr>
              <a:t>We refer to this as the </a:t>
            </a:r>
            <a:r>
              <a:rPr lang="en-US" altLang="en-US" sz="1800" dirty="0">
                <a:solidFill>
                  <a:schemeClr val="accent3"/>
                </a:solidFill>
                <a:ea typeface="ＭＳ Ｐゴシック" panose="020B0600070205080204" pitchFamily="34" charset="-128"/>
              </a:rPr>
              <a:t>observational data </a:t>
            </a:r>
            <a:r>
              <a:rPr lang="en-US" altLang="en-US" sz="1800" dirty="0">
                <a:ea typeface="ＭＳ Ｐゴシック" panose="020B0600070205080204" pitchFamily="34" charset="-128"/>
              </a:rPr>
              <a:t>setting</a:t>
            </a:r>
          </a:p>
          <a:p>
            <a:pPr>
              <a:lnSpc>
                <a:spcPct val="90000"/>
              </a:lnSpc>
            </a:pPr>
            <a:r>
              <a:rPr lang="en-US" altLang="en-US" sz="1800" dirty="0">
                <a:ea typeface="ＭＳ Ｐゴシック" panose="020B0600070205080204" pitchFamily="34" charset="-128"/>
              </a:rPr>
              <a:t>Conceptually, the population of possible observations is modeled by a probability distribution on tuples                                     , and we simply observe draws from that distribution</a:t>
            </a: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47187325-D9F2-5046-8FB5-5C4F0C0CD2BC}"/>
              </a:ext>
            </a:extLst>
          </p:cNvPr>
          <p:cNvPicPr>
            <a:picLocks noChangeAspect="1"/>
          </p:cNvPicPr>
          <p:nvPr/>
        </p:nvPicPr>
        <p:blipFill>
          <a:blip r:embed="rId2"/>
          <a:stretch>
            <a:fillRect/>
          </a:stretch>
        </p:blipFill>
        <p:spPr>
          <a:xfrm>
            <a:off x="5127240" y="2295142"/>
            <a:ext cx="2228152" cy="270300"/>
          </a:xfrm>
          <a:prstGeom prst="rect">
            <a:avLst/>
          </a:prstGeom>
        </p:spPr>
      </p:pic>
    </p:spTree>
    <p:extLst>
      <p:ext uri="{BB962C8B-B14F-4D97-AF65-F5344CB8AC3E}">
        <p14:creationId xmlns:p14="http://schemas.microsoft.com/office/powerpoint/2010/main" val="172037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Natural Experiments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John Snow and cholera</a:t>
            </a:r>
          </a:p>
          <a:p>
            <a:pPr lvl="1">
              <a:lnSpc>
                <a:spcPct val="90000"/>
              </a:lnSpc>
            </a:pPr>
            <a:r>
              <a:rPr lang="en-US" altLang="en-US" sz="1400" dirty="0">
                <a:ea typeface="ＭＳ Ｐゴシック" panose="020B0600070205080204" pitchFamily="34" charset="-128"/>
              </a:rPr>
              <a:t>the fact that one of the sources of water was bad effectively assigned people randomly to treatment or control</a:t>
            </a:r>
          </a:p>
          <a:p>
            <a:pPr>
              <a:lnSpc>
                <a:spcPct val="90000"/>
              </a:lnSpc>
            </a:pPr>
            <a:r>
              <a:rPr lang="en-US" altLang="en-US" sz="1800" dirty="0">
                <a:ea typeface="ＭＳ Ｐゴシック" panose="020B0600070205080204" pitchFamily="34" charset="-128"/>
              </a:rPr>
              <a:t>Family size and labor market outcomes (Angrist)</a:t>
            </a:r>
          </a:p>
          <a:p>
            <a:pPr lvl="1">
              <a:lnSpc>
                <a:spcPct val="90000"/>
              </a:lnSpc>
            </a:pPr>
            <a:r>
              <a:rPr lang="en-US" altLang="en-US" sz="1400" dirty="0">
                <a:ea typeface="ＭＳ Ｐゴシック" panose="020B0600070205080204" pitchFamily="34" charset="-128"/>
              </a:rPr>
              <a:t>families with two boys or two girls tend to have a third child more than families with one boy and one girl</a:t>
            </a:r>
          </a:p>
          <a:p>
            <a:pPr lvl="1">
              <a:lnSpc>
                <a:spcPct val="90000"/>
              </a:lnSpc>
            </a:pPr>
            <a:r>
              <a:rPr lang="en-US" altLang="en-US" sz="1400" dirty="0">
                <a:ea typeface="ＭＳ Ｐゴシック" panose="020B0600070205080204" pitchFamily="34" charset="-128"/>
              </a:rPr>
              <a:t>so there’s effectively a random assignment of family size depending on birth genders of children, which is not related to the potential outcomes</a:t>
            </a:r>
          </a:p>
          <a:p>
            <a:pPr>
              <a:lnSpc>
                <a:spcPct val="90000"/>
              </a:lnSpc>
            </a:pPr>
            <a:r>
              <a:rPr lang="en-US" altLang="en-US" sz="1800" dirty="0">
                <a:ea typeface="ＭＳ Ｐゴシック" panose="020B0600070205080204" pitchFamily="34" charset="-128"/>
              </a:rPr>
              <a:t>Changes in laws across </a:t>
            </a:r>
            <a:r>
              <a:rPr lang="en-US" altLang="en-US" sz="1800">
                <a:ea typeface="ＭＳ Ｐゴシック" panose="020B0600070205080204" pitchFamily="34" charset="-128"/>
              </a:rPr>
              <a:t>arbitrary geographical boundaries</a:t>
            </a:r>
          </a:p>
          <a:p>
            <a:pPr marL="0" indent="0">
              <a:lnSpc>
                <a:spcPct val="90000"/>
              </a:lnSpc>
              <a:buNone/>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178230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Observational Data</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Let’s now turn to the setting in which we don’t have the ability to assign treatments randomly to units </a:t>
            </a:r>
          </a:p>
          <a:p>
            <a:pPr>
              <a:lnSpc>
                <a:spcPct val="90000"/>
              </a:lnSpc>
            </a:pPr>
            <a:r>
              <a:rPr lang="en-US" altLang="en-US" sz="1800" dirty="0">
                <a:ea typeface="ＭＳ Ｐゴシック" panose="020B0600070205080204" pitchFamily="34" charset="-128"/>
              </a:rPr>
              <a:t>We refer to this as the </a:t>
            </a:r>
            <a:r>
              <a:rPr lang="en-US" altLang="en-US" sz="1800" dirty="0">
                <a:solidFill>
                  <a:schemeClr val="accent3"/>
                </a:solidFill>
                <a:ea typeface="ＭＳ Ｐゴシック" panose="020B0600070205080204" pitchFamily="34" charset="-128"/>
              </a:rPr>
              <a:t>observational data </a:t>
            </a:r>
            <a:r>
              <a:rPr lang="en-US" altLang="en-US" sz="1800" dirty="0">
                <a:ea typeface="ＭＳ Ｐゴシック" panose="020B0600070205080204" pitchFamily="34" charset="-128"/>
              </a:rPr>
              <a:t>setting</a:t>
            </a:r>
          </a:p>
          <a:p>
            <a:pPr>
              <a:lnSpc>
                <a:spcPct val="90000"/>
              </a:lnSpc>
            </a:pPr>
            <a:r>
              <a:rPr lang="en-US" altLang="en-US" sz="1800" dirty="0">
                <a:ea typeface="ＭＳ Ｐゴシック" panose="020B0600070205080204" pitchFamily="34" charset="-128"/>
              </a:rPr>
              <a:t>Conceptually, the population of possible observations is modeled by a probability distribution on tuples                                     , and we simply observe draws from that distribution</a:t>
            </a:r>
          </a:p>
          <a:p>
            <a:pPr>
              <a:lnSpc>
                <a:spcPct val="90000"/>
              </a:lnSpc>
            </a:pPr>
            <a:r>
              <a:rPr lang="en-US" altLang="en-US" sz="1800" dirty="0">
                <a:ea typeface="ＭＳ Ｐゴシック" panose="020B0600070205080204" pitchFamily="34" charset="-128"/>
              </a:rPr>
              <a:t>Although we can’t expect to have                                      in that distribution, perhaps we can have this:</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This is referred to as </a:t>
            </a:r>
            <a:r>
              <a:rPr lang="en-US" altLang="en-US" sz="1800" dirty="0" err="1">
                <a:solidFill>
                  <a:schemeClr val="accent3"/>
                </a:solidFill>
                <a:ea typeface="ＭＳ Ｐゴシック" panose="020B0600070205080204" pitchFamily="34" charset="-128"/>
              </a:rPr>
              <a:t>unconfoundedness</a:t>
            </a:r>
            <a:endParaRPr lang="en-US" altLang="en-US" sz="1800" dirty="0">
              <a:solidFill>
                <a:schemeClr val="accent3"/>
              </a:solidFill>
              <a:ea typeface="ＭＳ Ｐゴシック" panose="020B0600070205080204" pitchFamily="34" charset="-128"/>
            </a:endParaRPr>
          </a:p>
          <a:p>
            <a:pPr lvl="1">
              <a:lnSpc>
                <a:spcPct val="90000"/>
              </a:lnSpc>
            </a:pPr>
            <a:r>
              <a:rPr lang="en-US" altLang="en-US" sz="1400" dirty="0">
                <a:ea typeface="ＭＳ Ｐゴシック" panose="020B0600070205080204" pitchFamily="34" charset="-128"/>
              </a:rPr>
              <a:t>there’s an </a:t>
            </a:r>
            <a:r>
              <a:rPr lang="en-US" altLang="en-US" sz="1400" dirty="0">
                <a:solidFill>
                  <a:schemeClr val="accent3"/>
                </a:solidFill>
                <a:ea typeface="ＭＳ Ｐゴシック" panose="020B0600070205080204" pitchFamily="34" charset="-128"/>
              </a:rPr>
              <a:t>art</a:t>
            </a:r>
            <a:r>
              <a:rPr lang="en-US" altLang="en-US" sz="1400" dirty="0">
                <a:ea typeface="ＭＳ Ｐゴシック" panose="020B0600070205080204" pitchFamily="34" charset="-128"/>
              </a:rPr>
              <a:t> to picking the covariate      such that this holds</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4" name="Picture 3">
            <a:extLst>
              <a:ext uri="{FF2B5EF4-FFF2-40B4-BE49-F238E27FC236}">
                <a16:creationId xmlns:a16="http://schemas.microsoft.com/office/drawing/2014/main" id="{47187325-D9F2-5046-8FB5-5C4F0C0CD2BC}"/>
              </a:ext>
            </a:extLst>
          </p:cNvPr>
          <p:cNvPicPr>
            <a:picLocks noChangeAspect="1"/>
          </p:cNvPicPr>
          <p:nvPr/>
        </p:nvPicPr>
        <p:blipFill>
          <a:blip r:embed="rId2"/>
          <a:stretch>
            <a:fillRect/>
          </a:stretch>
        </p:blipFill>
        <p:spPr>
          <a:xfrm>
            <a:off x="5127240" y="2295142"/>
            <a:ext cx="2228152" cy="270300"/>
          </a:xfrm>
          <a:prstGeom prst="rect">
            <a:avLst/>
          </a:prstGeom>
        </p:spPr>
      </p:pic>
      <p:pic>
        <p:nvPicPr>
          <p:cNvPr id="5" name="Picture 4">
            <a:extLst>
              <a:ext uri="{FF2B5EF4-FFF2-40B4-BE49-F238E27FC236}">
                <a16:creationId xmlns:a16="http://schemas.microsoft.com/office/drawing/2014/main" id="{3AEA6372-DDA7-924F-96DD-5E789003F955}"/>
              </a:ext>
            </a:extLst>
          </p:cNvPr>
          <p:cNvPicPr>
            <a:picLocks noChangeAspect="1"/>
          </p:cNvPicPr>
          <p:nvPr/>
        </p:nvPicPr>
        <p:blipFill>
          <a:blip r:embed="rId3"/>
          <a:stretch>
            <a:fillRect/>
          </a:stretch>
        </p:blipFill>
        <p:spPr>
          <a:xfrm>
            <a:off x="4761873" y="2815667"/>
            <a:ext cx="2271974" cy="286986"/>
          </a:xfrm>
          <a:prstGeom prst="rect">
            <a:avLst/>
          </a:prstGeom>
        </p:spPr>
      </p:pic>
      <p:pic>
        <p:nvPicPr>
          <p:cNvPr id="7" name="Picture 6">
            <a:extLst>
              <a:ext uri="{FF2B5EF4-FFF2-40B4-BE49-F238E27FC236}">
                <a16:creationId xmlns:a16="http://schemas.microsoft.com/office/drawing/2014/main" id="{25A5CEBC-248E-DF41-A79A-197B96757F43}"/>
              </a:ext>
            </a:extLst>
          </p:cNvPr>
          <p:cNvPicPr>
            <a:picLocks noChangeAspect="1"/>
          </p:cNvPicPr>
          <p:nvPr/>
        </p:nvPicPr>
        <p:blipFill>
          <a:blip r:embed="rId4"/>
          <a:stretch>
            <a:fillRect/>
          </a:stretch>
        </p:blipFill>
        <p:spPr>
          <a:xfrm>
            <a:off x="3025253" y="3464966"/>
            <a:ext cx="3473240" cy="358271"/>
          </a:xfrm>
          <a:prstGeom prst="rect">
            <a:avLst/>
          </a:prstGeom>
        </p:spPr>
      </p:pic>
      <p:pic>
        <p:nvPicPr>
          <p:cNvPr id="9" name="Picture 8">
            <a:extLst>
              <a:ext uri="{FF2B5EF4-FFF2-40B4-BE49-F238E27FC236}">
                <a16:creationId xmlns:a16="http://schemas.microsoft.com/office/drawing/2014/main" id="{68FDD524-5883-434B-A967-41D055C43A6F}"/>
              </a:ext>
            </a:extLst>
          </p:cNvPr>
          <p:cNvPicPr>
            <a:picLocks noChangeAspect="1"/>
          </p:cNvPicPr>
          <p:nvPr/>
        </p:nvPicPr>
        <p:blipFill>
          <a:blip r:embed="rId5"/>
          <a:stretch>
            <a:fillRect/>
          </a:stretch>
        </p:blipFill>
        <p:spPr>
          <a:xfrm>
            <a:off x="4685381" y="4289255"/>
            <a:ext cx="199698" cy="162912"/>
          </a:xfrm>
          <a:prstGeom prst="rect">
            <a:avLst/>
          </a:prstGeom>
        </p:spPr>
      </p:pic>
    </p:spTree>
    <p:extLst>
      <p:ext uri="{BB962C8B-B14F-4D97-AF65-F5344CB8AC3E}">
        <p14:creationId xmlns:p14="http://schemas.microsoft.com/office/powerpoint/2010/main" val="410360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err="1">
                <a:ea typeface="ＭＳ Ｐゴシック" panose="020B0600070205080204" pitchFamily="34" charset="-128"/>
              </a:rPr>
              <a:t>Unconfoundedness</a:t>
            </a:r>
            <a:endParaRPr lang="en-US" altLang="en-US" sz="2700" dirty="0">
              <a:ea typeface="ＭＳ Ｐゴシック" panose="020B0600070205080204" pitchFamily="34" charset="-128"/>
            </a:endParaRP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If we have </a:t>
            </a:r>
            <a:r>
              <a:rPr lang="en-US" altLang="en-US" sz="1800" dirty="0" err="1">
                <a:ea typeface="ＭＳ Ｐゴシック" panose="020B0600070205080204" pitchFamily="34" charset="-128"/>
              </a:rPr>
              <a:t>unconfoundedness</a:t>
            </a:r>
            <a:r>
              <a:rPr lang="en-US" altLang="en-US" sz="1800" dirty="0">
                <a:ea typeface="ＭＳ Ｐゴシック" panose="020B0600070205080204" pitchFamily="34" charset="-128"/>
              </a:rPr>
              <a:t>, then we essentially have a </a:t>
            </a:r>
            <a:r>
              <a:rPr lang="en-US" altLang="en-US" sz="1800" dirty="0">
                <a:solidFill>
                  <a:schemeClr val="accent3"/>
                </a:solidFill>
                <a:ea typeface="ＭＳ Ｐゴシック" panose="020B0600070205080204" pitchFamily="34" charset="-128"/>
              </a:rPr>
              <a:t>randomized controlled experiment for every level of the covariate</a:t>
            </a:r>
          </a:p>
          <a:p>
            <a:pPr>
              <a:lnSpc>
                <a:spcPct val="90000"/>
              </a:lnSpc>
            </a:pPr>
            <a:r>
              <a:rPr lang="en-US" altLang="en-US" sz="1800" dirty="0">
                <a:ea typeface="ＭＳ Ｐゴシック" panose="020B0600070205080204" pitchFamily="34" charset="-128"/>
              </a:rPr>
              <a:t>This is immediately exploitable if the covariate is discrete, with a relatively small number of levels</a:t>
            </a:r>
          </a:p>
          <a:p>
            <a:pPr>
              <a:lnSpc>
                <a:spcPct val="90000"/>
              </a:lnSpc>
            </a:pPr>
            <a:r>
              <a:rPr lang="en-US" altLang="en-US" sz="1800" dirty="0">
                <a:ea typeface="ＭＳ Ｐゴシック" panose="020B0600070205080204" pitchFamily="34" charset="-128"/>
              </a:rPr>
              <a:t>But the more common situation is when the covariate is continuous (and is a high-dimensional vector)</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Before we turn to methodology, let’s note an important fact: </a:t>
            </a:r>
            <a:r>
              <a:rPr lang="en-US" altLang="en-US" sz="1800" dirty="0" err="1">
                <a:solidFill>
                  <a:schemeClr val="accent3"/>
                </a:solidFill>
                <a:ea typeface="ＭＳ Ｐゴシック" panose="020B0600070205080204" pitchFamily="34" charset="-128"/>
              </a:rPr>
              <a:t>unconfoundedness</a:t>
            </a:r>
            <a:r>
              <a:rPr lang="en-US" altLang="en-US" sz="1800" dirty="0">
                <a:solidFill>
                  <a:schemeClr val="accent3"/>
                </a:solidFill>
                <a:ea typeface="ＭＳ Ｐゴシック" panose="020B0600070205080204" pitchFamily="34" charset="-128"/>
              </a:rPr>
              <a:t> is an assumption, and it’s not testable</a:t>
            </a:r>
          </a:p>
          <a:p>
            <a:pPr lvl="1">
              <a:lnSpc>
                <a:spcPct val="90000"/>
              </a:lnSpc>
            </a:pPr>
            <a:r>
              <a:rPr lang="en-US" altLang="en-US" sz="1400" dirty="0">
                <a:ea typeface="ＭＳ Ｐゴシック" panose="020B0600070205080204" pitchFamily="34" charset="-128"/>
              </a:rPr>
              <a:t>but we can look at various diagnostics and make plausibility statements on its behalf; over time these can accumulate</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359325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Regression-Based Approaches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Given </a:t>
            </a:r>
            <a:r>
              <a:rPr lang="en-US" altLang="en-US" sz="1800" dirty="0" err="1">
                <a:ea typeface="ＭＳ Ｐゴシック" panose="020B0600070205080204" pitchFamily="34" charset="-128"/>
              </a:rPr>
              <a:t>unconfoundedness</a:t>
            </a:r>
            <a:r>
              <a:rPr lang="en-US" altLang="en-US" sz="1800" dirty="0">
                <a:ea typeface="ＭＳ Ｐゴシック" panose="020B0600070205080204" pitchFamily="34" charset="-128"/>
              </a:rPr>
              <a:t>, we can avail ourselves of the covariate-based (regression) approach that we introduced in the randomized setting:</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marL="400050" lvl="1" indent="0">
              <a:lnSpc>
                <a:spcPct val="90000"/>
              </a:lnSpc>
              <a:buNone/>
            </a:pPr>
            <a:r>
              <a:rPr lang="en-US" altLang="en-US" sz="1800" dirty="0">
                <a:ea typeface="ＭＳ Ｐゴシック" panose="020B0600070205080204" pitchFamily="34" charset="-128"/>
              </a:rPr>
              <a:t>where              and              are predictions obtained from    regressions based on treatment data and control data, respectively</a:t>
            </a:r>
          </a:p>
          <a:p>
            <a:pPr marL="400050" lvl="1" indent="0">
              <a:lnSpc>
                <a:spcPct val="90000"/>
              </a:lnSpc>
              <a:buNone/>
            </a:pPr>
            <a:endParaRPr lang="en-US" altLang="en-US" sz="1800" dirty="0">
              <a:ea typeface="ＭＳ Ｐゴシック" panose="020B0600070205080204" pitchFamily="34" charset="-128"/>
            </a:endParaRPr>
          </a:p>
          <a:p>
            <a:pPr marL="0" indent="0">
              <a:lnSpc>
                <a:spcPct val="90000"/>
              </a:lnSpc>
              <a:buNone/>
            </a:pPr>
            <a:r>
              <a:rPr lang="en-US" altLang="en-US" sz="22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E77BD55-0757-F143-BF69-EC7B7A4FBAC6}"/>
              </a:ext>
            </a:extLst>
          </p:cNvPr>
          <p:cNvPicPr>
            <a:picLocks noChangeAspect="1"/>
          </p:cNvPicPr>
          <p:nvPr/>
        </p:nvPicPr>
        <p:blipFill>
          <a:blip r:embed="rId2"/>
          <a:stretch>
            <a:fillRect/>
          </a:stretch>
        </p:blipFill>
        <p:spPr>
          <a:xfrm>
            <a:off x="2632667" y="2033535"/>
            <a:ext cx="4155831" cy="926638"/>
          </a:xfrm>
          <a:prstGeom prst="rect">
            <a:avLst/>
          </a:prstGeom>
        </p:spPr>
      </p:pic>
      <p:pic>
        <p:nvPicPr>
          <p:cNvPr id="4" name="Picture 3">
            <a:extLst>
              <a:ext uri="{FF2B5EF4-FFF2-40B4-BE49-F238E27FC236}">
                <a16:creationId xmlns:a16="http://schemas.microsoft.com/office/drawing/2014/main" id="{7B301E50-45AE-6844-A007-08E332B6D7C4}"/>
              </a:ext>
            </a:extLst>
          </p:cNvPr>
          <p:cNvPicPr>
            <a:picLocks noChangeAspect="1"/>
          </p:cNvPicPr>
          <p:nvPr/>
        </p:nvPicPr>
        <p:blipFill>
          <a:blip r:embed="rId3"/>
          <a:stretch>
            <a:fillRect/>
          </a:stretch>
        </p:blipFill>
        <p:spPr>
          <a:xfrm>
            <a:off x="2102896" y="3192719"/>
            <a:ext cx="750835" cy="267124"/>
          </a:xfrm>
          <a:prstGeom prst="rect">
            <a:avLst/>
          </a:prstGeom>
        </p:spPr>
      </p:pic>
      <p:pic>
        <p:nvPicPr>
          <p:cNvPr id="5" name="Picture 4">
            <a:extLst>
              <a:ext uri="{FF2B5EF4-FFF2-40B4-BE49-F238E27FC236}">
                <a16:creationId xmlns:a16="http://schemas.microsoft.com/office/drawing/2014/main" id="{5A6CCD42-14C8-AD45-9F1C-6EA1945F0073}"/>
              </a:ext>
            </a:extLst>
          </p:cNvPr>
          <p:cNvPicPr>
            <a:picLocks noChangeAspect="1"/>
          </p:cNvPicPr>
          <p:nvPr/>
        </p:nvPicPr>
        <p:blipFill>
          <a:blip r:embed="rId4"/>
          <a:stretch>
            <a:fillRect/>
          </a:stretch>
        </p:blipFill>
        <p:spPr>
          <a:xfrm>
            <a:off x="3341913" y="3183087"/>
            <a:ext cx="777910" cy="276756"/>
          </a:xfrm>
          <a:prstGeom prst="rect">
            <a:avLst/>
          </a:prstGeom>
        </p:spPr>
      </p:pic>
    </p:spTree>
    <p:extLst>
      <p:ext uri="{BB962C8B-B14F-4D97-AF65-F5344CB8AC3E}">
        <p14:creationId xmlns:p14="http://schemas.microsoft.com/office/powerpoint/2010/main" val="399588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917747" y="302240"/>
            <a:ext cx="6879153" cy="857250"/>
          </a:xfrm>
        </p:spPr>
        <p:txBody>
          <a:bodyPr>
            <a:normAutofit fontScale="90000"/>
          </a:bodyPr>
          <a:lstStyle/>
          <a:p>
            <a:r>
              <a:rPr lang="en-US" altLang="en-US" sz="2700" dirty="0">
                <a:ea typeface="ＭＳ Ｐゴシック" panose="020B0600070205080204" pitchFamily="34" charset="-128"/>
              </a:rPr>
              <a:t>Problems with Regression-Based Approaches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917747" y="1142694"/>
            <a:ext cx="7217259" cy="3644970"/>
          </a:xfrm>
        </p:spPr>
        <p:txBody>
          <a:bodyPr>
            <a:normAutofit/>
          </a:bodyPr>
          <a:lstStyle/>
          <a:p>
            <a:pPr>
              <a:lnSpc>
                <a:spcPct val="90000"/>
              </a:lnSpc>
            </a:pPr>
            <a:r>
              <a:rPr lang="en-US" altLang="en-US" sz="1800" dirty="0">
                <a:ea typeface="ＭＳ Ｐゴシック" panose="020B0600070205080204" pitchFamily="34" charset="-128"/>
              </a:rPr>
              <a:t>There’s an uncomfortable level of freedom in picking the regression models; one might be able to obtain just the treatment effect that one desires</a:t>
            </a:r>
          </a:p>
          <a:p>
            <a:pPr>
              <a:lnSpc>
                <a:spcPct val="90000"/>
              </a:lnSpc>
            </a:pPr>
            <a:r>
              <a:rPr lang="en-US" altLang="en-US" sz="1800" dirty="0">
                <a:ea typeface="ＭＳ Ｐゴシック" panose="020B0600070205080204" pitchFamily="34" charset="-128"/>
              </a:rPr>
              <a:t>The covariate is often a high-dimensional vector, and it’s hard to estimate these regressions</a:t>
            </a:r>
          </a:p>
          <a:p>
            <a:pPr>
              <a:lnSpc>
                <a:spcPct val="90000"/>
              </a:lnSpc>
            </a:pPr>
            <a:endParaRPr lang="en-US" altLang="en-US" sz="1800" dirty="0">
              <a:ea typeface="ＭＳ Ｐゴシック" panose="020B0600070205080204" pitchFamily="34" charset="-128"/>
            </a:endParaRPr>
          </a:p>
          <a:p>
            <a:pPr>
              <a:lnSpc>
                <a:spcPct val="90000"/>
              </a:lnSpc>
            </a:pPr>
            <a:r>
              <a:rPr lang="en-US" altLang="en-US" sz="1800" dirty="0">
                <a:ea typeface="ＭＳ Ｐゴシック" panose="020B0600070205080204" pitchFamily="34" charset="-128"/>
              </a:rPr>
              <a:t>So we’ll turn to </a:t>
            </a:r>
            <a:r>
              <a:rPr lang="en-US" altLang="en-US" sz="1800" dirty="0">
                <a:solidFill>
                  <a:schemeClr val="accent3"/>
                </a:solidFill>
                <a:ea typeface="ＭＳ Ｐゴシック" panose="020B0600070205080204" pitchFamily="34" charset="-128"/>
              </a:rPr>
              <a:t>propensity scores </a:t>
            </a:r>
            <a:r>
              <a:rPr lang="en-US" altLang="en-US" sz="1800" dirty="0">
                <a:ea typeface="ＭＳ Ｐゴシック" panose="020B0600070205080204" pitchFamily="34" charset="-128"/>
              </a:rPr>
              <a:t>(on the whiteboard), which reduce dimensionality and take away degrees of freedom</a:t>
            </a:r>
          </a:p>
          <a:p>
            <a:pPr marL="400050" lvl="1" indent="0">
              <a:lnSpc>
                <a:spcPct val="90000"/>
              </a:lnSpc>
              <a:buNone/>
            </a:pPr>
            <a:endParaRPr lang="en-US" altLang="en-US" sz="1800" dirty="0">
              <a:ea typeface="ＭＳ Ｐゴシック" panose="020B0600070205080204" pitchFamily="34" charset="-128"/>
            </a:endParaRPr>
          </a:p>
          <a:p>
            <a:pPr marL="0" indent="0">
              <a:lnSpc>
                <a:spcPct val="90000"/>
              </a:lnSpc>
              <a:buNone/>
            </a:pPr>
            <a:r>
              <a:rPr lang="en-US" altLang="en-US" sz="22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128194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Mistaking Correlation for Cause</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5" y="1371600"/>
            <a:ext cx="6575200" cy="3190875"/>
          </a:xfrm>
        </p:spPr>
        <p:txBody>
          <a:bodyPr>
            <a:normAutofit/>
          </a:bodyPr>
          <a:lstStyle/>
          <a:p>
            <a:pPr>
              <a:lnSpc>
                <a:spcPct val="90000"/>
              </a:lnSpc>
            </a:pPr>
            <a:r>
              <a:rPr lang="en-US" altLang="en-US" sz="1800" dirty="0">
                <a:ea typeface="ＭＳ Ｐゴシック" panose="020B0600070205080204" pitchFamily="34" charset="-128"/>
              </a:rPr>
              <a:t>Let’s take a moment to invent some examples</a:t>
            </a:r>
          </a:p>
          <a:p>
            <a:pPr>
              <a:lnSpc>
                <a:spcPct val="90000"/>
              </a:lnSpc>
            </a:pPr>
            <a:r>
              <a:rPr lang="en-US" altLang="en-US" sz="1800" dirty="0">
                <a:ea typeface="ＭＳ Ｐゴシック" panose="020B0600070205080204" pitchFamily="34" charset="-128"/>
              </a:rPr>
              <a:t>I’ll ask each of you to think up an example and write it in the chat box</a:t>
            </a:r>
          </a:p>
          <a:p>
            <a:pPr>
              <a:lnSpc>
                <a:spcPct val="90000"/>
              </a:lnSpc>
            </a:pPr>
            <a:r>
              <a:rPr lang="en-US" altLang="en-US" sz="1800" dirty="0">
                <a:ea typeface="ＭＳ Ｐゴシック" panose="020B0600070205080204" pitchFamily="34" charset="-128"/>
              </a:rPr>
              <a:t>To help seed the process, here’s one that I invented:</a:t>
            </a:r>
          </a:p>
          <a:p>
            <a:pPr>
              <a:lnSpc>
                <a:spcPct val="90000"/>
              </a:lnSpc>
            </a:pPr>
            <a:endParaRPr lang="en-US" altLang="en-US" sz="1800" dirty="0">
              <a:ea typeface="ＭＳ Ｐゴシック" panose="020B0600070205080204" pitchFamily="34" charset="-128"/>
            </a:endParaRPr>
          </a:p>
          <a:p>
            <a:pPr marL="400050" lvl="1" indent="0">
              <a:lnSpc>
                <a:spcPct val="90000"/>
              </a:lnSpc>
              <a:buNone/>
            </a:pPr>
            <a:r>
              <a:rPr lang="en-US" altLang="en-US" sz="1600" i="1" dirty="0">
                <a:ea typeface="ＭＳ Ｐゴシック" panose="020B0600070205080204" pitchFamily="34" charset="-128"/>
              </a:rPr>
              <a:t>A Martian arrives on planet Earth, and after a year of study announces the discovery of a correlation between the wearing of a coat and the common cold:  people who wear a coat have a higher probability of having a cold than people who don’t wear a coat.  The Martian infers that the wearing of a coat causes the common cold.</a:t>
            </a: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415354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F1009602-7546-0049-B98A-B115E9AD2B3F}"/>
              </a:ext>
            </a:extLst>
          </p:cNvPr>
          <p:cNvCxnSpPr>
            <a:cxnSpLocks/>
          </p:cNvCxnSpPr>
          <p:nvPr/>
        </p:nvCxnSpPr>
        <p:spPr>
          <a:xfrm>
            <a:off x="4568656" y="3593960"/>
            <a:ext cx="365086" cy="4735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Latent Variables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07829" y="1365132"/>
            <a:ext cx="6575200" cy="3327448"/>
          </a:xfrm>
        </p:spPr>
        <p:txBody>
          <a:bodyPr>
            <a:normAutofit/>
          </a:bodyPr>
          <a:lstStyle/>
          <a:p>
            <a:pPr>
              <a:lnSpc>
                <a:spcPct val="90000"/>
              </a:lnSpc>
            </a:pPr>
            <a:r>
              <a:rPr lang="en-US" altLang="en-US" sz="1800" dirty="0">
                <a:ea typeface="ＭＳ Ｐゴシック" panose="020B0600070205080204" pitchFamily="34" charset="-128"/>
              </a:rPr>
              <a:t>Many of the errors in mistaking correlation for cause come from the presence of an unmeasured “latent variable” that is the real cause and which affects both of the measured variables</a:t>
            </a:r>
          </a:p>
          <a:p>
            <a:pPr lvl="1">
              <a:lnSpc>
                <a:spcPct val="90000"/>
              </a:lnSpc>
            </a:pPr>
            <a:r>
              <a:rPr lang="en-US" altLang="en-US" sz="1400" dirty="0">
                <a:ea typeface="ＭＳ Ｐゴシック" panose="020B0600070205080204" pitchFamily="34" charset="-128"/>
              </a:rPr>
              <a:t>in my example, the weather is the unmeasured variable</a:t>
            </a:r>
          </a:p>
          <a:p>
            <a:pPr lvl="1">
              <a:lnSpc>
                <a:spcPct val="90000"/>
              </a:lnSpc>
            </a:pPr>
            <a:r>
              <a:rPr lang="en-US" altLang="en-US" sz="1400" dirty="0">
                <a:ea typeface="ＭＳ Ｐゴシック" panose="020B0600070205080204" pitchFamily="34" charset="-128"/>
              </a:rPr>
              <a:t>cold weather causes people to wear coats, and it also leads to more of the virus circulating, which causes the common cold</a:t>
            </a:r>
          </a:p>
          <a:p>
            <a:pPr>
              <a:lnSpc>
                <a:spcPct val="90000"/>
              </a:lnSpc>
            </a:pPr>
            <a:endParaRPr lang="en-US" altLang="en-US" sz="1800" dirty="0">
              <a:ea typeface="ＭＳ Ｐゴシック" panose="020B0600070205080204" pitchFamily="34" charset="-128"/>
            </a:endParaRPr>
          </a:p>
          <a:p>
            <a:pPr lvl="1">
              <a:lnSpc>
                <a:spcPct val="90000"/>
              </a:lnSpc>
            </a:pP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
        <p:nvSpPr>
          <p:cNvPr id="6" name="Oval 5">
            <a:extLst>
              <a:ext uri="{FF2B5EF4-FFF2-40B4-BE49-F238E27FC236}">
                <a16:creationId xmlns:a16="http://schemas.microsoft.com/office/drawing/2014/main" id="{B02E55A6-2B35-FD48-8D96-A6D36FB8686F}"/>
              </a:ext>
            </a:extLst>
          </p:cNvPr>
          <p:cNvSpPr/>
          <p:nvPr/>
        </p:nvSpPr>
        <p:spPr>
          <a:xfrm>
            <a:off x="3699468" y="4042787"/>
            <a:ext cx="452176" cy="452176"/>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4364F96-2359-4A43-BF59-F7E4FB6D0596}"/>
              </a:ext>
            </a:extLst>
          </p:cNvPr>
          <p:cNvSpPr/>
          <p:nvPr/>
        </p:nvSpPr>
        <p:spPr>
          <a:xfrm>
            <a:off x="4850784" y="4042787"/>
            <a:ext cx="452176" cy="452176"/>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021444F-2DD1-D643-8432-753A17882BEF}"/>
              </a:ext>
            </a:extLst>
          </p:cNvPr>
          <p:cNvCxnSpPr>
            <a:cxnSpLocks/>
          </p:cNvCxnSpPr>
          <p:nvPr/>
        </p:nvCxnSpPr>
        <p:spPr>
          <a:xfrm flipH="1">
            <a:off x="4049488" y="3542043"/>
            <a:ext cx="457199" cy="5308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D567241D-6070-3F40-A7C9-6C943DEBC7BA}"/>
              </a:ext>
            </a:extLst>
          </p:cNvPr>
          <p:cNvSpPr/>
          <p:nvPr/>
        </p:nvSpPr>
        <p:spPr>
          <a:xfrm>
            <a:off x="4290647" y="3285811"/>
            <a:ext cx="452176" cy="452176"/>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C6CB90-E88C-C643-9153-CC9AAC104B51}"/>
              </a:ext>
            </a:extLst>
          </p:cNvPr>
          <p:cNvSpPr txBox="1"/>
          <p:nvPr/>
        </p:nvSpPr>
        <p:spPr>
          <a:xfrm>
            <a:off x="4800544" y="3319551"/>
            <a:ext cx="1018227" cy="338554"/>
          </a:xfrm>
          <a:prstGeom prst="rect">
            <a:avLst/>
          </a:prstGeom>
          <a:noFill/>
        </p:spPr>
        <p:txBody>
          <a:bodyPr wrap="none" rtlCol="0">
            <a:spAutoFit/>
          </a:bodyPr>
          <a:lstStyle/>
          <a:p>
            <a:r>
              <a:rPr lang="en-US" sz="1600" dirty="0"/>
              <a:t>weather</a:t>
            </a:r>
          </a:p>
        </p:txBody>
      </p:sp>
      <p:sp>
        <p:nvSpPr>
          <p:cNvPr id="17" name="TextBox 16">
            <a:extLst>
              <a:ext uri="{FF2B5EF4-FFF2-40B4-BE49-F238E27FC236}">
                <a16:creationId xmlns:a16="http://schemas.microsoft.com/office/drawing/2014/main" id="{DE7663C3-5183-AB4A-A5D6-AC35B284D487}"/>
              </a:ext>
            </a:extLst>
          </p:cNvPr>
          <p:cNvSpPr txBox="1"/>
          <p:nvPr/>
        </p:nvSpPr>
        <p:spPr>
          <a:xfrm>
            <a:off x="5372606" y="4056821"/>
            <a:ext cx="1561646" cy="338554"/>
          </a:xfrm>
          <a:prstGeom prst="rect">
            <a:avLst/>
          </a:prstGeom>
          <a:noFill/>
        </p:spPr>
        <p:txBody>
          <a:bodyPr wrap="none" rtlCol="0">
            <a:spAutoFit/>
          </a:bodyPr>
          <a:lstStyle/>
          <a:p>
            <a:r>
              <a:rPr lang="en-US" sz="1600" dirty="0"/>
              <a:t>common cold</a:t>
            </a:r>
          </a:p>
        </p:txBody>
      </p:sp>
      <p:sp>
        <p:nvSpPr>
          <p:cNvPr id="18" name="TextBox 17">
            <a:extLst>
              <a:ext uri="{FF2B5EF4-FFF2-40B4-BE49-F238E27FC236}">
                <a16:creationId xmlns:a16="http://schemas.microsoft.com/office/drawing/2014/main" id="{F03EB4FE-FB83-9D44-A001-98BE37E5DCF8}"/>
              </a:ext>
            </a:extLst>
          </p:cNvPr>
          <p:cNvSpPr txBox="1"/>
          <p:nvPr/>
        </p:nvSpPr>
        <p:spPr>
          <a:xfrm>
            <a:off x="3000328" y="4066869"/>
            <a:ext cx="620683" cy="338554"/>
          </a:xfrm>
          <a:prstGeom prst="rect">
            <a:avLst/>
          </a:prstGeom>
          <a:noFill/>
        </p:spPr>
        <p:txBody>
          <a:bodyPr wrap="none" rtlCol="0">
            <a:spAutoFit/>
          </a:bodyPr>
          <a:lstStyle/>
          <a:p>
            <a:r>
              <a:rPr lang="en-US" sz="1600" dirty="0"/>
              <a:t>coat</a:t>
            </a:r>
          </a:p>
        </p:txBody>
      </p:sp>
    </p:spTree>
    <p:extLst>
      <p:ext uri="{BB962C8B-B14F-4D97-AF65-F5344CB8AC3E}">
        <p14:creationId xmlns:p14="http://schemas.microsoft.com/office/powerpoint/2010/main" val="303064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Latent Variables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07829" y="1365132"/>
            <a:ext cx="6575200" cy="871002"/>
          </a:xfrm>
        </p:spPr>
        <p:txBody>
          <a:bodyPr>
            <a:normAutofit/>
          </a:bodyPr>
          <a:lstStyle/>
          <a:p>
            <a:pPr>
              <a:lnSpc>
                <a:spcPct val="90000"/>
              </a:lnSpc>
            </a:pPr>
            <a:r>
              <a:rPr lang="en-US" altLang="en-US" sz="1800" dirty="0">
                <a:ea typeface="ＭＳ Ｐゴシック" panose="020B0600070205080204" pitchFamily="34" charset="-128"/>
              </a:rPr>
              <a:t>Marginalizing over the underlying latent variable induces an association between the observed variables:</a:t>
            </a:r>
            <a:endParaRPr lang="en-US" altLang="en-US" sz="14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grpSp>
        <p:nvGrpSpPr>
          <p:cNvPr id="9" name="Group 8">
            <a:extLst>
              <a:ext uri="{FF2B5EF4-FFF2-40B4-BE49-F238E27FC236}">
                <a16:creationId xmlns:a16="http://schemas.microsoft.com/office/drawing/2014/main" id="{FDABBCED-8CCD-0345-A24A-8FC54EB70CDD}"/>
              </a:ext>
            </a:extLst>
          </p:cNvPr>
          <p:cNvGrpSpPr/>
          <p:nvPr/>
        </p:nvGrpSpPr>
        <p:grpSpPr>
          <a:xfrm>
            <a:off x="434776" y="2517486"/>
            <a:ext cx="3933924" cy="1209152"/>
            <a:chOff x="1487101" y="2336617"/>
            <a:chExt cx="3933924" cy="1209152"/>
          </a:xfrm>
        </p:grpSpPr>
        <p:cxnSp>
          <p:nvCxnSpPr>
            <p:cNvPr id="14" name="Straight Arrow Connector 13">
              <a:extLst>
                <a:ext uri="{FF2B5EF4-FFF2-40B4-BE49-F238E27FC236}">
                  <a16:creationId xmlns:a16="http://schemas.microsoft.com/office/drawing/2014/main" id="{F1009602-7546-0049-B98A-B115E9AD2B3F}"/>
                </a:ext>
              </a:extLst>
            </p:cNvPr>
            <p:cNvCxnSpPr>
              <a:cxnSpLocks/>
            </p:cNvCxnSpPr>
            <p:nvPr/>
          </p:nvCxnSpPr>
          <p:spPr>
            <a:xfrm>
              <a:off x="3055429" y="2644766"/>
              <a:ext cx="365086" cy="4735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B02E55A6-2B35-FD48-8D96-A6D36FB8686F}"/>
                </a:ext>
              </a:extLst>
            </p:cNvPr>
            <p:cNvSpPr/>
            <p:nvPr/>
          </p:nvSpPr>
          <p:spPr>
            <a:xfrm>
              <a:off x="2186241" y="3093593"/>
              <a:ext cx="452176" cy="452176"/>
            </a:xfrm>
            <a:prstGeom prst="ellipse">
              <a:avLst/>
            </a:prstGeom>
            <a:solidFill>
              <a:schemeClr val="bg2"/>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4364F96-2359-4A43-BF59-F7E4FB6D0596}"/>
                </a:ext>
              </a:extLst>
            </p:cNvPr>
            <p:cNvSpPr/>
            <p:nvPr/>
          </p:nvSpPr>
          <p:spPr>
            <a:xfrm>
              <a:off x="3337557" y="3093593"/>
              <a:ext cx="452176" cy="452176"/>
            </a:xfrm>
            <a:prstGeom prst="ellipse">
              <a:avLst/>
            </a:prstGeom>
            <a:solidFill>
              <a:schemeClr val="bg2"/>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021444F-2DD1-D643-8432-753A17882BEF}"/>
                </a:ext>
              </a:extLst>
            </p:cNvPr>
            <p:cNvCxnSpPr>
              <a:cxnSpLocks/>
            </p:cNvCxnSpPr>
            <p:nvPr/>
          </p:nvCxnSpPr>
          <p:spPr>
            <a:xfrm flipH="1">
              <a:off x="2536261" y="2592849"/>
              <a:ext cx="457199" cy="5308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D567241D-6070-3F40-A7C9-6C943DEBC7BA}"/>
                </a:ext>
              </a:extLst>
            </p:cNvPr>
            <p:cNvSpPr/>
            <p:nvPr/>
          </p:nvSpPr>
          <p:spPr>
            <a:xfrm>
              <a:off x="2777420" y="2336617"/>
              <a:ext cx="452176" cy="452176"/>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C6CB90-E88C-C643-9153-CC9AAC104B51}"/>
                </a:ext>
              </a:extLst>
            </p:cNvPr>
            <p:cNvSpPr txBox="1"/>
            <p:nvPr/>
          </p:nvSpPr>
          <p:spPr>
            <a:xfrm>
              <a:off x="3287317" y="2370357"/>
              <a:ext cx="1018227" cy="338554"/>
            </a:xfrm>
            <a:prstGeom prst="rect">
              <a:avLst/>
            </a:prstGeom>
            <a:noFill/>
          </p:spPr>
          <p:txBody>
            <a:bodyPr wrap="none" rtlCol="0">
              <a:spAutoFit/>
            </a:bodyPr>
            <a:lstStyle/>
            <a:p>
              <a:r>
                <a:rPr lang="en-US" sz="1600" dirty="0"/>
                <a:t>weather</a:t>
              </a:r>
            </a:p>
          </p:txBody>
        </p:sp>
        <p:sp>
          <p:nvSpPr>
            <p:cNvPr id="17" name="TextBox 16">
              <a:extLst>
                <a:ext uri="{FF2B5EF4-FFF2-40B4-BE49-F238E27FC236}">
                  <a16:creationId xmlns:a16="http://schemas.microsoft.com/office/drawing/2014/main" id="{DE7663C3-5183-AB4A-A5D6-AC35B284D487}"/>
                </a:ext>
              </a:extLst>
            </p:cNvPr>
            <p:cNvSpPr txBox="1"/>
            <p:nvPr/>
          </p:nvSpPr>
          <p:spPr>
            <a:xfrm>
              <a:off x="3859379" y="3107627"/>
              <a:ext cx="1561646" cy="338554"/>
            </a:xfrm>
            <a:prstGeom prst="rect">
              <a:avLst/>
            </a:prstGeom>
            <a:noFill/>
          </p:spPr>
          <p:txBody>
            <a:bodyPr wrap="none" rtlCol="0">
              <a:spAutoFit/>
            </a:bodyPr>
            <a:lstStyle/>
            <a:p>
              <a:r>
                <a:rPr lang="en-US" sz="1600" dirty="0"/>
                <a:t>common cold</a:t>
              </a:r>
            </a:p>
          </p:txBody>
        </p:sp>
        <p:sp>
          <p:nvSpPr>
            <p:cNvPr id="18" name="TextBox 17">
              <a:extLst>
                <a:ext uri="{FF2B5EF4-FFF2-40B4-BE49-F238E27FC236}">
                  <a16:creationId xmlns:a16="http://schemas.microsoft.com/office/drawing/2014/main" id="{F03EB4FE-FB83-9D44-A001-98BE37E5DCF8}"/>
                </a:ext>
              </a:extLst>
            </p:cNvPr>
            <p:cNvSpPr txBox="1"/>
            <p:nvPr/>
          </p:nvSpPr>
          <p:spPr>
            <a:xfrm>
              <a:off x="1487101" y="3117675"/>
              <a:ext cx="620683" cy="338554"/>
            </a:xfrm>
            <a:prstGeom prst="rect">
              <a:avLst/>
            </a:prstGeom>
            <a:noFill/>
          </p:spPr>
          <p:txBody>
            <a:bodyPr wrap="none" rtlCol="0">
              <a:spAutoFit/>
            </a:bodyPr>
            <a:lstStyle/>
            <a:p>
              <a:r>
                <a:rPr lang="en-US" sz="1600" dirty="0"/>
                <a:t>coat</a:t>
              </a:r>
            </a:p>
          </p:txBody>
        </p:sp>
      </p:grpSp>
      <p:sp>
        <p:nvSpPr>
          <p:cNvPr id="20" name="Oval 19">
            <a:extLst>
              <a:ext uri="{FF2B5EF4-FFF2-40B4-BE49-F238E27FC236}">
                <a16:creationId xmlns:a16="http://schemas.microsoft.com/office/drawing/2014/main" id="{372C8762-F273-F043-9883-7DA7B20B8B40}"/>
              </a:ext>
            </a:extLst>
          </p:cNvPr>
          <p:cNvSpPr/>
          <p:nvPr/>
        </p:nvSpPr>
        <p:spPr>
          <a:xfrm>
            <a:off x="5721298" y="2769474"/>
            <a:ext cx="452176" cy="452176"/>
          </a:xfrm>
          <a:prstGeom prst="ellipse">
            <a:avLst/>
          </a:prstGeom>
          <a:solidFill>
            <a:schemeClr val="bg2"/>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B4A61C7-780F-8848-9BB2-05C3F7FCEECD}"/>
              </a:ext>
            </a:extLst>
          </p:cNvPr>
          <p:cNvSpPr/>
          <p:nvPr/>
        </p:nvSpPr>
        <p:spPr>
          <a:xfrm>
            <a:off x="6872614" y="2769474"/>
            <a:ext cx="452176" cy="452176"/>
          </a:xfrm>
          <a:prstGeom prst="ellipse">
            <a:avLst/>
          </a:prstGeom>
          <a:solidFill>
            <a:schemeClr val="bg2"/>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9A95B5A-E42B-2D4A-BA87-E45FDA0AA18C}"/>
              </a:ext>
            </a:extLst>
          </p:cNvPr>
          <p:cNvSpPr txBox="1"/>
          <p:nvPr/>
        </p:nvSpPr>
        <p:spPr>
          <a:xfrm>
            <a:off x="7394436" y="2783508"/>
            <a:ext cx="1561646" cy="338554"/>
          </a:xfrm>
          <a:prstGeom prst="rect">
            <a:avLst/>
          </a:prstGeom>
          <a:noFill/>
        </p:spPr>
        <p:txBody>
          <a:bodyPr wrap="none" rtlCol="0">
            <a:spAutoFit/>
          </a:bodyPr>
          <a:lstStyle/>
          <a:p>
            <a:r>
              <a:rPr lang="en-US" sz="1600" dirty="0"/>
              <a:t>common cold</a:t>
            </a:r>
          </a:p>
        </p:txBody>
      </p:sp>
      <p:sp>
        <p:nvSpPr>
          <p:cNvPr id="26" name="TextBox 25">
            <a:extLst>
              <a:ext uri="{FF2B5EF4-FFF2-40B4-BE49-F238E27FC236}">
                <a16:creationId xmlns:a16="http://schemas.microsoft.com/office/drawing/2014/main" id="{FD22EDBF-FA54-6C43-A9A0-D67FE5C6F063}"/>
              </a:ext>
            </a:extLst>
          </p:cNvPr>
          <p:cNvSpPr txBox="1"/>
          <p:nvPr/>
        </p:nvSpPr>
        <p:spPr>
          <a:xfrm>
            <a:off x="5022158" y="2793556"/>
            <a:ext cx="620683" cy="338554"/>
          </a:xfrm>
          <a:prstGeom prst="rect">
            <a:avLst/>
          </a:prstGeom>
          <a:noFill/>
        </p:spPr>
        <p:txBody>
          <a:bodyPr wrap="none" rtlCol="0">
            <a:spAutoFit/>
          </a:bodyPr>
          <a:lstStyle/>
          <a:p>
            <a:r>
              <a:rPr lang="en-US" sz="1600" dirty="0"/>
              <a:t>coat</a:t>
            </a:r>
          </a:p>
        </p:txBody>
      </p:sp>
      <p:cxnSp>
        <p:nvCxnSpPr>
          <p:cNvPr id="11" name="Straight Connector 10">
            <a:extLst>
              <a:ext uri="{FF2B5EF4-FFF2-40B4-BE49-F238E27FC236}">
                <a16:creationId xmlns:a16="http://schemas.microsoft.com/office/drawing/2014/main" id="{A5E99A9E-632A-0645-8446-B3A8D9734AD4}"/>
              </a:ext>
            </a:extLst>
          </p:cNvPr>
          <p:cNvCxnSpPr>
            <a:stCxn id="20" idx="6"/>
            <a:endCxn id="21" idx="2"/>
          </p:cNvCxnSpPr>
          <p:nvPr/>
        </p:nvCxnSpPr>
        <p:spPr>
          <a:xfrm>
            <a:off x="6173474" y="2995562"/>
            <a:ext cx="6991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ight Arrow 11">
            <a:extLst>
              <a:ext uri="{FF2B5EF4-FFF2-40B4-BE49-F238E27FC236}">
                <a16:creationId xmlns:a16="http://schemas.microsoft.com/office/drawing/2014/main" id="{A0F692CA-EA47-A242-8EE9-71B2B3DBF403}"/>
              </a:ext>
            </a:extLst>
          </p:cNvPr>
          <p:cNvSpPr/>
          <p:nvPr/>
        </p:nvSpPr>
        <p:spPr>
          <a:xfrm>
            <a:off x="4320896" y="2855540"/>
            <a:ext cx="351692" cy="280044"/>
          </a:xfrm>
          <a:prstGeom prst="rightArrow">
            <a:avLst/>
          </a:prstGeom>
          <a:solidFill>
            <a:srgbClr val="8FC2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Treatments, Controls, and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823563" cy="3190875"/>
          </a:xfrm>
        </p:spPr>
        <p:txBody>
          <a:bodyPr>
            <a:normAutofit/>
          </a:bodyPr>
          <a:lstStyle/>
          <a:p>
            <a:pPr>
              <a:lnSpc>
                <a:spcPct val="90000"/>
              </a:lnSpc>
            </a:pPr>
            <a:r>
              <a:rPr lang="en-US" altLang="en-US" sz="1800" dirty="0">
                <a:ea typeface="ＭＳ Ｐゴシック" panose="020B0600070205080204" pitchFamily="34" charset="-128"/>
              </a:rPr>
              <a:t>For simplicity, let’s focus on assessing causality with respect to a binary variable, and refer to its two values as the </a:t>
            </a:r>
            <a:r>
              <a:rPr lang="en-US" altLang="en-US" sz="1800" dirty="0">
                <a:solidFill>
                  <a:schemeClr val="accent3"/>
                </a:solidFill>
                <a:ea typeface="ＭＳ Ｐゴシック" panose="020B0600070205080204" pitchFamily="34" charset="-128"/>
              </a:rPr>
              <a:t>treatment</a:t>
            </a:r>
            <a:r>
              <a:rPr lang="en-US" altLang="en-US" sz="1800" dirty="0">
                <a:ea typeface="ＭＳ Ｐゴシック" panose="020B0600070205080204" pitchFamily="34" charset="-128"/>
              </a:rPr>
              <a:t> and the </a:t>
            </a:r>
            <a:r>
              <a:rPr lang="en-US" altLang="en-US" sz="1800" dirty="0">
                <a:solidFill>
                  <a:schemeClr val="accent3"/>
                </a:solidFill>
                <a:ea typeface="ＭＳ Ｐゴシック" panose="020B0600070205080204" pitchFamily="34" charset="-128"/>
              </a:rPr>
              <a:t>control</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spTree>
    <p:extLst>
      <p:ext uri="{BB962C8B-B14F-4D97-AF65-F5344CB8AC3E}">
        <p14:creationId xmlns:p14="http://schemas.microsoft.com/office/powerpoint/2010/main" val="405981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Treatments, Controls, and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823563" cy="3190875"/>
          </a:xfrm>
        </p:spPr>
        <p:txBody>
          <a:bodyPr>
            <a:normAutofit/>
          </a:bodyPr>
          <a:lstStyle/>
          <a:p>
            <a:pPr>
              <a:lnSpc>
                <a:spcPct val="90000"/>
              </a:lnSpc>
            </a:pPr>
            <a:r>
              <a:rPr lang="en-US" altLang="en-US" sz="1800" dirty="0">
                <a:ea typeface="ＭＳ Ｐゴシック" panose="020B0600070205080204" pitchFamily="34" charset="-128"/>
              </a:rPr>
              <a:t>For simplicity, let’s focus on assessing causality with respect to a binary variable, and refer to its two values as the </a:t>
            </a:r>
            <a:r>
              <a:rPr lang="en-US" altLang="en-US" sz="1800" dirty="0">
                <a:solidFill>
                  <a:schemeClr val="accent3"/>
                </a:solidFill>
                <a:ea typeface="ＭＳ Ｐゴシック" panose="020B0600070205080204" pitchFamily="34" charset="-128"/>
              </a:rPr>
              <a:t>treatment</a:t>
            </a:r>
            <a:r>
              <a:rPr lang="en-US" altLang="en-US" sz="1800" dirty="0">
                <a:ea typeface="ＭＳ Ｐゴシック" panose="020B0600070205080204" pitchFamily="34" charset="-128"/>
              </a:rPr>
              <a:t> and the </a:t>
            </a:r>
            <a:r>
              <a:rPr lang="en-US" altLang="en-US" sz="1800" dirty="0">
                <a:solidFill>
                  <a:schemeClr val="accent3"/>
                </a:solidFill>
                <a:ea typeface="ＭＳ Ｐゴシック" panose="020B0600070205080204" pitchFamily="34" charset="-128"/>
              </a:rPr>
              <a:t>control</a:t>
            </a:r>
          </a:p>
          <a:p>
            <a:pPr>
              <a:lnSpc>
                <a:spcPct val="90000"/>
              </a:lnSpc>
            </a:pPr>
            <a:r>
              <a:rPr lang="en-US" altLang="en-US" sz="1800" dirty="0">
                <a:ea typeface="ＭＳ Ｐゴシック" panose="020B0600070205080204" pitchFamily="34" charset="-128"/>
              </a:rPr>
              <a:t>We use the integer variable                           to denote the </a:t>
            </a:r>
            <a:r>
              <a:rPr lang="en-US" altLang="en-US" sz="1800" dirty="0">
                <a:solidFill>
                  <a:schemeClr val="accent3"/>
                </a:solidFill>
                <a:ea typeface="ＭＳ Ｐゴシック" panose="020B0600070205080204" pitchFamily="34" charset="-128"/>
              </a:rPr>
              <a:t>experimental units </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7048403-2B0F-F84B-9ECE-287325F1F8D3}"/>
              </a:ext>
            </a:extLst>
          </p:cNvPr>
          <p:cNvPicPr>
            <a:picLocks noChangeAspect="1"/>
          </p:cNvPicPr>
          <p:nvPr/>
        </p:nvPicPr>
        <p:blipFill>
          <a:blip r:embed="rId2"/>
          <a:stretch>
            <a:fillRect/>
          </a:stretch>
        </p:blipFill>
        <p:spPr>
          <a:xfrm>
            <a:off x="4763975" y="2209091"/>
            <a:ext cx="1551912" cy="276061"/>
          </a:xfrm>
          <a:prstGeom prst="rect">
            <a:avLst/>
          </a:prstGeom>
        </p:spPr>
      </p:pic>
    </p:spTree>
    <p:extLst>
      <p:ext uri="{BB962C8B-B14F-4D97-AF65-F5344CB8AC3E}">
        <p14:creationId xmlns:p14="http://schemas.microsoft.com/office/powerpoint/2010/main" val="353648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Treatments, Controls, and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823563" cy="3190875"/>
          </a:xfrm>
        </p:spPr>
        <p:txBody>
          <a:bodyPr>
            <a:normAutofit/>
          </a:bodyPr>
          <a:lstStyle/>
          <a:p>
            <a:pPr>
              <a:lnSpc>
                <a:spcPct val="90000"/>
              </a:lnSpc>
            </a:pPr>
            <a:r>
              <a:rPr lang="en-US" altLang="en-US" sz="1800" dirty="0">
                <a:ea typeface="ＭＳ Ｐゴシック" panose="020B0600070205080204" pitchFamily="34" charset="-128"/>
              </a:rPr>
              <a:t>For simplicity, let’s focus on assessing causality with respect to a binary variable, and refer to its two values as the </a:t>
            </a:r>
            <a:r>
              <a:rPr lang="en-US" altLang="en-US" sz="1800" dirty="0">
                <a:solidFill>
                  <a:schemeClr val="accent3"/>
                </a:solidFill>
                <a:ea typeface="ＭＳ Ｐゴシック" panose="020B0600070205080204" pitchFamily="34" charset="-128"/>
              </a:rPr>
              <a:t>treatment</a:t>
            </a:r>
            <a:r>
              <a:rPr lang="en-US" altLang="en-US" sz="1800" dirty="0">
                <a:ea typeface="ＭＳ Ｐゴシック" panose="020B0600070205080204" pitchFamily="34" charset="-128"/>
              </a:rPr>
              <a:t> and the </a:t>
            </a:r>
            <a:r>
              <a:rPr lang="en-US" altLang="en-US" sz="1800" dirty="0">
                <a:solidFill>
                  <a:schemeClr val="accent3"/>
                </a:solidFill>
                <a:ea typeface="ＭＳ Ｐゴシック" panose="020B0600070205080204" pitchFamily="34" charset="-128"/>
              </a:rPr>
              <a:t>control</a:t>
            </a:r>
          </a:p>
          <a:p>
            <a:pPr>
              <a:lnSpc>
                <a:spcPct val="90000"/>
              </a:lnSpc>
            </a:pPr>
            <a:r>
              <a:rPr lang="en-US" altLang="en-US" sz="1800" dirty="0">
                <a:ea typeface="ＭＳ Ｐゴシック" panose="020B0600070205080204" pitchFamily="34" charset="-128"/>
              </a:rPr>
              <a:t>We use the integer variable                           to denote the </a:t>
            </a:r>
            <a:r>
              <a:rPr lang="en-US" altLang="en-US" sz="1800" dirty="0">
                <a:solidFill>
                  <a:schemeClr val="accent3"/>
                </a:solidFill>
                <a:ea typeface="ＭＳ Ｐゴシック" panose="020B0600070205080204" pitchFamily="34" charset="-128"/>
              </a:rPr>
              <a:t>experimental units </a:t>
            </a:r>
          </a:p>
          <a:p>
            <a:pPr>
              <a:lnSpc>
                <a:spcPct val="90000"/>
              </a:lnSpc>
            </a:pPr>
            <a:r>
              <a:rPr lang="en-US" altLang="en-US" sz="1800" dirty="0">
                <a:ea typeface="ＭＳ Ｐゴシック" panose="020B0600070205080204" pitchFamily="34" charset="-128"/>
              </a:rPr>
              <a:t>To each experimental unit we apply either the treatment or the control, but not both</a:t>
            </a:r>
          </a:p>
          <a:p>
            <a:pPr marL="0" indent="0">
              <a:lnSpc>
                <a:spcPct val="90000"/>
              </a:lnSpc>
              <a:buNone/>
            </a:pPr>
            <a:r>
              <a:rPr lang="en-US" altLang="en-US" sz="1800" dirty="0">
                <a:ea typeface="ＭＳ Ｐゴシック" panose="020B0600070205080204" pitchFamily="34" charset="-128"/>
              </a:rPr>
              <a:t>   </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7048403-2B0F-F84B-9ECE-287325F1F8D3}"/>
              </a:ext>
            </a:extLst>
          </p:cNvPr>
          <p:cNvPicPr>
            <a:picLocks noChangeAspect="1"/>
          </p:cNvPicPr>
          <p:nvPr/>
        </p:nvPicPr>
        <p:blipFill>
          <a:blip r:embed="rId2"/>
          <a:stretch>
            <a:fillRect/>
          </a:stretch>
        </p:blipFill>
        <p:spPr>
          <a:xfrm>
            <a:off x="4763975" y="2209091"/>
            <a:ext cx="1551912" cy="276061"/>
          </a:xfrm>
          <a:prstGeom prst="rect">
            <a:avLst/>
          </a:prstGeom>
        </p:spPr>
      </p:pic>
    </p:spTree>
    <p:extLst>
      <p:ext uri="{BB962C8B-B14F-4D97-AF65-F5344CB8AC3E}">
        <p14:creationId xmlns:p14="http://schemas.microsoft.com/office/powerpoint/2010/main" val="60818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E5374A19-D6EA-BB4F-AD84-5AFE19F4EB9F}"/>
              </a:ext>
            </a:extLst>
          </p:cNvPr>
          <p:cNvSpPr>
            <a:spLocks noGrp="1" noChangeArrowheads="1"/>
          </p:cNvSpPr>
          <p:nvPr>
            <p:ph type="title"/>
          </p:nvPr>
        </p:nvSpPr>
        <p:spPr>
          <a:xfrm>
            <a:off x="1255853" y="276225"/>
            <a:ext cx="6879153" cy="857250"/>
          </a:xfrm>
        </p:spPr>
        <p:txBody>
          <a:bodyPr>
            <a:normAutofit/>
          </a:bodyPr>
          <a:lstStyle/>
          <a:p>
            <a:r>
              <a:rPr lang="en-US" altLang="en-US" sz="2700" dirty="0">
                <a:ea typeface="ＭＳ Ｐゴシック" panose="020B0600070205080204" pitchFamily="34" charset="-128"/>
              </a:rPr>
              <a:t>Treatments, Controls, and Outcomes</a:t>
            </a:r>
          </a:p>
        </p:txBody>
      </p:sp>
      <p:sp>
        <p:nvSpPr>
          <p:cNvPr id="7170" name="Content Placeholder 2">
            <a:extLst>
              <a:ext uri="{FF2B5EF4-FFF2-40B4-BE49-F238E27FC236}">
                <a16:creationId xmlns:a16="http://schemas.microsoft.com/office/drawing/2014/main" id="{911D7269-71CC-0A48-95DB-3118BD19FD43}"/>
              </a:ext>
            </a:extLst>
          </p:cNvPr>
          <p:cNvSpPr>
            <a:spLocks noGrp="1" noChangeArrowheads="1"/>
          </p:cNvSpPr>
          <p:nvPr>
            <p:ph idx="1"/>
          </p:nvPr>
        </p:nvSpPr>
        <p:spPr>
          <a:xfrm>
            <a:off x="1476374" y="1371600"/>
            <a:ext cx="6823563" cy="3190875"/>
          </a:xfrm>
        </p:spPr>
        <p:txBody>
          <a:bodyPr>
            <a:normAutofit/>
          </a:bodyPr>
          <a:lstStyle/>
          <a:p>
            <a:pPr>
              <a:lnSpc>
                <a:spcPct val="90000"/>
              </a:lnSpc>
            </a:pPr>
            <a:r>
              <a:rPr lang="en-US" altLang="en-US" sz="1800" dirty="0">
                <a:ea typeface="ＭＳ Ｐゴシック" panose="020B0600070205080204" pitchFamily="34" charset="-128"/>
              </a:rPr>
              <a:t>For simplicity, let’s focus on assessing causality with respect to a binary variable, and refer to its two values as the </a:t>
            </a:r>
            <a:r>
              <a:rPr lang="en-US" altLang="en-US" sz="1800" dirty="0">
                <a:solidFill>
                  <a:schemeClr val="accent3"/>
                </a:solidFill>
                <a:ea typeface="ＭＳ Ｐゴシック" panose="020B0600070205080204" pitchFamily="34" charset="-128"/>
              </a:rPr>
              <a:t>treatment</a:t>
            </a:r>
            <a:r>
              <a:rPr lang="en-US" altLang="en-US" sz="1800" dirty="0">
                <a:ea typeface="ＭＳ Ｐゴシック" panose="020B0600070205080204" pitchFamily="34" charset="-128"/>
              </a:rPr>
              <a:t> and the </a:t>
            </a:r>
            <a:r>
              <a:rPr lang="en-US" altLang="en-US" sz="1800" dirty="0">
                <a:solidFill>
                  <a:schemeClr val="accent3"/>
                </a:solidFill>
                <a:ea typeface="ＭＳ Ｐゴシック" panose="020B0600070205080204" pitchFamily="34" charset="-128"/>
              </a:rPr>
              <a:t>control</a:t>
            </a:r>
          </a:p>
          <a:p>
            <a:pPr>
              <a:lnSpc>
                <a:spcPct val="90000"/>
              </a:lnSpc>
            </a:pPr>
            <a:r>
              <a:rPr lang="en-US" altLang="en-US" sz="1800" dirty="0">
                <a:ea typeface="ＭＳ Ｐゴシック" panose="020B0600070205080204" pitchFamily="34" charset="-128"/>
              </a:rPr>
              <a:t>We use the integer variable                           to denote the </a:t>
            </a:r>
            <a:r>
              <a:rPr lang="en-US" altLang="en-US" sz="1800" dirty="0">
                <a:solidFill>
                  <a:schemeClr val="accent3"/>
                </a:solidFill>
                <a:ea typeface="ＭＳ Ｐゴシック" panose="020B0600070205080204" pitchFamily="34" charset="-128"/>
              </a:rPr>
              <a:t>experimental units </a:t>
            </a:r>
          </a:p>
          <a:p>
            <a:pPr>
              <a:lnSpc>
                <a:spcPct val="90000"/>
              </a:lnSpc>
            </a:pPr>
            <a:r>
              <a:rPr lang="en-US" altLang="en-US" sz="1800" dirty="0">
                <a:ea typeface="ＭＳ Ｐゴシック" panose="020B0600070205080204" pitchFamily="34" charset="-128"/>
              </a:rPr>
              <a:t>To each experimental unit we apply either the treatment or the control, but not both</a:t>
            </a:r>
          </a:p>
          <a:p>
            <a:pPr>
              <a:lnSpc>
                <a:spcPct val="90000"/>
              </a:lnSpc>
            </a:pPr>
            <a:r>
              <a:rPr lang="en-US" altLang="en-US" sz="1800" dirty="0">
                <a:ea typeface="ＭＳ Ｐゴシック" panose="020B0600070205080204" pitchFamily="34" charset="-128"/>
              </a:rPr>
              <a:t>We let                   denote the event that unit    is given the treatment, and let                  denote the event that unit    is given the control</a:t>
            </a:r>
          </a:p>
          <a:p>
            <a:pPr>
              <a:lnSpc>
                <a:spcPct val="90000"/>
              </a:lnSpc>
            </a:pPr>
            <a:endParaRPr lang="en-US" altLang="en-US" sz="18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976A414-5FF1-6A42-B236-0C04389083DF}"/>
              </a:ext>
            </a:extLst>
          </p:cNvPr>
          <p:cNvSpPr>
            <a:spLocks noGrp="1"/>
          </p:cNvSpPr>
          <p:nvPr>
            <p:ph type="ftr" sz="quarter" idx="3"/>
          </p:nvPr>
        </p:nvSpPr>
        <p:spPr/>
        <p:txBody>
          <a:bodyPr/>
          <a:lstStyle/>
          <a:p>
            <a:r>
              <a:rPr lang="en-US"/>
              <a:t>University of California, Berkeley</a:t>
            </a:r>
            <a:endParaRPr lang="en-US" dirty="0"/>
          </a:p>
        </p:txBody>
      </p:sp>
      <p:pic>
        <p:nvPicPr>
          <p:cNvPr id="3" name="Picture 2">
            <a:extLst>
              <a:ext uri="{FF2B5EF4-FFF2-40B4-BE49-F238E27FC236}">
                <a16:creationId xmlns:a16="http://schemas.microsoft.com/office/drawing/2014/main" id="{97048403-2B0F-F84B-9ECE-287325F1F8D3}"/>
              </a:ext>
            </a:extLst>
          </p:cNvPr>
          <p:cNvPicPr>
            <a:picLocks noChangeAspect="1"/>
          </p:cNvPicPr>
          <p:nvPr/>
        </p:nvPicPr>
        <p:blipFill>
          <a:blip r:embed="rId2"/>
          <a:stretch>
            <a:fillRect/>
          </a:stretch>
        </p:blipFill>
        <p:spPr>
          <a:xfrm>
            <a:off x="4763975" y="2209091"/>
            <a:ext cx="1551912" cy="276061"/>
          </a:xfrm>
          <a:prstGeom prst="rect">
            <a:avLst/>
          </a:prstGeom>
        </p:spPr>
      </p:pic>
      <p:pic>
        <p:nvPicPr>
          <p:cNvPr id="5" name="Picture 4">
            <a:extLst>
              <a:ext uri="{FF2B5EF4-FFF2-40B4-BE49-F238E27FC236}">
                <a16:creationId xmlns:a16="http://schemas.microsoft.com/office/drawing/2014/main" id="{5DE2188E-1397-EA40-888A-A65C65B934DC}"/>
              </a:ext>
            </a:extLst>
          </p:cNvPr>
          <p:cNvPicPr>
            <a:picLocks noChangeAspect="1"/>
          </p:cNvPicPr>
          <p:nvPr/>
        </p:nvPicPr>
        <p:blipFill>
          <a:blip r:embed="rId3"/>
          <a:stretch>
            <a:fillRect/>
          </a:stretch>
        </p:blipFill>
        <p:spPr>
          <a:xfrm>
            <a:off x="2625830" y="3302515"/>
            <a:ext cx="1042875" cy="287958"/>
          </a:xfrm>
          <a:prstGeom prst="rect">
            <a:avLst/>
          </a:prstGeom>
        </p:spPr>
      </p:pic>
      <p:pic>
        <p:nvPicPr>
          <p:cNvPr id="6" name="Picture 5">
            <a:extLst>
              <a:ext uri="{FF2B5EF4-FFF2-40B4-BE49-F238E27FC236}">
                <a16:creationId xmlns:a16="http://schemas.microsoft.com/office/drawing/2014/main" id="{1E9B1FC8-EE73-9949-9527-277985018BAD}"/>
              </a:ext>
            </a:extLst>
          </p:cNvPr>
          <p:cNvPicPr>
            <a:picLocks noChangeAspect="1"/>
          </p:cNvPicPr>
          <p:nvPr/>
        </p:nvPicPr>
        <p:blipFill>
          <a:blip r:embed="rId4"/>
          <a:stretch>
            <a:fillRect/>
          </a:stretch>
        </p:blipFill>
        <p:spPr>
          <a:xfrm>
            <a:off x="3751244" y="3528819"/>
            <a:ext cx="1042875" cy="287958"/>
          </a:xfrm>
          <a:prstGeom prst="rect">
            <a:avLst/>
          </a:prstGeom>
        </p:spPr>
      </p:pic>
      <p:pic>
        <p:nvPicPr>
          <p:cNvPr id="7" name="Picture 6">
            <a:extLst>
              <a:ext uri="{FF2B5EF4-FFF2-40B4-BE49-F238E27FC236}">
                <a16:creationId xmlns:a16="http://schemas.microsoft.com/office/drawing/2014/main" id="{7EDF2975-F88F-F84A-A08A-08B8326582F2}"/>
              </a:ext>
            </a:extLst>
          </p:cNvPr>
          <p:cNvPicPr>
            <a:picLocks noChangeAspect="1"/>
          </p:cNvPicPr>
          <p:nvPr/>
        </p:nvPicPr>
        <p:blipFill>
          <a:blip r:embed="rId5"/>
          <a:stretch>
            <a:fillRect/>
          </a:stretch>
        </p:blipFill>
        <p:spPr>
          <a:xfrm>
            <a:off x="6411339" y="3292466"/>
            <a:ext cx="95326" cy="225315"/>
          </a:xfrm>
          <a:prstGeom prst="rect">
            <a:avLst/>
          </a:prstGeom>
        </p:spPr>
      </p:pic>
      <p:pic>
        <p:nvPicPr>
          <p:cNvPr id="13" name="Picture 12">
            <a:extLst>
              <a:ext uri="{FF2B5EF4-FFF2-40B4-BE49-F238E27FC236}">
                <a16:creationId xmlns:a16="http://schemas.microsoft.com/office/drawing/2014/main" id="{3C2C0C85-D793-6349-9EBE-AA42720189D5}"/>
              </a:ext>
            </a:extLst>
          </p:cNvPr>
          <p:cNvPicPr>
            <a:picLocks noChangeAspect="1"/>
          </p:cNvPicPr>
          <p:nvPr/>
        </p:nvPicPr>
        <p:blipFill>
          <a:blip r:embed="rId5"/>
          <a:stretch>
            <a:fillRect/>
          </a:stretch>
        </p:blipFill>
        <p:spPr>
          <a:xfrm>
            <a:off x="7478139" y="3538867"/>
            <a:ext cx="95326" cy="225315"/>
          </a:xfrm>
          <a:prstGeom prst="rect">
            <a:avLst/>
          </a:prstGeom>
        </p:spPr>
      </p:pic>
    </p:spTree>
    <p:extLst>
      <p:ext uri="{BB962C8B-B14F-4D97-AF65-F5344CB8AC3E}">
        <p14:creationId xmlns:p14="http://schemas.microsoft.com/office/powerpoint/2010/main" val="171376420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FC23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AIS2018-Speaker-Template" id="{582CA8B9-06B3-5340-BEB0-23EA48B3DC9B}" vid="{6E505970-0966-B24A-A2A4-92D2258EB3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22629</TotalTime>
  <Words>1672</Words>
  <Application>Microsoft Macintosh PowerPoint</Application>
  <PresentationFormat>On-screen Show (16:9)</PresentationFormat>
  <Paragraphs>234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Verdana</vt:lpstr>
      <vt:lpstr>Office Theme</vt:lpstr>
      <vt:lpstr>PowerPoint Presentation</vt:lpstr>
      <vt:lpstr>Correlations and Causes</vt:lpstr>
      <vt:lpstr>Mistaking Correlation for Cause</vt:lpstr>
      <vt:lpstr>Latent Variables</vt:lpstr>
      <vt:lpstr>Latent Variables</vt:lpstr>
      <vt:lpstr>Treatments, Controls, and Outcomes</vt:lpstr>
      <vt:lpstr>Treatments, Controls, and Outcomes</vt:lpstr>
      <vt:lpstr>Treatments, Controls, and Outcomes</vt:lpstr>
      <vt:lpstr>Treatments, Controls, and Outcomes</vt:lpstr>
      <vt:lpstr>Treatments, Controls, and Outcomes</vt:lpstr>
      <vt:lpstr>Potential Outcomes</vt:lpstr>
      <vt:lpstr>The Individual Causal Effect</vt:lpstr>
      <vt:lpstr>The Individual Causal Effect</vt:lpstr>
      <vt:lpstr>The Causal Inference Problem</vt:lpstr>
      <vt:lpstr>The Average Causal Effect</vt:lpstr>
      <vt:lpstr>Some Basic Causal Inference Methodologies</vt:lpstr>
      <vt:lpstr>Causal Inference with Covariates</vt:lpstr>
      <vt:lpstr>Causal Inference with Covariates</vt:lpstr>
      <vt:lpstr>Causal Inference with Covariates</vt:lpstr>
      <vt:lpstr>Causal Inference with Covariates</vt:lpstr>
      <vt:lpstr>Observational Data</vt:lpstr>
      <vt:lpstr>Natural Experiments</vt:lpstr>
      <vt:lpstr>Observational Data</vt:lpstr>
      <vt:lpstr>Unconfoundedness</vt:lpstr>
      <vt:lpstr>Regression-Based Approaches</vt:lpstr>
      <vt:lpstr>Problems with Regression-Based Approaches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Jordan</cp:lastModifiedBy>
  <cp:revision>513</cp:revision>
  <dcterms:created xsi:type="dcterms:W3CDTF">2018-05-31T19:54:03Z</dcterms:created>
  <dcterms:modified xsi:type="dcterms:W3CDTF">2020-10-15T17:53:17Z</dcterms:modified>
</cp:coreProperties>
</file>