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821" r:id="rId2"/>
    <p:sldId id="1950" r:id="rId3"/>
    <p:sldId id="1953" r:id="rId4"/>
    <p:sldId id="1955" r:id="rId5"/>
    <p:sldId id="1954" r:id="rId6"/>
    <p:sldId id="1879" r:id="rId7"/>
    <p:sldId id="1956" r:id="rId8"/>
    <p:sldId id="1959" r:id="rId9"/>
    <p:sldId id="1962" r:id="rId10"/>
    <p:sldId id="1964" r:id="rId11"/>
    <p:sldId id="1960" r:id="rId12"/>
    <p:sldId id="1961" r:id="rId13"/>
    <p:sldId id="1880" r:id="rId14"/>
    <p:sldId id="1881" r:id="rId15"/>
    <p:sldId id="1882" r:id="rId16"/>
    <p:sldId id="1957" r:id="rId17"/>
    <p:sldId id="195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230"/>
    <a:srgbClr val="94C447"/>
    <a:srgbClr val="97C23F"/>
    <a:srgbClr val="81BA3F"/>
    <a:srgbClr val="95B66B"/>
    <a:srgbClr val="7EB925"/>
    <a:srgbClr val="97C73F"/>
    <a:srgbClr val="96C93D"/>
    <a:srgbClr val="97C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9"/>
    <p:restoredTop sz="93456"/>
  </p:normalViewPr>
  <p:slideViewPr>
    <p:cSldViewPr snapToGrid="0" snapToObjects="1">
      <p:cViewPr varScale="1">
        <p:scale>
          <a:sx n="157" d="100"/>
          <a:sy n="157" d="100"/>
        </p:scale>
        <p:origin x="368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FEBF-DAF0-6049-AD18-D872D600563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8ABC-187D-0948-AEF1-D848289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88642" y="4752304"/>
            <a:ext cx="677888" cy="3911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164194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1"/>
              </a:gs>
              <a:gs pos="44000">
                <a:srgbClr val="133A51"/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566530" y="1149041"/>
            <a:ext cx="7309883" cy="2062299"/>
          </a:xfrm>
        </p:spPr>
        <p:txBody>
          <a:bodyPr>
            <a:noAutofit/>
          </a:bodyPr>
          <a:lstStyle>
            <a:lvl1pPr algn="l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Your Presentation</a:t>
            </a:r>
            <a:br>
              <a:rPr lang="en-US" dirty="0"/>
            </a:br>
            <a:r>
              <a:rPr lang="en-US" dirty="0"/>
              <a:t>Goes Here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1377784"/>
            <a:ext cx="1164194" cy="3765715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66530" y="3034423"/>
            <a:ext cx="7086600" cy="1054538"/>
          </a:xfrm>
          <a:noFill/>
          <a:ln>
            <a:noFill/>
          </a:ln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Click to edit Master subtitle style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13" descr="Haas_campanele_night.jpg                                       00182CE1bob400                         ABA78158:">
            <a:extLst>
              <a:ext uri="{FF2B5EF4-FFF2-40B4-BE49-F238E27FC236}">
                <a16:creationId xmlns:a16="http://schemas.microsoft.com/office/drawing/2014/main" id="{F366C795-D743-9342-8D00-60769C147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4" t="20755" b="26414"/>
          <a:stretch>
            <a:fillRect/>
          </a:stretch>
        </p:blipFill>
        <p:spPr bwMode="auto">
          <a:xfrm>
            <a:off x="0" y="0"/>
            <a:ext cx="1180957" cy="137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4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14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0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2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304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286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304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02868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723268"/>
            <a:ext cx="9144000" cy="4331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84435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solidFill>
            <a:schemeClr val="accent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t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6036" y="3293687"/>
            <a:ext cx="7086600" cy="1054538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Michael Jordan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University of California, Berkeley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1EC8C-FDE5-3A40-9CF5-92B887F04F06}"/>
              </a:ext>
            </a:extLst>
          </p:cNvPr>
          <p:cNvSpPr txBox="1"/>
          <p:nvPr/>
        </p:nvSpPr>
        <p:spPr>
          <a:xfrm>
            <a:off x="1476036" y="1092425"/>
            <a:ext cx="6303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102: Data, Inference, and Decisions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802D7-6C42-E146-ABAB-15ACF64DB188}"/>
              </a:ext>
            </a:extLst>
          </p:cNvPr>
          <p:cNvSpPr txBox="1"/>
          <p:nvPr/>
        </p:nvSpPr>
        <p:spPr>
          <a:xfrm>
            <a:off x="1476036" y="2783660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Lecture 18</a:t>
            </a:r>
          </a:p>
        </p:txBody>
      </p:sp>
    </p:spTree>
    <p:extLst>
      <p:ext uri="{BB962C8B-B14F-4D97-AF65-F5344CB8AC3E}">
        <p14:creationId xmlns:p14="http://schemas.microsoft.com/office/powerpoint/2010/main" val="31591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7301" y="162937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Explore-then-Commit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133475"/>
            <a:ext cx="7908991" cy="35437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Explore-then-Commit </a:t>
            </a:r>
            <a:r>
              <a:rPr lang="en-US" altLang="en-US" sz="2200" dirty="0">
                <a:ea typeface="ＭＳ Ｐゴシック" panose="020B0600070205080204" pitchFamily="34" charset="-128"/>
              </a:rPr>
              <a:t>is a particular algorithm for solving the multi-arm bandit problem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 idea is simple: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pull each arm      times (e.g.,                  )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compute the sample average of rewards for each arm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forever afterwards, commit to the arm with the maximal average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 problem is that if you commit to a suboptimal arm, your regret grows linearly thereafter  </a:t>
            </a:r>
            <a:r>
              <a:rPr lang="en-US" altLang="en-US" sz="2200" dirty="0">
                <a:ea typeface="ＭＳ Ｐゴシック" panose="020B0600070205080204" pitchFamily="34" charset="-128"/>
                <a:sym typeface="Wingdings" pitchFamily="2" charset="2"/>
              </a:rPr>
              <a:t>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You can increase     , but you’ll have more regret before the commit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optimal choice of      depends on the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gap</a:t>
            </a:r>
            <a:r>
              <a:rPr lang="en-US" altLang="en-US" sz="1800" dirty="0">
                <a:ea typeface="ＭＳ Ｐゴシック" panose="020B0600070205080204" pitchFamily="34" charset="-128"/>
              </a:rPr>
              <a:t>    between the best arm and the next-best arm, which is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unknown</a:t>
            </a:r>
            <a:endParaRPr lang="en-US" altLang="en-US" sz="1400" dirty="0">
              <a:solidFill>
                <a:schemeClr val="accent3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15B09-94C3-0745-BE6B-77FDB350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88" y="2265557"/>
            <a:ext cx="253494" cy="139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55987-0D67-CF49-9921-3C1E4050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46" y="3846522"/>
            <a:ext cx="253494" cy="139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2F822-8DA1-2241-83E4-18FB777A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92" y="2206121"/>
            <a:ext cx="1048593" cy="206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C194D-EADA-E149-8E79-4B61486D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67" y="4144578"/>
            <a:ext cx="253494" cy="139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492BD-53D5-E74A-8E2B-7B99E628F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703" y="4112140"/>
            <a:ext cx="171451" cy="1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4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7441580" cy="857250"/>
          </a:xfrm>
        </p:spPr>
        <p:txBody>
          <a:bodyPr>
            <a:no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Comparing UCB to Explore-then-Commit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6BD95-957B-C043-B5EE-B69D3F5E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28" y="958850"/>
            <a:ext cx="7233001" cy="35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9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7441580" cy="857250"/>
          </a:xfrm>
        </p:spPr>
        <p:txBody>
          <a:bodyPr>
            <a:no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To </a:t>
            </a:r>
            <a:r>
              <a:rPr lang="en-US" altLang="en-US" sz="2700" dirty="0" err="1">
                <a:ea typeface="ＭＳ Ｐゴシック" panose="020B0600070205080204" pitchFamily="34" charset="-128"/>
              </a:rPr>
              <a:t>Jupyter</a:t>
            </a:r>
            <a:r>
              <a:rPr lang="en-US" altLang="en-US" sz="2700" dirty="0">
                <a:ea typeface="ＭＳ Ｐゴシック" panose="020B0600070205080204" pitchFamily="34" charset="-128"/>
              </a:rPr>
              <a:t> and to the Whiteboard…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ABs offer a natural platform to understand exploration / exploitation trade-offs."/>
          <p:cNvSpPr txBox="1"/>
          <p:nvPr/>
        </p:nvSpPr>
        <p:spPr>
          <a:xfrm>
            <a:off x="1157161" y="1016345"/>
            <a:ext cx="6447971" cy="508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8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76" dirty="0"/>
              <a:t>Maintain an upper confidence bound on reward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76" dirty="0"/>
              <a:t>Pick the arm with the largest upper confidence bound</a:t>
            </a:r>
            <a:endParaRPr sz="1476" dirty="0"/>
          </a:p>
        </p:txBody>
      </p:sp>
      <p:pic>
        <p:nvPicPr>
          <p:cNvPr id="235" name="unknown.png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16" y="1705039"/>
            <a:ext cx="853918" cy="941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23" y="2804973"/>
            <a:ext cx="941704" cy="941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889" y="3848914"/>
            <a:ext cx="1210078" cy="101866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1."/>
          <p:cNvSpPr txBox="1"/>
          <p:nvPr/>
        </p:nvSpPr>
        <p:spPr>
          <a:xfrm>
            <a:off x="5612605" y="2191368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 dirty="0"/>
              <a:t>1</a:t>
            </a:r>
          </a:p>
        </p:txBody>
      </p:sp>
      <p:sp>
        <p:nvSpPr>
          <p:cNvPr id="239" name="2."/>
          <p:cNvSpPr txBox="1"/>
          <p:nvPr/>
        </p:nvSpPr>
        <p:spPr>
          <a:xfrm>
            <a:off x="5612605" y="3468903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 dirty="0"/>
              <a:t>2</a:t>
            </a:r>
          </a:p>
        </p:txBody>
      </p:sp>
      <p:sp>
        <p:nvSpPr>
          <p:cNvPr id="240" name="3."/>
          <p:cNvSpPr txBox="1"/>
          <p:nvPr/>
        </p:nvSpPr>
        <p:spPr>
          <a:xfrm>
            <a:off x="5612605" y="4405144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/>
              <a:t>3.</a:t>
            </a:r>
          </a:p>
        </p:txBody>
      </p:sp>
      <p:sp>
        <p:nvSpPr>
          <p:cNvPr id="245" name="Man"/>
          <p:cNvSpPr/>
          <p:nvPr/>
        </p:nvSpPr>
        <p:spPr>
          <a:xfrm>
            <a:off x="2935430" y="1802330"/>
            <a:ext cx="463475" cy="1196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3957C5-9B48-4342-BB5A-A90B2409B1F8}"/>
              </a:ext>
            </a:extLst>
          </p:cNvPr>
          <p:cNvCxnSpPr>
            <a:cxnSpLocks/>
          </p:cNvCxnSpPr>
          <p:nvPr/>
        </p:nvCxnSpPr>
        <p:spPr>
          <a:xfrm>
            <a:off x="7857893" y="2231682"/>
            <a:ext cx="5649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D605C-EB4E-1548-BD24-F9676F00D9E3}"/>
              </a:ext>
            </a:extLst>
          </p:cNvPr>
          <p:cNvCxnSpPr>
            <a:cxnSpLocks/>
          </p:cNvCxnSpPr>
          <p:nvPr/>
        </p:nvCxnSpPr>
        <p:spPr>
          <a:xfrm>
            <a:off x="7081025" y="3230610"/>
            <a:ext cx="16795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6FA4C0-3E54-A34D-A104-08A2535C98D5}"/>
              </a:ext>
            </a:extLst>
          </p:cNvPr>
          <p:cNvCxnSpPr>
            <a:cxnSpLocks/>
          </p:cNvCxnSpPr>
          <p:nvPr/>
        </p:nvCxnSpPr>
        <p:spPr>
          <a:xfrm>
            <a:off x="7199971" y="4319712"/>
            <a:ext cx="940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2C7520-88B3-584C-BF6F-64A7E8A003C3}"/>
              </a:ext>
            </a:extLst>
          </p:cNvPr>
          <p:cNvCxnSpPr/>
          <p:nvPr/>
        </p:nvCxnSpPr>
        <p:spPr>
          <a:xfrm>
            <a:off x="7857893" y="2110044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8E61A1-D0A7-8C47-9C7C-A43920F555E7}"/>
              </a:ext>
            </a:extLst>
          </p:cNvPr>
          <p:cNvCxnSpPr/>
          <p:nvPr/>
        </p:nvCxnSpPr>
        <p:spPr>
          <a:xfrm>
            <a:off x="8426606" y="2110044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C2871D-57AC-5C41-B530-CE5700818A86}"/>
              </a:ext>
            </a:extLst>
          </p:cNvPr>
          <p:cNvCxnSpPr/>
          <p:nvPr/>
        </p:nvCxnSpPr>
        <p:spPr>
          <a:xfrm>
            <a:off x="7081025" y="3101701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885C4E-973C-F84A-A5AC-A34E33D7ABCF}"/>
              </a:ext>
            </a:extLst>
          </p:cNvPr>
          <p:cNvCxnSpPr/>
          <p:nvPr/>
        </p:nvCxnSpPr>
        <p:spPr>
          <a:xfrm>
            <a:off x="7199971" y="4166058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E64621-CDEF-AC40-9019-C4C0BE3F0767}"/>
              </a:ext>
            </a:extLst>
          </p:cNvPr>
          <p:cNvCxnSpPr/>
          <p:nvPr/>
        </p:nvCxnSpPr>
        <p:spPr>
          <a:xfrm>
            <a:off x="8144107" y="4190803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A9699C-30C2-954B-BD61-804DA86B4E48}"/>
              </a:ext>
            </a:extLst>
          </p:cNvPr>
          <p:cNvCxnSpPr/>
          <p:nvPr/>
        </p:nvCxnSpPr>
        <p:spPr>
          <a:xfrm>
            <a:off x="8760563" y="3101701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8DAF38-C8C4-8C4D-ABAF-EBC6A18AB2BA}"/>
              </a:ext>
            </a:extLst>
          </p:cNvPr>
          <p:cNvSpPr txBox="1"/>
          <p:nvPr/>
        </p:nvSpPr>
        <p:spPr>
          <a:xfrm>
            <a:off x="1166452" y="205398"/>
            <a:ext cx="71545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Confidence Bound (UCB) Algorithm</a:t>
            </a:r>
          </a:p>
        </p:txBody>
      </p:sp>
    </p:spTree>
    <p:extLst>
      <p:ext uri="{BB962C8B-B14F-4D97-AF65-F5344CB8AC3E}">
        <p14:creationId xmlns:p14="http://schemas.microsoft.com/office/powerpoint/2010/main" val="26206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ABs offer a natural platform to understand exploration / exploitation trade-offs."/>
          <p:cNvSpPr txBox="1"/>
          <p:nvPr/>
        </p:nvSpPr>
        <p:spPr>
          <a:xfrm>
            <a:off x="1157161" y="1016345"/>
            <a:ext cx="6447971" cy="508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8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76" dirty="0"/>
              <a:t>Maintain an upper confidence bound on reward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76" dirty="0"/>
              <a:t>Pick the arm with the largest upper confidence bound</a:t>
            </a:r>
            <a:endParaRPr sz="1476" dirty="0"/>
          </a:p>
        </p:txBody>
      </p:sp>
      <p:pic>
        <p:nvPicPr>
          <p:cNvPr id="235" name="unknown.png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16" y="1705039"/>
            <a:ext cx="853918" cy="941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23" y="2804973"/>
            <a:ext cx="941704" cy="941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889" y="3848914"/>
            <a:ext cx="1210078" cy="101866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1."/>
          <p:cNvSpPr txBox="1"/>
          <p:nvPr/>
        </p:nvSpPr>
        <p:spPr>
          <a:xfrm>
            <a:off x="5612605" y="2191368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 dirty="0"/>
              <a:t>1</a:t>
            </a:r>
          </a:p>
        </p:txBody>
      </p:sp>
      <p:sp>
        <p:nvSpPr>
          <p:cNvPr id="239" name="2."/>
          <p:cNvSpPr txBox="1"/>
          <p:nvPr/>
        </p:nvSpPr>
        <p:spPr>
          <a:xfrm>
            <a:off x="5612605" y="3468903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 dirty="0"/>
              <a:t>2</a:t>
            </a:r>
          </a:p>
        </p:txBody>
      </p:sp>
      <p:sp>
        <p:nvSpPr>
          <p:cNvPr id="240" name="3."/>
          <p:cNvSpPr txBox="1"/>
          <p:nvPr/>
        </p:nvSpPr>
        <p:spPr>
          <a:xfrm>
            <a:off x="5612605" y="4405144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/>
              <a:t>3.</a:t>
            </a:r>
          </a:p>
        </p:txBody>
      </p:sp>
      <p:sp>
        <p:nvSpPr>
          <p:cNvPr id="245" name="Man"/>
          <p:cNvSpPr/>
          <p:nvPr/>
        </p:nvSpPr>
        <p:spPr>
          <a:xfrm>
            <a:off x="2935430" y="1802330"/>
            <a:ext cx="463475" cy="1196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3957C5-9B48-4342-BB5A-A90B2409B1F8}"/>
              </a:ext>
            </a:extLst>
          </p:cNvPr>
          <p:cNvCxnSpPr>
            <a:cxnSpLocks/>
          </p:cNvCxnSpPr>
          <p:nvPr/>
        </p:nvCxnSpPr>
        <p:spPr>
          <a:xfrm>
            <a:off x="7857893" y="2231682"/>
            <a:ext cx="5649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D605C-EB4E-1548-BD24-F9676F00D9E3}"/>
              </a:ext>
            </a:extLst>
          </p:cNvPr>
          <p:cNvCxnSpPr>
            <a:cxnSpLocks/>
          </p:cNvCxnSpPr>
          <p:nvPr/>
        </p:nvCxnSpPr>
        <p:spPr>
          <a:xfrm>
            <a:off x="7081025" y="3230610"/>
            <a:ext cx="16795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6FA4C0-3E54-A34D-A104-08A2535C98D5}"/>
              </a:ext>
            </a:extLst>
          </p:cNvPr>
          <p:cNvCxnSpPr>
            <a:cxnSpLocks/>
          </p:cNvCxnSpPr>
          <p:nvPr/>
        </p:nvCxnSpPr>
        <p:spPr>
          <a:xfrm>
            <a:off x="7199971" y="4319712"/>
            <a:ext cx="940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2C7520-88B3-584C-BF6F-64A7E8A003C3}"/>
              </a:ext>
            </a:extLst>
          </p:cNvPr>
          <p:cNvCxnSpPr/>
          <p:nvPr/>
        </p:nvCxnSpPr>
        <p:spPr>
          <a:xfrm>
            <a:off x="7857893" y="2110044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8E61A1-D0A7-8C47-9C7C-A43920F555E7}"/>
              </a:ext>
            </a:extLst>
          </p:cNvPr>
          <p:cNvCxnSpPr/>
          <p:nvPr/>
        </p:nvCxnSpPr>
        <p:spPr>
          <a:xfrm>
            <a:off x="8426606" y="2110044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C2871D-57AC-5C41-B530-CE5700818A86}"/>
              </a:ext>
            </a:extLst>
          </p:cNvPr>
          <p:cNvCxnSpPr/>
          <p:nvPr/>
        </p:nvCxnSpPr>
        <p:spPr>
          <a:xfrm>
            <a:off x="7081025" y="3101701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885C4E-973C-F84A-A5AC-A34E33D7ABCF}"/>
              </a:ext>
            </a:extLst>
          </p:cNvPr>
          <p:cNvCxnSpPr/>
          <p:nvPr/>
        </p:nvCxnSpPr>
        <p:spPr>
          <a:xfrm>
            <a:off x="7199971" y="4166058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E64621-CDEF-AC40-9019-C4C0BE3F0767}"/>
              </a:ext>
            </a:extLst>
          </p:cNvPr>
          <p:cNvCxnSpPr/>
          <p:nvPr/>
        </p:nvCxnSpPr>
        <p:spPr>
          <a:xfrm>
            <a:off x="8144107" y="4190803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A9699C-30C2-954B-BD61-804DA86B4E48}"/>
              </a:ext>
            </a:extLst>
          </p:cNvPr>
          <p:cNvCxnSpPr/>
          <p:nvPr/>
        </p:nvCxnSpPr>
        <p:spPr>
          <a:xfrm>
            <a:off x="8760563" y="3101701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5-Point Star 2">
            <a:extLst>
              <a:ext uri="{FF2B5EF4-FFF2-40B4-BE49-F238E27FC236}">
                <a16:creationId xmlns:a16="http://schemas.microsoft.com/office/drawing/2014/main" id="{1D18A8AA-6098-A243-808E-D6127097BD47}"/>
              </a:ext>
            </a:extLst>
          </p:cNvPr>
          <p:cNvSpPr/>
          <p:nvPr/>
        </p:nvSpPr>
        <p:spPr>
          <a:xfrm>
            <a:off x="8523412" y="2781399"/>
            <a:ext cx="474302" cy="342444"/>
          </a:xfrm>
          <a:prstGeom prst="star5">
            <a:avLst/>
          </a:prstGeom>
          <a:solidFill>
            <a:srgbClr val="8FC2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8DAF38-C8C4-8C4D-ABAF-EBC6A18AB2BA}"/>
              </a:ext>
            </a:extLst>
          </p:cNvPr>
          <p:cNvSpPr txBox="1"/>
          <p:nvPr/>
        </p:nvSpPr>
        <p:spPr>
          <a:xfrm>
            <a:off x="1166452" y="205398"/>
            <a:ext cx="71545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Confidence Bound (UCB) Algorithm</a:t>
            </a:r>
          </a:p>
        </p:txBody>
      </p:sp>
    </p:spTree>
    <p:extLst>
      <p:ext uri="{BB962C8B-B14F-4D97-AF65-F5344CB8AC3E}">
        <p14:creationId xmlns:p14="http://schemas.microsoft.com/office/powerpoint/2010/main" val="347340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ABs offer a natural platform to understand exploration / exploitation trade-offs."/>
          <p:cNvSpPr txBox="1"/>
          <p:nvPr/>
        </p:nvSpPr>
        <p:spPr>
          <a:xfrm>
            <a:off x="1157161" y="1016345"/>
            <a:ext cx="6447971" cy="508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8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76" dirty="0"/>
              <a:t>Maintain an upper confidence bound on reward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76" dirty="0"/>
              <a:t>Pick the arm with the largest upper confidence bound</a:t>
            </a:r>
            <a:endParaRPr sz="1476" dirty="0"/>
          </a:p>
        </p:txBody>
      </p:sp>
      <p:pic>
        <p:nvPicPr>
          <p:cNvPr id="235" name="unknown.png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16" y="1705039"/>
            <a:ext cx="853918" cy="941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23" y="2804973"/>
            <a:ext cx="941704" cy="941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889" y="3848914"/>
            <a:ext cx="1210078" cy="101866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1."/>
          <p:cNvSpPr txBox="1"/>
          <p:nvPr/>
        </p:nvSpPr>
        <p:spPr>
          <a:xfrm>
            <a:off x="5612605" y="2191368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 dirty="0"/>
              <a:t>1</a:t>
            </a:r>
          </a:p>
        </p:txBody>
      </p:sp>
      <p:sp>
        <p:nvSpPr>
          <p:cNvPr id="239" name="2."/>
          <p:cNvSpPr txBox="1"/>
          <p:nvPr/>
        </p:nvSpPr>
        <p:spPr>
          <a:xfrm>
            <a:off x="5612605" y="3468903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 dirty="0"/>
              <a:t>2</a:t>
            </a:r>
          </a:p>
        </p:txBody>
      </p:sp>
      <p:sp>
        <p:nvSpPr>
          <p:cNvPr id="240" name="3."/>
          <p:cNvSpPr txBox="1"/>
          <p:nvPr/>
        </p:nvSpPr>
        <p:spPr>
          <a:xfrm>
            <a:off x="5612605" y="4405144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/>
              <a:t>3.</a:t>
            </a:r>
          </a:p>
        </p:txBody>
      </p:sp>
      <p:sp>
        <p:nvSpPr>
          <p:cNvPr id="245" name="Man"/>
          <p:cNvSpPr/>
          <p:nvPr/>
        </p:nvSpPr>
        <p:spPr>
          <a:xfrm>
            <a:off x="2935430" y="1802330"/>
            <a:ext cx="463475" cy="1196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246" name="Line"/>
          <p:cNvSpPr/>
          <p:nvPr/>
        </p:nvSpPr>
        <p:spPr>
          <a:xfrm>
            <a:off x="3577662" y="2420177"/>
            <a:ext cx="2008293" cy="10913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grpSp>
        <p:nvGrpSpPr>
          <p:cNvPr id="249" name="Group"/>
          <p:cNvGrpSpPr/>
          <p:nvPr/>
        </p:nvGrpSpPr>
        <p:grpSpPr>
          <a:xfrm>
            <a:off x="3577663" y="2579446"/>
            <a:ext cx="1856183" cy="1024082"/>
            <a:chOff x="283828" y="-201409"/>
            <a:chExt cx="3519871" cy="1941961"/>
          </a:xfrm>
        </p:grpSpPr>
        <p:sp>
          <p:nvSpPr>
            <p:cNvPr id="247" name="Line"/>
            <p:cNvSpPr/>
            <p:nvPr/>
          </p:nvSpPr>
          <p:spPr>
            <a:xfrm flipH="1" flipV="1">
              <a:off x="283828" y="-201409"/>
              <a:ext cx="3519871" cy="19419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109"/>
            </a:p>
          </p:txBody>
        </p:sp>
        <p:pic>
          <p:nvPicPr>
            <p:cNvPr id="24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4722" y="1317883"/>
              <a:ext cx="314060" cy="3140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3957C5-9B48-4342-BB5A-A90B2409B1F8}"/>
              </a:ext>
            </a:extLst>
          </p:cNvPr>
          <p:cNvCxnSpPr>
            <a:cxnSpLocks/>
          </p:cNvCxnSpPr>
          <p:nvPr/>
        </p:nvCxnSpPr>
        <p:spPr>
          <a:xfrm>
            <a:off x="7857893" y="2231682"/>
            <a:ext cx="5649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D605C-EB4E-1548-BD24-F9676F00D9E3}"/>
              </a:ext>
            </a:extLst>
          </p:cNvPr>
          <p:cNvCxnSpPr>
            <a:cxnSpLocks/>
          </p:cNvCxnSpPr>
          <p:nvPr/>
        </p:nvCxnSpPr>
        <p:spPr>
          <a:xfrm>
            <a:off x="7081025" y="3230610"/>
            <a:ext cx="16795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6FA4C0-3E54-A34D-A104-08A2535C98D5}"/>
              </a:ext>
            </a:extLst>
          </p:cNvPr>
          <p:cNvCxnSpPr>
            <a:cxnSpLocks/>
          </p:cNvCxnSpPr>
          <p:nvPr/>
        </p:nvCxnSpPr>
        <p:spPr>
          <a:xfrm>
            <a:off x="7199971" y="4319712"/>
            <a:ext cx="940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2C7520-88B3-584C-BF6F-64A7E8A003C3}"/>
              </a:ext>
            </a:extLst>
          </p:cNvPr>
          <p:cNvCxnSpPr/>
          <p:nvPr/>
        </p:nvCxnSpPr>
        <p:spPr>
          <a:xfrm>
            <a:off x="7857893" y="2110044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8E61A1-D0A7-8C47-9C7C-A43920F555E7}"/>
              </a:ext>
            </a:extLst>
          </p:cNvPr>
          <p:cNvCxnSpPr/>
          <p:nvPr/>
        </p:nvCxnSpPr>
        <p:spPr>
          <a:xfrm>
            <a:off x="8426606" y="2110044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C2871D-57AC-5C41-B530-CE5700818A86}"/>
              </a:ext>
            </a:extLst>
          </p:cNvPr>
          <p:cNvCxnSpPr/>
          <p:nvPr/>
        </p:nvCxnSpPr>
        <p:spPr>
          <a:xfrm>
            <a:off x="7081025" y="3101701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885C4E-973C-F84A-A5AC-A34E33D7ABCF}"/>
              </a:ext>
            </a:extLst>
          </p:cNvPr>
          <p:cNvCxnSpPr/>
          <p:nvPr/>
        </p:nvCxnSpPr>
        <p:spPr>
          <a:xfrm>
            <a:off x="7199971" y="4166058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E64621-CDEF-AC40-9019-C4C0BE3F0767}"/>
              </a:ext>
            </a:extLst>
          </p:cNvPr>
          <p:cNvCxnSpPr/>
          <p:nvPr/>
        </p:nvCxnSpPr>
        <p:spPr>
          <a:xfrm>
            <a:off x="8144107" y="4190803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A9699C-30C2-954B-BD61-804DA86B4E48}"/>
              </a:ext>
            </a:extLst>
          </p:cNvPr>
          <p:cNvCxnSpPr/>
          <p:nvPr/>
        </p:nvCxnSpPr>
        <p:spPr>
          <a:xfrm>
            <a:off x="8760563" y="3101701"/>
            <a:ext cx="0" cy="25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5-Point Star 2">
            <a:extLst>
              <a:ext uri="{FF2B5EF4-FFF2-40B4-BE49-F238E27FC236}">
                <a16:creationId xmlns:a16="http://schemas.microsoft.com/office/drawing/2014/main" id="{1D18A8AA-6098-A243-808E-D6127097BD47}"/>
              </a:ext>
            </a:extLst>
          </p:cNvPr>
          <p:cNvSpPr/>
          <p:nvPr/>
        </p:nvSpPr>
        <p:spPr>
          <a:xfrm>
            <a:off x="8523412" y="2781399"/>
            <a:ext cx="474302" cy="342444"/>
          </a:xfrm>
          <a:prstGeom prst="star5">
            <a:avLst/>
          </a:prstGeom>
          <a:solidFill>
            <a:srgbClr val="8FC2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8DAF38-C8C4-8C4D-ABAF-EBC6A18AB2BA}"/>
              </a:ext>
            </a:extLst>
          </p:cNvPr>
          <p:cNvSpPr txBox="1"/>
          <p:nvPr/>
        </p:nvSpPr>
        <p:spPr>
          <a:xfrm>
            <a:off x="1166452" y="205398"/>
            <a:ext cx="71545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Confidence Bound (UCB) Algorithm</a:t>
            </a:r>
          </a:p>
        </p:txBody>
      </p:sp>
    </p:spTree>
    <p:extLst>
      <p:ext uri="{BB962C8B-B14F-4D97-AF65-F5344CB8AC3E}">
        <p14:creationId xmlns:p14="http://schemas.microsoft.com/office/powerpoint/2010/main" val="257672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7441580" cy="857250"/>
          </a:xfrm>
        </p:spPr>
        <p:txBody>
          <a:bodyPr>
            <a:no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Variations on the Basic Multi-Arm Bandit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908991" cy="3307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 environment can be </a:t>
            </a:r>
            <a:r>
              <a:rPr lang="en-US" altLang="en-US" sz="22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stochastic</a:t>
            </a:r>
            <a:r>
              <a:rPr lang="en-US" altLang="en-US" sz="22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2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adversarial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Contextual bandits </a:t>
            </a:r>
            <a:r>
              <a:rPr lang="en-US" altLang="en-US" sz="2200" dirty="0">
                <a:ea typeface="ＭＳ Ｐゴシック" panose="020B0600070205080204" pitchFamily="34" charset="-128"/>
              </a:rPr>
              <a:t>blend bandits with regression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There are </a:t>
            </a:r>
            <a:r>
              <a:rPr lang="en-US" altLang="en-US" sz="22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structured</a:t>
            </a:r>
            <a:r>
              <a:rPr lang="en-US" altLang="en-US" sz="2200" dirty="0">
                <a:ea typeface="ＭＳ Ｐゴシック" panose="020B0600070205080204" pitchFamily="34" charset="-128"/>
              </a:rPr>
              <a:t> bandits, in which the actions and the rewards have mathematical structure that can be exploited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see the example of </a:t>
            </a:r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path planning </a:t>
            </a:r>
            <a:r>
              <a:rPr lang="en-US" altLang="en-US" sz="2000" dirty="0">
                <a:ea typeface="ＭＳ Ｐゴシック" panose="020B0600070205080204" pitchFamily="34" charset="-128"/>
              </a:rPr>
              <a:t>on the following page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in such settings, the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feedback</a:t>
            </a:r>
            <a:r>
              <a:rPr lang="en-US" altLang="en-US" sz="1800" dirty="0">
                <a:ea typeface="ＭＳ Ｐゴシック" panose="020B0600070205080204" pitchFamily="34" charset="-128"/>
              </a:rPr>
              <a:t> can be more detailed than simply the reward associated with the selected arm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70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675C48-6CCF-804E-B430-B179B496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51" y="0"/>
            <a:ext cx="6243501" cy="46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Decisions and Learning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307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In our lectures on FDR, we talked about making sets of decisions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and in our lectures on online FDR, we talked about making sets of decisions over time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sets of decisions can be unrelated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We now wish to consider problems in which we make the same decision over and over again, and we want to get better at making that decision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anose="020B0600070205080204" pitchFamily="34" charset="-128"/>
              </a:rPr>
              <a:t>let’s call this a </a:t>
            </a:r>
            <a:r>
              <a:rPr 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learning</a:t>
            </a:r>
            <a:r>
              <a:rPr lang="en-US" sz="1800" dirty="0">
                <a:ea typeface="ＭＳ Ｐゴシック" panose="020B0600070205080204" pitchFamily="34" charset="-128"/>
              </a:rPr>
              <a:t> problem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learning involves both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exploration</a:t>
            </a:r>
            <a:r>
              <a:rPr lang="en-US" altLang="en-US" sz="18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exploitation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17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Exploration and Exploitation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116987"/>
            <a:ext cx="7273370" cy="35677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Let’s suppose that we obtain </a:t>
            </a:r>
            <a:r>
              <a:rPr lang="en-US" altLang="en-US" sz="22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rewards</a:t>
            </a:r>
            <a:r>
              <a:rPr lang="en-US" altLang="en-US" sz="2200" dirty="0">
                <a:ea typeface="ＭＳ Ｐゴシック" panose="020B0600070205080204" pitchFamily="34" charset="-128"/>
              </a:rPr>
              <a:t> based on our decisions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good decisions mean high rewards, and bad decisions mean low rewards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sometimes we refer to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losses</a:t>
            </a:r>
            <a:r>
              <a:rPr lang="en-US" altLang="en-US" sz="1800" dirty="0">
                <a:ea typeface="ＭＳ Ｐゴシック" panose="020B0600070205080204" pitchFamily="34" charset="-128"/>
              </a:rPr>
              <a:t> instead of rewards, converting between the two with negation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We want to obtain a high rate of reward over time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in doing so we aim to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exploit</a:t>
            </a:r>
            <a:r>
              <a:rPr lang="en-US" altLang="en-US" sz="1800" dirty="0">
                <a:ea typeface="ＭＳ Ｐゴシック" panose="020B0600070205080204" pitchFamily="34" charset="-128"/>
              </a:rPr>
              <a:t> our knowledge as it accrues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But no one is telling us which choice yields highest reward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we have to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explore</a:t>
            </a:r>
            <a:r>
              <a:rPr lang="en-US" altLang="en-US" sz="1800" dirty="0">
                <a:ea typeface="ＭＳ Ｐゴシック" panose="020B0600070205080204" pitchFamily="34" charset="-128"/>
              </a:rPr>
              <a:t> to figure that out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94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Exploration and Exploitation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219909"/>
            <a:ext cx="7529848" cy="35677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Too little exploration means that the learner may not discover which choice yields the highest reward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they stick with a suboptimal choice, and they will not be as happy or successful as they could be over the long run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but too much exploration means forgoing the opportunity to reap immediate rewards in the possibly vain hope of future rewards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So, at any given moment there is a </a:t>
            </a:r>
            <a:r>
              <a:rPr lang="en-US" altLang="en-US" sz="22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tradeoff-</a:t>
            </a:r>
            <a:r>
              <a:rPr lang="en-US" altLang="en-US" sz="2200" dirty="0">
                <a:ea typeface="ＭＳ Ｐゴシック" panose="020B0600070205080204" pitchFamily="34" charset="-128"/>
              </a:rPr>
              <a:t>--should I exploit what knowledge I currently have, or explore further to improve my knowledge?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Can we devise a formal theory that makes that tradeoff explicit, and actionable?</a:t>
            </a: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77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Multi-Armed Bandit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908991" cy="3307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We consider a decision-maker who is given     options to choose from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we refer to those options as “arms”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please Google “multi-armed bandit” to see a picture of a casino, from whence the language comes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Associated with each arm is a probability distribution over rewards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 decision-maker chooses an arm, and receives a reward sampled from the corresponding reward distribution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This repeats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52739-A3C4-4540-A4E0-AE91D1B9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050" y="1418102"/>
            <a:ext cx="252607" cy="2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5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ABs offer a natural platform to understand exploration / exploitation trade-offs."/>
          <p:cNvSpPr txBox="1"/>
          <p:nvPr/>
        </p:nvSpPr>
        <p:spPr>
          <a:xfrm>
            <a:off x="1157161" y="1053747"/>
            <a:ext cx="6069027" cy="508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8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1476" dirty="0"/>
              <a:t>MABs offer a natural platform to understand exploration / exploitation trade-offs </a:t>
            </a:r>
          </a:p>
        </p:txBody>
      </p:sp>
      <p:pic>
        <p:nvPicPr>
          <p:cNvPr id="235" name="unknown.png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16" y="1705039"/>
            <a:ext cx="853918" cy="941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23" y="2804973"/>
            <a:ext cx="941704" cy="941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889" y="3848914"/>
            <a:ext cx="1210078" cy="101866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1."/>
          <p:cNvSpPr txBox="1"/>
          <p:nvPr/>
        </p:nvSpPr>
        <p:spPr>
          <a:xfrm>
            <a:off x="5612605" y="2191368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 dirty="0"/>
              <a:t>1</a:t>
            </a:r>
          </a:p>
        </p:txBody>
      </p:sp>
      <p:sp>
        <p:nvSpPr>
          <p:cNvPr id="239" name="2."/>
          <p:cNvSpPr txBox="1"/>
          <p:nvPr/>
        </p:nvSpPr>
        <p:spPr>
          <a:xfrm>
            <a:off x="5612605" y="3468903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 dirty="0"/>
              <a:t>2</a:t>
            </a:r>
          </a:p>
        </p:txBody>
      </p:sp>
      <p:sp>
        <p:nvSpPr>
          <p:cNvPr id="240" name="3."/>
          <p:cNvSpPr txBox="1"/>
          <p:nvPr/>
        </p:nvSpPr>
        <p:spPr>
          <a:xfrm>
            <a:off x="5612605" y="4405144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/>
              <a:t>3.</a:t>
            </a:r>
          </a:p>
        </p:txBody>
      </p:sp>
      <p:sp>
        <p:nvSpPr>
          <p:cNvPr id="241" name="Line"/>
          <p:cNvSpPr/>
          <p:nvPr/>
        </p:nvSpPr>
        <p:spPr>
          <a:xfrm>
            <a:off x="3754558" y="2379012"/>
            <a:ext cx="18313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grpSp>
        <p:nvGrpSpPr>
          <p:cNvPr id="244" name="Group"/>
          <p:cNvGrpSpPr/>
          <p:nvPr/>
        </p:nvGrpSpPr>
        <p:grpSpPr>
          <a:xfrm>
            <a:off x="3722777" y="1963266"/>
            <a:ext cx="1776324" cy="267697"/>
            <a:chOff x="0" y="0"/>
            <a:chExt cx="3368435" cy="507630"/>
          </a:xfrm>
        </p:grpSpPr>
        <p:sp>
          <p:nvSpPr>
            <p:cNvPr id="242" name="Line"/>
            <p:cNvSpPr/>
            <p:nvPr/>
          </p:nvSpPr>
          <p:spPr>
            <a:xfrm flipH="1" flipV="1">
              <a:off x="0" y="507630"/>
              <a:ext cx="336843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109"/>
            </a:p>
          </p:txBody>
        </p:sp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2743" y="0"/>
              <a:ext cx="285867" cy="299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5" name="Man"/>
          <p:cNvSpPr/>
          <p:nvPr/>
        </p:nvSpPr>
        <p:spPr>
          <a:xfrm>
            <a:off x="2935430" y="1802330"/>
            <a:ext cx="463475" cy="1196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246" name="Line"/>
          <p:cNvSpPr/>
          <p:nvPr/>
        </p:nvSpPr>
        <p:spPr>
          <a:xfrm>
            <a:off x="3577662" y="2420177"/>
            <a:ext cx="2008293" cy="10913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grpSp>
        <p:nvGrpSpPr>
          <p:cNvPr id="249" name="Group"/>
          <p:cNvGrpSpPr/>
          <p:nvPr/>
        </p:nvGrpSpPr>
        <p:grpSpPr>
          <a:xfrm>
            <a:off x="3577663" y="2579446"/>
            <a:ext cx="1856183" cy="1024082"/>
            <a:chOff x="283828" y="-201409"/>
            <a:chExt cx="3519871" cy="1941961"/>
          </a:xfrm>
        </p:grpSpPr>
        <p:sp>
          <p:nvSpPr>
            <p:cNvPr id="247" name="Line"/>
            <p:cNvSpPr/>
            <p:nvPr/>
          </p:nvSpPr>
          <p:spPr>
            <a:xfrm flipH="1" flipV="1">
              <a:off x="283828" y="-201409"/>
              <a:ext cx="3519871" cy="19419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109"/>
            </a:p>
          </p:txBody>
        </p:sp>
        <p:pic>
          <p:nvPicPr>
            <p:cNvPr id="24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4722" y="1317883"/>
              <a:ext cx="314060" cy="3140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8AD449-B52D-DA46-B722-DE5B606DC2CD}"/>
              </a:ext>
            </a:extLst>
          </p:cNvPr>
          <p:cNvSpPr txBox="1"/>
          <p:nvPr/>
        </p:nvSpPr>
        <p:spPr>
          <a:xfrm>
            <a:off x="1344834" y="271419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Multi-Armed Bandits</a:t>
            </a:r>
          </a:p>
        </p:txBody>
      </p:sp>
    </p:spTree>
    <p:extLst>
      <p:ext uri="{BB962C8B-B14F-4D97-AF65-F5344CB8AC3E}">
        <p14:creationId xmlns:p14="http://schemas.microsoft.com/office/powerpoint/2010/main" val="273301636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 advAuto="0"/>
      <p:bldP spid="241" grpId="1" animBg="1" advAuto="0"/>
      <p:bldP spid="244" grpId="0" animBg="1" advAuto="0"/>
      <p:bldP spid="244" grpId="1" animBg="1" advAuto="0"/>
      <p:bldP spid="246" grpId="0" animBg="1" advAuto="0"/>
      <p:bldP spid="249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Goal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908991" cy="3307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Generally the goal is to maximize the sum of the rewards over all time steps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Sometimes the rewards are </a:t>
            </a:r>
            <a:r>
              <a:rPr lang="en-US" altLang="en-US" sz="22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discounted</a:t>
            </a:r>
            <a:r>
              <a:rPr lang="en-US" altLang="en-US" sz="2200" dirty="0">
                <a:ea typeface="ＭＳ Ｐゴシック" panose="020B0600070205080204" pitchFamily="34" charset="-128"/>
              </a:rPr>
              <a:t>, when rewards in the future are viewed as less valuable than more immediate rewards 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 key idea is </a:t>
            </a:r>
            <a:r>
              <a:rPr lang="en-US" altLang="en-US" sz="22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regret</a:t>
            </a:r>
            <a:r>
              <a:rPr lang="en-US" altLang="en-US" sz="2200" dirty="0">
                <a:ea typeface="ＭＳ Ｐゴシック" panose="020B0600070205080204" pitchFamily="34" charset="-128"/>
              </a:rPr>
              <a:t>, which is the difference between our total reward and the reward of some kind of </a:t>
            </a:r>
            <a:r>
              <a:rPr lang="en-US" altLang="en-US" sz="22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oracle</a:t>
            </a:r>
            <a:r>
              <a:rPr lang="en-US" altLang="en-US" sz="2200" dirty="0">
                <a:ea typeface="ＭＳ Ｐゴシック" panose="020B0600070205080204" pitchFamily="34" charset="-128"/>
              </a:rPr>
              <a:t> who knows more than we do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for example, an oracle who knows in advance which is the optimal arm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13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7441580" cy="857250"/>
          </a:xfrm>
        </p:spPr>
        <p:txBody>
          <a:bodyPr>
            <a:no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Real-World Problems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908991" cy="3307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Drug discovery</a:t>
            </a:r>
            <a:endParaRPr lang="en-US" altLang="en-US" sz="2200" dirty="0">
              <a:solidFill>
                <a:schemeClr val="accent3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A/B testing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Routing in networks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Robot skills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Human-computer interaction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1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7301" y="162937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Explore-then-Commit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133475"/>
            <a:ext cx="7908991" cy="35437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Explore-then-Commit </a:t>
            </a:r>
            <a:r>
              <a:rPr lang="en-US" altLang="en-US" sz="2200" dirty="0">
                <a:ea typeface="ＭＳ Ｐゴシック" panose="020B0600070205080204" pitchFamily="34" charset="-128"/>
              </a:rPr>
              <a:t>is a particular algorithm for solving the multi-arm bandit problem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 idea is simple: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pull each arm      times (e.g.,                  )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compute the sample average of rewards for each arm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forever afterwards, commit to the arm with the maximal average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15B09-94C3-0745-BE6B-77FDB350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88" y="2265557"/>
            <a:ext cx="253494" cy="139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2F822-8DA1-2241-83E4-18FB777A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92" y="2206121"/>
            <a:ext cx="1048593" cy="2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5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FC23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AIS2018-Speaker-Template" id="{582CA8B9-06B3-5340-BEB0-23EA48B3DC9B}" vid="{6E505970-0966-B24A-A2A4-92D2258EB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21653</TotalTime>
  <Words>833</Words>
  <Application>Microsoft Macintosh PowerPoint</Application>
  <PresentationFormat>On-screen Show (16:9)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</vt:lpstr>
      <vt:lpstr>Helvetica</vt:lpstr>
      <vt:lpstr>Verdana</vt:lpstr>
      <vt:lpstr>Office Theme</vt:lpstr>
      <vt:lpstr>PowerPoint Presentation</vt:lpstr>
      <vt:lpstr>Decisions and Learning</vt:lpstr>
      <vt:lpstr>Exploration and Exploitation</vt:lpstr>
      <vt:lpstr>Exploration and Exploitation</vt:lpstr>
      <vt:lpstr>The Multi-Armed Bandit</vt:lpstr>
      <vt:lpstr>PowerPoint Presentation</vt:lpstr>
      <vt:lpstr>The Goal</vt:lpstr>
      <vt:lpstr>Real-World Problems</vt:lpstr>
      <vt:lpstr>Explore-then-Commit</vt:lpstr>
      <vt:lpstr>Explore-then-Commit</vt:lpstr>
      <vt:lpstr>Comparing UCB to Explore-then-Commit</vt:lpstr>
      <vt:lpstr>To Jupyter and to the Whiteboard…</vt:lpstr>
      <vt:lpstr>PowerPoint Presentation</vt:lpstr>
      <vt:lpstr>PowerPoint Presentation</vt:lpstr>
      <vt:lpstr>PowerPoint Presentation</vt:lpstr>
      <vt:lpstr>Variations on the Basic Multi-Arm Bandit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JORDAN</cp:lastModifiedBy>
  <cp:revision>431</cp:revision>
  <dcterms:created xsi:type="dcterms:W3CDTF">2018-05-31T19:54:03Z</dcterms:created>
  <dcterms:modified xsi:type="dcterms:W3CDTF">2020-10-27T17:00:05Z</dcterms:modified>
</cp:coreProperties>
</file>