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1821" r:id="rId2"/>
    <p:sldId id="1864" r:id="rId3"/>
    <p:sldId id="1824" r:id="rId4"/>
    <p:sldId id="1825" r:id="rId5"/>
    <p:sldId id="1827" r:id="rId6"/>
    <p:sldId id="1873" r:id="rId7"/>
    <p:sldId id="1865" r:id="rId8"/>
    <p:sldId id="1875" r:id="rId9"/>
    <p:sldId id="1877" r:id="rId10"/>
    <p:sldId id="1830" r:id="rId11"/>
    <p:sldId id="1879" r:id="rId12"/>
    <p:sldId id="1967" r:id="rId13"/>
    <p:sldId id="1927" r:id="rId14"/>
    <p:sldId id="1938" r:id="rId15"/>
    <p:sldId id="1923" r:id="rId16"/>
    <p:sldId id="1969" r:id="rId17"/>
    <p:sldId id="1971" r:id="rId18"/>
    <p:sldId id="1968" r:id="rId19"/>
    <p:sldId id="1970" r:id="rId20"/>
    <p:sldId id="1924" r:id="rId21"/>
    <p:sldId id="1925" r:id="rId22"/>
    <p:sldId id="1972" r:id="rId23"/>
    <p:sldId id="1973" r:id="rId24"/>
    <p:sldId id="1939" r:id="rId25"/>
    <p:sldId id="1974" r:id="rId26"/>
    <p:sldId id="1975" r:id="rId27"/>
    <p:sldId id="1976" r:id="rId28"/>
    <p:sldId id="1941" r:id="rId29"/>
    <p:sldId id="1640" r:id="rId30"/>
    <p:sldId id="1638" r:id="rId31"/>
    <p:sldId id="1639" r:id="rId32"/>
    <p:sldId id="1942" r:id="rId33"/>
    <p:sldId id="1943" r:id="rId34"/>
    <p:sldId id="1952" r:id="rId35"/>
    <p:sldId id="261" r:id="rId36"/>
    <p:sldId id="1957" r:id="rId37"/>
    <p:sldId id="1958" r:id="rId38"/>
    <p:sldId id="1959" r:id="rId39"/>
    <p:sldId id="1960" r:id="rId40"/>
    <p:sldId id="1961" r:id="rId41"/>
    <p:sldId id="1962" r:id="rId42"/>
    <p:sldId id="1963" r:id="rId43"/>
    <p:sldId id="1930" r:id="rId44"/>
    <p:sldId id="1932" r:id="rId45"/>
    <p:sldId id="1933" r:id="rId46"/>
    <p:sldId id="1934" r:id="rId47"/>
    <p:sldId id="1935" r:id="rId48"/>
    <p:sldId id="1944" r:id="rId49"/>
    <p:sldId id="1964" r:id="rId50"/>
    <p:sldId id="1948" r:id="rId51"/>
    <p:sldId id="1949" r:id="rId52"/>
    <p:sldId id="1947" r:id="rId53"/>
    <p:sldId id="1945" r:id="rId54"/>
    <p:sldId id="1950" r:id="rId55"/>
    <p:sldId id="1951" r:id="rId56"/>
    <p:sldId id="1816" r:id="rId57"/>
    <p:sldId id="1818" r:id="rId58"/>
    <p:sldId id="1931" r:id="rId59"/>
    <p:sldId id="1832" r:id="rId60"/>
    <p:sldId id="1815" r:id="rId61"/>
    <p:sldId id="271" r:id="rId62"/>
    <p:sldId id="256" r:id="rId63"/>
    <p:sldId id="257" r:id="rId64"/>
    <p:sldId id="258" r:id="rId65"/>
    <p:sldId id="259" r:id="rId66"/>
    <p:sldId id="260" r:id="rId67"/>
    <p:sldId id="1926" r:id="rId6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C230"/>
    <a:srgbClr val="94C447"/>
    <a:srgbClr val="97C23F"/>
    <a:srgbClr val="81BA3F"/>
    <a:srgbClr val="95B66B"/>
    <a:srgbClr val="7EB925"/>
    <a:srgbClr val="97C73F"/>
    <a:srgbClr val="96C93D"/>
    <a:srgbClr val="97C5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3"/>
    <p:restoredTop sz="93456"/>
  </p:normalViewPr>
  <p:slideViewPr>
    <p:cSldViewPr snapToGrid="0" snapToObjects="1">
      <p:cViewPr>
        <p:scale>
          <a:sx n="125" d="100"/>
          <a:sy n="125" d="100"/>
        </p:scale>
        <p:origin x="216" y="70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DFEBF-DAF0-6049-AD18-D872D6005639}" type="datetimeFigureOut">
              <a:rPr lang="en-US" smtClean="0"/>
              <a:t>9/1/20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58ABC-187D-0948-AEF1-D848289E5DD9}" type="slidenum">
              <a:rPr lang="en-US" smtClean="0"/>
              <a:t>‹#›</a:t>
            </a:fld>
            <a:endParaRPr lang="en-US"/>
          </a:p>
        </p:txBody>
      </p:sp>
    </p:spTree>
    <p:extLst>
      <p:ext uri="{BB962C8B-B14F-4D97-AF65-F5344CB8AC3E}">
        <p14:creationId xmlns:p14="http://schemas.microsoft.com/office/powerpoint/2010/main" val="6173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21" name="Rectangle 20"/>
          <p:cNvSpPr/>
          <p:nvPr userDrawn="1"/>
        </p:nvSpPr>
        <p:spPr>
          <a:xfrm>
            <a:off x="888642" y="4752304"/>
            <a:ext cx="677888" cy="39119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0"/>
            <a:ext cx="1164194" cy="5143500"/>
          </a:xfrm>
          <a:prstGeom prst="rect">
            <a:avLst/>
          </a:prstGeom>
          <a:gradFill>
            <a:gsLst>
              <a:gs pos="0">
                <a:schemeClr val="tx1"/>
              </a:gs>
              <a:gs pos="100000">
                <a:schemeClr val="accent1"/>
              </a:gs>
              <a:gs pos="44000">
                <a:srgbClr val="133A51"/>
              </a:gs>
              <a:gs pos="80000">
                <a:schemeClr val="accent1">
                  <a:lumMod val="75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1566530" y="1149041"/>
            <a:ext cx="7309883" cy="2062299"/>
          </a:xfrm>
        </p:spPr>
        <p:txBody>
          <a:bodyPr>
            <a:noAutofit/>
          </a:bodyPr>
          <a:lstStyle>
            <a:lvl1pPr algn="l">
              <a:defRPr sz="4500" b="1" baseline="0">
                <a:solidFill>
                  <a:schemeClr val="bg1"/>
                </a:solidFill>
              </a:defRPr>
            </a:lvl1pPr>
          </a:lstStyle>
          <a:p>
            <a:r>
              <a:rPr lang="en-US" dirty="0"/>
              <a:t>Title of Your Presentation</a:t>
            </a:r>
            <a:br>
              <a:rPr lang="en-US" dirty="0"/>
            </a:br>
            <a:r>
              <a:rPr lang="en-US" dirty="0"/>
              <a:t>Goes Here </a:t>
            </a: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flipV="1">
            <a:off x="0" y="1377784"/>
            <a:ext cx="1164194" cy="3765715"/>
          </a:xfrm>
          <a:prstGeom prst="rect">
            <a:avLst/>
          </a:prstGeom>
        </p:spPr>
      </p:pic>
      <p:sp>
        <p:nvSpPr>
          <p:cNvPr id="9" name="Subtitle 2"/>
          <p:cNvSpPr>
            <a:spLocks noGrp="1"/>
          </p:cNvSpPr>
          <p:nvPr>
            <p:ph type="subTitle" idx="1"/>
          </p:nvPr>
        </p:nvSpPr>
        <p:spPr>
          <a:xfrm>
            <a:off x="1566530" y="3034423"/>
            <a:ext cx="7086600" cy="1054538"/>
          </a:xfrm>
          <a:noFill/>
          <a:ln>
            <a:noFill/>
          </a:ln>
        </p:spPr>
        <p:txBody>
          <a:bodyPr anchor="t" anchorCtr="0">
            <a:normAutofit/>
          </a:bodyPr>
          <a:lstStyle>
            <a:lvl1pPr marL="0" indent="0">
              <a:buNone/>
              <a:defRPr/>
            </a:lvl1pPr>
          </a:lstStyle>
          <a:p>
            <a:pPr algn="l"/>
            <a:r>
              <a:rPr lang="en-US" sz="2400" dirty="0">
                <a:solidFill>
                  <a:schemeClr val="bg1"/>
                </a:solidFill>
                <a:latin typeface="Arial"/>
                <a:cs typeface="Arial"/>
              </a:rPr>
              <a:t>Click to edit Master subtitle style</a:t>
            </a:r>
            <a:endParaRPr lang="en-US" sz="1800" dirty="0">
              <a:solidFill>
                <a:schemeClr val="bg1"/>
              </a:solidFill>
              <a:latin typeface="Arial"/>
              <a:cs typeface="Arial"/>
            </a:endParaRPr>
          </a:p>
        </p:txBody>
      </p:sp>
      <p:pic>
        <p:nvPicPr>
          <p:cNvPr id="8" name="Picture 13" descr="Haas_campanele_night.jpg                                       00182CE1bob400                         ABA78158:">
            <a:extLst>
              <a:ext uri="{FF2B5EF4-FFF2-40B4-BE49-F238E27FC236}">
                <a16:creationId xmlns:a16="http://schemas.microsoft.com/office/drawing/2014/main" id="{F366C795-D743-9342-8D00-60769C1477C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27774" t="20755" b="26414"/>
          <a:stretch>
            <a:fillRect/>
          </a:stretch>
        </p:blipFill>
        <p:spPr bwMode="auto">
          <a:xfrm>
            <a:off x="0" y="0"/>
            <a:ext cx="1180957" cy="137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041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0"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112389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0"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1698092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304889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946547" y="274589"/>
            <a:ext cx="7304484" cy="3090359"/>
          </a:xfrm>
          <a:prstGeom prst="rect">
            <a:avLst/>
          </a:prstGeom>
        </p:spPr>
        <p:txBody>
          <a:bodyPr lIns="91439" tIns="45719" rIns="91439" bIns="45719">
            <a:noAutofit/>
          </a:bodyPr>
          <a:lstStyle/>
          <a:p>
            <a:pPr lvl="0"/>
            <a:endParaRPr noProof="0"/>
          </a:p>
        </p:txBody>
      </p:sp>
      <p:sp>
        <p:nvSpPr>
          <p:cNvPr id="21" name="Title Text"/>
          <p:cNvSpPr txBox="1">
            <a:spLocks noGrp="1"/>
          </p:cNvSpPr>
          <p:nvPr>
            <p:ph type="title"/>
          </p:nvPr>
        </p:nvSpPr>
        <p:spPr>
          <a:xfrm>
            <a:off x="892971" y="3643312"/>
            <a:ext cx="7358063" cy="676424"/>
          </a:xfrm>
          <a:prstGeom prst="rect">
            <a:avLst/>
          </a:prstGeom>
        </p:spPr>
        <p:txBody>
          <a:bodyPr/>
          <a:lstStyle/>
          <a:p>
            <a:r>
              <a:t>Title Text</a:t>
            </a:r>
          </a:p>
        </p:txBody>
      </p:sp>
      <p:sp>
        <p:nvSpPr>
          <p:cNvPr id="22" name="Body Level One…"/>
          <p:cNvSpPr txBox="1">
            <a:spLocks noGrp="1"/>
          </p:cNvSpPr>
          <p:nvPr>
            <p:ph type="body" sz="quarter" idx="1"/>
          </p:nvPr>
        </p:nvSpPr>
        <p:spPr>
          <a:xfrm>
            <a:off x="892971" y="4319737"/>
            <a:ext cx="7358063" cy="596057"/>
          </a:xfrm>
          <a:prstGeom prst="rect">
            <a:avLst/>
          </a:prstGeom>
        </p:spPr>
        <p:txBody>
          <a:bodyPr/>
          <a:lstStyle>
            <a:lvl1pPr marL="0" indent="0" algn="ctr">
              <a:spcBef>
                <a:spcPts val="0"/>
              </a:spcBef>
              <a:buSzTx/>
              <a:buNone/>
            </a:lvl1pPr>
            <a:lvl2pPr marL="0" indent="90406" algn="ctr">
              <a:spcBef>
                <a:spcPts val="0"/>
              </a:spcBef>
              <a:buSzTx/>
              <a:buNone/>
            </a:lvl2pPr>
            <a:lvl3pPr marL="0" indent="180812" algn="ctr">
              <a:spcBef>
                <a:spcPts val="0"/>
              </a:spcBef>
              <a:buSzTx/>
              <a:buNone/>
            </a:lvl3pPr>
            <a:lvl4pPr marL="0" indent="271217" algn="ctr">
              <a:spcBef>
                <a:spcPts val="0"/>
              </a:spcBef>
              <a:buSzTx/>
              <a:buNone/>
            </a:lvl4pPr>
            <a:lvl5pPr marL="0" indent="361622"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5" name="Slide Number">
            <a:extLst>
              <a:ext uri="{FF2B5EF4-FFF2-40B4-BE49-F238E27FC236}">
                <a16:creationId xmlns:a16="http://schemas.microsoft.com/office/drawing/2014/main" id="{23253F89-9818-E842-A646-0CD82429D200}"/>
              </a:ext>
            </a:extLst>
          </p:cNvPr>
          <p:cNvSpPr txBox="1">
            <a:spLocks noGrp="1"/>
          </p:cNvSpPr>
          <p:nvPr>
            <p:ph type="sldNum" sz="quarter" idx="14"/>
          </p:nvPr>
        </p:nvSpPr>
        <p:spPr>
          <a:xfrm>
            <a:off x="0" y="0"/>
            <a:ext cx="0" cy="0"/>
          </a:xfrm>
          <a:prstGeom prst="rect">
            <a:avLst/>
          </a:prstGeom>
        </p:spPr>
        <p:txBody>
          <a:bodyPr/>
          <a:lstStyle>
            <a:lvl1pPr>
              <a:defRPr/>
            </a:lvl1pPr>
          </a:lstStyle>
          <a:p>
            <a:pPr>
              <a:defRPr/>
            </a:pPr>
            <a:fld id="{7E93A3D6-EF6E-FC45-929C-B640338E7EC6}" type="slidenum">
              <a:rPr/>
              <a:pPr>
                <a:defRPr/>
              </a:pPr>
              <a:t>‹#›</a:t>
            </a:fld>
            <a:endParaRPr/>
          </a:p>
        </p:txBody>
      </p:sp>
    </p:spTree>
    <p:extLst>
      <p:ext uri="{BB962C8B-B14F-4D97-AF65-F5344CB8AC3E}">
        <p14:creationId xmlns:p14="http://schemas.microsoft.com/office/powerpoint/2010/main" val="19939547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8"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dirty="0"/>
              <a:t>University of California, Berkeley</a:t>
            </a:r>
          </a:p>
        </p:txBody>
      </p:sp>
    </p:spTree>
    <p:extLst>
      <p:ext uri="{BB962C8B-B14F-4D97-AF65-F5344CB8AC3E}">
        <p14:creationId xmlns:p14="http://schemas.microsoft.com/office/powerpoint/2010/main" val="4143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lstStyle>
            <a:lvl1pPr algn="l">
              <a:defRPr sz="4000" b="1" cap="none" baseline="0"/>
            </a:lvl1pPr>
          </a:lstStyle>
          <a:p>
            <a:r>
              <a:rPr lang="en-US" dirty="0"/>
              <a:t>Click to Edit </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321990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3"/>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64672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a:t>Click to edit Master title style</a:t>
            </a:r>
            <a:endParaRPr lang="en-US" dirty="0"/>
          </a:p>
        </p:txBody>
      </p:sp>
      <p:sp>
        <p:nvSpPr>
          <p:cNvPr id="3" name="Text Placeholder 2"/>
          <p:cNvSpPr>
            <a:spLocks noGrp="1"/>
          </p:cNvSpPr>
          <p:nvPr>
            <p:ph type="body" idx="1"/>
          </p:nvPr>
        </p:nvSpPr>
        <p:spPr>
          <a:xfrm>
            <a:off x="457200" y="142304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902868"/>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304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902868"/>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a:spLocks noGrp="1"/>
          </p:cNvSpPr>
          <p:nvPr>
            <p:ph type="sldNum" sz="quarter" idx="10"/>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4" name="Footer Placeholder 5"/>
          <p:cNvSpPr>
            <a:spLocks noGrp="1"/>
          </p:cNvSpPr>
          <p:nvPr>
            <p:ph type="ftr" sz="quarter" idx="11"/>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376305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6"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9"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336032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8"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195628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180205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41581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0" y="4723268"/>
            <a:ext cx="9144000" cy="43310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dirty="0"/>
              <a:t>University of California, Berkeley</a:t>
            </a:r>
          </a:p>
        </p:txBody>
      </p:sp>
    </p:spTree>
    <p:extLst>
      <p:ext uri="{BB962C8B-B14F-4D97-AF65-F5344CB8AC3E}">
        <p14:creationId xmlns:p14="http://schemas.microsoft.com/office/powerpoint/2010/main" val="184435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457200" rtl="0" eaLnBrk="1" latinLnBrk="0" hangingPunct="1">
        <a:spcBef>
          <a:spcPct val="0"/>
        </a:spcBef>
        <a:buNone/>
        <a:defRPr sz="4000" b="1" kern="1200" baseline="0">
          <a:solidFill>
            <a:schemeClr val="accent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image" Target="../media/image39.emf"/><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3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4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4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5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5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53.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54.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2.xml"/><Relationship Id="rId5" Type="http://schemas.openxmlformats.org/officeDocument/2006/relationships/image" Target="../media/image79.png"/><Relationship Id="rId4" Type="http://schemas.openxmlformats.org/officeDocument/2006/relationships/image" Target="../media/image7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a:spLocks noGrp="1"/>
          </p:cNvSpPr>
          <p:nvPr>
            <p:ph type="subTitle" idx="1"/>
          </p:nvPr>
        </p:nvSpPr>
        <p:spPr>
          <a:xfrm>
            <a:off x="1476036" y="3293687"/>
            <a:ext cx="7086600" cy="1054538"/>
          </a:xfrm>
          <a:noFill/>
          <a:ln>
            <a:noFill/>
          </a:ln>
        </p:spPr>
        <p:txBody>
          <a:bodyPr anchor="b" anchorCtr="0">
            <a:normAutofit/>
          </a:bodyPr>
          <a:lstStyle>
            <a:lvl1pPr marL="0" indent="0">
              <a:buNone/>
              <a:defRPr/>
            </a:lvl1pPr>
          </a:lstStyle>
          <a:p>
            <a:pPr algn="l"/>
            <a:r>
              <a:rPr lang="en-US" sz="2400" dirty="0">
                <a:solidFill>
                  <a:schemeClr val="bg1"/>
                </a:solidFill>
                <a:latin typeface="Arial"/>
                <a:cs typeface="Arial"/>
              </a:rPr>
              <a:t>Michael Jordan</a:t>
            </a:r>
          </a:p>
          <a:p>
            <a:pPr algn="l"/>
            <a:r>
              <a:rPr lang="en-US" sz="2400" dirty="0">
                <a:solidFill>
                  <a:schemeClr val="bg1"/>
                </a:solidFill>
                <a:latin typeface="Arial"/>
                <a:cs typeface="Arial"/>
              </a:rPr>
              <a:t>University of California, Berkeley</a:t>
            </a:r>
            <a:endParaRPr lang="en-US" sz="1800" dirty="0">
              <a:solidFill>
                <a:schemeClr val="bg1"/>
              </a:solidFill>
              <a:latin typeface="Arial"/>
              <a:cs typeface="Arial"/>
            </a:endParaRPr>
          </a:p>
        </p:txBody>
      </p:sp>
      <p:sp>
        <p:nvSpPr>
          <p:cNvPr id="2" name="TextBox 1">
            <a:extLst>
              <a:ext uri="{FF2B5EF4-FFF2-40B4-BE49-F238E27FC236}">
                <a16:creationId xmlns:a16="http://schemas.microsoft.com/office/drawing/2014/main" id="{6BE1EC8C-FDE5-3A40-9CF5-92B887F04F06}"/>
              </a:ext>
            </a:extLst>
          </p:cNvPr>
          <p:cNvSpPr txBox="1"/>
          <p:nvPr/>
        </p:nvSpPr>
        <p:spPr>
          <a:xfrm>
            <a:off x="1476036" y="1092425"/>
            <a:ext cx="6303695" cy="1323439"/>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DS 102: Data, Inference, and Decisions</a:t>
            </a:r>
          </a:p>
        </p:txBody>
      </p:sp>
      <p:sp>
        <p:nvSpPr>
          <p:cNvPr id="3" name="TextBox 2">
            <a:extLst>
              <a:ext uri="{FF2B5EF4-FFF2-40B4-BE49-F238E27FC236}">
                <a16:creationId xmlns:a16="http://schemas.microsoft.com/office/drawing/2014/main" id="{963802D7-6C42-E146-ABAB-15ACF64DB188}"/>
              </a:ext>
            </a:extLst>
          </p:cNvPr>
          <p:cNvSpPr txBox="1"/>
          <p:nvPr/>
        </p:nvSpPr>
        <p:spPr>
          <a:xfrm>
            <a:off x="1476036" y="2783660"/>
            <a:ext cx="1390124" cy="400110"/>
          </a:xfrm>
          <a:prstGeom prst="rect">
            <a:avLst/>
          </a:prstGeom>
          <a:noFill/>
        </p:spPr>
        <p:txBody>
          <a:bodyPr wrap="none" rtlCol="0">
            <a:spAutoFit/>
          </a:bodyPr>
          <a:lstStyle/>
          <a:p>
            <a:r>
              <a:rPr lang="en-US" sz="2000" dirty="0">
                <a:solidFill>
                  <a:schemeClr val="bg1"/>
                </a:solidFill>
              </a:rPr>
              <a:t>Lecture 2</a:t>
            </a:r>
          </a:p>
        </p:txBody>
      </p:sp>
    </p:spTree>
    <p:extLst>
      <p:ext uri="{BB962C8B-B14F-4D97-AF65-F5344CB8AC3E}">
        <p14:creationId xmlns:p14="http://schemas.microsoft.com/office/powerpoint/2010/main" val="3159160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Comments on the Row-Wise Rates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172200" cy="3190875"/>
          </a:xfrm>
        </p:spPr>
        <p:txBody>
          <a:bodyPr/>
          <a:lstStyle/>
          <a:p>
            <a:pPr>
              <a:lnSpc>
                <a:spcPct val="90000"/>
              </a:lnSpc>
            </a:pPr>
            <a:r>
              <a:rPr lang="en-US" altLang="en-US" sz="1800" dirty="0">
                <a:ea typeface="ＭＳ Ｐゴシック" panose="020B0600070205080204" pitchFamily="34" charset="-128"/>
              </a:rPr>
              <a:t>They can be thought of as estimates of conditional probabilities</a:t>
            </a:r>
          </a:p>
          <a:p>
            <a:pPr lvl="1">
              <a:lnSpc>
                <a:spcPct val="90000"/>
              </a:lnSpc>
            </a:pPr>
            <a:r>
              <a:rPr lang="en-US" altLang="en-US" sz="1400" dirty="0">
                <a:ea typeface="ＭＳ Ｐゴシック" panose="020B0600070205080204" pitchFamily="34" charset="-128"/>
              </a:rPr>
              <a:t>e.g., sensitivity approximates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4" name="Picture 3">
            <a:extLst>
              <a:ext uri="{FF2B5EF4-FFF2-40B4-BE49-F238E27FC236}">
                <a16:creationId xmlns:a16="http://schemas.microsoft.com/office/drawing/2014/main" id="{23D50647-B933-9E4B-9341-7CF4D2AB4CB3}"/>
              </a:ext>
            </a:extLst>
          </p:cNvPr>
          <p:cNvPicPr>
            <a:picLocks noChangeAspect="1"/>
          </p:cNvPicPr>
          <p:nvPr/>
        </p:nvPicPr>
        <p:blipFill>
          <a:blip r:embed="rId2"/>
          <a:stretch>
            <a:fillRect/>
          </a:stretch>
        </p:blipFill>
        <p:spPr>
          <a:xfrm>
            <a:off x="4640334" y="1955598"/>
            <a:ext cx="2456382" cy="197388"/>
          </a:xfrm>
          <a:prstGeom prst="rect">
            <a:avLst/>
          </a:prstGeom>
        </p:spPr>
      </p:pic>
    </p:spTree>
    <p:extLst>
      <p:ext uri="{BB962C8B-B14F-4D97-AF65-F5344CB8AC3E}">
        <p14:creationId xmlns:p14="http://schemas.microsoft.com/office/powerpoint/2010/main" val="237143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Comments on the Row-Wise Rates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172200" cy="3190875"/>
          </a:xfrm>
        </p:spPr>
        <p:txBody>
          <a:bodyPr/>
          <a:lstStyle/>
          <a:p>
            <a:pPr>
              <a:lnSpc>
                <a:spcPct val="90000"/>
              </a:lnSpc>
            </a:pPr>
            <a:r>
              <a:rPr lang="en-US" altLang="en-US" sz="1800" dirty="0">
                <a:ea typeface="ＭＳ Ｐゴシック" panose="020B0600070205080204" pitchFamily="34" charset="-128"/>
              </a:rPr>
              <a:t>They can be thought of as estimates of conditional probabilities</a:t>
            </a:r>
          </a:p>
          <a:p>
            <a:pPr lvl="1">
              <a:lnSpc>
                <a:spcPct val="90000"/>
              </a:lnSpc>
            </a:pPr>
            <a:r>
              <a:rPr lang="en-US" altLang="en-US" sz="1400" dirty="0">
                <a:ea typeface="ＭＳ Ｐゴシック" panose="020B0600070205080204" pitchFamily="34" charset="-128"/>
              </a:rPr>
              <a:t>e.g., sensitivity approximates </a:t>
            </a:r>
          </a:p>
          <a:p>
            <a:pPr>
              <a:lnSpc>
                <a:spcPct val="90000"/>
              </a:lnSpc>
            </a:pPr>
            <a:r>
              <a:rPr lang="en-US" altLang="en-US" sz="1800" dirty="0">
                <a:ea typeface="ＭＳ Ｐゴシック" panose="020B0600070205080204" pitchFamily="34" charset="-128"/>
              </a:rPr>
              <a:t>As such, they are not dependent on the </a:t>
            </a:r>
            <a:r>
              <a:rPr lang="en-US" altLang="en-US" sz="1800" dirty="0">
                <a:solidFill>
                  <a:schemeClr val="accent3"/>
                </a:solidFill>
                <a:ea typeface="ＭＳ Ｐゴシック" panose="020B0600070205080204" pitchFamily="34" charset="-128"/>
              </a:rPr>
              <a:t>prevalence</a:t>
            </a:r>
            <a:r>
              <a:rPr lang="en-US" altLang="en-US" sz="1800" dirty="0">
                <a:ea typeface="ＭＳ Ｐゴシック" panose="020B0600070205080204" pitchFamily="34" charset="-128"/>
              </a:rPr>
              <a:t> (i.e., the probabilities of the two states of Reality in the population)</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4" name="Picture 3">
            <a:extLst>
              <a:ext uri="{FF2B5EF4-FFF2-40B4-BE49-F238E27FC236}">
                <a16:creationId xmlns:a16="http://schemas.microsoft.com/office/drawing/2014/main" id="{23D50647-B933-9E4B-9341-7CF4D2AB4CB3}"/>
              </a:ext>
            </a:extLst>
          </p:cNvPr>
          <p:cNvPicPr>
            <a:picLocks noChangeAspect="1"/>
          </p:cNvPicPr>
          <p:nvPr/>
        </p:nvPicPr>
        <p:blipFill>
          <a:blip r:embed="rId2"/>
          <a:stretch>
            <a:fillRect/>
          </a:stretch>
        </p:blipFill>
        <p:spPr>
          <a:xfrm>
            <a:off x="4640334" y="1955598"/>
            <a:ext cx="2456382" cy="197388"/>
          </a:xfrm>
          <a:prstGeom prst="rect">
            <a:avLst/>
          </a:prstGeom>
        </p:spPr>
      </p:pic>
    </p:spTree>
    <p:extLst>
      <p:ext uri="{BB962C8B-B14F-4D97-AF65-F5344CB8AC3E}">
        <p14:creationId xmlns:p14="http://schemas.microsoft.com/office/powerpoint/2010/main" val="142558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Bayesian Posterior</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413360" cy="3190875"/>
          </a:xfrm>
        </p:spPr>
        <p:txBody>
          <a:bodyPr>
            <a:normAutofit/>
          </a:bodyPr>
          <a:lstStyle/>
          <a:p>
            <a:pPr>
              <a:lnSpc>
                <a:spcPct val="90000"/>
              </a:lnSpc>
            </a:pPr>
            <a:r>
              <a:rPr lang="en-US" altLang="en-US" sz="1800" dirty="0">
                <a:ea typeface="ＭＳ Ｐゴシック" panose="020B0600070205080204" pitchFamily="34" charset="-128"/>
              </a:rPr>
              <a:t>The </a:t>
            </a:r>
            <a:r>
              <a:rPr lang="en-US" altLang="en-US" sz="1800" dirty="0">
                <a:solidFill>
                  <a:schemeClr val="accent3"/>
                </a:solidFill>
                <a:ea typeface="ＭＳ Ｐゴシック" panose="020B0600070205080204" pitchFamily="34" charset="-128"/>
              </a:rPr>
              <a:t>posterior probability </a:t>
            </a:r>
            <a:r>
              <a:rPr lang="en-US" altLang="en-US" sz="1800" dirty="0">
                <a:ea typeface="ＭＳ Ｐゴシック" panose="020B0600070205080204" pitchFamily="34" charset="-128"/>
              </a:rPr>
              <a:t>of the hypothesis given the data:</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marL="0" indent="0">
              <a:lnSpc>
                <a:spcPct val="90000"/>
              </a:lnSpc>
              <a:buNone/>
            </a:pPr>
            <a:r>
              <a:rPr lang="en-US" altLang="en-US" sz="1800" dirty="0">
                <a:ea typeface="ＭＳ Ｐゴシック" panose="020B0600070205080204" pitchFamily="34" charset="-128"/>
              </a:rPr>
              <a:t>     where                   is the </a:t>
            </a:r>
            <a:r>
              <a:rPr lang="en-US" altLang="en-US" sz="1800" dirty="0">
                <a:solidFill>
                  <a:schemeClr val="accent3"/>
                </a:solidFill>
                <a:ea typeface="ＭＳ Ｐゴシック" panose="020B0600070205080204" pitchFamily="34" charset="-128"/>
              </a:rPr>
              <a:t>prior (the “prevalence”)</a:t>
            </a:r>
            <a:r>
              <a:rPr lang="en-US" altLang="en-US" sz="1800" dirty="0">
                <a:ea typeface="ＭＳ Ｐゴシック" panose="020B0600070205080204" pitchFamily="34" charset="-128"/>
              </a:rPr>
              <a:t>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D9BDAC09-B3A3-8C48-89D6-BCA3F5B4B73E}"/>
              </a:ext>
            </a:extLst>
          </p:cNvPr>
          <p:cNvPicPr>
            <a:picLocks noChangeAspect="1"/>
          </p:cNvPicPr>
          <p:nvPr/>
        </p:nvPicPr>
        <p:blipFill>
          <a:blip r:embed="rId2"/>
          <a:stretch>
            <a:fillRect/>
          </a:stretch>
        </p:blipFill>
        <p:spPr>
          <a:xfrm>
            <a:off x="2122714" y="1950870"/>
            <a:ext cx="5323114" cy="531076"/>
          </a:xfrm>
          <a:prstGeom prst="rect">
            <a:avLst/>
          </a:prstGeom>
        </p:spPr>
      </p:pic>
      <p:pic>
        <p:nvPicPr>
          <p:cNvPr id="4" name="Picture 3">
            <a:extLst>
              <a:ext uri="{FF2B5EF4-FFF2-40B4-BE49-F238E27FC236}">
                <a16:creationId xmlns:a16="http://schemas.microsoft.com/office/drawing/2014/main" id="{43D67C92-B807-7045-BF84-D074C86760D3}"/>
              </a:ext>
            </a:extLst>
          </p:cNvPr>
          <p:cNvPicPr>
            <a:picLocks noChangeAspect="1"/>
          </p:cNvPicPr>
          <p:nvPr/>
        </p:nvPicPr>
        <p:blipFill>
          <a:blip r:embed="rId3"/>
          <a:stretch>
            <a:fillRect/>
          </a:stretch>
        </p:blipFill>
        <p:spPr>
          <a:xfrm>
            <a:off x="2539092" y="2637066"/>
            <a:ext cx="1120058" cy="252696"/>
          </a:xfrm>
          <a:prstGeom prst="rect">
            <a:avLst/>
          </a:prstGeom>
        </p:spPr>
      </p:pic>
    </p:spTree>
    <p:extLst>
      <p:ext uri="{BB962C8B-B14F-4D97-AF65-F5344CB8AC3E}">
        <p14:creationId xmlns:p14="http://schemas.microsoft.com/office/powerpoint/2010/main" val="319136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Back to Hypothesis Testing</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575200" cy="3190875"/>
          </a:xfrm>
        </p:spPr>
        <p:txBody>
          <a:bodyPr>
            <a:normAutofit/>
          </a:bodyPr>
          <a:lstStyle/>
          <a:p>
            <a:pPr>
              <a:lnSpc>
                <a:spcPct val="90000"/>
              </a:lnSpc>
            </a:pPr>
            <a:r>
              <a:rPr lang="en-US" altLang="en-US" sz="1800" dirty="0">
                <a:ea typeface="ＭＳ Ｐゴシック" panose="020B0600070205080204" pitchFamily="34" charset="-128"/>
              </a:rPr>
              <a:t>Let’s now consider a </a:t>
            </a:r>
            <a:r>
              <a:rPr lang="en-US" altLang="en-US" sz="1800" dirty="0">
                <a:solidFill>
                  <a:schemeClr val="accent1"/>
                </a:solidFill>
                <a:ea typeface="ＭＳ Ｐゴシック" panose="020B0600070205080204" pitchFamily="34" charset="-128"/>
              </a:rPr>
              <a:t>column-wise</a:t>
            </a:r>
            <a:r>
              <a:rPr lang="en-US" altLang="en-US" sz="1800" dirty="0">
                <a:ea typeface="ＭＳ Ｐゴシック" panose="020B0600070205080204" pitchFamily="34" charset="-128"/>
              </a:rPr>
              <a:t> perspective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428507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265E11-BC0F-834E-B6F4-A000CA7EB813}"/>
              </a:ext>
            </a:extLst>
          </p:cNvPr>
          <p:cNvSpPr/>
          <p:nvPr/>
        </p:nvSpPr>
        <p:spPr>
          <a:xfrm rot="5400000">
            <a:off x="4174124" y="2230115"/>
            <a:ext cx="1386609" cy="67149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graphicFrame>
        <p:nvGraphicFramePr>
          <p:cNvPr id="3" name="Table 2">
            <a:extLst>
              <a:ext uri="{FF2B5EF4-FFF2-40B4-BE49-F238E27FC236}">
                <a16:creationId xmlns:a16="http://schemas.microsoft.com/office/drawing/2014/main" id="{BA8124FA-19E4-9546-9C40-3DE00D3C0C08}"/>
              </a:ext>
            </a:extLst>
          </p:cNvPr>
          <p:cNvGraphicFramePr>
            <a:graphicFrameLocks noGrp="1"/>
          </p:cNvGraphicFramePr>
          <p:nvPr/>
        </p:nvGraphicFramePr>
        <p:xfrm>
          <a:off x="3439114" y="1824235"/>
          <a:ext cx="1901630" cy="1483260"/>
        </p:xfrm>
        <a:graphic>
          <a:graphicData uri="http://schemas.openxmlformats.org/drawingml/2006/table">
            <a:tbl>
              <a:tblPr firstRow="1" bandRow="1">
                <a:tableStyleId>{5940675A-B579-460E-94D1-54222C63F5DA}</a:tableStyleId>
              </a:tblPr>
              <a:tblGrid>
                <a:gridCol w="950815">
                  <a:extLst>
                    <a:ext uri="{9D8B030D-6E8A-4147-A177-3AD203B41FA5}">
                      <a16:colId xmlns:a16="http://schemas.microsoft.com/office/drawing/2014/main" val="2867805166"/>
                    </a:ext>
                  </a:extLst>
                </a:gridCol>
                <a:gridCol w="950815">
                  <a:extLst>
                    <a:ext uri="{9D8B030D-6E8A-4147-A177-3AD203B41FA5}">
                      <a16:colId xmlns:a16="http://schemas.microsoft.com/office/drawing/2014/main" val="3118259853"/>
                    </a:ext>
                  </a:extLst>
                </a:gridCol>
              </a:tblGrid>
              <a:tr h="741630">
                <a:tc>
                  <a:txBody>
                    <a:bodyPr/>
                    <a:lstStyle/>
                    <a:p>
                      <a:pPr lvl="0" algn="ctr"/>
                      <a:endParaRPr lang="en-US" dirty="0"/>
                    </a:p>
                  </a:txBody>
                  <a:tcPr anchor="ctr"/>
                </a:tc>
                <a:tc>
                  <a:txBody>
                    <a:bodyPr/>
                    <a:lstStyle/>
                    <a:p>
                      <a:endParaRPr lang="en-US" dirty="0"/>
                    </a:p>
                  </a:txBody>
                  <a:tcPr/>
                </a:tc>
                <a:extLst>
                  <a:ext uri="{0D108BD9-81ED-4DB2-BD59-A6C34878D82A}">
                    <a16:rowId xmlns:a16="http://schemas.microsoft.com/office/drawing/2014/main" val="2465380068"/>
                  </a:ext>
                </a:extLst>
              </a:tr>
              <a:tr h="74163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4244337"/>
                  </a:ext>
                </a:extLst>
              </a:tr>
            </a:tbl>
          </a:graphicData>
        </a:graphic>
      </p:graphicFrame>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4" y="276225"/>
            <a:ext cx="6571526" cy="857250"/>
          </a:xfrm>
        </p:spPr>
        <p:txBody>
          <a:bodyPr>
            <a:normAutofit/>
          </a:bodyPr>
          <a:lstStyle/>
          <a:p>
            <a:r>
              <a:rPr lang="en-US" altLang="en-US" sz="2700" dirty="0">
                <a:ea typeface="ＭＳ Ｐゴシック" panose="020B0600070205080204" pitchFamily="34" charset="-128"/>
              </a:rPr>
              <a:t>Let’s Return to our Column-Wise Rates</a:t>
            </a:r>
          </a:p>
        </p:txBody>
      </p:sp>
      <p:sp>
        <p:nvSpPr>
          <p:cNvPr id="2" name="Footer Placeholder 1">
            <a:extLst>
              <a:ext uri="{FF2B5EF4-FFF2-40B4-BE49-F238E27FC236}">
                <a16:creationId xmlns:a16="http://schemas.microsoft.com/office/drawing/2014/main" id="{92F13761-BD1A-C04D-A290-0FF419551A4F}"/>
              </a:ext>
            </a:extLst>
          </p:cNvPr>
          <p:cNvSpPr>
            <a:spLocks noGrp="1"/>
          </p:cNvSpPr>
          <p:nvPr>
            <p:ph type="ftr" sz="quarter" idx="3"/>
          </p:nvPr>
        </p:nvSpPr>
        <p:spPr/>
        <p:txBody>
          <a:bodyPr/>
          <a:lstStyle/>
          <a:p>
            <a:r>
              <a:rPr lang="en-US"/>
              <a:t>University of California, Berkeley</a:t>
            </a:r>
            <a:endParaRPr lang="en-US" dirty="0"/>
          </a:p>
        </p:txBody>
      </p:sp>
      <p:sp>
        <p:nvSpPr>
          <p:cNvPr id="4" name="TextBox 3">
            <a:extLst>
              <a:ext uri="{FF2B5EF4-FFF2-40B4-BE49-F238E27FC236}">
                <a16:creationId xmlns:a16="http://schemas.microsoft.com/office/drawing/2014/main" id="{94F93651-864A-E64A-9DDC-CBBAD2BB67C9}"/>
              </a:ext>
            </a:extLst>
          </p:cNvPr>
          <p:cNvSpPr txBox="1"/>
          <p:nvPr/>
        </p:nvSpPr>
        <p:spPr>
          <a:xfrm>
            <a:off x="3812687" y="1133475"/>
            <a:ext cx="1154483" cy="369332"/>
          </a:xfrm>
          <a:prstGeom prst="rect">
            <a:avLst/>
          </a:prstGeom>
          <a:noFill/>
        </p:spPr>
        <p:txBody>
          <a:bodyPr wrap="none" rtlCol="0">
            <a:spAutoFit/>
          </a:bodyPr>
          <a:lstStyle/>
          <a:p>
            <a:r>
              <a:rPr lang="en-US" dirty="0"/>
              <a:t>Decision</a:t>
            </a:r>
          </a:p>
        </p:txBody>
      </p:sp>
      <p:sp>
        <p:nvSpPr>
          <p:cNvPr id="5" name="TextBox 4">
            <a:extLst>
              <a:ext uri="{FF2B5EF4-FFF2-40B4-BE49-F238E27FC236}">
                <a16:creationId xmlns:a16="http://schemas.microsoft.com/office/drawing/2014/main" id="{E1837D10-8289-3844-A408-F90F295CA70D}"/>
              </a:ext>
            </a:extLst>
          </p:cNvPr>
          <p:cNvSpPr txBox="1"/>
          <p:nvPr/>
        </p:nvSpPr>
        <p:spPr>
          <a:xfrm rot="16200000">
            <a:off x="2354776" y="2381198"/>
            <a:ext cx="969753" cy="369332"/>
          </a:xfrm>
          <a:prstGeom prst="rect">
            <a:avLst/>
          </a:prstGeom>
          <a:noFill/>
        </p:spPr>
        <p:txBody>
          <a:bodyPr wrap="none" rtlCol="0">
            <a:spAutoFit/>
          </a:bodyPr>
          <a:lstStyle/>
          <a:p>
            <a:r>
              <a:rPr lang="en-US" dirty="0"/>
              <a:t>Reality</a:t>
            </a:r>
          </a:p>
        </p:txBody>
      </p:sp>
      <p:sp>
        <p:nvSpPr>
          <p:cNvPr id="6" name="TextBox 5">
            <a:extLst>
              <a:ext uri="{FF2B5EF4-FFF2-40B4-BE49-F238E27FC236}">
                <a16:creationId xmlns:a16="http://schemas.microsoft.com/office/drawing/2014/main" id="{545695AA-7E85-FE43-9EDE-EAC6D5D7A085}"/>
              </a:ext>
            </a:extLst>
          </p:cNvPr>
          <p:cNvSpPr txBox="1"/>
          <p:nvPr/>
        </p:nvSpPr>
        <p:spPr>
          <a:xfrm>
            <a:off x="3752536" y="1477589"/>
            <a:ext cx="314510" cy="338554"/>
          </a:xfrm>
          <a:prstGeom prst="rect">
            <a:avLst/>
          </a:prstGeom>
          <a:noFill/>
        </p:spPr>
        <p:txBody>
          <a:bodyPr wrap="none" rtlCol="0">
            <a:spAutoFit/>
          </a:bodyPr>
          <a:lstStyle/>
          <a:p>
            <a:r>
              <a:rPr lang="en-US" sz="1600" dirty="0"/>
              <a:t>0</a:t>
            </a:r>
          </a:p>
        </p:txBody>
      </p:sp>
      <p:sp>
        <p:nvSpPr>
          <p:cNvPr id="8" name="TextBox 7">
            <a:extLst>
              <a:ext uri="{FF2B5EF4-FFF2-40B4-BE49-F238E27FC236}">
                <a16:creationId xmlns:a16="http://schemas.microsoft.com/office/drawing/2014/main" id="{83077F31-4469-2A4B-B6A4-EE2A5C766DDB}"/>
              </a:ext>
            </a:extLst>
          </p:cNvPr>
          <p:cNvSpPr txBox="1"/>
          <p:nvPr/>
        </p:nvSpPr>
        <p:spPr>
          <a:xfrm rot="16200000">
            <a:off x="3069607" y="2001324"/>
            <a:ext cx="314510" cy="338554"/>
          </a:xfrm>
          <a:prstGeom prst="rect">
            <a:avLst/>
          </a:prstGeom>
          <a:noFill/>
        </p:spPr>
        <p:txBody>
          <a:bodyPr wrap="none" rtlCol="0">
            <a:spAutoFit/>
          </a:bodyPr>
          <a:lstStyle/>
          <a:p>
            <a:r>
              <a:rPr lang="en-US" sz="1600" dirty="0"/>
              <a:t>0</a:t>
            </a:r>
          </a:p>
        </p:txBody>
      </p:sp>
      <p:sp>
        <p:nvSpPr>
          <p:cNvPr id="9" name="TextBox 8">
            <a:extLst>
              <a:ext uri="{FF2B5EF4-FFF2-40B4-BE49-F238E27FC236}">
                <a16:creationId xmlns:a16="http://schemas.microsoft.com/office/drawing/2014/main" id="{90D952DE-337D-C44F-9264-C4C9DA288CDB}"/>
              </a:ext>
            </a:extLst>
          </p:cNvPr>
          <p:cNvSpPr txBox="1"/>
          <p:nvPr/>
        </p:nvSpPr>
        <p:spPr>
          <a:xfrm rot="16200000">
            <a:off x="3064899" y="2755670"/>
            <a:ext cx="314510" cy="338554"/>
          </a:xfrm>
          <a:prstGeom prst="rect">
            <a:avLst/>
          </a:prstGeom>
          <a:noFill/>
        </p:spPr>
        <p:txBody>
          <a:bodyPr wrap="none" rtlCol="0">
            <a:spAutoFit/>
          </a:bodyPr>
          <a:lstStyle/>
          <a:p>
            <a:r>
              <a:rPr lang="en-US" sz="1600" dirty="0"/>
              <a:t>1</a:t>
            </a:r>
          </a:p>
        </p:txBody>
      </p:sp>
      <p:sp>
        <p:nvSpPr>
          <p:cNvPr id="10" name="TextBox 9">
            <a:extLst>
              <a:ext uri="{FF2B5EF4-FFF2-40B4-BE49-F238E27FC236}">
                <a16:creationId xmlns:a16="http://schemas.microsoft.com/office/drawing/2014/main" id="{9D2FF5FF-2206-4444-99F9-B97F1BFC24FD}"/>
              </a:ext>
            </a:extLst>
          </p:cNvPr>
          <p:cNvSpPr txBox="1"/>
          <p:nvPr/>
        </p:nvSpPr>
        <p:spPr>
          <a:xfrm>
            <a:off x="4677203" y="1481915"/>
            <a:ext cx="314510" cy="338554"/>
          </a:xfrm>
          <a:prstGeom prst="rect">
            <a:avLst/>
          </a:prstGeom>
          <a:noFill/>
        </p:spPr>
        <p:txBody>
          <a:bodyPr wrap="none" rtlCol="0">
            <a:spAutoFit/>
          </a:bodyPr>
          <a:lstStyle/>
          <a:p>
            <a:r>
              <a:rPr lang="en-US" sz="1600" dirty="0"/>
              <a:t>1</a:t>
            </a:r>
          </a:p>
        </p:txBody>
      </p:sp>
      <p:pic>
        <p:nvPicPr>
          <p:cNvPr id="11" name="Picture 10">
            <a:extLst>
              <a:ext uri="{FF2B5EF4-FFF2-40B4-BE49-F238E27FC236}">
                <a16:creationId xmlns:a16="http://schemas.microsoft.com/office/drawing/2014/main" id="{7FAAA0B7-2273-904C-8AC1-E428628B2806}"/>
              </a:ext>
            </a:extLst>
          </p:cNvPr>
          <p:cNvPicPr>
            <a:picLocks noChangeAspect="1"/>
          </p:cNvPicPr>
          <p:nvPr/>
        </p:nvPicPr>
        <p:blipFill>
          <a:blip r:embed="rId2"/>
          <a:stretch>
            <a:fillRect/>
          </a:stretch>
        </p:blipFill>
        <p:spPr>
          <a:xfrm>
            <a:off x="3752536" y="2117277"/>
            <a:ext cx="428496" cy="201131"/>
          </a:xfrm>
          <a:prstGeom prst="rect">
            <a:avLst/>
          </a:prstGeom>
        </p:spPr>
      </p:pic>
      <p:pic>
        <p:nvPicPr>
          <p:cNvPr id="12" name="Picture 11">
            <a:extLst>
              <a:ext uri="{FF2B5EF4-FFF2-40B4-BE49-F238E27FC236}">
                <a16:creationId xmlns:a16="http://schemas.microsoft.com/office/drawing/2014/main" id="{1139840E-9811-A144-89AC-18E68BD9A4A6}"/>
              </a:ext>
            </a:extLst>
          </p:cNvPr>
          <p:cNvPicPr>
            <a:picLocks noChangeAspect="1"/>
          </p:cNvPicPr>
          <p:nvPr/>
        </p:nvPicPr>
        <p:blipFill>
          <a:blip r:embed="rId3"/>
          <a:stretch>
            <a:fillRect/>
          </a:stretch>
        </p:blipFill>
        <p:spPr>
          <a:xfrm>
            <a:off x="4677203" y="2131347"/>
            <a:ext cx="398915" cy="191147"/>
          </a:xfrm>
          <a:prstGeom prst="rect">
            <a:avLst/>
          </a:prstGeom>
        </p:spPr>
      </p:pic>
      <p:pic>
        <p:nvPicPr>
          <p:cNvPr id="13" name="Picture 12">
            <a:extLst>
              <a:ext uri="{FF2B5EF4-FFF2-40B4-BE49-F238E27FC236}">
                <a16:creationId xmlns:a16="http://schemas.microsoft.com/office/drawing/2014/main" id="{3ACD3518-5742-9A4E-B588-3E8C3952FA63}"/>
              </a:ext>
            </a:extLst>
          </p:cNvPr>
          <p:cNvPicPr>
            <a:picLocks noChangeAspect="1"/>
          </p:cNvPicPr>
          <p:nvPr/>
        </p:nvPicPr>
        <p:blipFill>
          <a:blip r:embed="rId4"/>
          <a:stretch>
            <a:fillRect/>
          </a:stretch>
        </p:blipFill>
        <p:spPr>
          <a:xfrm>
            <a:off x="4700440" y="2857252"/>
            <a:ext cx="375678" cy="172186"/>
          </a:xfrm>
          <a:prstGeom prst="rect">
            <a:avLst/>
          </a:prstGeom>
        </p:spPr>
      </p:pic>
      <p:pic>
        <p:nvPicPr>
          <p:cNvPr id="14" name="Picture 13">
            <a:extLst>
              <a:ext uri="{FF2B5EF4-FFF2-40B4-BE49-F238E27FC236}">
                <a16:creationId xmlns:a16="http://schemas.microsoft.com/office/drawing/2014/main" id="{2530D30D-652D-4C4D-8857-875AC9699247}"/>
              </a:ext>
            </a:extLst>
          </p:cNvPr>
          <p:cNvPicPr>
            <a:picLocks noChangeAspect="1"/>
          </p:cNvPicPr>
          <p:nvPr/>
        </p:nvPicPr>
        <p:blipFill>
          <a:blip r:embed="rId5"/>
          <a:stretch>
            <a:fillRect/>
          </a:stretch>
        </p:blipFill>
        <p:spPr>
          <a:xfrm>
            <a:off x="3752536" y="2837966"/>
            <a:ext cx="416353" cy="195431"/>
          </a:xfrm>
          <a:prstGeom prst="rect">
            <a:avLst/>
          </a:prstGeom>
        </p:spPr>
      </p:pic>
      <p:sp>
        <p:nvSpPr>
          <p:cNvPr id="17" name="TextBox 16">
            <a:extLst>
              <a:ext uri="{FF2B5EF4-FFF2-40B4-BE49-F238E27FC236}">
                <a16:creationId xmlns:a16="http://schemas.microsoft.com/office/drawing/2014/main" id="{9AB3FB72-0C64-D544-B3D4-42DEF004976A}"/>
              </a:ext>
            </a:extLst>
          </p:cNvPr>
          <p:cNvSpPr txBox="1"/>
          <p:nvPr/>
        </p:nvSpPr>
        <p:spPr>
          <a:xfrm>
            <a:off x="1435405" y="3793158"/>
            <a:ext cx="3268331" cy="369332"/>
          </a:xfrm>
          <a:prstGeom prst="rect">
            <a:avLst/>
          </a:prstGeom>
          <a:noFill/>
        </p:spPr>
        <p:txBody>
          <a:bodyPr wrap="none" rtlCol="0">
            <a:spAutoFit/>
          </a:bodyPr>
          <a:lstStyle/>
          <a:p>
            <a:r>
              <a:rPr lang="en-US" dirty="0">
                <a:solidFill>
                  <a:schemeClr val="accent3"/>
                </a:solidFill>
              </a:rPr>
              <a:t>false discovery proportion</a:t>
            </a:r>
            <a:r>
              <a:rPr lang="en-US" dirty="0"/>
              <a:t> </a:t>
            </a:r>
          </a:p>
        </p:txBody>
      </p:sp>
      <p:pic>
        <p:nvPicPr>
          <p:cNvPr id="15" name="Picture 14">
            <a:extLst>
              <a:ext uri="{FF2B5EF4-FFF2-40B4-BE49-F238E27FC236}">
                <a16:creationId xmlns:a16="http://schemas.microsoft.com/office/drawing/2014/main" id="{8FEEEAE5-9C62-E747-9EF7-5298A0AD198A}"/>
              </a:ext>
            </a:extLst>
          </p:cNvPr>
          <p:cNvPicPr>
            <a:picLocks noChangeAspect="1"/>
          </p:cNvPicPr>
          <p:nvPr/>
        </p:nvPicPr>
        <p:blipFill>
          <a:blip r:embed="rId6"/>
          <a:stretch>
            <a:fillRect/>
          </a:stretch>
        </p:blipFill>
        <p:spPr>
          <a:xfrm>
            <a:off x="4605953" y="3793158"/>
            <a:ext cx="1770569" cy="504202"/>
          </a:xfrm>
          <a:prstGeom prst="rect">
            <a:avLst/>
          </a:prstGeom>
        </p:spPr>
      </p:pic>
    </p:spTree>
    <p:extLst>
      <p:ext uri="{BB962C8B-B14F-4D97-AF65-F5344CB8AC3E}">
        <p14:creationId xmlns:p14="http://schemas.microsoft.com/office/powerpoint/2010/main" val="168967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Comments on the Column-Wise Rates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172200" cy="3190875"/>
          </a:xfrm>
        </p:spPr>
        <p:txBody>
          <a:bodyPr>
            <a:normAutofit/>
          </a:bodyPr>
          <a:lstStyle/>
          <a:p>
            <a:pPr>
              <a:lnSpc>
                <a:spcPct val="90000"/>
              </a:lnSpc>
            </a:pPr>
            <a:r>
              <a:rPr lang="en-US" altLang="en-US" sz="1800" dirty="0">
                <a:ea typeface="ＭＳ Ｐゴシック" panose="020B0600070205080204" pitchFamily="34" charset="-128"/>
              </a:rPr>
              <a:t>They can be thought of as estimates of conditional probabilities</a:t>
            </a:r>
          </a:p>
          <a:p>
            <a:pPr>
              <a:lnSpc>
                <a:spcPct val="90000"/>
              </a:lnSpc>
            </a:pPr>
            <a:r>
              <a:rPr lang="en-US" altLang="en-US" sz="1800" dirty="0">
                <a:ea typeface="ＭＳ Ｐゴシック" panose="020B0600070205080204" pitchFamily="34" charset="-128"/>
              </a:rPr>
              <a:t>They </a:t>
            </a:r>
            <a:r>
              <a:rPr lang="en-US" altLang="en-US" sz="1800" dirty="0">
                <a:solidFill>
                  <a:schemeClr val="accent3"/>
                </a:solidFill>
                <a:ea typeface="ＭＳ Ｐゴシック" panose="020B0600070205080204" pitchFamily="34" charset="-128"/>
              </a:rPr>
              <a:t>are</a:t>
            </a:r>
            <a:r>
              <a:rPr lang="en-US" altLang="en-US" sz="1800" dirty="0">
                <a:ea typeface="ＭＳ Ｐゴシック" panose="020B0600070205080204" pitchFamily="34" charset="-128"/>
              </a:rPr>
              <a:t> dependent on the </a:t>
            </a:r>
            <a:r>
              <a:rPr lang="en-US" altLang="en-US" sz="1800" dirty="0">
                <a:solidFill>
                  <a:schemeClr val="accent3"/>
                </a:solidFill>
                <a:ea typeface="ＭＳ Ｐゴシック" panose="020B0600070205080204" pitchFamily="34" charset="-128"/>
              </a:rPr>
              <a:t>prevalence</a:t>
            </a:r>
            <a:r>
              <a:rPr lang="en-US" altLang="en-US" sz="1800" dirty="0">
                <a:ea typeface="ＭＳ Ｐゴシック" panose="020B0600070205080204" pitchFamily="34" charset="-128"/>
              </a:rPr>
              <a:t> (i.e., the probabilities of the two states of Reality in the population), via Bayes’ Theorem</a:t>
            </a:r>
          </a:p>
          <a:p>
            <a:pPr lvl="1">
              <a:lnSpc>
                <a:spcPct val="90000"/>
              </a:lnSpc>
            </a:pPr>
            <a:r>
              <a:rPr lang="en-US" altLang="en-US" sz="1400" dirty="0">
                <a:ea typeface="ＭＳ Ｐゴシック" panose="020B0600070205080204" pitchFamily="34" charset="-128"/>
              </a:rPr>
              <a:t>as such, they are more Bayesian</a:t>
            </a:r>
          </a:p>
          <a:p>
            <a:pPr lvl="1">
              <a:lnSpc>
                <a:spcPct val="90000"/>
              </a:lnSpc>
            </a:pPr>
            <a:r>
              <a:rPr lang="en-US" altLang="en-US" sz="1400" dirty="0">
                <a:ea typeface="ＭＳ Ｐゴシック" panose="020B0600070205080204" pitchFamily="34" charset="-128"/>
              </a:rPr>
              <a:t>this is arguably a good thing</a:t>
            </a: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Notation:  let      denote Reality, and let     denote the decision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4" name="Picture 3">
            <a:extLst>
              <a:ext uri="{FF2B5EF4-FFF2-40B4-BE49-F238E27FC236}">
                <a16:creationId xmlns:a16="http://schemas.microsoft.com/office/drawing/2014/main" id="{DFCA55C6-3ABE-AC4F-A646-E9A435A49F6D}"/>
              </a:ext>
            </a:extLst>
          </p:cNvPr>
          <p:cNvPicPr>
            <a:picLocks noChangeAspect="1"/>
          </p:cNvPicPr>
          <p:nvPr/>
        </p:nvPicPr>
        <p:blipFill>
          <a:blip r:embed="rId2"/>
          <a:stretch>
            <a:fillRect/>
          </a:stretch>
        </p:blipFill>
        <p:spPr>
          <a:xfrm>
            <a:off x="3272063" y="3546406"/>
            <a:ext cx="229218" cy="184853"/>
          </a:xfrm>
          <a:prstGeom prst="rect">
            <a:avLst/>
          </a:prstGeom>
        </p:spPr>
      </p:pic>
      <p:pic>
        <p:nvPicPr>
          <p:cNvPr id="5" name="Picture 4">
            <a:extLst>
              <a:ext uri="{FF2B5EF4-FFF2-40B4-BE49-F238E27FC236}">
                <a16:creationId xmlns:a16="http://schemas.microsoft.com/office/drawing/2014/main" id="{05B790B8-4AE6-CC47-84FA-B4192825CEF7}"/>
              </a:ext>
            </a:extLst>
          </p:cNvPr>
          <p:cNvPicPr>
            <a:picLocks noChangeAspect="1"/>
          </p:cNvPicPr>
          <p:nvPr/>
        </p:nvPicPr>
        <p:blipFill>
          <a:blip r:embed="rId3"/>
          <a:stretch>
            <a:fillRect/>
          </a:stretch>
        </p:blipFill>
        <p:spPr>
          <a:xfrm>
            <a:off x="5876784" y="3540436"/>
            <a:ext cx="214429" cy="184853"/>
          </a:xfrm>
          <a:prstGeom prst="rect">
            <a:avLst/>
          </a:prstGeom>
        </p:spPr>
      </p:pic>
    </p:spTree>
    <p:extLst>
      <p:ext uri="{BB962C8B-B14F-4D97-AF65-F5344CB8AC3E}">
        <p14:creationId xmlns:p14="http://schemas.microsoft.com/office/powerpoint/2010/main" val="339057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Bayes’ Theorem</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FF9FE560-A11D-3C4A-9EA3-07BCCDD46579}"/>
              </a:ext>
            </a:extLst>
          </p:cNvPr>
          <p:cNvPicPr>
            <a:picLocks noChangeAspect="1"/>
          </p:cNvPicPr>
          <p:nvPr/>
        </p:nvPicPr>
        <p:blipFill>
          <a:blip r:embed="rId2"/>
          <a:stretch>
            <a:fillRect/>
          </a:stretch>
        </p:blipFill>
        <p:spPr>
          <a:xfrm>
            <a:off x="1858213" y="1530436"/>
            <a:ext cx="6089301" cy="696383"/>
          </a:xfrm>
          <a:prstGeom prst="rect">
            <a:avLst/>
          </a:prstGeom>
        </p:spPr>
      </p:pic>
    </p:spTree>
    <p:extLst>
      <p:ext uri="{BB962C8B-B14F-4D97-AF65-F5344CB8AC3E}">
        <p14:creationId xmlns:p14="http://schemas.microsoft.com/office/powerpoint/2010/main" val="1102272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Bayes’ Theorem</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96472" y="2722156"/>
            <a:ext cx="6172200" cy="1668974"/>
          </a:xfrm>
        </p:spPr>
        <p:txBody>
          <a:bodyPr>
            <a:normAutofit/>
          </a:bodyPr>
          <a:lstStyle/>
          <a:p>
            <a:pPr>
              <a:lnSpc>
                <a:spcPct val="90000"/>
              </a:lnSpc>
            </a:pPr>
            <a:r>
              <a:rPr lang="en-US" altLang="en-US" sz="1800" dirty="0">
                <a:ea typeface="ＭＳ Ｐゴシック" panose="020B0600070205080204" pitchFamily="34" charset="-128"/>
              </a:rPr>
              <a:t>This relates a </a:t>
            </a:r>
            <a:r>
              <a:rPr lang="en-US" altLang="en-US" sz="1800" dirty="0">
                <a:solidFill>
                  <a:schemeClr val="accent2"/>
                </a:solidFill>
                <a:ea typeface="ＭＳ Ｐゴシック" panose="020B0600070205080204" pitchFamily="34" charset="-128"/>
              </a:rPr>
              <a:t>row-wise quantity</a:t>
            </a:r>
            <a:r>
              <a:rPr lang="en-US" altLang="en-US" sz="1800" dirty="0">
                <a:ea typeface="ＭＳ Ｐゴシック" panose="020B0600070205080204" pitchFamily="34" charset="-128"/>
              </a:rPr>
              <a:t>,                                 , to a </a:t>
            </a:r>
            <a:r>
              <a:rPr lang="en-US" altLang="en-US" sz="1800" dirty="0">
                <a:solidFill>
                  <a:schemeClr val="accent2"/>
                </a:solidFill>
                <a:ea typeface="ＭＳ Ｐゴシック" panose="020B0600070205080204" pitchFamily="34" charset="-128"/>
              </a:rPr>
              <a:t>column-wise quantity</a:t>
            </a:r>
            <a:r>
              <a:rPr lang="en-US" altLang="en-US" sz="1800" dirty="0">
                <a:ea typeface="ＭＳ Ｐゴシック" panose="020B0600070205080204" pitchFamily="34" charset="-128"/>
              </a:rPr>
              <a:t>,</a:t>
            </a: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 And shows that the latter depends on the </a:t>
            </a:r>
            <a:r>
              <a:rPr lang="en-US" altLang="en-US" sz="1800" dirty="0">
                <a:solidFill>
                  <a:schemeClr val="accent2"/>
                </a:solidFill>
                <a:ea typeface="ＭＳ Ｐゴシック" panose="020B0600070205080204" pitchFamily="34" charset="-128"/>
              </a:rPr>
              <a:t>prevalence:</a:t>
            </a:r>
            <a:r>
              <a:rPr lang="en-US" altLang="en-US" sz="1800" dirty="0">
                <a:ea typeface="ＭＳ Ｐゴシック" panose="020B0600070205080204" pitchFamily="34" charset="-128"/>
              </a:rPr>
              <a:t>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FF9FE560-A11D-3C4A-9EA3-07BCCDD46579}"/>
              </a:ext>
            </a:extLst>
          </p:cNvPr>
          <p:cNvPicPr>
            <a:picLocks noChangeAspect="1"/>
          </p:cNvPicPr>
          <p:nvPr/>
        </p:nvPicPr>
        <p:blipFill>
          <a:blip r:embed="rId2"/>
          <a:stretch>
            <a:fillRect/>
          </a:stretch>
        </p:blipFill>
        <p:spPr>
          <a:xfrm>
            <a:off x="1858213" y="1530436"/>
            <a:ext cx="6089301" cy="696383"/>
          </a:xfrm>
          <a:prstGeom prst="rect">
            <a:avLst/>
          </a:prstGeom>
        </p:spPr>
      </p:pic>
      <p:pic>
        <p:nvPicPr>
          <p:cNvPr id="6" name="Picture 5">
            <a:extLst>
              <a:ext uri="{FF2B5EF4-FFF2-40B4-BE49-F238E27FC236}">
                <a16:creationId xmlns:a16="http://schemas.microsoft.com/office/drawing/2014/main" id="{C774F970-34DD-C547-BBB5-D53C5F529011}"/>
              </a:ext>
            </a:extLst>
          </p:cNvPr>
          <p:cNvPicPr>
            <a:picLocks noChangeAspect="1"/>
          </p:cNvPicPr>
          <p:nvPr/>
        </p:nvPicPr>
        <p:blipFill>
          <a:blip r:embed="rId3"/>
          <a:stretch>
            <a:fillRect/>
          </a:stretch>
        </p:blipFill>
        <p:spPr>
          <a:xfrm>
            <a:off x="5255359" y="2750871"/>
            <a:ext cx="1999552" cy="275031"/>
          </a:xfrm>
          <a:prstGeom prst="rect">
            <a:avLst/>
          </a:prstGeom>
        </p:spPr>
      </p:pic>
      <p:pic>
        <p:nvPicPr>
          <p:cNvPr id="7" name="Picture 6">
            <a:extLst>
              <a:ext uri="{FF2B5EF4-FFF2-40B4-BE49-F238E27FC236}">
                <a16:creationId xmlns:a16="http://schemas.microsoft.com/office/drawing/2014/main" id="{2ED1C775-45FD-FD43-B1B7-FC74F4A73F30}"/>
              </a:ext>
            </a:extLst>
          </p:cNvPr>
          <p:cNvPicPr>
            <a:picLocks noChangeAspect="1"/>
          </p:cNvPicPr>
          <p:nvPr/>
        </p:nvPicPr>
        <p:blipFill>
          <a:blip r:embed="rId4"/>
          <a:stretch>
            <a:fillRect/>
          </a:stretch>
        </p:blipFill>
        <p:spPr>
          <a:xfrm>
            <a:off x="4602668" y="3013355"/>
            <a:ext cx="1888567" cy="259765"/>
          </a:xfrm>
          <a:prstGeom prst="rect">
            <a:avLst/>
          </a:prstGeom>
        </p:spPr>
      </p:pic>
      <p:pic>
        <p:nvPicPr>
          <p:cNvPr id="9" name="Picture 8">
            <a:extLst>
              <a:ext uri="{FF2B5EF4-FFF2-40B4-BE49-F238E27FC236}">
                <a16:creationId xmlns:a16="http://schemas.microsoft.com/office/drawing/2014/main" id="{78C6B311-D041-C743-83AE-13B643F05287}"/>
              </a:ext>
            </a:extLst>
          </p:cNvPr>
          <p:cNvPicPr>
            <a:picLocks noChangeAspect="1"/>
          </p:cNvPicPr>
          <p:nvPr/>
        </p:nvPicPr>
        <p:blipFill>
          <a:blip r:embed="rId5"/>
          <a:stretch>
            <a:fillRect/>
          </a:stretch>
        </p:blipFill>
        <p:spPr>
          <a:xfrm>
            <a:off x="1957547" y="3888712"/>
            <a:ext cx="2923250" cy="261257"/>
          </a:xfrm>
          <a:prstGeom prst="rect">
            <a:avLst/>
          </a:prstGeom>
        </p:spPr>
      </p:pic>
    </p:spTree>
    <p:extLst>
      <p:ext uri="{BB962C8B-B14F-4D97-AF65-F5344CB8AC3E}">
        <p14:creationId xmlns:p14="http://schemas.microsoft.com/office/powerpoint/2010/main" val="121833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A Bayesian Calculation</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14" name="Picture 13">
            <a:extLst>
              <a:ext uri="{FF2B5EF4-FFF2-40B4-BE49-F238E27FC236}">
                <a16:creationId xmlns:a16="http://schemas.microsoft.com/office/drawing/2014/main" id="{A07B702F-C508-3944-BCEC-849CE13C68E6}"/>
              </a:ext>
            </a:extLst>
          </p:cNvPr>
          <p:cNvPicPr>
            <a:picLocks noChangeAspect="1"/>
          </p:cNvPicPr>
          <p:nvPr/>
        </p:nvPicPr>
        <p:blipFill>
          <a:blip r:embed="rId2"/>
          <a:stretch>
            <a:fillRect/>
          </a:stretch>
        </p:blipFill>
        <p:spPr>
          <a:xfrm>
            <a:off x="552658" y="1228101"/>
            <a:ext cx="8159262" cy="3010434"/>
          </a:xfrm>
          <a:prstGeom prst="rect">
            <a:avLst/>
          </a:prstGeom>
        </p:spPr>
      </p:pic>
    </p:spTree>
    <p:extLst>
      <p:ext uri="{BB962C8B-B14F-4D97-AF65-F5344CB8AC3E}">
        <p14:creationId xmlns:p14="http://schemas.microsoft.com/office/powerpoint/2010/main" val="422469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Some Implications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172200" cy="3190875"/>
          </a:xfrm>
        </p:spPr>
        <p:txBody>
          <a:bodyPr>
            <a:normAutofit/>
          </a:bodyPr>
          <a:lstStyle/>
          <a:p>
            <a:pPr>
              <a:lnSpc>
                <a:spcPct val="90000"/>
              </a:lnSpc>
            </a:pPr>
            <a:r>
              <a:rPr lang="en-US" altLang="en-US" sz="1800" dirty="0">
                <a:ea typeface="ＭＳ Ｐゴシック" panose="020B0600070205080204" pitchFamily="34" charset="-128"/>
              </a:rPr>
              <a:t>We see that the prevalence has a major effect on the probability of an error</a:t>
            </a:r>
          </a:p>
          <a:p>
            <a:pPr>
              <a:lnSpc>
                <a:spcPct val="90000"/>
              </a:lnSpc>
            </a:pPr>
            <a:r>
              <a:rPr lang="en-US" altLang="en-US" sz="1800" dirty="0">
                <a:ea typeface="ＭＳ Ｐゴシック" panose="020B0600070205080204" pitchFamily="34" charset="-128"/>
              </a:rPr>
              <a:t>Suppose that                                             and</a:t>
            </a: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Then the ratio is 16/1, and if the prevalence was 0.5, the probability of an error would be small</a:t>
            </a:r>
          </a:p>
          <a:p>
            <a:pPr>
              <a:lnSpc>
                <a:spcPct val="90000"/>
              </a:lnSpc>
            </a:pPr>
            <a:r>
              <a:rPr lang="en-US" altLang="en-US" sz="1800" dirty="0">
                <a:ea typeface="ＭＳ Ｐゴシック" panose="020B0600070205080204" pitchFamily="34" charset="-128"/>
              </a:rPr>
              <a:t>But…. if the prevalence is small, say 1/1000, then the factor                  is tiny and it kills the 16/1 </a:t>
            </a:r>
          </a:p>
          <a:p>
            <a:pPr>
              <a:lnSpc>
                <a:spcPct val="90000"/>
              </a:lnSpc>
            </a:pPr>
            <a:r>
              <a:rPr lang="en-US" altLang="en-US" sz="1800" dirty="0">
                <a:ea typeface="ＭＳ Ｐゴシック" panose="020B0600070205080204" pitchFamily="34" charset="-128"/>
              </a:rPr>
              <a:t>And so the probability of error goes to one </a:t>
            </a:r>
            <a:r>
              <a:rPr lang="en-US" altLang="en-US" sz="1800" dirty="0">
                <a:ea typeface="ＭＳ Ｐゴシック" panose="020B0600070205080204" pitchFamily="34" charset="-128"/>
                <a:sym typeface="Wingdings" pitchFamily="2" charset="2"/>
              </a:rPr>
              <a:t></a:t>
            </a: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0E54D3E2-F8CF-A340-9B29-F6AD4AB0994D}"/>
              </a:ext>
            </a:extLst>
          </p:cNvPr>
          <p:cNvPicPr>
            <a:picLocks noChangeAspect="1"/>
          </p:cNvPicPr>
          <p:nvPr/>
        </p:nvPicPr>
        <p:blipFill>
          <a:blip r:embed="rId2"/>
          <a:stretch>
            <a:fillRect/>
          </a:stretch>
        </p:blipFill>
        <p:spPr>
          <a:xfrm>
            <a:off x="3330091" y="1946399"/>
            <a:ext cx="2710580" cy="275526"/>
          </a:xfrm>
          <a:prstGeom prst="rect">
            <a:avLst/>
          </a:prstGeom>
        </p:spPr>
      </p:pic>
      <p:pic>
        <p:nvPicPr>
          <p:cNvPr id="6" name="Picture 5">
            <a:extLst>
              <a:ext uri="{FF2B5EF4-FFF2-40B4-BE49-F238E27FC236}">
                <a16:creationId xmlns:a16="http://schemas.microsoft.com/office/drawing/2014/main" id="{C9E85D5A-BC09-1E46-BBDE-B126D0B29F09}"/>
              </a:ext>
            </a:extLst>
          </p:cNvPr>
          <p:cNvPicPr>
            <a:picLocks noChangeAspect="1"/>
          </p:cNvPicPr>
          <p:nvPr/>
        </p:nvPicPr>
        <p:blipFill>
          <a:blip r:embed="rId3"/>
          <a:stretch>
            <a:fillRect/>
          </a:stretch>
        </p:blipFill>
        <p:spPr>
          <a:xfrm>
            <a:off x="1925369" y="2273216"/>
            <a:ext cx="2693388" cy="260878"/>
          </a:xfrm>
          <a:prstGeom prst="rect">
            <a:avLst/>
          </a:prstGeom>
        </p:spPr>
      </p:pic>
      <p:pic>
        <p:nvPicPr>
          <p:cNvPr id="7" name="Picture 6">
            <a:extLst>
              <a:ext uri="{FF2B5EF4-FFF2-40B4-BE49-F238E27FC236}">
                <a16:creationId xmlns:a16="http://schemas.microsoft.com/office/drawing/2014/main" id="{947E8794-5290-4843-A55E-E1C415BF74AA}"/>
              </a:ext>
            </a:extLst>
          </p:cNvPr>
          <p:cNvPicPr>
            <a:picLocks noChangeAspect="1"/>
          </p:cNvPicPr>
          <p:nvPr/>
        </p:nvPicPr>
        <p:blipFill>
          <a:blip r:embed="rId4"/>
          <a:stretch>
            <a:fillRect/>
          </a:stretch>
        </p:blipFill>
        <p:spPr>
          <a:xfrm>
            <a:off x="2526253" y="3388083"/>
            <a:ext cx="1020815" cy="215829"/>
          </a:xfrm>
          <a:prstGeom prst="rect">
            <a:avLst/>
          </a:prstGeom>
        </p:spPr>
      </p:pic>
    </p:spTree>
    <p:extLst>
      <p:ext uri="{BB962C8B-B14F-4D97-AF65-F5344CB8AC3E}">
        <p14:creationId xmlns:p14="http://schemas.microsoft.com/office/powerpoint/2010/main" val="30643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4" y="276225"/>
            <a:ext cx="6571526" cy="857250"/>
          </a:xfrm>
        </p:spPr>
        <p:txBody>
          <a:bodyPr/>
          <a:lstStyle/>
          <a:p>
            <a:r>
              <a:rPr lang="en-US" altLang="en-US" sz="2700" dirty="0">
                <a:ea typeface="ＭＳ Ｐゴシック" panose="020B0600070205080204" pitchFamily="34" charset="-128"/>
              </a:rPr>
              <a:t>Basics of Decision Making</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519779" y="1276108"/>
            <a:ext cx="6369955" cy="3190695"/>
          </a:xfrm>
        </p:spPr>
        <p:txBody>
          <a:bodyPr>
            <a:normAutofit lnSpcReduction="10000"/>
          </a:bodyPr>
          <a:lstStyle/>
          <a:p>
            <a:pPr>
              <a:lnSpc>
                <a:spcPct val="90000"/>
              </a:lnSpc>
            </a:pPr>
            <a:r>
              <a:rPr lang="en-US" altLang="en-US" sz="1800" dirty="0">
                <a:ea typeface="ＭＳ Ｐゴシック" panose="020B0600070205080204" pitchFamily="34" charset="-128"/>
              </a:rPr>
              <a:t>We’ll start by considering the most simple of decision-making formulations</a:t>
            </a:r>
          </a:p>
          <a:p>
            <a:pPr>
              <a:lnSpc>
                <a:spcPct val="90000"/>
              </a:lnSpc>
            </a:pPr>
            <a:r>
              <a:rPr lang="en-US" altLang="en-US" sz="1800" dirty="0">
                <a:ea typeface="ＭＳ Ｐゴシック" panose="020B0600070205080204" pitchFamily="34" charset="-128"/>
              </a:rPr>
              <a:t>Let’s suppose that </a:t>
            </a:r>
            <a:r>
              <a:rPr lang="en-US" altLang="en-US" sz="1800" dirty="0">
                <a:solidFill>
                  <a:schemeClr val="accent2"/>
                </a:solidFill>
                <a:ea typeface="ＭＳ Ｐゴシック" panose="020B0600070205080204" pitchFamily="34" charset="-128"/>
              </a:rPr>
              <a:t>Reality</a:t>
            </a:r>
            <a:r>
              <a:rPr lang="en-US" altLang="en-US" sz="1800" dirty="0">
                <a:ea typeface="ＭＳ Ｐゴシック" panose="020B0600070205080204" pitchFamily="34" charset="-128"/>
              </a:rPr>
              <a:t> is in one of two states, which we denote as 0 or 1</a:t>
            </a:r>
          </a:p>
          <a:p>
            <a:pPr>
              <a:lnSpc>
                <a:spcPct val="90000"/>
              </a:lnSpc>
            </a:pPr>
            <a:r>
              <a:rPr lang="en-US" altLang="en-US" sz="1800" dirty="0">
                <a:ea typeface="ＭＳ Ｐゴシック" panose="020B0600070205080204" pitchFamily="34" charset="-128"/>
              </a:rPr>
              <a:t>We don’t observe this state, but we do obtain </a:t>
            </a:r>
            <a:r>
              <a:rPr lang="en-US" altLang="en-US" sz="1800" dirty="0">
                <a:solidFill>
                  <a:schemeClr val="accent2"/>
                </a:solidFill>
                <a:ea typeface="ＭＳ Ｐゴシック" panose="020B0600070205080204" pitchFamily="34" charset="-128"/>
              </a:rPr>
              <a:t>Data</a:t>
            </a:r>
            <a:r>
              <a:rPr lang="en-US" altLang="en-US" sz="1800" dirty="0">
                <a:ea typeface="ＭＳ Ｐゴシック" panose="020B0600070205080204" pitchFamily="34" charset="-128"/>
              </a:rPr>
              <a:t> that is drawn from a distribution that depends on whether the state is 0 or 1</a:t>
            </a:r>
          </a:p>
          <a:p>
            <a:pPr>
              <a:lnSpc>
                <a:spcPct val="90000"/>
              </a:lnSpc>
            </a:pPr>
            <a:r>
              <a:rPr lang="en-US" altLang="en-US" sz="1800" dirty="0">
                <a:ea typeface="ＭＳ Ｐゴシック" panose="020B0600070205080204" pitchFamily="34" charset="-128"/>
              </a:rPr>
              <a:t>We make a </a:t>
            </a:r>
            <a:r>
              <a:rPr lang="en-US" altLang="en-US" sz="1800" dirty="0">
                <a:solidFill>
                  <a:schemeClr val="accent2"/>
                </a:solidFill>
                <a:ea typeface="ＭＳ Ｐゴシック" panose="020B0600070205080204" pitchFamily="34" charset="-128"/>
              </a:rPr>
              <a:t>Decision</a:t>
            </a:r>
            <a:r>
              <a:rPr lang="en-US" altLang="en-US" sz="1800" dirty="0">
                <a:ea typeface="ＭＳ Ｐゴシック" panose="020B0600070205080204" pitchFamily="34" charset="-128"/>
              </a:rPr>
              <a:t> based on the Data, which we denote as 0 or 1</a:t>
            </a:r>
          </a:p>
          <a:p>
            <a:pPr>
              <a:lnSpc>
                <a:spcPct val="90000"/>
              </a:lnSpc>
            </a:pPr>
            <a:r>
              <a:rPr lang="en-US" altLang="en-US" sz="1800" dirty="0">
                <a:ea typeface="ＭＳ Ｐゴシック" panose="020B0600070205080204" pitchFamily="34" charset="-128"/>
              </a:rPr>
              <a:t>We can think of the Decision as our best guess as to the state of Reality or, more generally, as an action we think is best given our guess of the state of Reality</a:t>
            </a:r>
          </a:p>
          <a:p>
            <a:pPr>
              <a:lnSpc>
                <a:spcPct val="90000"/>
              </a:lnSpc>
            </a:pPr>
            <a:endParaRPr lang="en-US" altLang="en-US" sz="1800" dirty="0">
              <a:ea typeface="ＭＳ Ｐゴシック" panose="020B0600070205080204" pitchFamily="34" charset="-128"/>
            </a:endParaRPr>
          </a:p>
          <a:p>
            <a:pPr lvl="1">
              <a:lnSpc>
                <a:spcPct val="90000"/>
              </a:lnSpc>
            </a:pPr>
            <a:endParaRPr lang="en-US" altLang="en-US" sz="15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2932C3F5-3062-994A-91EC-161738F8027B}"/>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256699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un 10,000  different, independent…"/>
          <p:cNvSpPr/>
          <p:nvPr/>
        </p:nvSpPr>
        <p:spPr>
          <a:xfrm>
            <a:off x="1258500" y="1283180"/>
            <a:ext cx="1337563" cy="1290087"/>
          </a:xfrm>
          <a:prstGeom prst="roundRect">
            <a:avLst>
              <a:gd name="adj" fmla="val 7787"/>
            </a:avLst>
          </a:prstGeom>
          <a:solidFill>
            <a:srgbClr val="FFFFFF"/>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p>
            <a:pPr algn="ctr">
              <a:defRPr>
                <a:solidFill>
                  <a:srgbClr val="000000"/>
                </a:solidFill>
              </a:defRPr>
            </a:pPr>
            <a:r>
              <a:rPr sz="1400" dirty="0"/>
              <a:t>Run 10,000 </a:t>
            </a:r>
            <a:br>
              <a:rPr sz="1400" dirty="0"/>
            </a:br>
            <a:r>
              <a:rPr sz="1400" dirty="0"/>
              <a:t>different,</a:t>
            </a:r>
            <a:br>
              <a:rPr sz="1400" dirty="0"/>
            </a:br>
            <a:r>
              <a:rPr sz="1400" dirty="0"/>
              <a:t>independent</a:t>
            </a:r>
          </a:p>
          <a:p>
            <a:pPr algn="ctr">
              <a:defRPr>
                <a:solidFill>
                  <a:srgbClr val="000000"/>
                </a:solidFill>
              </a:defRPr>
            </a:pPr>
            <a:r>
              <a:rPr sz="1400" dirty="0"/>
              <a:t>A/B tests</a:t>
            </a:r>
          </a:p>
        </p:txBody>
      </p:sp>
      <p:sp>
        <p:nvSpPr>
          <p:cNvPr id="236" name="Line"/>
          <p:cNvSpPr/>
          <p:nvPr/>
        </p:nvSpPr>
        <p:spPr>
          <a:xfrm>
            <a:off x="2612330" y="1595084"/>
            <a:ext cx="584851" cy="1"/>
          </a:xfrm>
          <a:prstGeom prst="line">
            <a:avLst/>
          </a:prstGeom>
          <a:ln w="63500">
            <a:solidFill>
              <a:srgbClr val="5A5F5E"/>
            </a:solidFill>
            <a:miter lim="400000"/>
            <a:tailEnd type="triangle"/>
          </a:ln>
        </p:spPr>
        <p:txBody>
          <a:bodyPr lIns="26789" tIns="26789" rIns="26789" bIns="26789" anchor="ctr"/>
          <a:lstStyle/>
          <a:p>
            <a:endParaRPr sz="949"/>
          </a:p>
        </p:txBody>
      </p:sp>
      <p:sp>
        <p:nvSpPr>
          <p:cNvPr id="237" name="Line"/>
          <p:cNvSpPr/>
          <p:nvPr/>
        </p:nvSpPr>
        <p:spPr>
          <a:xfrm>
            <a:off x="2613587" y="2252981"/>
            <a:ext cx="582336" cy="1"/>
          </a:xfrm>
          <a:prstGeom prst="line">
            <a:avLst/>
          </a:prstGeom>
          <a:ln w="63500">
            <a:solidFill>
              <a:srgbClr val="5A5F5E"/>
            </a:solidFill>
            <a:miter lim="400000"/>
            <a:tailEnd type="triangle"/>
          </a:ln>
        </p:spPr>
        <p:txBody>
          <a:bodyPr lIns="26789" tIns="26789" rIns="26789" bIns="26789" anchor="ctr"/>
          <a:lstStyle/>
          <a:p>
            <a:endParaRPr sz="949"/>
          </a:p>
        </p:txBody>
      </p:sp>
      <p:sp>
        <p:nvSpPr>
          <p:cNvPr id="238" name="9,900 true nulls"/>
          <p:cNvSpPr/>
          <p:nvPr/>
        </p:nvSpPr>
        <p:spPr>
          <a:xfrm>
            <a:off x="3213318" y="1251733"/>
            <a:ext cx="1182835" cy="662032"/>
          </a:xfrm>
          <a:prstGeom prst="roundRect">
            <a:avLst>
              <a:gd name="adj" fmla="val 15174"/>
            </a:avLst>
          </a:prstGeom>
          <a:solidFill>
            <a:srgbClr val="D5D5D5"/>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p>
            <a:pPr algn="ctr">
              <a:defRPr>
                <a:solidFill>
                  <a:srgbClr val="000000"/>
                </a:solidFill>
              </a:defRPr>
            </a:pPr>
            <a:r>
              <a:rPr sz="1400" dirty="0"/>
              <a:t>9,900 true</a:t>
            </a:r>
            <a:br>
              <a:rPr sz="1400" dirty="0"/>
            </a:br>
            <a:r>
              <a:rPr sz="1400" dirty="0"/>
              <a:t>nulls</a:t>
            </a:r>
          </a:p>
        </p:txBody>
      </p:sp>
      <p:sp>
        <p:nvSpPr>
          <p:cNvPr id="239" name="100 non-nulls"/>
          <p:cNvSpPr/>
          <p:nvPr/>
        </p:nvSpPr>
        <p:spPr>
          <a:xfrm>
            <a:off x="3213318" y="1923686"/>
            <a:ext cx="1182835" cy="662032"/>
          </a:xfrm>
          <a:prstGeom prst="roundRect">
            <a:avLst>
              <a:gd name="adj" fmla="val 15174"/>
            </a:avLst>
          </a:prstGeom>
          <a:solidFill>
            <a:srgbClr val="DEDEDE"/>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a:defRPr>
                <a:solidFill>
                  <a:srgbClr val="000000"/>
                </a:solidFill>
              </a:defRPr>
            </a:lvl1pPr>
          </a:lstStyle>
          <a:p>
            <a:pPr algn="ctr"/>
            <a:r>
              <a:rPr sz="1400" dirty="0"/>
              <a:t>100 non-nulls</a:t>
            </a:r>
          </a:p>
        </p:txBody>
      </p:sp>
      <p:sp>
        <p:nvSpPr>
          <p:cNvPr id="240" name="type-1error rate (per test)…"/>
          <p:cNvSpPr txBox="1"/>
          <p:nvPr/>
        </p:nvSpPr>
        <p:spPr>
          <a:xfrm>
            <a:off x="2966484" y="615464"/>
            <a:ext cx="3880883" cy="300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p>
            <a:r>
              <a:rPr lang="en-US" sz="1600" dirty="0"/>
              <a:t>T</a:t>
            </a:r>
            <a:r>
              <a:rPr sz="1600" dirty="0"/>
              <a:t>ype</a:t>
            </a:r>
            <a:r>
              <a:rPr lang="en-US" sz="1600" dirty="0"/>
              <a:t> I </a:t>
            </a:r>
            <a:r>
              <a:rPr sz="1600" dirty="0"/>
              <a:t>error rate (per test)</a:t>
            </a:r>
            <a:r>
              <a:rPr lang="en-US" sz="1600" dirty="0"/>
              <a:t> </a:t>
            </a:r>
            <a:r>
              <a:rPr sz="1600" dirty="0"/>
              <a:t>= 0.05</a:t>
            </a:r>
          </a:p>
        </p:txBody>
      </p:sp>
      <p:sp>
        <p:nvSpPr>
          <p:cNvPr id="241" name="495 false discoveries"/>
          <p:cNvSpPr/>
          <p:nvPr/>
        </p:nvSpPr>
        <p:spPr>
          <a:xfrm>
            <a:off x="5015972" y="1238898"/>
            <a:ext cx="1182835" cy="662032"/>
          </a:xfrm>
          <a:prstGeom prst="roundRect">
            <a:avLst>
              <a:gd name="adj" fmla="val 15174"/>
            </a:avLst>
          </a:prstGeom>
          <a:solidFill>
            <a:srgbClr val="FFFFFF"/>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a:defRPr>
                <a:solidFill>
                  <a:srgbClr val="000000"/>
                </a:solidFill>
              </a:defRPr>
            </a:lvl1pPr>
          </a:lstStyle>
          <a:p>
            <a:pPr algn="ctr"/>
            <a:r>
              <a:rPr sz="1400" dirty="0"/>
              <a:t>495 false discoveries</a:t>
            </a:r>
          </a:p>
        </p:txBody>
      </p:sp>
      <p:sp>
        <p:nvSpPr>
          <p:cNvPr id="242" name="Line"/>
          <p:cNvSpPr/>
          <p:nvPr/>
        </p:nvSpPr>
        <p:spPr>
          <a:xfrm>
            <a:off x="4390353" y="1607700"/>
            <a:ext cx="632757" cy="1"/>
          </a:xfrm>
          <a:prstGeom prst="line">
            <a:avLst/>
          </a:prstGeom>
          <a:ln w="63500">
            <a:solidFill>
              <a:srgbClr val="5A5F5E"/>
            </a:solidFill>
            <a:miter lim="400000"/>
            <a:tailEnd type="triangle"/>
          </a:ln>
        </p:spPr>
        <p:txBody>
          <a:bodyPr lIns="26789" tIns="26789" rIns="26789" bIns="26789" anchor="ctr"/>
          <a:lstStyle/>
          <a:p>
            <a:endParaRPr sz="949"/>
          </a:p>
        </p:txBody>
      </p:sp>
      <p:sp>
        <p:nvSpPr>
          <p:cNvPr id="243" name="80 true discoveries"/>
          <p:cNvSpPr/>
          <p:nvPr/>
        </p:nvSpPr>
        <p:spPr>
          <a:xfrm>
            <a:off x="5015972" y="1910291"/>
            <a:ext cx="1182835" cy="662032"/>
          </a:xfrm>
          <a:prstGeom prst="roundRect">
            <a:avLst>
              <a:gd name="adj" fmla="val 15174"/>
            </a:avLst>
          </a:prstGeom>
          <a:solidFill>
            <a:srgbClr val="FFFFFF"/>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a:defRPr>
                <a:solidFill>
                  <a:srgbClr val="000000"/>
                </a:solidFill>
              </a:defRPr>
            </a:lvl1pPr>
          </a:lstStyle>
          <a:p>
            <a:pPr algn="ctr"/>
            <a:r>
              <a:rPr sz="1400" dirty="0"/>
              <a:t>80 true discoveries</a:t>
            </a:r>
          </a:p>
        </p:txBody>
      </p:sp>
      <p:sp>
        <p:nvSpPr>
          <p:cNvPr id="244" name="Line"/>
          <p:cNvSpPr/>
          <p:nvPr/>
        </p:nvSpPr>
        <p:spPr>
          <a:xfrm>
            <a:off x="4390353" y="2241307"/>
            <a:ext cx="632757" cy="1"/>
          </a:xfrm>
          <a:prstGeom prst="line">
            <a:avLst/>
          </a:prstGeom>
          <a:ln w="63500">
            <a:solidFill>
              <a:srgbClr val="5A5F5E"/>
            </a:solidFill>
            <a:miter lim="400000"/>
            <a:tailEnd type="triangle"/>
          </a:ln>
        </p:spPr>
        <p:txBody>
          <a:bodyPr lIns="26789" tIns="26789" rIns="26789" bIns="26789" anchor="ctr"/>
          <a:lstStyle/>
          <a:p>
            <a:endParaRPr sz="949"/>
          </a:p>
        </p:txBody>
      </p:sp>
      <p:sp>
        <p:nvSpPr>
          <p:cNvPr id="245" name="Rounded Rectangle"/>
          <p:cNvSpPr/>
          <p:nvPr/>
        </p:nvSpPr>
        <p:spPr>
          <a:xfrm>
            <a:off x="4947581" y="1171890"/>
            <a:ext cx="1319618" cy="1458383"/>
          </a:xfrm>
          <a:prstGeom prst="roundRect">
            <a:avLst>
              <a:gd name="adj" fmla="val 7836"/>
            </a:avLst>
          </a:prstGeom>
          <a:ln w="88900">
            <a:solidFill>
              <a:srgbClr val="FF0000"/>
            </a:solidFill>
            <a:custDash>
              <a:ds d="200000" sp="200000"/>
            </a:custDash>
            <a:miter lim="400000"/>
          </a:ln>
        </p:spPr>
        <p:txBody>
          <a:bodyPr lIns="26789" tIns="26789" rIns="26789" bIns="26789" anchor="ctr"/>
          <a:lstStyle/>
          <a:p>
            <a:endParaRPr sz="949"/>
          </a:p>
        </p:txBody>
      </p:sp>
      <p:sp>
        <p:nvSpPr>
          <p:cNvPr id="246" name="“false discovery…"/>
          <p:cNvSpPr txBox="1"/>
          <p:nvPr/>
        </p:nvSpPr>
        <p:spPr>
          <a:xfrm>
            <a:off x="6560438" y="1648597"/>
            <a:ext cx="1278795" cy="484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6789" tIns="26789" rIns="26789" bIns="26789" anchor="ctr">
            <a:spAutoFit/>
          </a:bodyPr>
          <a:lstStyle/>
          <a:p>
            <a:pPr>
              <a:defRPr>
                <a:solidFill>
                  <a:schemeClr val="accent5">
                    <a:hueOff val="-608019"/>
                    <a:satOff val="-16379"/>
                    <a:lumOff val="25127"/>
                  </a:schemeClr>
                </a:solidFill>
                <a:latin typeface="Gill Sans SemiBold"/>
                <a:ea typeface="Gill Sans SemiBold"/>
                <a:cs typeface="Gill Sans SemiBold"/>
                <a:sym typeface="Gill Sans SemiBold"/>
              </a:defRPr>
            </a:pPr>
            <a:r>
              <a:rPr sz="1400" dirty="0">
                <a:solidFill>
                  <a:schemeClr val="accent1"/>
                </a:solidFill>
              </a:rPr>
              <a:t>“false discovery</a:t>
            </a:r>
          </a:p>
          <a:p>
            <a:pPr>
              <a:defRPr>
                <a:solidFill>
                  <a:schemeClr val="accent5">
                    <a:hueOff val="-608019"/>
                    <a:satOff val="-16379"/>
                    <a:lumOff val="25127"/>
                  </a:schemeClr>
                </a:solidFill>
                <a:latin typeface="Gill Sans SemiBold"/>
                <a:ea typeface="Gill Sans SemiBold"/>
                <a:cs typeface="Gill Sans SemiBold"/>
                <a:sym typeface="Gill Sans SemiBold"/>
              </a:defRPr>
            </a:pPr>
            <a:r>
              <a:rPr lang="en-US" sz="1400" dirty="0">
                <a:solidFill>
                  <a:schemeClr val="accent1"/>
                </a:solidFill>
              </a:rPr>
              <a:t>rate</a:t>
            </a:r>
            <a:r>
              <a:rPr sz="1400" dirty="0">
                <a:solidFill>
                  <a:schemeClr val="accent1"/>
                </a:solidFill>
              </a:rPr>
              <a:t>”</a:t>
            </a:r>
            <a:r>
              <a:rPr lang="en-US" sz="1400" dirty="0">
                <a:solidFill>
                  <a:schemeClr val="accent1"/>
                </a:solidFill>
              </a:rPr>
              <a:t> </a:t>
            </a:r>
            <a:r>
              <a:rPr sz="1400" dirty="0">
                <a:solidFill>
                  <a:schemeClr val="accent1"/>
                </a:solidFill>
              </a:rPr>
              <a:t>= 495/575</a:t>
            </a:r>
          </a:p>
        </p:txBody>
      </p:sp>
      <p:sp>
        <p:nvSpPr>
          <p:cNvPr id="247" name="power (per test)…"/>
          <p:cNvSpPr txBox="1"/>
          <p:nvPr/>
        </p:nvSpPr>
        <p:spPr>
          <a:xfrm>
            <a:off x="3317358" y="2822666"/>
            <a:ext cx="2700670" cy="300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p>
            <a:r>
              <a:rPr lang="en-US" sz="1600" dirty="0"/>
              <a:t>P</a:t>
            </a:r>
            <a:r>
              <a:rPr sz="1600" dirty="0"/>
              <a:t>ower (per test)</a:t>
            </a:r>
            <a:r>
              <a:rPr lang="en-US" sz="1600" dirty="0"/>
              <a:t> </a:t>
            </a:r>
            <a:r>
              <a:rPr sz="1600" dirty="0"/>
              <a:t>= 0.80</a:t>
            </a:r>
          </a:p>
        </p:txBody>
      </p:sp>
    </p:spTree>
    <p:extLst>
      <p:ext uri="{BB962C8B-B14F-4D97-AF65-F5344CB8AC3E}">
        <p14:creationId xmlns:p14="http://schemas.microsoft.com/office/powerpoint/2010/main" val="1416938295"/>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3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23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23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2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2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p:tmAbs val="0"/>
                                  </p:iterate>
                                  <p:childTnLst>
                                    <p:set>
                                      <p:cBhvr>
                                        <p:cTn id="27" fill="hold"/>
                                        <p:tgtEl>
                                          <p:spTgt spid="24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2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2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24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iterate>
                                    <p:tmAbs val="0"/>
                                  </p:iterate>
                                  <p:childTnLst>
                                    <p:set>
                                      <p:cBhvr>
                                        <p:cTn id="41" fill="hold"/>
                                        <p:tgtEl>
                                          <p:spTgt spid="24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24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P spid="243" grpId="0" animBg="1" advAuto="0"/>
      <p:bldP spid="244" grpId="0" animBg="1" advAuto="0"/>
      <p:bldP spid="245" grpId="0" animBg="1" advAuto="0"/>
      <p:bldP spid="246" grpId="0" animBg="1" advAuto="0"/>
      <p:bldP spid="24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un 10,000  different, independent…"/>
          <p:cNvSpPr/>
          <p:nvPr/>
        </p:nvSpPr>
        <p:spPr>
          <a:xfrm>
            <a:off x="1258500" y="1283180"/>
            <a:ext cx="1337563" cy="1290087"/>
          </a:xfrm>
          <a:prstGeom prst="roundRect">
            <a:avLst>
              <a:gd name="adj" fmla="val 7787"/>
            </a:avLst>
          </a:prstGeom>
          <a:solidFill>
            <a:srgbClr val="FFFFFF"/>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p>
            <a:pPr algn="ctr">
              <a:defRPr>
                <a:solidFill>
                  <a:srgbClr val="000000"/>
                </a:solidFill>
              </a:defRPr>
            </a:pPr>
            <a:r>
              <a:rPr sz="1400" dirty="0"/>
              <a:t>Run 10,000 </a:t>
            </a:r>
            <a:br>
              <a:rPr sz="1400" dirty="0"/>
            </a:br>
            <a:r>
              <a:rPr sz="1400" dirty="0"/>
              <a:t>different,</a:t>
            </a:r>
            <a:br>
              <a:rPr sz="1400" dirty="0"/>
            </a:br>
            <a:r>
              <a:rPr sz="1400" dirty="0"/>
              <a:t>independent</a:t>
            </a:r>
          </a:p>
          <a:p>
            <a:pPr algn="ctr">
              <a:defRPr>
                <a:solidFill>
                  <a:srgbClr val="000000"/>
                </a:solidFill>
              </a:defRPr>
            </a:pPr>
            <a:r>
              <a:rPr sz="1400" dirty="0"/>
              <a:t>A/B tests</a:t>
            </a:r>
          </a:p>
        </p:txBody>
      </p:sp>
      <p:sp>
        <p:nvSpPr>
          <p:cNvPr id="236" name="Line"/>
          <p:cNvSpPr/>
          <p:nvPr/>
        </p:nvSpPr>
        <p:spPr>
          <a:xfrm>
            <a:off x="2612330" y="1595084"/>
            <a:ext cx="584851" cy="1"/>
          </a:xfrm>
          <a:prstGeom prst="line">
            <a:avLst/>
          </a:prstGeom>
          <a:ln w="63500">
            <a:solidFill>
              <a:srgbClr val="5A5F5E"/>
            </a:solidFill>
            <a:miter lim="400000"/>
            <a:tailEnd type="triangle"/>
          </a:ln>
        </p:spPr>
        <p:txBody>
          <a:bodyPr lIns="26789" tIns="26789" rIns="26789" bIns="26789" anchor="ctr"/>
          <a:lstStyle/>
          <a:p>
            <a:endParaRPr sz="949"/>
          </a:p>
        </p:txBody>
      </p:sp>
      <p:sp>
        <p:nvSpPr>
          <p:cNvPr id="237" name="Line"/>
          <p:cNvSpPr/>
          <p:nvPr/>
        </p:nvSpPr>
        <p:spPr>
          <a:xfrm>
            <a:off x="2613587" y="2252981"/>
            <a:ext cx="582336" cy="1"/>
          </a:xfrm>
          <a:prstGeom prst="line">
            <a:avLst/>
          </a:prstGeom>
          <a:ln w="63500">
            <a:solidFill>
              <a:srgbClr val="5A5F5E"/>
            </a:solidFill>
            <a:miter lim="400000"/>
            <a:tailEnd type="triangle"/>
          </a:ln>
        </p:spPr>
        <p:txBody>
          <a:bodyPr lIns="26789" tIns="26789" rIns="26789" bIns="26789" anchor="ctr"/>
          <a:lstStyle/>
          <a:p>
            <a:endParaRPr sz="949"/>
          </a:p>
        </p:txBody>
      </p:sp>
      <p:sp>
        <p:nvSpPr>
          <p:cNvPr id="238" name="9,900 true nulls"/>
          <p:cNvSpPr/>
          <p:nvPr/>
        </p:nvSpPr>
        <p:spPr>
          <a:xfrm>
            <a:off x="3213318" y="1251733"/>
            <a:ext cx="1182835" cy="662032"/>
          </a:xfrm>
          <a:prstGeom prst="roundRect">
            <a:avLst>
              <a:gd name="adj" fmla="val 15174"/>
            </a:avLst>
          </a:prstGeom>
          <a:solidFill>
            <a:srgbClr val="D5D5D5"/>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p>
            <a:pPr algn="ctr">
              <a:defRPr>
                <a:solidFill>
                  <a:srgbClr val="000000"/>
                </a:solidFill>
              </a:defRPr>
            </a:pPr>
            <a:r>
              <a:rPr sz="1400" dirty="0"/>
              <a:t>9,900 true</a:t>
            </a:r>
            <a:br>
              <a:rPr sz="1400" dirty="0"/>
            </a:br>
            <a:r>
              <a:rPr sz="1400" dirty="0"/>
              <a:t>nulls</a:t>
            </a:r>
          </a:p>
        </p:txBody>
      </p:sp>
      <p:sp>
        <p:nvSpPr>
          <p:cNvPr id="239" name="100 non-nulls"/>
          <p:cNvSpPr/>
          <p:nvPr/>
        </p:nvSpPr>
        <p:spPr>
          <a:xfrm>
            <a:off x="3213318" y="1923686"/>
            <a:ext cx="1182835" cy="662032"/>
          </a:xfrm>
          <a:prstGeom prst="roundRect">
            <a:avLst>
              <a:gd name="adj" fmla="val 15174"/>
            </a:avLst>
          </a:prstGeom>
          <a:solidFill>
            <a:srgbClr val="DEDEDE"/>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a:defRPr>
                <a:solidFill>
                  <a:srgbClr val="000000"/>
                </a:solidFill>
              </a:defRPr>
            </a:lvl1pPr>
          </a:lstStyle>
          <a:p>
            <a:pPr algn="ctr"/>
            <a:r>
              <a:rPr sz="1400" dirty="0"/>
              <a:t>100 non-nulls</a:t>
            </a:r>
          </a:p>
        </p:txBody>
      </p:sp>
      <p:sp>
        <p:nvSpPr>
          <p:cNvPr id="240" name="type-1error rate (per test)…"/>
          <p:cNvSpPr txBox="1"/>
          <p:nvPr/>
        </p:nvSpPr>
        <p:spPr>
          <a:xfrm>
            <a:off x="2966484" y="615464"/>
            <a:ext cx="3880883" cy="300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p>
            <a:r>
              <a:rPr lang="en-US" sz="1600" dirty="0"/>
              <a:t>T</a:t>
            </a:r>
            <a:r>
              <a:rPr sz="1600" dirty="0"/>
              <a:t>ype</a:t>
            </a:r>
            <a:r>
              <a:rPr lang="en-US" sz="1600" dirty="0"/>
              <a:t> I </a:t>
            </a:r>
            <a:r>
              <a:rPr sz="1600" dirty="0"/>
              <a:t>error rate (per test)</a:t>
            </a:r>
            <a:r>
              <a:rPr lang="en-US" sz="1600" dirty="0"/>
              <a:t> </a:t>
            </a:r>
            <a:r>
              <a:rPr sz="1600" dirty="0"/>
              <a:t>= 0.05</a:t>
            </a:r>
          </a:p>
        </p:txBody>
      </p:sp>
      <p:sp>
        <p:nvSpPr>
          <p:cNvPr id="241" name="495 false discoveries"/>
          <p:cNvSpPr/>
          <p:nvPr/>
        </p:nvSpPr>
        <p:spPr>
          <a:xfrm>
            <a:off x="5015972" y="1238898"/>
            <a:ext cx="1182835" cy="662032"/>
          </a:xfrm>
          <a:prstGeom prst="roundRect">
            <a:avLst>
              <a:gd name="adj" fmla="val 15174"/>
            </a:avLst>
          </a:prstGeom>
          <a:solidFill>
            <a:srgbClr val="FFFFFF"/>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a:defRPr>
                <a:solidFill>
                  <a:srgbClr val="000000"/>
                </a:solidFill>
              </a:defRPr>
            </a:lvl1pPr>
          </a:lstStyle>
          <a:p>
            <a:pPr algn="ctr"/>
            <a:r>
              <a:rPr sz="1400" dirty="0"/>
              <a:t>495 false discoveries</a:t>
            </a:r>
          </a:p>
        </p:txBody>
      </p:sp>
      <p:sp>
        <p:nvSpPr>
          <p:cNvPr id="242" name="Line"/>
          <p:cNvSpPr/>
          <p:nvPr/>
        </p:nvSpPr>
        <p:spPr>
          <a:xfrm>
            <a:off x="4390353" y="1607700"/>
            <a:ext cx="632757" cy="1"/>
          </a:xfrm>
          <a:prstGeom prst="line">
            <a:avLst/>
          </a:prstGeom>
          <a:ln w="63500">
            <a:solidFill>
              <a:srgbClr val="5A5F5E"/>
            </a:solidFill>
            <a:miter lim="400000"/>
            <a:tailEnd type="triangle"/>
          </a:ln>
        </p:spPr>
        <p:txBody>
          <a:bodyPr lIns="26789" tIns="26789" rIns="26789" bIns="26789" anchor="ctr"/>
          <a:lstStyle/>
          <a:p>
            <a:endParaRPr sz="949"/>
          </a:p>
        </p:txBody>
      </p:sp>
      <p:sp>
        <p:nvSpPr>
          <p:cNvPr id="243" name="80 true discoveries"/>
          <p:cNvSpPr/>
          <p:nvPr/>
        </p:nvSpPr>
        <p:spPr>
          <a:xfrm>
            <a:off x="5015972" y="1910291"/>
            <a:ext cx="1182835" cy="662032"/>
          </a:xfrm>
          <a:prstGeom prst="roundRect">
            <a:avLst>
              <a:gd name="adj" fmla="val 15174"/>
            </a:avLst>
          </a:prstGeom>
          <a:solidFill>
            <a:srgbClr val="FFFFFF"/>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a:defRPr>
                <a:solidFill>
                  <a:srgbClr val="000000"/>
                </a:solidFill>
              </a:defRPr>
            </a:lvl1pPr>
          </a:lstStyle>
          <a:p>
            <a:pPr algn="ctr"/>
            <a:r>
              <a:rPr sz="1400" dirty="0"/>
              <a:t>80 true discoveries</a:t>
            </a:r>
          </a:p>
        </p:txBody>
      </p:sp>
      <p:sp>
        <p:nvSpPr>
          <p:cNvPr id="244" name="Line"/>
          <p:cNvSpPr/>
          <p:nvPr/>
        </p:nvSpPr>
        <p:spPr>
          <a:xfrm>
            <a:off x="4390353" y="2241307"/>
            <a:ext cx="632757" cy="1"/>
          </a:xfrm>
          <a:prstGeom prst="line">
            <a:avLst/>
          </a:prstGeom>
          <a:ln w="63500">
            <a:solidFill>
              <a:srgbClr val="5A5F5E"/>
            </a:solidFill>
            <a:miter lim="400000"/>
            <a:tailEnd type="triangle"/>
          </a:ln>
        </p:spPr>
        <p:txBody>
          <a:bodyPr lIns="26789" tIns="26789" rIns="26789" bIns="26789" anchor="ctr"/>
          <a:lstStyle/>
          <a:p>
            <a:endParaRPr sz="949"/>
          </a:p>
        </p:txBody>
      </p:sp>
      <p:sp>
        <p:nvSpPr>
          <p:cNvPr id="245" name="Rounded Rectangle"/>
          <p:cNvSpPr/>
          <p:nvPr/>
        </p:nvSpPr>
        <p:spPr>
          <a:xfrm>
            <a:off x="4947581" y="1171890"/>
            <a:ext cx="1319618" cy="1458383"/>
          </a:xfrm>
          <a:prstGeom prst="roundRect">
            <a:avLst>
              <a:gd name="adj" fmla="val 7836"/>
            </a:avLst>
          </a:prstGeom>
          <a:ln w="88900">
            <a:solidFill>
              <a:srgbClr val="FF0000"/>
            </a:solidFill>
            <a:custDash>
              <a:ds d="200000" sp="200000"/>
            </a:custDash>
            <a:miter lim="400000"/>
          </a:ln>
        </p:spPr>
        <p:txBody>
          <a:bodyPr lIns="26789" tIns="26789" rIns="26789" bIns="26789" anchor="ctr"/>
          <a:lstStyle/>
          <a:p>
            <a:endParaRPr sz="949"/>
          </a:p>
        </p:txBody>
      </p:sp>
      <p:sp>
        <p:nvSpPr>
          <p:cNvPr id="246" name="“false discovery…"/>
          <p:cNvSpPr txBox="1"/>
          <p:nvPr/>
        </p:nvSpPr>
        <p:spPr>
          <a:xfrm>
            <a:off x="6560438" y="1648597"/>
            <a:ext cx="1278795" cy="484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6789" tIns="26789" rIns="26789" bIns="26789" anchor="ctr">
            <a:spAutoFit/>
          </a:bodyPr>
          <a:lstStyle/>
          <a:p>
            <a:pPr>
              <a:defRPr>
                <a:solidFill>
                  <a:schemeClr val="accent5">
                    <a:hueOff val="-608019"/>
                    <a:satOff val="-16379"/>
                    <a:lumOff val="25127"/>
                  </a:schemeClr>
                </a:solidFill>
                <a:latin typeface="Gill Sans SemiBold"/>
                <a:ea typeface="Gill Sans SemiBold"/>
                <a:cs typeface="Gill Sans SemiBold"/>
                <a:sym typeface="Gill Sans SemiBold"/>
              </a:defRPr>
            </a:pPr>
            <a:r>
              <a:rPr sz="1400" dirty="0">
                <a:solidFill>
                  <a:schemeClr val="accent1"/>
                </a:solidFill>
              </a:rPr>
              <a:t>“false discovery</a:t>
            </a:r>
          </a:p>
          <a:p>
            <a:pPr>
              <a:defRPr>
                <a:solidFill>
                  <a:schemeClr val="accent5">
                    <a:hueOff val="-608019"/>
                    <a:satOff val="-16379"/>
                    <a:lumOff val="25127"/>
                  </a:schemeClr>
                </a:solidFill>
                <a:latin typeface="Gill Sans SemiBold"/>
                <a:ea typeface="Gill Sans SemiBold"/>
                <a:cs typeface="Gill Sans SemiBold"/>
                <a:sym typeface="Gill Sans SemiBold"/>
              </a:defRPr>
            </a:pPr>
            <a:r>
              <a:rPr lang="en-US" sz="1400" dirty="0">
                <a:solidFill>
                  <a:schemeClr val="accent1"/>
                </a:solidFill>
              </a:rPr>
              <a:t>rate</a:t>
            </a:r>
            <a:r>
              <a:rPr sz="1400" dirty="0">
                <a:solidFill>
                  <a:schemeClr val="accent1"/>
                </a:solidFill>
              </a:rPr>
              <a:t>”</a:t>
            </a:r>
            <a:r>
              <a:rPr lang="en-US" sz="1400" dirty="0">
                <a:solidFill>
                  <a:schemeClr val="accent1"/>
                </a:solidFill>
              </a:rPr>
              <a:t> </a:t>
            </a:r>
            <a:r>
              <a:rPr sz="1400" dirty="0">
                <a:solidFill>
                  <a:schemeClr val="accent1"/>
                </a:solidFill>
              </a:rPr>
              <a:t>= 495/575</a:t>
            </a:r>
          </a:p>
        </p:txBody>
      </p:sp>
      <p:sp>
        <p:nvSpPr>
          <p:cNvPr id="247" name="power (per test)…"/>
          <p:cNvSpPr txBox="1"/>
          <p:nvPr/>
        </p:nvSpPr>
        <p:spPr>
          <a:xfrm>
            <a:off x="3317358" y="2822666"/>
            <a:ext cx="2700670" cy="300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p>
            <a:r>
              <a:rPr lang="en-US" sz="1600" dirty="0"/>
              <a:t>P</a:t>
            </a:r>
            <a:r>
              <a:rPr sz="1600" dirty="0"/>
              <a:t>ower (per test)</a:t>
            </a:r>
            <a:r>
              <a:rPr lang="en-US" sz="1600" dirty="0"/>
              <a:t> </a:t>
            </a:r>
            <a:r>
              <a:rPr sz="1600" dirty="0"/>
              <a:t>= 0.80</a:t>
            </a:r>
          </a:p>
        </p:txBody>
      </p:sp>
      <p:sp>
        <p:nvSpPr>
          <p:cNvPr id="2" name="TextBox 1">
            <a:extLst>
              <a:ext uri="{FF2B5EF4-FFF2-40B4-BE49-F238E27FC236}">
                <a16:creationId xmlns:a16="http://schemas.microsoft.com/office/drawing/2014/main" id="{2E7D3555-DAFE-6D40-8708-553A718DCA84}"/>
              </a:ext>
            </a:extLst>
          </p:cNvPr>
          <p:cNvSpPr txBox="1"/>
          <p:nvPr/>
        </p:nvSpPr>
        <p:spPr>
          <a:xfrm>
            <a:off x="1258500" y="3567712"/>
            <a:ext cx="7069499" cy="923330"/>
          </a:xfrm>
          <a:prstGeom prst="rect">
            <a:avLst/>
          </a:prstGeom>
          <a:noFill/>
        </p:spPr>
        <p:txBody>
          <a:bodyPr wrap="none" rtlCol="0">
            <a:spAutoFit/>
          </a:bodyPr>
          <a:lstStyle/>
          <a:p>
            <a:r>
              <a:rPr lang="en-US" dirty="0"/>
              <a:t>(NB: We’re again not being rigorous at this point; FDR is </a:t>
            </a:r>
          </a:p>
          <a:p>
            <a:r>
              <a:rPr lang="en-US" dirty="0"/>
              <a:t>actually an </a:t>
            </a:r>
            <a:r>
              <a:rPr lang="en-US" dirty="0">
                <a:solidFill>
                  <a:schemeClr val="accent3"/>
                </a:solidFill>
              </a:rPr>
              <a:t>expectation</a:t>
            </a:r>
            <a:r>
              <a:rPr lang="en-US" dirty="0"/>
              <a:t> of this proportion.  We’ll do it right </a:t>
            </a:r>
          </a:p>
          <a:p>
            <a:r>
              <a:rPr lang="en-US" dirty="0"/>
              <a:t>anon.)</a:t>
            </a:r>
          </a:p>
        </p:txBody>
      </p:sp>
    </p:spTree>
    <p:extLst>
      <p:ext uri="{BB962C8B-B14F-4D97-AF65-F5344CB8AC3E}">
        <p14:creationId xmlns:p14="http://schemas.microsoft.com/office/powerpoint/2010/main" val="100203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Goal: Control Errors A Priori</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172200" cy="3190875"/>
          </a:xfrm>
        </p:spPr>
        <p:txBody>
          <a:bodyPr/>
          <a:lstStyle/>
          <a:p>
            <a:pPr>
              <a:lnSpc>
                <a:spcPct val="90000"/>
              </a:lnSpc>
            </a:pPr>
            <a:r>
              <a:rPr lang="en-US" altLang="en-US" sz="2000" dirty="0">
                <a:ea typeface="ＭＳ Ｐゴシック" panose="020B0600070205080204" pitchFamily="34" charset="-128"/>
              </a:rPr>
              <a:t>We’ve introduced concepts such as false-positive rates and false-discovery rates as </a:t>
            </a:r>
            <a:r>
              <a:rPr lang="en-US" altLang="en-US" sz="2000" dirty="0">
                <a:solidFill>
                  <a:schemeClr val="accent2"/>
                </a:solidFill>
                <a:ea typeface="ＭＳ Ｐゴシック" panose="020B0600070205080204" pitchFamily="34" charset="-128"/>
              </a:rPr>
              <a:t>descriptions</a:t>
            </a:r>
            <a:r>
              <a:rPr lang="en-US" altLang="en-US" sz="2000" dirty="0">
                <a:ea typeface="ＭＳ Ｐゴシック" panose="020B0600070205080204" pitchFamily="34" charset="-128"/>
              </a:rPr>
              <a:t> of performance</a:t>
            </a:r>
          </a:p>
          <a:p>
            <a:pPr>
              <a:lnSpc>
                <a:spcPct val="90000"/>
              </a:lnSpc>
            </a:pPr>
            <a:r>
              <a:rPr lang="en-US" altLang="en-US" sz="2000" dirty="0">
                <a:ea typeface="ＭＳ Ｐゴシック" panose="020B0600070205080204" pitchFamily="34" charset="-128"/>
              </a:rPr>
              <a:t>We now want to use them as ways to </a:t>
            </a:r>
            <a:r>
              <a:rPr lang="en-US" altLang="en-US" sz="2000" dirty="0">
                <a:solidFill>
                  <a:schemeClr val="accent2"/>
                </a:solidFill>
                <a:ea typeface="ＭＳ Ｐゴシック" panose="020B0600070205080204" pitchFamily="34" charset="-128"/>
              </a:rPr>
              <a:t>design</a:t>
            </a:r>
            <a:r>
              <a:rPr lang="en-US" altLang="en-US" sz="2000" dirty="0">
                <a:ea typeface="ＭＳ Ｐゴシック" panose="020B0600070205080204" pitchFamily="34" charset="-128"/>
              </a:rPr>
              <a:t> algorithms</a:t>
            </a:r>
          </a:p>
          <a:p>
            <a:pPr>
              <a:lnSpc>
                <a:spcPct val="90000"/>
              </a:lnSpc>
            </a:pPr>
            <a:r>
              <a:rPr lang="en-US" altLang="en-US" sz="2000" dirty="0">
                <a:ea typeface="ＭＳ Ｐゴシック" panose="020B0600070205080204" pitchFamily="34" charset="-128"/>
              </a:rPr>
              <a:t>We want to give </a:t>
            </a:r>
            <a:r>
              <a:rPr lang="en-US" altLang="en-US" sz="2000" dirty="0">
                <a:solidFill>
                  <a:schemeClr val="accent2"/>
                </a:solidFill>
                <a:ea typeface="ＭＳ Ｐゴシック" panose="020B0600070205080204" pitchFamily="34" charset="-128"/>
              </a:rPr>
              <a:t>a priori guarantees </a:t>
            </a:r>
            <a:r>
              <a:rPr lang="en-US" altLang="en-US" sz="2000" dirty="0">
                <a:ea typeface="ＭＳ Ｐゴシック" panose="020B0600070205080204" pitchFamily="34" charset="-128"/>
              </a:rPr>
              <a:t>that a certain algorithm will have good performance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360776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151254" y="1365132"/>
            <a:ext cx="7596505" cy="3190875"/>
          </a:xfrm>
        </p:spPr>
        <p:txBody>
          <a:bodyPr/>
          <a:lstStyle/>
          <a:p>
            <a:pPr>
              <a:lnSpc>
                <a:spcPct val="90000"/>
              </a:lnSpc>
            </a:pPr>
            <a:r>
              <a:rPr lang="en-US" altLang="en-US" sz="1800" dirty="0">
                <a:ea typeface="ＭＳ Ｐゴシック" panose="020B0600070205080204" pitchFamily="34" charset="-128"/>
              </a:rPr>
              <a:t>The row-focused </a:t>
            </a:r>
            <a:r>
              <a:rPr lang="en-US" altLang="en-US" sz="1800" dirty="0" err="1">
                <a:ea typeface="ＭＳ Ｐゴシック" panose="020B0600070205080204" pitchFamily="34" charset="-128"/>
              </a:rPr>
              <a:t>Neyman</a:t>
            </a:r>
            <a:r>
              <a:rPr lang="en-US" altLang="en-US" sz="1800" dirty="0">
                <a:ea typeface="ＭＳ Ｐゴシック" panose="020B0600070205080204" pitchFamily="34" charset="-128"/>
              </a:rPr>
              <a:t>-Pearson paradigm turns the problem into a constrained optimization problem</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a:t>
            </a:r>
            <a:r>
              <a:rPr lang="en-US" altLang="en-US" sz="2700" dirty="0" err="1">
                <a:ea typeface="ＭＳ Ｐゴシック" panose="020B0600070205080204" pitchFamily="34" charset="-128"/>
              </a:rPr>
              <a:t>Neyman</a:t>
            </a:r>
            <a:r>
              <a:rPr lang="en-US" altLang="en-US" sz="2700" dirty="0">
                <a:ea typeface="ＭＳ Ｐゴシック" panose="020B0600070205080204" pitchFamily="34" charset="-128"/>
              </a:rPr>
              <a:t>-Pearson Paradigm</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TextBox 5">
            <a:extLst>
              <a:ext uri="{FF2B5EF4-FFF2-40B4-BE49-F238E27FC236}">
                <a16:creationId xmlns:a16="http://schemas.microsoft.com/office/drawing/2014/main" id="{6274DB40-D46D-6342-BA3C-7325019D3DA1}"/>
              </a:ext>
            </a:extLst>
          </p:cNvPr>
          <p:cNvSpPr txBox="1"/>
          <p:nvPr/>
        </p:nvSpPr>
        <p:spPr>
          <a:xfrm>
            <a:off x="4297680" y="4518253"/>
            <a:ext cx="794066" cy="197427"/>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74118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151254" y="1365132"/>
            <a:ext cx="7596505" cy="3190875"/>
          </a:xfrm>
        </p:spPr>
        <p:txBody>
          <a:bodyPr/>
          <a:lstStyle/>
          <a:p>
            <a:pPr>
              <a:lnSpc>
                <a:spcPct val="90000"/>
              </a:lnSpc>
            </a:pPr>
            <a:r>
              <a:rPr lang="en-US" altLang="en-US" sz="1800" dirty="0">
                <a:ea typeface="ＭＳ Ｐゴシック" panose="020B0600070205080204" pitchFamily="34" charset="-128"/>
              </a:rPr>
              <a:t>The row-focused </a:t>
            </a:r>
            <a:r>
              <a:rPr lang="en-US" altLang="en-US" sz="1800" dirty="0" err="1">
                <a:ea typeface="ＭＳ Ｐゴシック" panose="020B0600070205080204" pitchFamily="34" charset="-128"/>
              </a:rPr>
              <a:t>Neyman</a:t>
            </a:r>
            <a:r>
              <a:rPr lang="en-US" altLang="en-US" sz="1800" dirty="0">
                <a:ea typeface="ＭＳ Ｐゴシック" panose="020B0600070205080204" pitchFamily="34" charset="-128"/>
              </a:rPr>
              <a:t>-Pearson paradigm turns the problem into a constrained optimization problem</a:t>
            </a:r>
          </a:p>
          <a:p>
            <a:pPr>
              <a:lnSpc>
                <a:spcPct val="90000"/>
              </a:lnSpc>
            </a:pPr>
            <a:r>
              <a:rPr lang="en-US" altLang="en-US" sz="1800" dirty="0">
                <a:ea typeface="ＭＳ Ｐゴシック" panose="020B0600070205080204" pitchFamily="34" charset="-128"/>
              </a:rPr>
              <a:t>The idea is to control the </a:t>
            </a:r>
            <a:r>
              <a:rPr lang="en-US" altLang="en-US" sz="1800" dirty="0">
                <a:solidFill>
                  <a:schemeClr val="accent2"/>
                </a:solidFill>
                <a:ea typeface="ＭＳ Ｐゴシック" panose="020B0600070205080204" pitchFamily="34" charset="-128"/>
              </a:rPr>
              <a:t>false-positive probability</a:t>
            </a:r>
            <a:r>
              <a:rPr lang="en-US" altLang="en-US" sz="1800" dirty="0">
                <a:ea typeface="ＭＳ Ｐゴシック" panose="020B0600070205080204" pitchFamily="34" charset="-128"/>
              </a:rPr>
              <a:t>,                              , to be less than some target value, say 0.05</a:t>
            </a:r>
          </a:p>
          <a:p>
            <a:pPr>
              <a:lnSpc>
                <a:spcPct val="90000"/>
              </a:lnSpc>
            </a:pPr>
            <a:r>
              <a:rPr lang="en-US" altLang="en-US" sz="1800" dirty="0">
                <a:ea typeface="ＭＳ Ｐゴシック" panose="020B0600070205080204" pitchFamily="34" charset="-128"/>
              </a:rPr>
              <a:t>And to maximize the </a:t>
            </a:r>
            <a:r>
              <a:rPr lang="en-US" altLang="en-US" sz="1800" dirty="0">
                <a:solidFill>
                  <a:schemeClr val="accent2"/>
                </a:solidFill>
                <a:ea typeface="ＭＳ Ｐゴシック" panose="020B0600070205080204" pitchFamily="34" charset="-128"/>
              </a:rPr>
              <a:t>true-positive probability</a:t>
            </a:r>
            <a:r>
              <a:rPr lang="en-US" altLang="en-US" sz="1800" dirty="0">
                <a:ea typeface="ＭＳ Ｐゴシック" panose="020B0600070205080204" pitchFamily="34" charset="-128"/>
              </a:rPr>
              <a:t> (the power) subject to that constraint</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a:t>
            </a:r>
            <a:r>
              <a:rPr lang="en-US" altLang="en-US" sz="2700" dirty="0" err="1">
                <a:ea typeface="ＭＳ Ｐゴシック" panose="020B0600070205080204" pitchFamily="34" charset="-128"/>
              </a:rPr>
              <a:t>Neyman</a:t>
            </a:r>
            <a:r>
              <a:rPr lang="en-US" altLang="en-US" sz="2700" dirty="0">
                <a:ea typeface="ＭＳ Ｐゴシック" panose="020B0600070205080204" pitchFamily="34" charset="-128"/>
              </a:rPr>
              <a:t>-Pearson Paradigm</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7DFFA28C-EB26-134B-877C-EC2760FA97D9}"/>
              </a:ext>
            </a:extLst>
          </p:cNvPr>
          <p:cNvPicPr>
            <a:picLocks noChangeAspect="1"/>
          </p:cNvPicPr>
          <p:nvPr/>
        </p:nvPicPr>
        <p:blipFill>
          <a:blip r:embed="rId2"/>
          <a:stretch>
            <a:fillRect/>
          </a:stretch>
        </p:blipFill>
        <p:spPr>
          <a:xfrm>
            <a:off x="6663690" y="1960880"/>
            <a:ext cx="1865112" cy="256540"/>
          </a:xfrm>
          <a:prstGeom prst="rect">
            <a:avLst/>
          </a:prstGeom>
        </p:spPr>
      </p:pic>
      <p:sp>
        <p:nvSpPr>
          <p:cNvPr id="6" name="TextBox 5">
            <a:extLst>
              <a:ext uri="{FF2B5EF4-FFF2-40B4-BE49-F238E27FC236}">
                <a16:creationId xmlns:a16="http://schemas.microsoft.com/office/drawing/2014/main" id="{6274DB40-D46D-6342-BA3C-7325019D3DA1}"/>
              </a:ext>
            </a:extLst>
          </p:cNvPr>
          <p:cNvSpPr txBox="1"/>
          <p:nvPr/>
        </p:nvSpPr>
        <p:spPr>
          <a:xfrm>
            <a:off x="4297680" y="4518253"/>
            <a:ext cx="794066" cy="197427"/>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84532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151254" y="1365132"/>
            <a:ext cx="7596505" cy="3190875"/>
          </a:xfrm>
        </p:spPr>
        <p:txBody>
          <a:bodyPr/>
          <a:lstStyle/>
          <a:p>
            <a:pPr>
              <a:lnSpc>
                <a:spcPct val="90000"/>
              </a:lnSpc>
            </a:pPr>
            <a:r>
              <a:rPr lang="en-US" altLang="en-US" sz="1800" dirty="0">
                <a:ea typeface="ＭＳ Ｐゴシック" panose="020B0600070205080204" pitchFamily="34" charset="-128"/>
              </a:rPr>
              <a:t>The row-focused </a:t>
            </a:r>
            <a:r>
              <a:rPr lang="en-US" altLang="en-US" sz="1800" dirty="0" err="1">
                <a:ea typeface="ＭＳ Ｐゴシック" panose="020B0600070205080204" pitchFamily="34" charset="-128"/>
              </a:rPr>
              <a:t>Neyman</a:t>
            </a:r>
            <a:r>
              <a:rPr lang="en-US" altLang="en-US" sz="1800" dirty="0">
                <a:ea typeface="ＭＳ Ｐゴシック" panose="020B0600070205080204" pitchFamily="34" charset="-128"/>
              </a:rPr>
              <a:t>-Pearson paradigm turns the problem into a constrained optimization problem</a:t>
            </a:r>
          </a:p>
          <a:p>
            <a:pPr>
              <a:lnSpc>
                <a:spcPct val="90000"/>
              </a:lnSpc>
            </a:pPr>
            <a:r>
              <a:rPr lang="en-US" altLang="en-US" sz="1800" dirty="0">
                <a:ea typeface="ＭＳ Ｐゴシック" panose="020B0600070205080204" pitchFamily="34" charset="-128"/>
              </a:rPr>
              <a:t>The idea is to control the </a:t>
            </a:r>
            <a:r>
              <a:rPr lang="en-US" altLang="en-US" sz="1800" dirty="0">
                <a:solidFill>
                  <a:schemeClr val="accent2"/>
                </a:solidFill>
                <a:ea typeface="ＭＳ Ｐゴシック" panose="020B0600070205080204" pitchFamily="34" charset="-128"/>
              </a:rPr>
              <a:t>false-positive probability</a:t>
            </a:r>
            <a:r>
              <a:rPr lang="en-US" altLang="en-US" sz="1800" dirty="0">
                <a:ea typeface="ＭＳ Ｐゴシック" panose="020B0600070205080204" pitchFamily="34" charset="-128"/>
              </a:rPr>
              <a:t>,                              , to be less than some target value, say 0.05</a:t>
            </a:r>
          </a:p>
          <a:p>
            <a:pPr>
              <a:lnSpc>
                <a:spcPct val="90000"/>
              </a:lnSpc>
            </a:pPr>
            <a:r>
              <a:rPr lang="en-US" altLang="en-US" sz="1800" dirty="0">
                <a:ea typeface="ＭＳ Ｐゴシック" panose="020B0600070205080204" pitchFamily="34" charset="-128"/>
              </a:rPr>
              <a:t>And to maximize the </a:t>
            </a:r>
            <a:r>
              <a:rPr lang="en-US" altLang="en-US" sz="1800" dirty="0">
                <a:solidFill>
                  <a:schemeClr val="accent2"/>
                </a:solidFill>
                <a:ea typeface="ＭＳ Ｐゴシック" panose="020B0600070205080204" pitchFamily="34" charset="-128"/>
              </a:rPr>
              <a:t>true-positive probability</a:t>
            </a:r>
            <a:r>
              <a:rPr lang="en-US" altLang="en-US" sz="1800" dirty="0">
                <a:ea typeface="ＭＳ Ｐゴシック" panose="020B0600070205080204" pitchFamily="34" charset="-128"/>
              </a:rPr>
              <a:t> (the power) subject to that constraint</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FC742D7D-ADB5-F64B-AF04-53C3A7E11356}"/>
              </a:ext>
            </a:extLst>
          </p:cNvPr>
          <p:cNvPicPr>
            <a:picLocks noChangeAspect="1"/>
          </p:cNvPicPr>
          <p:nvPr/>
        </p:nvPicPr>
        <p:blipFill>
          <a:blip r:embed="rId2"/>
          <a:stretch>
            <a:fillRect/>
          </a:stretch>
        </p:blipFill>
        <p:spPr>
          <a:xfrm>
            <a:off x="3375596" y="2960569"/>
            <a:ext cx="2653812" cy="1755111"/>
          </a:xfrm>
          <a:prstGeom prst="rect">
            <a:avLst/>
          </a:prstGeom>
        </p:spPr>
      </p:pic>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a:t>
            </a:r>
            <a:r>
              <a:rPr lang="en-US" altLang="en-US" sz="2700" dirty="0" err="1">
                <a:ea typeface="ＭＳ Ｐゴシック" panose="020B0600070205080204" pitchFamily="34" charset="-128"/>
              </a:rPr>
              <a:t>Neyman</a:t>
            </a:r>
            <a:r>
              <a:rPr lang="en-US" altLang="en-US" sz="2700" dirty="0">
                <a:ea typeface="ＭＳ Ｐゴシック" panose="020B0600070205080204" pitchFamily="34" charset="-128"/>
              </a:rPr>
              <a:t>-Pearson Paradigm</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7DFFA28C-EB26-134B-877C-EC2760FA97D9}"/>
              </a:ext>
            </a:extLst>
          </p:cNvPr>
          <p:cNvPicPr>
            <a:picLocks noChangeAspect="1"/>
          </p:cNvPicPr>
          <p:nvPr/>
        </p:nvPicPr>
        <p:blipFill>
          <a:blip r:embed="rId3"/>
          <a:stretch>
            <a:fillRect/>
          </a:stretch>
        </p:blipFill>
        <p:spPr>
          <a:xfrm>
            <a:off x="6663690" y="1960880"/>
            <a:ext cx="1865112" cy="256540"/>
          </a:xfrm>
          <a:prstGeom prst="rect">
            <a:avLst/>
          </a:prstGeom>
        </p:spPr>
      </p:pic>
      <p:sp>
        <p:nvSpPr>
          <p:cNvPr id="6" name="TextBox 5">
            <a:extLst>
              <a:ext uri="{FF2B5EF4-FFF2-40B4-BE49-F238E27FC236}">
                <a16:creationId xmlns:a16="http://schemas.microsoft.com/office/drawing/2014/main" id="{6274DB40-D46D-6342-BA3C-7325019D3DA1}"/>
              </a:ext>
            </a:extLst>
          </p:cNvPr>
          <p:cNvSpPr txBox="1"/>
          <p:nvPr/>
        </p:nvSpPr>
        <p:spPr>
          <a:xfrm>
            <a:off x="4297680" y="4518253"/>
            <a:ext cx="794066" cy="197427"/>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853624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077828" y="235765"/>
            <a:ext cx="6879153" cy="857250"/>
          </a:xfrm>
        </p:spPr>
        <p:txBody>
          <a:bodyPr>
            <a:normAutofit/>
          </a:bodyPr>
          <a:lstStyle/>
          <a:p>
            <a:r>
              <a:rPr lang="en-US" altLang="en-US" sz="2700" dirty="0">
                <a:ea typeface="ＭＳ Ｐゴシック" panose="020B0600070205080204" pitchFamily="34" charset="-128"/>
              </a:rPr>
              <a:t>P-Values</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8096330" cy="3132323"/>
          </a:xfrm>
        </p:spPr>
        <p:txBody>
          <a:bodyPr>
            <a:normAutofit/>
          </a:bodyPr>
          <a:lstStyle/>
          <a:p>
            <a:pPr>
              <a:lnSpc>
                <a:spcPct val="90000"/>
              </a:lnSpc>
            </a:pPr>
            <a:r>
              <a:rPr lang="en-US" altLang="en-US" sz="2000" dirty="0">
                <a:ea typeface="ＭＳ Ｐゴシック" panose="020B0600070205080204" pitchFamily="34" charset="-128"/>
              </a:rPr>
              <a:t>Consider a simple null hypothesis    </a:t>
            </a:r>
          </a:p>
          <a:p>
            <a:pPr>
              <a:lnSpc>
                <a:spcPct val="90000"/>
              </a:lnSpc>
            </a:pPr>
            <a:r>
              <a:rPr lang="en-US" altLang="en-US" sz="2000" dirty="0">
                <a:ea typeface="ＭＳ Ｐゴシック" panose="020B0600070205080204" pitchFamily="34" charset="-128"/>
              </a:rPr>
              <a:t>Consider a statistic,          , which has a continuous distribution under the null, and let         denote its tail </a:t>
            </a:r>
            <a:r>
              <a:rPr lang="en-US" altLang="en-US" sz="2000" dirty="0" err="1">
                <a:ea typeface="ＭＳ Ｐゴシック" panose="020B0600070205080204" pitchFamily="34" charset="-128"/>
              </a:rPr>
              <a:t>cdf</a:t>
            </a:r>
            <a:r>
              <a:rPr lang="en-US" altLang="en-US" sz="2000" dirty="0">
                <a:ea typeface="ＭＳ Ｐゴシック" panose="020B0600070205080204" pitchFamily="34" charset="-128"/>
              </a:rPr>
              <a:t>:</a:t>
            </a:r>
          </a:p>
          <a:p>
            <a:pPr>
              <a:lnSpc>
                <a:spcPct val="90000"/>
              </a:lnSpc>
            </a:pPr>
            <a:endParaRPr lang="en-US" altLang="en-US" sz="2000" dirty="0">
              <a:ea typeface="ＭＳ Ｐゴシック" panose="020B0600070205080204" pitchFamily="34" charset="-128"/>
            </a:endParaRPr>
          </a:p>
          <a:p>
            <a:pPr marL="0" indent="0">
              <a:lnSpc>
                <a:spcPct val="90000"/>
              </a:lnSpc>
              <a:buNone/>
            </a:pPr>
            <a:endParaRPr lang="en-US" altLang="en-US" sz="2000" dirty="0">
              <a:ea typeface="ＭＳ Ｐゴシック" panose="020B0600070205080204" pitchFamily="34" charset="-128"/>
            </a:endParaRPr>
          </a:p>
          <a:p>
            <a:pPr>
              <a:lnSpc>
                <a:spcPct val="90000"/>
              </a:lnSpc>
            </a:pPr>
            <a:r>
              <a:rPr lang="en-US" altLang="en-US" sz="2000" dirty="0">
                <a:ea typeface="ＭＳ Ｐゴシック" panose="020B0600070205080204" pitchFamily="34" charset="-128"/>
              </a:rPr>
              <a:t>Define the P-value as</a:t>
            </a:r>
          </a:p>
          <a:p>
            <a:pPr>
              <a:lnSpc>
                <a:spcPct val="90000"/>
              </a:lnSpc>
            </a:pPr>
            <a:r>
              <a:rPr lang="en-US" altLang="en-US" sz="2000" dirty="0">
                <a:ea typeface="ＭＳ Ｐゴシック" panose="020B0600070205080204" pitchFamily="34" charset="-128"/>
              </a:rPr>
              <a:t>The P-value has a uniform distribution under the null:    </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4" name="Picture 3">
            <a:extLst>
              <a:ext uri="{FF2B5EF4-FFF2-40B4-BE49-F238E27FC236}">
                <a16:creationId xmlns:a16="http://schemas.microsoft.com/office/drawing/2014/main" id="{F3517AC7-CAB2-2344-9D02-FC388D39F204}"/>
              </a:ext>
            </a:extLst>
          </p:cNvPr>
          <p:cNvPicPr>
            <a:picLocks noChangeAspect="1"/>
          </p:cNvPicPr>
          <p:nvPr/>
        </p:nvPicPr>
        <p:blipFill>
          <a:blip r:embed="rId2"/>
          <a:stretch>
            <a:fillRect/>
          </a:stretch>
        </p:blipFill>
        <p:spPr>
          <a:xfrm>
            <a:off x="3667760" y="1723291"/>
            <a:ext cx="619760" cy="279648"/>
          </a:xfrm>
          <a:prstGeom prst="rect">
            <a:avLst/>
          </a:prstGeom>
        </p:spPr>
      </p:pic>
      <p:pic>
        <p:nvPicPr>
          <p:cNvPr id="7" name="Picture 6">
            <a:extLst>
              <a:ext uri="{FF2B5EF4-FFF2-40B4-BE49-F238E27FC236}">
                <a16:creationId xmlns:a16="http://schemas.microsoft.com/office/drawing/2014/main" id="{74B1E465-C591-EB4B-8518-6DD9E2380CCC}"/>
              </a:ext>
            </a:extLst>
          </p:cNvPr>
          <p:cNvPicPr>
            <a:picLocks noChangeAspect="1"/>
          </p:cNvPicPr>
          <p:nvPr/>
        </p:nvPicPr>
        <p:blipFill>
          <a:blip r:embed="rId3"/>
          <a:stretch>
            <a:fillRect/>
          </a:stretch>
        </p:blipFill>
        <p:spPr>
          <a:xfrm>
            <a:off x="3888977" y="2002939"/>
            <a:ext cx="475946" cy="270923"/>
          </a:xfrm>
          <a:prstGeom prst="rect">
            <a:avLst/>
          </a:prstGeom>
        </p:spPr>
      </p:pic>
      <p:pic>
        <p:nvPicPr>
          <p:cNvPr id="9" name="Picture 8">
            <a:extLst>
              <a:ext uri="{FF2B5EF4-FFF2-40B4-BE49-F238E27FC236}">
                <a16:creationId xmlns:a16="http://schemas.microsoft.com/office/drawing/2014/main" id="{9F7E9900-155D-B94F-B928-B331DD10863F}"/>
              </a:ext>
            </a:extLst>
          </p:cNvPr>
          <p:cNvPicPr>
            <a:picLocks noChangeAspect="1"/>
          </p:cNvPicPr>
          <p:nvPr/>
        </p:nvPicPr>
        <p:blipFill>
          <a:blip r:embed="rId4"/>
          <a:stretch>
            <a:fillRect/>
          </a:stretch>
        </p:blipFill>
        <p:spPr>
          <a:xfrm>
            <a:off x="3919063" y="2981936"/>
            <a:ext cx="1285397" cy="308829"/>
          </a:xfrm>
          <a:prstGeom prst="rect">
            <a:avLst/>
          </a:prstGeom>
        </p:spPr>
      </p:pic>
      <p:pic>
        <p:nvPicPr>
          <p:cNvPr id="12" name="Picture 11">
            <a:extLst>
              <a:ext uri="{FF2B5EF4-FFF2-40B4-BE49-F238E27FC236}">
                <a16:creationId xmlns:a16="http://schemas.microsoft.com/office/drawing/2014/main" id="{4D368ACC-4DA1-974A-B32B-D459ED303B77}"/>
              </a:ext>
            </a:extLst>
          </p:cNvPr>
          <p:cNvPicPr>
            <a:picLocks noChangeAspect="1"/>
          </p:cNvPicPr>
          <p:nvPr/>
        </p:nvPicPr>
        <p:blipFill>
          <a:blip r:embed="rId5"/>
          <a:stretch>
            <a:fillRect/>
          </a:stretch>
        </p:blipFill>
        <p:spPr>
          <a:xfrm>
            <a:off x="5234940" y="1393718"/>
            <a:ext cx="188263" cy="213935"/>
          </a:xfrm>
          <a:prstGeom prst="rect">
            <a:avLst/>
          </a:prstGeom>
        </p:spPr>
      </p:pic>
      <p:pic>
        <p:nvPicPr>
          <p:cNvPr id="14" name="Picture 13">
            <a:extLst>
              <a:ext uri="{FF2B5EF4-FFF2-40B4-BE49-F238E27FC236}">
                <a16:creationId xmlns:a16="http://schemas.microsoft.com/office/drawing/2014/main" id="{82371845-20C8-F349-9166-2C358C588F3B}"/>
              </a:ext>
            </a:extLst>
          </p:cNvPr>
          <p:cNvPicPr>
            <a:picLocks noChangeAspect="1"/>
          </p:cNvPicPr>
          <p:nvPr/>
        </p:nvPicPr>
        <p:blipFill>
          <a:blip r:embed="rId6"/>
          <a:stretch>
            <a:fillRect/>
          </a:stretch>
        </p:blipFill>
        <p:spPr>
          <a:xfrm>
            <a:off x="3398705" y="2446846"/>
            <a:ext cx="2087695" cy="308979"/>
          </a:xfrm>
          <a:prstGeom prst="rect">
            <a:avLst/>
          </a:prstGeom>
        </p:spPr>
      </p:pic>
      <p:pic>
        <p:nvPicPr>
          <p:cNvPr id="15" name="Picture 14">
            <a:extLst>
              <a:ext uri="{FF2B5EF4-FFF2-40B4-BE49-F238E27FC236}">
                <a16:creationId xmlns:a16="http://schemas.microsoft.com/office/drawing/2014/main" id="{77BB0703-FA4F-3742-A118-9DB8CBF5F3D5}"/>
              </a:ext>
            </a:extLst>
          </p:cNvPr>
          <p:cNvPicPr>
            <a:picLocks noChangeAspect="1"/>
          </p:cNvPicPr>
          <p:nvPr/>
        </p:nvPicPr>
        <p:blipFill>
          <a:blip r:embed="rId7"/>
          <a:stretch>
            <a:fillRect/>
          </a:stretch>
        </p:blipFill>
        <p:spPr>
          <a:xfrm>
            <a:off x="1593740" y="3936846"/>
            <a:ext cx="6514088" cy="279663"/>
          </a:xfrm>
          <a:prstGeom prst="rect">
            <a:avLst/>
          </a:prstGeom>
        </p:spPr>
      </p:pic>
    </p:spTree>
    <p:extLst>
      <p:ext uri="{BB962C8B-B14F-4D97-AF65-F5344CB8AC3E}">
        <p14:creationId xmlns:p14="http://schemas.microsoft.com/office/powerpoint/2010/main" val="2121267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077828" y="235765"/>
            <a:ext cx="6879153" cy="857250"/>
          </a:xfrm>
        </p:spPr>
        <p:txBody>
          <a:bodyPr>
            <a:normAutofit/>
          </a:bodyPr>
          <a:lstStyle/>
          <a:p>
            <a:r>
              <a:rPr lang="en-US" altLang="en-US" sz="2700" dirty="0">
                <a:ea typeface="ＭＳ Ｐゴシック" panose="020B0600070205080204" pitchFamily="34" charset="-128"/>
              </a:rPr>
              <a:t>A Generic Decision Rule</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718432" cy="3132323"/>
          </a:xfrm>
        </p:spPr>
        <p:txBody>
          <a:bodyPr>
            <a:normAutofit/>
          </a:bodyPr>
          <a:lstStyle/>
          <a:p>
            <a:pPr>
              <a:lnSpc>
                <a:spcPct val="90000"/>
              </a:lnSpc>
            </a:pPr>
            <a:r>
              <a:rPr lang="en-US" altLang="en-US" sz="2000" dirty="0">
                <a:ea typeface="ＭＳ Ｐゴシック" panose="020B0600070205080204" pitchFamily="34" charset="-128"/>
              </a:rPr>
              <a:t>Reject       if the random variable      is equal to 1:</a:t>
            </a:r>
          </a:p>
          <a:p>
            <a:pPr>
              <a:lnSpc>
                <a:spcPct val="90000"/>
              </a:lnSpc>
            </a:pPr>
            <a:endParaRPr lang="en-US" altLang="en-US" sz="2000" dirty="0">
              <a:ea typeface="ＭＳ Ｐゴシック" panose="020B0600070205080204" pitchFamily="34" charset="-128"/>
            </a:endParaRPr>
          </a:p>
          <a:p>
            <a:pPr>
              <a:lnSpc>
                <a:spcPct val="90000"/>
              </a:lnSpc>
            </a:pPr>
            <a:endParaRPr lang="en-US" altLang="en-US" sz="2000" dirty="0">
              <a:ea typeface="ＭＳ Ｐゴシック" panose="020B0600070205080204" pitchFamily="34" charset="-128"/>
            </a:endParaRPr>
          </a:p>
          <a:p>
            <a:pPr>
              <a:lnSpc>
                <a:spcPct val="90000"/>
              </a:lnSpc>
            </a:pPr>
            <a:endParaRPr lang="en-US" altLang="en-US" sz="2000" dirty="0">
              <a:ea typeface="ＭＳ Ｐゴシック" panose="020B0600070205080204" pitchFamily="34" charset="-128"/>
            </a:endParaRPr>
          </a:p>
          <a:p>
            <a:pPr>
              <a:lnSpc>
                <a:spcPct val="90000"/>
              </a:lnSpc>
            </a:pPr>
            <a:endParaRPr lang="en-US" altLang="en-US" sz="2000" dirty="0">
              <a:ea typeface="ＭＳ Ｐゴシック" panose="020B0600070205080204" pitchFamily="34" charset="-128"/>
            </a:endParaRPr>
          </a:p>
          <a:p>
            <a:pPr>
              <a:lnSpc>
                <a:spcPct val="90000"/>
              </a:lnSpc>
            </a:pPr>
            <a:endParaRPr lang="en-US" altLang="en-US" sz="2000" dirty="0">
              <a:ea typeface="ＭＳ Ｐゴシック" panose="020B0600070205080204" pitchFamily="34" charset="-128"/>
            </a:endParaRPr>
          </a:p>
          <a:p>
            <a:pPr>
              <a:lnSpc>
                <a:spcPct val="90000"/>
              </a:lnSpc>
            </a:pPr>
            <a:r>
              <a:rPr lang="en-US" altLang="en-US" sz="2000" dirty="0">
                <a:ea typeface="ＭＳ Ｐゴシック" panose="020B0600070205080204" pitchFamily="34" charset="-128"/>
              </a:rPr>
              <a:t>This yields </a:t>
            </a:r>
            <a:r>
              <a:rPr lang="en-US" altLang="en-US" sz="2000" dirty="0" err="1">
                <a:ea typeface="ＭＳ Ｐゴシック" panose="020B0600070205080204" pitchFamily="34" charset="-128"/>
              </a:rPr>
              <a:t>Neyman</a:t>
            </a:r>
            <a:r>
              <a:rPr lang="en-US" altLang="en-US" sz="2000" dirty="0">
                <a:ea typeface="ＭＳ Ｐゴシック" panose="020B0600070205080204" pitchFamily="34" charset="-128"/>
              </a:rPr>
              <a:t>-Pearson control in the case of a single simple hypothesis (where all the      are the same and all the   are set equal to some fixed value, say 0.05)</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2096DA02-6628-B04F-BFDF-162F8A4E1F34}"/>
              </a:ext>
            </a:extLst>
          </p:cNvPr>
          <p:cNvPicPr>
            <a:picLocks noChangeAspect="1"/>
          </p:cNvPicPr>
          <p:nvPr/>
        </p:nvPicPr>
        <p:blipFill>
          <a:blip r:embed="rId2"/>
          <a:stretch>
            <a:fillRect/>
          </a:stretch>
        </p:blipFill>
        <p:spPr>
          <a:xfrm>
            <a:off x="2194402" y="1413876"/>
            <a:ext cx="298956" cy="243885"/>
          </a:xfrm>
          <a:prstGeom prst="rect">
            <a:avLst/>
          </a:prstGeom>
        </p:spPr>
      </p:pic>
      <p:pic>
        <p:nvPicPr>
          <p:cNvPr id="11" name="Picture 10">
            <a:extLst>
              <a:ext uri="{FF2B5EF4-FFF2-40B4-BE49-F238E27FC236}">
                <a16:creationId xmlns:a16="http://schemas.microsoft.com/office/drawing/2014/main" id="{5DA562E4-C8FF-ED4C-96FE-72844E6AA0A9}"/>
              </a:ext>
            </a:extLst>
          </p:cNvPr>
          <p:cNvPicPr>
            <a:picLocks noChangeAspect="1"/>
          </p:cNvPicPr>
          <p:nvPr/>
        </p:nvPicPr>
        <p:blipFill>
          <a:blip r:embed="rId3"/>
          <a:stretch>
            <a:fillRect/>
          </a:stretch>
        </p:blipFill>
        <p:spPr>
          <a:xfrm>
            <a:off x="5124956" y="1407308"/>
            <a:ext cx="233457" cy="249557"/>
          </a:xfrm>
          <a:prstGeom prst="rect">
            <a:avLst/>
          </a:prstGeom>
        </p:spPr>
      </p:pic>
      <p:pic>
        <p:nvPicPr>
          <p:cNvPr id="13" name="Picture 12">
            <a:extLst>
              <a:ext uri="{FF2B5EF4-FFF2-40B4-BE49-F238E27FC236}">
                <a16:creationId xmlns:a16="http://schemas.microsoft.com/office/drawing/2014/main" id="{5267B1A6-3F3D-EE43-9F3E-76B674AF1283}"/>
              </a:ext>
            </a:extLst>
          </p:cNvPr>
          <p:cNvPicPr>
            <a:picLocks noChangeAspect="1"/>
          </p:cNvPicPr>
          <p:nvPr/>
        </p:nvPicPr>
        <p:blipFill>
          <a:blip r:embed="rId4"/>
          <a:stretch>
            <a:fillRect/>
          </a:stretch>
        </p:blipFill>
        <p:spPr>
          <a:xfrm>
            <a:off x="2696727" y="2067350"/>
            <a:ext cx="3307563" cy="869359"/>
          </a:xfrm>
          <a:prstGeom prst="rect">
            <a:avLst/>
          </a:prstGeom>
        </p:spPr>
      </p:pic>
      <p:pic>
        <p:nvPicPr>
          <p:cNvPr id="8" name="Picture 7">
            <a:extLst>
              <a:ext uri="{FF2B5EF4-FFF2-40B4-BE49-F238E27FC236}">
                <a16:creationId xmlns:a16="http://schemas.microsoft.com/office/drawing/2014/main" id="{51C160DB-CD0A-2240-8C1C-3A17490FFA05}"/>
              </a:ext>
            </a:extLst>
          </p:cNvPr>
          <p:cNvPicPr>
            <a:picLocks noChangeAspect="1"/>
          </p:cNvPicPr>
          <p:nvPr/>
        </p:nvPicPr>
        <p:blipFill>
          <a:blip r:embed="rId2"/>
          <a:stretch>
            <a:fillRect/>
          </a:stretch>
        </p:blipFill>
        <p:spPr>
          <a:xfrm>
            <a:off x="5059457" y="3691967"/>
            <a:ext cx="298956" cy="243885"/>
          </a:xfrm>
          <a:prstGeom prst="rect">
            <a:avLst/>
          </a:prstGeom>
        </p:spPr>
      </p:pic>
      <p:pic>
        <p:nvPicPr>
          <p:cNvPr id="3" name="Picture 2">
            <a:extLst>
              <a:ext uri="{FF2B5EF4-FFF2-40B4-BE49-F238E27FC236}">
                <a16:creationId xmlns:a16="http://schemas.microsoft.com/office/drawing/2014/main" id="{965B92F7-77F0-544D-99D0-46DFB1350202}"/>
              </a:ext>
            </a:extLst>
          </p:cNvPr>
          <p:cNvPicPr>
            <a:picLocks noChangeAspect="1"/>
          </p:cNvPicPr>
          <p:nvPr/>
        </p:nvPicPr>
        <p:blipFill>
          <a:blip r:embed="rId5"/>
          <a:stretch>
            <a:fillRect/>
          </a:stretch>
        </p:blipFill>
        <p:spPr>
          <a:xfrm>
            <a:off x="8205470" y="3733922"/>
            <a:ext cx="284538" cy="201930"/>
          </a:xfrm>
          <a:prstGeom prst="rect">
            <a:avLst/>
          </a:prstGeom>
        </p:spPr>
      </p:pic>
    </p:spTree>
    <p:extLst>
      <p:ext uri="{BB962C8B-B14F-4D97-AF65-F5344CB8AC3E}">
        <p14:creationId xmlns:p14="http://schemas.microsoft.com/office/powerpoint/2010/main" val="1120053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Multiple Hypothesis Testing</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172200" cy="3190875"/>
          </a:xfrm>
        </p:spPr>
        <p:txBody>
          <a:bodyPr/>
          <a:lstStyle/>
          <a:p>
            <a:pPr>
              <a:lnSpc>
                <a:spcPct val="90000"/>
              </a:lnSpc>
            </a:pPr>
            <a:r>
              <a:rPr lang="en-US" altLang="en-US" sz="1800" dirty="0">
                <a:ea typeface="ＭＳ Ｐゴシック" panose="020B0600070205080204" pitchFamily="34" charset="-128"/>
              </a:rPr>
              <a:t>Let’s now consider multiple tests, in particular repeated tests of the same hypothesis</a:t>
            </a:r>
          </a:p>
          <a:p>
            <a:pPr>
              <a:lnSpc>
                <a:spcPct val="90000"/>
              </a:lnSpc>
            </a:pPr>
            <a:r>
              <a:rPr lang="en-US" altLang="en-US" sz="1800" dirty="0">
                <a:ea typeface="ＭＳ Ｐゴシック" panose="020B0600070205080204" pitchFamily="34" charset="-128"/>
              </a:rPr>
              <a:t>The row-focused </a:t>
            </a:r>
            <a:r>
              <a:rPr lang="en-US" altLang="en-US" sz="1800" dirty="0" err="1">
                <a:ea typeface="ＭＳ Ｐゴシック" panose="020B0600070205080204" pitchFamily="34" charset="-128"/>
              </a:rPr>
              <a:t>Neyman</a:t>
            </a:r>
            <a:r>
              <a:rPr lang="en-US" altLang="en-US" sz="1800" dirty="0">
                <a:ea typeface="ＭＳ Ｐゴシック" panose="020B0600070205080204" pitchFamily="34" charset="-128"/>
              </a:rPr>
              <a:t>-Pearson paradigm provides a priori control over errors made in those cases in which the null hypothesis is true</a:t>
            </a:r>
          </a:p>
          <a:p>
            <a:pPr>
              <a:lnSpc>
                <a:spcPct val="90000"/>
              </a:lnSpc>
            </a:pPr>
            <a:r>
              <a:rPr lang="en-US" altLang="en-US" sz="1800" dirty="0">
                <a:ea typeface="ＭＳ Ｐゴシック" panose="020B0600070205080204" pitchFamily="34" charset="-128"/>
              </a:rPr>
              <a:t>This isn’t very natural when the hypotheses are “cases” which arise randomly according to their prevalence</a:t>
            </a:r>
          </a:p>
          <a:p>
            <a:pPr>
              <a:lnSpc>
                <a:spcPct val="90000"/>
              </a:lnSpc>
            </a:pPr>
            <a:r>
              <a:rPr lang="en-US" altLang="en-US" sz="1800" dirty="0">
                <a:ea typeface="ＭＳ Ｐゴシック" panose="020B0600070205080204" pitchFamily="34" charset="-128"/>
              </a:rPr>
              <a:t>It also makes little sense when we’re testing a bag of </a:t>
            </a:r>
            <a:r>
              <a:rPr lang="en-US" altLang="en-US" sz="1800" dirty="0">
                <a:solidFill>
                  <a:schemeClr val="accent1"/>
                </a:solidFill>
                <a:ea typeface="ＭＳ Ｐゴシック" panose="020B0600070205080204" pitchFamily="34" charset="-128"/>
              </a:rPr>
              <a:t>different</a:t>
            </a:r>
            <a:r>
              <a:rPr lang="en-US" altLang="en-US" sz="1800" dirty="0">
                <a:ea typeface="ＭＳ Ｐゴシック" panose="020B0600070205080204" pitchFamily="34" charset="-128"/>
              </a:rPr>
              <a:t> hypothesis (cf., A/B testing)</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794966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2AF5966E-2683-414E-820E-76AEF126BDC7}"/>
              </a:ext>
            </a:extLst>
          </p:cNvPr>
          <p:cNvSpPr>
            <a:spLocks noGrp="1" noChangeArrowheads="1"/>
          </p:cNvSpPr>
          <p:nvPr>
            <p:ph type="title"/>
          </p:nvPr>
        </p:nvSpPr>
        <p:spPr>
          <a:xfrm>
            <a:off x="840922" y="180975"/>
            <a:ext cx="7388678" cy="857250"/>
          </a:xfrm>
        </p:spPr>
        <p:txBody>
          <a:bodyPr>
            <a:noAutofit/>
          </a:bodyPr>
          <a:lstStyle/>
          <a:p>
            <a:r>
              <a:rPr lang="en-US" altLang="en-US" sz="2700" dirty="0">
                <a:ea typeface="ＭＳ Ｐゴシック" panose="020B0600070205080204" pitchFamily="34" charset="-128"/>
              </a:rPr>
              <a:t>Multiple Decisions: The Statistical Problem</a:t>
            </a:r>
          </a:p>
        </p:txBody>
      </p:sp>
      <p:pic>
        <p:nvPicPr>
          <p:cNvPr id="4" name="pasted-image.jpeg">
            <a:extLst>
              <a:ext uri="{FF2B5EF4-FFF2-40B4-BE49-F238E27FC236}">
                <a16:creationId xmlns:a16="http://schemas.microsoft.com/office/drawing/2014/main" id="{148517D6-85BF-2A4B-8BC7-5151C3F57B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610" y="1340644"/>
            <a:ext cx="4688681" cy="275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0620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4" y="276225"/>
            <a:ext cx="6571526" cy="857250"/>
          </a:xfrm>
        </p:spPr>
        <p:txBody>
          <a:bodyPr>
            <a:normAutofit/>
          </a:bodyPr>
          <a:lstStyle/>
          <a:p>
            <a:r>
              <a:rPr lang="en-US" altLang="en-US" sz="2700" dirty="0">
                <a:ea typeface="ＭＳ Ｐゴシック" panose="020B0600070205080204" pitchFamily="34" charset="-128"/>
              </a:rPr>
              <a:t>The Basic Two-by-Two Table</a:t>
            </a:r>
          </a:p>
        </p:txBody>
      </p:sp>
      <p:sp>
        <p:nvSpPr>
          <p:cNvPr id="2" name="Footer Placeholder 1">
            <a:extLst>
              <a:ext uri="{FF2B5EF4-FFF2-40B4-BE49-F238E27FC236}">
                <a16:creationId xmlns:a16="http://schemas.microsoft.com/office/drawing/2014/main" id="{92F13761-BD1A-C04D-A290-0FF419551A4F}"/>
              </a:ext>
            </a:extLst>
          </p:cNvPr>
          <p:cNvSpPr>
            <a:spLocks noGrp="1"/>
          </p:cNvSpPr>
          <p:nvPr>
            <p:ph type="ftr" sz="quarter" idx="3"/>
          </p:nvPr>
        </p:nvSpPr>
        <p:spPr/>
        <p:txBody>
          <a:bodyPr/>
          <a:lstStyle/>
          <a:p>
            <a:r>
              <a:rPr lang="en-US"/>
              <a:t>University of California, Berkeley</a:t>
            </a:r>
            <a:endParaRPr lang="en-US" dirty="0"/>
          </a:p>
        </p:txBody>
      </p:sp>
      <p:graphicFrame>
        <p:nvGraphicFramePr>
          <p:cNvPr id="3" name="Table 2">
            <a:extLst>
              <a:ext uri="{FF2B5EF4-FFF2-40B4-BE49-F238E27FC236}">
                <a16:creationId xmlns:a16="http://schemas.microsoft.com/office/drawing/2014/main" id="{BA8124FA-19E4-9546-9C40-3DE00D3C0C08}"/>
              </a:ext>
            </a:extLst>
          </p:cNvPr>
          <p:cNvGraphicFramePr>
            <a:graphicFrameLocks noGrp="1"/>
          </p:cNvGraphicFramePr>
          <p:nvPr>
            <p:extLst/>
          </p:nvPr>
        </p:nvGraphicFramePr>
        <p:xfrm>
          <a:off x="3439114" y="1824235"/>
          <a:ext cx="1901630" cy="1483260"/>
        </p:xfrm>
        <a:graphic>
          <a:graphicData uri="http://schemas.openxmlformats.org/drawingml/2006/table">
            <a:tbl>
              <a:tblPr firstRow="1" bandRow="1">
                <a:tableStyleId>{5940675A-B579-460E-94D1-54222C63F5DA}</a:tableStyleId>
              </a:tblPr>
              <a:tblGrid>
                <a:gridCol w="950815">
                  <a:extLst>
                    <a:ext uri="{9D8B030D-6E8A-4147-A177-3AD203B41FA5}">
                      <a16:colId xmlns:a16="http://schemas.microsoft.com/office/drawing/2014/main" val="2867805166"/>
                    </a:ext>
                  </a:extLst>
                </a:gridCol>
                <a:gridCol w="950815">
                  <a:extLst>
                    <a:ext uri="{9D8B030D-6E8A-4147-A177-3AD203B41FA5}">
                      <a16:colId xmlns:a16="http://schemas.microsoft.com/office/drawing/2014/main" val="3118259853"/>
                    </a:ext>
                  </a:extLst>
                </a:gridCol>
              </a:tblGrid>
              <a:tr h="741630">
                <a:tc>
                  <a:txBody>
                    <a:bodyPr/>
                    <a:lstStyle/>
                    <a:p>
                      <a:pPr algn="ctr"/>
                      <a:r>
                        <a:rPr lang="en-US" dirty="0"/>
                        <a:t>TN</a:t>
                      </a:r>
                    </a:p>
                  </a:txBody>
                  <a:tcPr anchor="ctr"/>
                </a:tc>
                <a:tc>
                  <a:txBody>
                    <a:bodyPr/>
                    <a:lstStyle/>
                    <a:p>
                      <a:pPr algn="ctr"/>
                      <a:r>
                        <a:rPr lang="en-US" dirty="0"/>
                        <a:t>FP</a:t>
                      </a:r>
                    </a:p>
                  </a:txBody>
                  <a:tcPr anchor="ctr"/>
                </a:tc>
                <a:extLst>
                  <a:ext uri="{0D108BD9-81ED-4DB2-BD59-A6C34878D82A}">
                    <a16:rowId xmlns:a16="http://schemas.microsoft.com/office/drawing/2014/main" val="2465380068"/>
                  </a:ext>
                </a:extLst>
              </a:tr>
              <a:tr h="741630">
                <a:tc>
                  <a:txBody>
                    <a:bodyPr/>
                    <a:lstStyle/>
                    <a:p>
                      <a:pPr algn="ctr"/>
                      <a:r>
                        <a:rPr lang="en-US" dirty="0"/>
                        <a:t>FN</a:t>
                      </a:r>
                    </a:p>
                  </a:txBody>
                  <a:tcPr anchor="ctr"/>
                </a:tc>
                <a:tc>
                  <a:txBody>
                    <a:bodyPr/>
                    <a:lstStyle/>
                    <a:p>
                      <a:pPr algn="ctr"/>
                      <a:r>
                        <a:rPr lang="en-US" dirty="0"/>
                        <a:t>TP</a:t>
                      </a:r>
                    </a:p>
                  </a:txBody>
                  <a:tcPr anchor="ctr"/>
                </a:tc>
                <a:extLst>
                  <a:ext uri="{0D108BD9-81ED-4DB2-BD59-A6C34878D82A}">
                    <a16:rowId xmlns:a16="http://schemas.microsoft.com/office/drawing/2014/main" val="2934244337"/>
                  </a:ext>
                </a:extLst>
              </a:tr>
            </a:tbl>
          </a:graphicData>
        </a:graphic>
      </p:graphicFrame>
      <p:sp>
        <p:nvSpPr>
          <p:cNvPr id="4" name="TextBox 3">
            <a:extLst>
              <a:ext uri="{FF2B5EF4-FFF2-40B4-BE49-F238E27FC236}">
                <a16:creationId xmlns:a16="http://schemas.microsoft.com/office/drawing/2014/main" id="{94F93651-864A-E64A-9DDC-CBBAD2BB67C9}"/>
              </a:ext>
            </a:extLst>
          </p:cNvPr>
          <p:cNvSpPr txBox="1"/>
          <p:nvPr/>
        </p:nvSpPr>
        <p:spPr>
          <a:xfrm>
            <a:off x="3812687" y="1133475"/>
            <a:ext cx="1154483" cy="369332"/>
          </a:xfrm>
          <a:prstGeom prst="rect">
            <a:avLst/>
          </a:prstGeom>
          <a:noFill/>
        </p:spPr>
        <p:txBody>
          <a:bodyPr wrap="none" rtlCol="0">
            <a:spAutoFit/>
          </a:bodyPr>
          <a:lstStyle/>
          <a:p>
            <a:r>
              <a:rPr lang="en-US" dirty="0"/>
              <a:t>Decision</a:t>
            </a:r>
          </a:p>
        </p:txBody>
      </p:sp>
      <p:sp>
        <p:nvSpPr>
          <p:cNvPr id="5" name="TextBox 4">
            <a:extLst>
              <a:ext uri="{FF2B5EF4-FFF2-40B4-BE49-F238E27FC236}">
                <a16:creationId xmlns:a16="http://schemas.microsoft.com/office/drawing/2014/main" id="{E1837D10-8289-3844-A408-F90F295CA70D}"/>
              </a:ext>
            </a:extLst>
          </p:cNvPr>
          <p:cNvSpPr txBox="1"/>
          <p:nvPr/>
        </p:nvSpPr>
        <p:spPr>
          <a:xfrm rot="16200000">
            <a:off x="2354776" y="2381198"/>
            <a:ext cx="969753" cy="369332"/>
          </a:xfrm>
          <a:prstGeom prst="rect">
            <a:avLst/>
          </a:prstGeom>
          <a:noFill/>
        </p:spPr>
        <p:txBody>
          <a:bodyPr wrap="none" rtlCol="0">
            <a:spAutoFit/>
          </a:bodyPr>
          <a:lstStyle/>
          <a:p>
            <a:r>
              <a:rPr lang="en-US" dirty="0"/>
              <a:t>Reality</a:t>
            </a:r>
          </a:p>
        </p:txBody>
      </p:sp>
      <p:sp>
        <p:nvSpPr>
          <p:cNvPr id="6" name="TextBox 5">
            <a:extLst>
              <a:ext uri="{FF2B5EF4-FFF2-40B4-BE49-F238E27FC236}">
                <a16:creationId xmlns:a16="http://schemas.microsoft.com/office/drawing/2014/main" id="{545695AA-7E85-FE43-9EDE-EAC6D5D7A085}"/>
              </a:ext>
            </a:extLst>
          </p:cNvPr>
          <p:cNvSpPr txBox="1"/>
          <p:nvPr/>
        </p:nvSpPr>
        <p:spPr>
          <a:xfrm>
            <a:off x="3752536" y="1477589"/>
            <a:ext cx="314510" cy="338554"/>
          </a:xfrm>
          <a:prstGeom prst="rect">
            <a:avLst/>
          </a:prstGeom>
          <a:noFill/>
        </p:spPr>
        <p:txBody>
          <a:bodyPr wrap="none" rtlCol="0">
            <a:spAutoFit/>
          </a:bodyPr>
          <a:lstStyle/>
          <a:p>
            <a:r>
              <a:rPr lang="en-US" sz="1600" dirty="0"/>
              <a:t>0</a:t>
            </a:r>
          </a:p>
        </p:txBody>
      </p:sp>
      <p:sp>
        <p:nvSpPr>
          <p:cNvPr id="8" name="TextBox 7">
            <a:extLst>
              <a:ext uri="{FF2B5EF4-FFF2-40B4-BE49-F238E27FC236}">
                <a16:creationId xmlns:a16="http://schemas.microsoft.com/office/drawing/2014/main" id="{83077F31-4469-2A4B-B6A4-EE2A5C766DDB}"/>
              </a:ext>
            </a:extLst>
          </p:cNvPr>
          <p:cNvSpPr txBox="1"/>
          <p:nvPr/>
        </p:nvSpPr>
        <p:spPr>
          <a:xfrm rot="16200000">
            <a:off x="3069607" y="2001324"/>
            <a:ext cx="314510" cy="338554"/>
          </a:xfrm>
          <a:prstGeom prst="rect">
            <a:avLst/>
          </a:prstGeom>
          <a:noFill/>
        </p:spPr>
        <p:txBody>
          <a:bodyPr wrap="none" rtlCol="0">
            <a:spAutoFit/>
          </a:bodyPr>
          <a:lstStyle/>
          <a:p>
            <a:r>
              <a:rPr lang="en-US" sz="1600" dirty="0"/>
              <a:t>0</a:t>
            </a:r>
          </a:p>
        </p:txBody>
      </p:sp>
      <p:sp>
        <p:nvSpPr>
          <p:cNvPr id="9" name="TextBox 8">
            <a:extLst>
              <a:ext uri="{FF2B5EF4-FFF2-40B4-BE49-F238E27FC236}">
                <a16:creationId xmlns:a16="http://schemas.microsoft.com/office/drawing/2014/main" id="{90D952DE-337D-C44F-9264-C4C9DA288CDB}"/>
              </a:ext>
            </a:extLst>
          </p:cNvPr>
          <p:cNvSpPr txBox="1"/>
          <p:nvPr/>
        </p:nvSpPr>
        <p:spPr>
          <a:xfrm rot="16200000">
            <a:off x="3064899" y="2755670"/>
            <a:ext cx="314510" cy="338554"/>
          </a:xfrm>
          <a:prstGeom prst="rect">
            <a:avLst/>
          </a:prstGeom>
          <a:noFill/>
        </p:spPr>
        <p:txBody>
          <a:bodyPr wrap="none" rtlCol="0">
            <a:spAutoFit/>
          </a:bodyPr>
          <a:lstStyle/>
          <a:p>
            <a:r>
              <a:rPr lang="en-US" sz="1600" dirty="0"/>
              <a:t>1</a:t>
            </a:r>
          </a:p>
        </p:txBody>
      </p:sp>
      <p:sp>
        <p:nvSpPr>
          <p:cNvPr id="10" name="TextBox 9">
            <a:extLst>
              <a:ext uri="{FF2B5EF4-FFF2-40B4-BE49-F238E27FC236}">
                <a16:creationId xmlns:a16="http://schemas.microsoft.com/office/drawing/2014/main" id="{9D2FF5FF-2206-4444-99F9-B97F1BFC24FD}"/>
              </a:ext>
            </a:extLst>
          </p:cNvPr>
          <p:cNvSpPr txBox="1"/>
          <p:nvPr/>
        </p:nvSpPr>
        <p:spPr>
          <a:xfrm>
            <a:off x="4677203" y="1481915"/>
            <a:ext cx="314510" cy="338554"/>
          </a:xfrm>
          <a:prstGeom prst="rect">
            <a:avLst/>
          </a:prstGeom>
          <a:noFill/>
        </p:spPr>
        <p:txBody>
          <a:bodyPr wrap="none" rtlCol="0">
            <a:spAutoFit/>
          </a:bodyPr>
          <a:lstStyle/>
          <a:p>
            <a:r>
              <a:rPr lang="en-US" sz="1600" dirty="0"/>
              <a:t>1</a:t>
            </a:r>
          </a:p>
        </p:txBody>
      </p:sp>
      <p:sp>
        <p:nvSpPr>
          <p:cNvPr id="7" name="TextBox 6">
            <a:extLst>
              <a:ext uri="{FF2B5EF4-FFF2-40B4-BE49-F238E27FC236}">
                <a16:creationId xmlns:a16="http://schemas.microsoft.com/office/drawing/2014/main" id="{89425DF4-E549-C941-B59C-A3A946F4ECDC}"/>
              </a:ext>
            </a:extLst>
          </p:cNvPr>
          <p:cNvSpPr txBox="1"/>
          <p:nvPr/>
        </p:nvSpPr>
        <p:spPr>
          <a:xfrm>
            <a:off x="6229802" y="1740626"/>
            <a:ext cx="2457148" cy="369332"/>
          </a:xfrm>
          <a:prstGeom prst="rect">
            <a:avLst/>
          </a:prstGeom>
          <a:noFill/>
        </p:spPr>
        <p:txBody>
          <a:bodyPr wrap="none" rtlCol="0">
            <a:spAutoFit/>
          </a:bodyPr>
          <a:lstStyle/>
          <a:p>
            <a:r>
              <a:rPr lang="en-US" dirty="0"/>
              <a:t>TN = True Negative</a:t>
            </a:r>
          </a:p>
        </p:txBody>
      </p:sp>
      <p:sp>
        <p:nvSpPr>
          <p:cNvPr id="11" name="TextBox 10">
            <a:extLst>
              <a:ext uri="{FF2B5EF4-FFF2-40B4-BE49-F238E27FC236}">
                <a16:creationId xmlns:a16="http://schemas.microsoft.com/office/drawing/2014/main" id="{5B5273A8-EF14-3E48-B703-5C1F7B545768}"/>
              </a:ext>
            </a:extLst>
          </p:cNvPr>
          <p:cNvSpPr txBox="1"/>
          <p:nvPr/>
        </p:nvSpPr>
        <p:spPr>
          <a:xfrm>
            <a:off x="6259646" y="2162534"/>
            <a:ext cx="2358594" cy="369332"/>
          </a:xfrm>
          <a:prstGeom prst="rect">
            <a:avLst/>
          </a:prstGeom>
          <a:noFill/>
        </p:spPr>
        <p:txBody>
          <a:bodyPr wrap="none" rtlCol="0">
            <a:spAutoFit/>
          </a:bodyPr>
          <a:lstStyle/>
          <a:p>
            <a:r>
              <a:rPr lang="en-US" dirty="0"/>
              <a:t>FP = False Positive</a:t>
            </a:r>
          </a:p>
        </p:txBody>
      </p:sp>
      <p:sp>
        <p:nvSpPr>
          <p:cNvPr id="13" name="TextBox 12">
            <a:extLst>
              <a:ext uri="{FF2B5EF4-FFF2-40B4-BE49-F238E27FC236}">
                <a16:creationId xmlns:a16="http://schemas.microsoft.com/office/drawing/2014/main" id="{C3C916A8-5DBC-D441-819A-595A39FEC8FE}"/>
              </a:ext>
            </a:extLst>
          </p:cNvPr>
          <p:cNvSpPr txBox="1"/>
          <p:nvPr/>
        </p:nvSpPr>
        <p:spPr>
          <a:xfrm>
            <a:off x="6229802" y="2622605"/>
            <a:ext cx="2527743" cy="369332"/>
          </a:xfrm>
          <a:prstGeom prst="rect">
            <a:avLst/>
          </a:prstGeom>
          <a:noFill/>
        </p:spPr>
        <p:txBody>
          <a:bodyPr wrap="none" rtlCol="0">
            <a:spAutoFit/>
          </a:bodyPr>
          <a:lstStyle/>
          <a:p>
            <a:r>
              <a:rPr lang="en-US" dirty="0"/>
              <a:t>FN = False Negative</a:t>
            </a:r>
          </a:p>
        </p:txBody>
      </p:sp>
      <p:sp>
        <p:nvSpPr>
          <p:cNvPr id="14" name="TextBox 13">
            <a:extLst>
              <a:ext uri="{FF2B5EF4-FFF2-40B4-BE49-F238E27FC236}">
                <a16:creationId xmlns:a16="http://schemas.microsoft.com/office/drawing/2014/main" id="{D868C029-A8AB-1241-8C9B-5CB39D5D93CD}"/>
              </a:ext>
            </a:extLst>
          </p:cNvPr>
          <p:cNvSpPr txBox="1"/>
          <p:nvPr/>
        </p:nvSpPr>
        <p:spPr>
          <a:xfrm>
            <a:off x="6259646" y="3072516"/>
            <a:ext cx="2278381" cy="369332"/>
          </a:xfrm>
          <a:prstGeom prst="rect">
            <a:avLst/>
          </a:prstGeom>
          <a:noFill/>
        </p:spPr>
        <p:txBody>
          <a:bodyPr wrap="none" rtlCol="0">
            <a:spAutoFit/>
          </a:bodyPr>
          <a:lstStyle/>
          <a:p>
            <a:r>
              <a:rPr lang="en-US" dirty="0"/>
              <a:t>FP = True Positive</a:t>
            </a:r>
          </a:p>
        </p:txBody>
      </p:sp>
    </p:spTree>
    <p:extLst>
      <p:ext uri="{BB962C8B-B14F-4D97-AF65-F5344CB8AC3E}">
        <p14:creationId xmlns:p14="http://schemas.microsoft.com/office/powerpoint/2010/main" val="511294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asted-image.jpeg">
            <a:extLst>
              <a:ext uri="{FF2B5EF4-FFF2-40B4-BE49-F238E27FC236}">
                <a16:creationId xmlns:a16="http://schemas.microsoft.com/office/drawing/2014/main" id="{8FDA142F-E06D-7146-892F-72CD8043E5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9317" y="0"/>
            <a:ext cx="3152660" cy="46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63002695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asted-image.png">
            <a:extLst>
              <a:ext uri="{FF2B5EF4-FFF2-40B4-BE49-F238E27FC236}">
                <a16:creationId xmlns:a16="http://schemas.microsoft.com/office/drawing/2014/main" id="{26583713-2758-5C42-AFAF-32E2AA8C62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9666" y="283369"/>
            <a:ext cx="3207544" cy="39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03760106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A First Attempt:  Bonferroni</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737041" cy="3190875"/>
          </a:xfrm>
        </p:spPr>
        <p:txBody>
          <a:bodyPr/>
          <a:lstStyle/>
          <a:p>
            <a:pPr>
              <a:lnSpc>
                <a:spcPct val="90000"/>
              </a:lnSpc>
            </a:pPr>
            <a:r>
              <a:rPr lang="en-US" altLang="en-US" sz="1800" dirty="0">
                <a:ea typeface="ＭＳ Ｐゴシック" panose="020B0600070205080204" pitchFamily="34" charset="-128"/>
              </a:rPr>
              <a:t>Let’s suppose that we’re conducting      tests, not just one</a:t>
            </a:r>
          </a:p>
          <a:p>
            <a:pPr>
              <a:lnSpc>
                <a:spcPct val="90000"/>
              </a:lnSpc>
            </a:pPr>
            <a:r>
              <a:rPr lang="en-US" altLang="en-US" sz="1800" dirty="0">
                <a:ea typeface="ＭＳ Ｐゴシック" panose="020B0600070205080204" pitchFamily="34" charset="-128"/>
              </a:rPr>
              <a:t>Let     denote the number of false-positive errors in my      tests, and let                 denote the event of a false positive error on the </a:t>
            </a:r>
            <a:r>
              <a:rPr lang="en-US" altLang="en-US" sz="1800" i="1" dirty="0">
                <a:ea typeface="ＭＳ Ｐゴシック" panose="020B0600070205080204" pitchFamily="34" charset="-128"/>
              </a:rPr>
              <a:t>    </a:t>
            </a:r>
            <a:r>
              <a:rPr lang="en-US" altLang="en-US" sz="1800" dirty="0">
                <a:ea typeface="ＭＳ Ｐゴシック" panose="020B0600070205080204" pitchFamily="34" charset="-128"/>
              </a:rPr>
              <a:t>  test </a:t>
            </a:r>
          </a:p>
          <a:p>
            <a:pPr>
              <a:lnSpc>
                <a:spcPct val="90000"/>
              </a:lnSpc>
            </a:pPr>
            <a:r>
              <a:rPr lang="en-US" altLang="en-US" sz="1800" dirty="0">
                <a:ea typeface="ＭＳ Ｐゴシック" panose="020B0600070205080204" pitchFamily="34" charset="-128"/>
              </a:rPr>
              <a:t>Let’s use a rejection threshold of           in the classical paradigm instead of</a:t>
            </a:r>
          </a:p>
          <a:p>
            <a:pPr>
              <a:lnSpc>
                <a:spcPct val="90000"/>
              </a:lnSpc>
            </a:pPr>
            <a:r>
              <a:rPr lang="en-US" altLang="en-US" sz="1800" dirty="0">
                <a:ea typeface="ＭＳ Ｐゴシック" panose="020B0600070205080204" pitchFamily="34" charset="-128"/>
              </a:rPr>
              <a:t>This controls a certain error rate…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54B19937-024A-8A40-BA5E-38D0248EDD4D}"/>
              </a:ext>
            </a:extLst>
          </p:cNvPr>
          <p:cNvPicPr>
            <a:picLocks noChangeAspect="1"/>
          </p:cNvPicPr>
          <p:nvPr/>
        </p:nvPicPr>
        <p:blipFill>
          <a:blip r:embed="rId2"/>
          <a:stretch>
            <a:fillRect/>
          </a:stretch>
        </p:blipFill>
        <p:spPr>
          <a:xfrm>
            <a:off x="5588956" y="1480630"/>
            <a:ext cx="253494" cy="139013"/>
          </a:xfrm>
          <a:prstGeom prst="rect">
            <a:avLst/>
          </a:prstGeom>
        </p:spPr>
      </p:pic>
      <p:pic>
        <p:nvPicPr>
          <p:cNvPr id="4" name="Picture 3">
            <a:extLst>
              <a:ext uri="{FF2B5EF4-FFF2-40B4-BE49-F238E27FC236}">
                <a16:creationId xmlns:a16="http://schemas.microsoft.com/office/drawing/2014/main" id="{02D0BFDE-8716-C044-A93E-9CC91DE97B04}"/>
              </a:ext>
            </a:extLst>
          </p:cNvPr>
          <p:cNvPicPr>
            <a:picLocks noChangeAspect="1"/>
          </p:cNvPicPr>
          <p:nvPr/>
        </p:nvPicPr>
        <p:blipFill>
          <a:blip r:embed="rId3"/>
          <a:stretch>
            <a:fillRect/>
          </a:stretch>
        </p:blipFill>
        <p:spPr>
          <a:xfrm>
            <a:off x="5288292" y="2502675"/>
            <a:ext cx="523678" cy="272903"/>
          </a:xfrm>
          <a:prstGeom prst="rect">
            <a:avLst/>
          </a:prstGeom>
        </p:spPr>
      </p:pic>
      <p:pic>
        <p:nvPicPr>
          <p:cNvPr id="5" name="Picture 4">
            <a:extLst>
              <a:ext uri="{FF2B5EF4-FFF2-40B4-BE49-F238E27FC236}">
                <a16:creationId xmlns:a16="http://schemas.microsoft.com/office/drawing/2014/main" id="{6D171906-AE5B-6141-B98F-1E34DFEFEBE5}"/>
              </a:ext>
            </a:extLst>
          </p:cNvPr>
          <p:cNvPicPr>
            <a:picLocks noChangeAspect="1"/>
          </p:cNvPicPr>
          <p:nvPr/>
        </p:nvPicPr>
        <p:blipFill>
          <a:blip r:embed="rId4"/>
          <a:stretch>
            <a:fillRect/>
          </a:stretch>
        </p:blipFill>
        <p:spPr>
          <a:xfrm>
            <a:off x="3996420" y="2807502"/>
            <a:ext cx="180160" cy="139215"/>
          </a:xfrm>
          <a:prstGeom prst="rect">
            <a:avLst/>
          </a:prstGeom>
        </p:spPr>
      </p:pic>
      <p:pic>
        <p:nvPicPr>
          <p:cNvPr id="6" name="Picture 5">
            <a:extLst>
              <a:ext uri="{FF2B5EF4-FFF2-40B4-BE49-F238E27FC236}">
                <a16:creationId xmlns:a16="http://schemas.microsoft.com/office/drawing/2014/main" id="{27820F50-BCE2-7343-B954-B9A20A0B186D}"/>
              </a:ext>
            </a:extLst>
          </p:cNvPr>
          <p:cNvPicPr>
            <a:picLocks noChangeAspect="1"/>
          </p:cNvPicPr>
          <p:nvPr/>
        </p:nvPicPr>
        <p:blipFill>
          <a:blip r:embed="rId5"/>
          <a:stretch>
            <a:fillRect/>
          </a:stretch>
        </p:blipFill>
        <p:spPr>
          <a:xfrm>
            <a:off x="2320895" y="1739663"/>
            <a:ext cx="178025" cy="178025"/>
          </a:xfrm>
          <a:prstGeom prst="rect">
            <a:avLst/>
          </a:prstGeom>
        </p:spPr>
      </p:pic>
      <p:pic>
        <p:nvPicPr>
          <p:cNvPr id="9" name="Picture 8">
            <a:extLst>
              <a:ext uri="{FF2B5EF4-FFF2-40B4-BE49-F238E27FC236}">
                <a16:creationId xmlns:a16="http://schemas.microsoft.com/office/drawing/2014/main" id="{7BC922C7-66E8-BB42-8EAF-16BD3D32D291}"/>
              </a:ext>
            </a:extLst>
          </p:cNvPr>
          <p:cNvPicPr>
            <a:picLocks noChangeAspect="1"/>
          </p:cNvPicPr>
          <p:nvPr/>
        </p:nvPicPr>
        <p:blipFill>
          <a:blip r:embed="rId2"/>
          <a:stretch>
            <a:fillRect/>
          </a:stretch>
        </p:blipFill>
        <p:spPr>
          <a:xfrm>
            <a:off x="7450123" y="1759168"/>
            <a:ext cx="253494" cy="139013"/>
          </a:xfrm>
          <a:prstGeom prst="rect">
            <a:avLst/>
          </a:prstGeom>
        </p:spPr>
      </p:pic>
      <p:pic>
        <p:nvPicPr>
          <p:cNvPr id="8" name="Picture 7">
            <a:extLst>
              <a:ext uri="{FF2B5EF4-FFF2-40B4-BE49-F238E27FC236}">
                <a16:creationId xmlns:a16="http://schemas.microsoft.com/office/drawing/2014/main" id="{C7AD0156-609F-2043-87B3-9BF033BF032D}"/>
              </a:ext>
            </a:extLst>
          </p:cNvPr>
          <p:cNvPicPr>
            <a:picLocks noChangeAspect="1"/>
          </p:cNvPicPr>
          <p:nvPr/>
        </p:nvPicPr>
        <p:blipFill>
          <a:blip r:embed="rId6"/>
          <a:stretch>
            <a:fillRect/>
          </a:stretch>
        </p:blipFill>
        <p:spPr>
          <a:xfrm>
            <a:off x="3293964" y="1968082"/>
            <a:ext cx="881526" cy="241603"/>
          </a:xfrm>
          <a:prstGeom prst="rect">
            <a:avLst/>
          </a:prstGeom>
        </p:spPr>
      </p:pic>
      <p:pic>
        <p:nvPicPr>
          <p:cNvPr id="10" name="Picture 9">
            <a:extLst>
              <a:ext uri="{FF2B5EF4-FFF2-40B4-BE49-F238E27FC236}">
                <a16:creationId xmlns:a16="http://schemas.microsoft.com/office/drawing/2014/main" id="{AE8AF390-EBD6-404B-AB0B-28AE823B28CC}"/>
              </a:ext>
            </a:extLst>
          </p:cNvPr>
          <p:cNvPicPr>
            <a:picLocks noChangeAspect="1"/>
          </p:cNvPicPr>
          <p:nvPr/>
        </p:nvPicPr>
        <p:blipFill>
          <a:blip r:embed="rId7"/>
          <a:stretch>
            <a:fillRect/>
          </a:stretch>
        </p:blipFill>
        <p:spPr>
          <a:xfrm>
            <a:off x="3154118" y="2224860"/>
            <a:ext cx="340652" cy="192542"/>
          </a:xfrm>
          <a:prstGeom prst="rect">
            <a:avLst/>
          </a:prstGeom>
        </p:spPr>
      </p:pic>
    </p:spTree>
    <p:extLst>
      <p:ext uri="{BB962C8B-B14F-4D97-AF65-F5344CB8AC3E}">
        <p14:creationId xmlns:p14="http://schemas.microsoft.com/office/powerpoint/2010/main" val="3268986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A First Attempt:  Bonferroni</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737041" cy="3190875"/>
          </a:xfrm>
        </p:spPr>
        <p:txBody>
          <a:bodyPr/>
          <a:lstStyle/>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7" name="Picture 6">
            <a:extLst>
              <a:ext uri="{FF2B5EF4-FFF2-40B4-BE49-F238E27FC236}">
                <a16:creationId xmlns:a16="http://schemas.microsoft.com/office/drawing/2014/main" id="{DD6AD90B-8025-CD4E-86C1-319E16B27B03}"/>
              </a:ext>
            </a:extLst>
          </p:cNvPr>
          <p:cNvPicPr>
            <a:picLocks noChangeAspect="1"/>
          </p:cNvPicPr>
          <p:nvPr/>
        </p:nvPicPr>
        <p:blipFill>
          <a:blip r:embed="rId2"/>
          <a:stretch>
            <a:fillRect/>
          </a:stretch>
        </p:blipFill>
        <p:spPr>
          <a:xfrm>
            <a:off x="2764482" y="1283334"/>
            <a:ext cx="3191256" cy="2240083"/>
          </a:xfrm>
          <a:prstGeom prst="rect">
            <a:avLst/>
          </a:prstGeom>
        </p:spPr>
      </p:pic>
      <p:sp>
        <p:nvSpPr>
          <p:cNvPr id="13" name="Content Placeholder 2">
            <a:extLst>
              <a:ext uri="{FF2B5EF4-FFF2-40B4-BE49-F238E27FC236}">
                <a16:creationId xmlns:a16="http://schemas.microsoft.com/office/drawing/2014/main" id="{C72A2023-78B0-A843-B32F-34096C2230C1}"/>
              </a:ext>
            </a:extLst>
          </p:cNvPr>
          <p:cNvSpPr txBox="1">
            <a:spLocks noChangeArrowheads="1"/>
          </p:cNvSpPr>
          <p:nvPr/>
        </p:nvSpPr>
        <p:spPr>
          <a:xfrm>
            <a:off x="990915" y="3809923"/>
            <a:ext cx="6867862" cy="158334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altLang="en-US" sz="1800" dirty="0">
                <a:ea typeface="ＭＳ Ｐゴシック" panose="020B0600070205080204" pitchFamily="34" charset="-128"/>
              </a:rPr>
              <a:t>We’ve controlled a quantity known as the </a:t>
            </a:r>
            <a:r>
              <a:rPr lang="en-US" altLang="en-US" sz="1800" dirty="0">
                <a:solidFill>
                  <a:schemeClr val="accent2"/>
                </a:solidFill>
                <a:ea typeface="ＭＳ Ｐゴシック" panose="020B0600070205080204" pitchFamily="34" charset="-128"/>
              </a:rPr>
              <a:t>family-wise error rate</a:t>
            </a:r>
            <a:r>
              <a:rPr lang="en-US" altLang="en-US" sz="1800" dirty="0">
                <a:ea typeface="ＭＳ Ｐゴシック" panose="020B0600070205080204" pitchFamily="34" charset="-128"/>
              </a:rPr>
              <a:t> (FWER)</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Tree>
    <p:extLst>
      <p:ext uri="{BB962C8B-B14F-4D97-AF65-F5344CB8AC3E}">
        <p14:creationId xmlns:p14="http://schemas.microsoft.com/office/powerpoint/2010/main" val="273709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63BC146-64CF-9841-9073-AC92E9F2CE2A}"/>
              </a:ext>
            </a:extLst>
          </p:cNvPr>
          <p:cNvGrpSpPr/>
          <p:nvPr/>
        </p:nvGrpSpPr>
        <p:grpSpPr>
          <a:xfrm>
            <a:off x="2147209" y="1200149"/>
            <a:ext cx="3951514" cy="2579915"/>
            <a:chOff x="1199824" y="746567"/>
            <a:chExt cx="4781394" cy="3533134"/>
          </a:xfrm>
        </p:grpSpPr>
        <p:cxnSp>
          <p:nvCxnSpPr>
            <p:cNvPr id="5" name="Straight Arrow Connector 4">
              <a:extLst>
                <a:ext uri="{FF2B5EF4-FFF2-40B4-BE49-F238E27FC236}">
                  <a16:creationId xmlns:a16="http://schemas.microsoft.com/office/drawing/2014/main" id="{3F749A75-7082-8A4F-A8D4-CA759FF57709}"/>
                </a:ext>
              </a:extLst>
            </p:cNvPr>
            <p:cNvCxnSpPr>
              <a:cxnSpLocks/>
            </p:cNvCxnSpPr>
            <p:nvPr/>
          </p:nvCxnSpPr>
          <p:spPr>
            <a:xfrm flipV="1">
              <a:off x="1666755"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2CA6D67-F99E-CF44-9C5E-9BFCD4AFE927}"/>
                </a:ext>
              </a:extLst>
            </p:cNvPr>
            <p:cNvSpPr/>
            <p:nvPr/>
          </p:nvSpPr>
          <p:spPr>
            <a:xfrm>
              <a:off x="1928640" y="2465408"/>
              <a:ext cx="85355" cy="130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12930E2-8110-B44E-AC7F-A6B065D013B4}"/>
                </a:ext>
              </a:extLst>
            </p:cNvPr>
            <p:cNvSpPr/>
            <p:nvPr/>
          </p:nvSpPr>
          <p:spPr>
            <a:xfrm rot="10800000">
              <a:off x="2084889" y="3246699"/>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5F013A93-1284-F241-8273-D9120F0AA79A}"/>
                </a:ext>
              </a:extLst>
            </p:cNvPr>
            <p:cNvSpPr/>
            <p:nvPr/>
          </p:nvSpPr>
          <p:spPr>
            <a:xfrm>
              <a:off x="224259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7091E334-A786-1D47-B5DB-A877350A6129}"/>
                </a:ext>
              </a:extLst>
            </p:cNvPr>
            <p:cNvSpPr/>
            <p:nvPr/>
          </p:nvSpPr>
          <p:spPr>
            <a:xfrm>
              <a:off x="2403164" y="3733271"/>
              <a:ext cx="75264"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2095FDAA-8AB3-514D-A634-212C970AF964}"/>
                </a:ext>
              </a:extLst>
            </p:cNvPr>
            <p:cNvSpPr/>
            <p:nvPr/>
          </p:nvSpPr>
          <p:spPr>
            <a:xfrm>
              <a:off x="3175799"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5D4DD5AD-53A3-3549-9EF5-A926555BA05D}"/>
                </a:ext>
              </a:extLst>
            </p:cNvPr>
            <p:cNvSpPr/>
            <p:nvPr/>
          </p:nvSpPr>
          <p:spPr>
            <a:xfrm>
              <a:off x="3495520" y="3324831"/>
              <a:ext cx="78170" cy="44272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1DCB3462-2FEF-6F4C-AADA-1D40EB094BAD}"/>
                </a:ext>
              </a:extLst>
            </p:cNvPr>
            <p:cNvSpPr/>
            <p:nvPr/>
          </p:nvSpPr>
          <p:spPr>
            <a:xfrm>
              <a:off x="3635872" y="3663406"/>
              <a:ext cx="86843" cy="1041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a:extLst>
                <a:ext uri="{FF2B5EF4-FFF2-40B4-BE49-F238E27FC236}">
                  <a16:creationId xmlns:a16="http://schemas.microsoft.com/office/drawing/2014/main" id="{BAF387AE-8AC5-DF4D-B2E3-64B7F1EA05E0}"/>
                </a:ext>
              </a:extLst>
            </p:cNvPr>
            <p:cNvSpPr/>
            <p:nvPr/>
          </p:nvSpPr>
          <p:spPr>
            <a:xfrm>
              <a:off x="2544980"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278434D7-D394-8F4D-AD36-C9D7566BE9C5}"/>
                </a:ext>
              </a:extLst>
            </p:cNvPr>
            <p:cNvSpPr/>
            <p:nvPr/>
          </p:nvSpPr>
          <p:spPr>
            <a:xfrm>
              <a:off x="2701211" y="894529"/>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78D8C21-9730-524D-9829-FEB35BB80D94}"/>
                </a:ext>
              </a:extLst>
            </p:cNvPr>
            <p:cNvSpPr/>
            <p:nvPr/>
          </p:nvSpPr>
          <p:spPr>
            <a:xfrm>
              <a:off x="2854592" y="3593953"/>
              <a:ext cx="92608" cy="17360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a:extLst>
                <a:ext uri="{FF2B5EF4-FFF2-40B4-BE49-F238E27FC236}">
                  <a16:creationId xmlns:a16="http://schemas.microsoft.com/office/drawing/2014/main" id="{ACB19817-FBB2-8E47-82FF-FD82978C8E87}"/>
                </a:ext>
              </a:extLst>
            </p:cNvPr>
            <p:cNvSpPr/>
            <p:nvPr/>
          </p:nvSpPr>
          <p:spPr>
            <a:xfrm>
              <a:off x="3009413" y="144106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BA49ADE2-38EE-7644-9A02-6C1EA4031C38}"/>
                </a:ext>
              </a:extLst>
            </p:cNvPr>
            <p:cNvSpPr/>
            <p:nvPr/>
          </p:nvSpPr>
          <p:spPr>
            <a:xfrm>
              <a:off x="3959954"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8AB6D5E3-7FE8-2147-AA6B-CAEBC08F1521}"/>
                </a:ext>
              </a:extLst>
            </p:cNvPr>
            <p:cNvSpPr/>
            <p:nvPr/>
          </p:nvSpPr>
          <p:spPr>
            <a:xfrm>
              <a:off x="4117659"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24CF9D35-5ACD-1B42-A76E-B0ADE85E8069}"/>
                </a:ext>
              </a:extLst>
            </p:cNvPr>
            <p:cNvSpPr/>
            <p:nvPr/>
          </p:nvSpPr>
          <p:spPr>
            <a:xfrm>
              <a:off x="4275363"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DF389C79-57EB-484B-8BE5-2F83EFB8FC3E}"/>
                </a:ext>
              </a:extLst>
            </p:cNvPr>
            <p:cNvSpPr/>
            <p:nvPr/>
          </p:nvSpPr>
          <p:spPr>
            <a:xfrm>
              <a:off x="4424388" y="2665044"/>
              <a:ext cx="91171" cy="109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06EAC491-F96C-B341-BDAF-2563A169611B}"/>
                </a:ext>
              </a:extLst>
            </p:cNvPr>
            <p:cNvSpPr/>
            <p:nvPr/>
          </p:nvSpPr>
          <p:spPr>
            <a:xfrm>
              <a:off x="4586411" y="3524514"/>
              <a:ext cx="86852" cy="2430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a:extLst>
                <a:ext uri="{FF2B5EF4-FFF2-40B4-BE49-F238E27FC236}">
                  <a16:creationId xmlns:a16="http://schemas.microsoft.com/office/drawing/2014/main" id="{A3E4A1A2-823B-0845-89A2-2589A4BECCC4}"/>
                </a:ext>
              </a:extLst>
            </p:cNvPr>
            <p:cNvSpPr/>
            <p:nvPr/>
          </p:nvSpPr>
          <p:spPr>
            <a:xfrm>
              <a:off x="4744117" y="3385621"/>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1AA45689-CA17-8448-985A-757A47FB127F}"/>
                </a:ext>
              </a:extLst>
            </p:cNvPr>
            <p:cNvSpPr/>
            <p:nvPr/>
          </p:nvSpPr>
          <p:spPr>
            <a:xfrm>
              <a:off x="4888821"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a:extLst>
                <a:ext uri="{FF2B5EF4-FFF2-40B4-BE49-F238E27FC236}">
                  <a16:creationId xmlns:a16="http://schemas.microsoft.com/office/drawing/2014/main" id="{386A7EEB-2244-6043-A264-E29C592B7B29}"/>
                </a:ext>
              </a:extLst>
            </p:cNvPr>
            <p:cNvSpPr/>
            <p:nvPr/>
          </p:nvSpPr>
          <p:spPr>
            <a:xfrm>
              <a:off x="5057387" y="1137230"/>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817D068A-62F0-9E48-A548-6CE8C1F5179A}"/>
                </a:ext>
              </a:extLst>
            </p:cNvPr>
            <p:cNvSpPr/>
            <p:nvPr/>
          </p:nvSpPr>
          <p:spPr>
            <a:xfrm>
              <a:off x="5377157" y="3593952"/>
              <a:ext cx="86810" cy="1736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a:extLst>
                <a:ext uri="{FF2B5EF4-FFF2-40B4-BE49-F238E27FC236}">
                  <a16:creationId xmlns:a16="http://schemas.microsoft.com/office/drawing/2014/main" id="{6BDDD59B-196B-A244-9B51-E5B6BBBF96A2}"/>
                </a:ext>
              </a:extLst>
            </p:cNvPr>
            <p:cNvSpPr/>
            <p:nvPr/>
          </p:nvSpPr>
          <p:spPr>
            <a:xfrm>
              <a:off x="5526181"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61">
              <a:extLst>
                <a:ext uri="{FF2B5EF4-FFF2-40B4-BE49-F238E27FC236}">
                  <a16:creationId xmlns:a16="http://schemas.microsoft.com/office/drawing/2014/main" id="{6F579365-3AEC-584E-8911-FABF47589151}"/>
                </a:ext>
              </a:extLst>
            </p:cNvPr>
            <p:cNvSpPr/>
            <p:nvPr/>
          </p:nvSpPr>
          <p:spPr>
            <a:xfrm>
              <a:off x="5692567"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a:extLst>
                <a:ext uri="{FF2B5EF4-FFF2-40B4-BE49-F238E27FC236}">
                  <a16:creationId xmlns:a16="http://schemas.microsoft.com/office/drawing/2014/main" id="{91C9B6D9-AA6B-CE49-8005-311B62B5D0B0}"/>
                </a:ext>
              </a:extLst>
            </p:cNvPr>
            <p:cNvSpPr/>
            <p:nvPr/>
          </p:nvSpPr>
          <p:spPr>
            <a:xfrm>
              <a:off x="5214373" y="3232384"/>
              <a:ext cx="88577" cy="5380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a:extLst>
                <a:ext uri="{FF2B5EF4-FFF2-40B4-BE49-F238E27FC236}">
                  <a16:creationId xmlns:a16="http://schemas.microsoft.com/office/drawing/2014/main" id="{29812833-532B-4A44-AD29-6B490481283D}"/>
                </a:ext>
              </a:extLst>
            </p:cNvPr>
            <p:cNvSpPr/>
            <p:nvPr/>
          </p:nvSpPr>
          <p:spPr>
            <a:xfrm>
              <a:off x="3796296" y="2884948"/>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38D877C6-9150-194F-A3CD-874656E6D921}"/>
                </a:ext>
              </a:extLst>
            </p:cNvPr>
            <p:cNvSpPr/>
            <p:nvPr/>
          </p:nvSpPr>
          <p:spPr>
            <a:xfrm>
              <a:off x="3329356" y="3107186"/>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TextBox 76">
              <a:extLst>
                <a:ext uri="{FF2B5EF4-FFF2-40B4-BE49-F238E27FC236}">
                  <a16:creationId xmlns:a16="http://schemas.microsoft.com/office/drawing/2014/main" id="{D0159A5B-8833-4845-8112-8F9F5DF2E847}"/>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78" name="TextBox 77">
              <a:extLst>
                <a:ext uri="{FF2B5EF4-FFF2-40B4-BE49-F238E27FC236}">
                  <a16:creationId xmlns:a16="http://schemas.microsoft.com/office/drawing/2014/main" id="{4511D953-BF51-8440-ABF3-723BD270FEE5}"/>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cxnSp>
          <p:nvCxnSpPr>
            <p:cNvPr id="6" name="Straight Arrow Connector 5">
              <a:extLst>
                <a:ext uri="{FF2B5EF4-FFF2-40B4-BE49-F238E27FC236}">
                  <a16:creationId xmlns:a16="http://schemas.microsoft.com/office/drawing/2014/main" id="{914622A2-0E13-D143-9FA0-1D3E9830385B}"/>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B91F891-FC6B-AB4B-A271-F7046A4134AF}"/>
              </a:ext>
            </a:extLst>
          </p:cNvPr>
          <p:cNvSpPr>
            <a:spLocks noGrp="1"/>
          </p:cNvSpPr>
          <p:nvPr>
            <p:ph type="title"/>
          </p:nvPr>
        </p:nvSpPr>
        <p:spPr/>
        <p:txBody>
          <a:bodyPr>
            <a:normAutofit/>
          </a:bodyPr>
          <a:lstStyle/>
          <a:p>
            <a:r>
              <a:rPr lang="en-US" sz="2700" dirty="0"/>
              <a:t>Example</a:t>
            </a:r>
          </a:p>
        </p:txBody>
      </p:sp>
      <p:sp>
        <p:nvSpPr>
          <p:cNvPr id="3" name="Content Placeholder 2">
            <a:extLst>
              <a:ext uri="{FF2B5EF4-FFF2-40B4-BE49-F238E27FC236}">
                <a16:creationId xmlns:a16="http://schemas.microsoft.com/office/drawing/2014/main" id="{6929D669-6E12-CA44-B4F0-92EE92500BD1}"/>
              </a:ext>
            </a:extLst>
          </p:cNvPr>
          <p:cNvSpPr>
            <a:spLocks noGrp="1"/>
          </p:cNvSpPr>
          <p:nvPr>
            <p:ph idx="1"/>
          </p:nvPr>
        </p:nvSpPr>
        <p:spPr>
          <a:xfrm>
            <a:off x="513123" y="3937542"/>
            <a:ext cx="8229600" cy="570781"/>
          </a:xfrm>
        </p:spPr>
        <p:txBody>
          <a:bodyPr>
            <a:normAutofit/>
          </a:bodyPr>
          <a:lstStyle/>
          <a:p>
            <a:r>
              <a:rPr lang="en-US" sz="1800" dirty="0"/>
              <a:t>Suppose that we obtain p-values from 25 experiments</a:t>
            </a:r>
          </a:p>
        </p:txBody>
      </p:sp>
    </p:spTree>
    <p:extLst>
      <p:ext uri="{BB962C8B-B14F-4D97-AF65-F5344CB8AC3E}">
        <p14:creationId xmlns:p14="http://schemas.microsoft.com/office/powerpoint/2010/main" val="2369072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08CA11-DAD3-504B-A34A-0867B92668F1}"/>
              </a:ext>
            </a:extLst>
          </p:cNvPr>
          <p:cNvGrpSpPr/>
          <p:nvPr/>
        </p:nvGrpSpPr>
        <p:grpSpPr>
          <a:xfrm>
            <a:off x="2147207" y="1191985"/>
            <a:ext cx="4000500" cy="2563585"/>
            <a:chOff x="1199824" y="746567"/>
            <a:chExt cx="4847955" cy="3533134"/>
          </a:xfrm>
        </p:grpSpPr>
        <p:cxnSp>
          <p:nvCxnSpPr>
            <p:cNvPr id="5" name="Straight Arrow Connector 4">
              <a:extLst>
                <a:ext uri="{FF2B5EF4-FFF2-40B4-BE49-F238E27FC236}">
                  <a16:creationId xmlns:a16="http://schemas.microsoft.com/office/drawing/2014/main" id="{3F749A75-7082-8A4F-A8D4-CA759FF57709}"/>
                </a:ext>
              </a:extLst>
            </p:cNvPr>
            <p:cNvCxnSpPr>
              <a:cxnSpLocks/>
            </p:cNvCxnSpPr>
            <p:nvPr/>
          </p:nvCxnSpPr>
          <p:spPr>
            <a:xfrm flipV="1">
              <a:off x="1666755"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2CA6D67-F99E-CF44-9C5E-9BFCD4AFE927}"/>
                </a:ext>
              </a:extLst>
            </p:cNvPr>
            <p:cNvSpPr/>
            <p:nvPr/>
          </p:nvSpPr>
          <p:spPr>
            <a:xfrm>
              <a:off x="1928640" y="2465408"/>
              <a:ext cx="85355" cy="130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12930E2-8110-B44E-AC7F-A6B065D013B4}"/>
                </a:ext>
              </a:extLst>
            </p:cNvPr>
            <p:cNvSpPr/>
            <p:nvPr/>
          </p:nvSpPr>
          <p:spPr>
            <a:xfrm rot="10800000">
              <a:off x="2084889" y="3246699"/>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5F013A93-1284-F241-8273-D9120F0AA79A}"/>
                </a:ext>
              </a:extLst>
            </p:cNvPr>
            <p:cNvSpPr/>
            <p:nvPr/>
          </p:nvSpPr>
          <p:spPr>
            <a:xfrm>
              <a:off x="224259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7091E334-A786-1D47-B5DB-A877350A6129}"/>
                </a:ext>
              </a:extLst>
            </p:cNvPr>
            <p:cNvSpPr/>
            <p:nvPr/>
          </p:nvSpPr>
          <p:spPr>
            <a:xfrm>
              <a:off x="2403164" y="3733271"/>
              <a:ext cx="75264"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2095FDAA-8AB3-514D-A634-212C970AF964}"/>
                </a:ext>
              </a:extLst>
            </p:cNvPr>
            <p:cNvSpPr/>
            <p:nvPr/>
          </p:nvSpPr>
          <p:spPr>
            <a:xfrm>
              <a:off x="3175799"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5D4DD5AD-53A3-3549-9EF5-A926555BA05D}"/>
                </a:ext>
              </a:extLst>
            </p:cNvPr>
            <p:cNvSpPr/>
            <p:nvPr/>
          </p:nvSpPr>
          <p:spPr>
            <a:xfrm>
              <a:off x="3495520" y="3324831"/>
              <a:ext cx="78170" cy="44272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1DCB3462-2FEF-6F4C-AADA-1D40EB094BAD}"/>
                </a:ext>
              </a:extLst>
            </p:cNvPr>
            <p:cNvSpPr/>
            <p:nvPr/>
          </p:nvSpPr>
          <p:spPr>
            <a:xfrm>
              <a:off x="3635872" y="3663406"/>
              <a:ext cx="86843" cy="1041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a:extLst>
                <a:ext uri="{FF2B5EF4-FFF2-40B4-BE49-F238E27FC236}">
                  <a16:creationId xmlns:a16="http://schemas.microsoft.com/office/drawing/2014/main" id="{BAF387AE-8AC5-DF4D-B2E3-64B7F1EA05E0}"/>
                </a:ext>
              </a:extLst>
            </p:cNvPr>
            <p:cNvSpPr/>
            <p:nvPr/>
          </p:nvSpPr>
          <p:spPr>
            <a:xfrm>
              <a:off x="2544980"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278434D7-D394-8F4D-AD36-C9D7566BE9C5}"/>
                </a:ext>
              </a:extLst>
            </p:cNvPr>
            <p:cNvSpPr/>
            <p:nvPr/>
          </p:nvSpPr>
          <p:spPr>
            <a:xfrm>
              <a:off x="2701211" y="894529"/>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78D8C21-9730-524D-9829-FEB35BB80D94}"/>
                </a:ext>
              </a:extLst>
            </p:cNvPr>
            <p:cNvSpPr/>
            <p:nvPr/>
          </p:nvSpPr>
          <p:spPr>
            <a:xfrm>
              <a:off x="2854592" y="3593953"/>
              <a:ext cx="92608" cy="17360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a:extLst>
                <a:ext uri="{FF2B5EF4-FFF2-40B4-BE49-F238E27FC236}">
                  <a16:creationId xmlns:a16="http://schemas.microsoft.com/office/drawing/2014/main" id="{ACB19817-FBB2-8E47-82FF-FD82978C8E87}"/>
                </a:ext>
              </a:extLst>
            </p:cNvPr>
            <p:cNvSpPr/>
            <p:nvPr/>
          </p:nvSpPr>
          <p:spPr>
            <a:xfrm>
              <a:off x="3009413" y="144106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BA49ADE2-38EE-7644-9A02-6C1EA4031C38}"/>
                </a:ext>
              </a:extLst>
            </p:cNvPr>
            <p:cNvSpPr/>
            <p:nvPr/>
          </p:nvSpPr>
          <p:spPr>
            <a:xfrm>
              <a:off x="3959954"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8AB6D5E3-7FE8-2147-AA6B-CAEBC08F1521}"/>
                </a:ext>
              </a:extLst>
            </p:cNvPr>
            <p:cNvSpPr/>
            <p:nvPr/>
          </p:nvSpPr>
          <p:spPr>
            <a:xfrm>
              <a:off x="4117659"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24CF9D35-5ACD-1B42-A76E-B0ADE85E8069}"/>
                </a:ext>
              </a:extLst>
            </p:cNvPr>
            <p:cNvSpPr/>
            <p:nvPr/>
          </p:nvSpPr>
          <p:spPr>
            <a:xfrm>
              <a:off x="4275363"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DF389C79-57EB-484B-8BE5-2F83EFB8FC3E}"/>
                </a:ext>
              </a:extLst>
            </p:cNvPr>
            <p:cNvSpPr/>
            <p:nvPr/>
          </p:nvSpPr>
          <p:spPr>
            <a:xfrm>
              <a:off x="4424388" y="2665044"/>
              <a:ext cx="91171" cy="109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06EAC491-F96C-B341-BDAF-2563A169611B}"/>
                </a:ext>
              </a:extLst>
            </p:cNvPr>
            <p:cNvSpPr/>
            <p:nvPr/>
          </p:nvSpPr>
          <p:spPr>
            <a:xfrm>
              <a:off x="4586411" y="3524514"/>
              <a:ext cx="86852" cy="2430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a:extLst>
                <a:ext uri="{FF2B5EF4-FFF2-40B4-BE49-F238E27FC236}">
                  <a16:creationId xmlns:a16="http://schemas.microsoft.com/office/drawing/2014/main" id="{A3E4A1A2-823B-0845-89A2-2589A4BECCC4}"/>
                </a:ext>
              </a:extLst>
            </p:cNvPr>
            <p:cNvSpPr/>
            <p:nvPr/>
          </p:nvSpPr>
          <p:spPr>
            <a:xfrm>
              <a:off x="4744117" y="3385621"/>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1AA45689-CA17-8448-985A-757A47FB127F}"/>
                </a:ext>
              </a:extLst>
            </p:cNvPr>
            <p:cNvSpPr/>
            <p:nvPr/>
          </p:nvSpPr>
          <p:spPr>
            <a:xfrm>
              <a:off x="4888821"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a:extLst>
                <a:ext uri="{FF2B5EF4-FFF2-40B4-BE49-F238E27FC236}">
                  <a16:creationId xmlns:a16="http://schemas.microsoft.com/office/drawing/2014/main" id="{386A7EEB-2244-6043-A264-E29C592B7B29}"/>
                </a:ext>
              </a:extLst>
            </p:cNvPr>
            <p:cNvSpPr/>
            <p:nvPr/>
          </p:nvSpPr>
          <p:spPr>
            <a:xfrm>
              <a:off x="5057387" y="1137230"/>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817D068A-62F0-9E48-A548-6CE8C1F5179A}"/>
                </a:ext>
              </a:extLst>
            </p:cNvPr>
            <p:cNvSpPr/>
            <p:nvPr/>
          </p:nvSpPr>
          <p:spPr>
            <a:xfrm>
              <a:off x="5377157" y="3593952"/>
              <a:ext cx="86810" cy="1736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a:extLst>
                <a:ext uri="{FF2B5EF4-FFF2-40B4-BE49-F238E27FC236}">
                  <a16:creationId xmlns:a16="http://schemas.microsoft.com/office/drawing/2014/main" id="{6BDDD59B-196B-A244-9B51-E5B6BBBF96A2}"/>
                </a:ext>
              </a:extLst>
            </p:cNvPr>
            <p:cNvSpPr/>
            <p:nvPr/>
          </p:nvSpPr>
          <p:spPr>
            <a:xfrm>
              <a:off x="5526181"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61">
              <a:extLst>
                <a:ext uri="{FF2B5EF4-FFF2-40B4-BE49-F238E27FC236}">
                  <a16:creationId xmlns:a16="http://schemas.microsoft.com/office/drawing/2014/main" id="{6F579365-3AEC-584E-8911-FABF47589151}"/>
                </a:ext>
              </a:extLst>
            </p:cNvPr>
            <p:cNvSpPr/>
            <p:nvPr/>
          </p:nvSpPr>
          <p:spPr>
            <a:xfrm>
              <a:off x="5692567"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a:extLst>
                <a:ext uri="{FF2B5EF4-FFF2-40B4-BE49-F238E27FC236}">
                  <a16:creationId xmlns:a16="http://schemas.microsoft.com/office/drawing/2014/main" id="{91C9B6D9-AA6B-CE49-8005-311B62B5D0B0}"/>
                </a:ext>
              </a:extLst>
            </p:cNvPr>
            <p:cNvSpPr/>
            <p:nvPr/>
          </p:nvSpPr>
          <p:spPr>
            <a:xfrm>
              <a:off x="5214373" y="3232384"/>
              <a:ext cx="88577" cy="5380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a:extLst>
                <a:ext uri="{FF2B5EF4-FFF2-40B4-BE49-F238E27FC236}">
                  <a16:creationId xmlns:a16="http://schemas.microsoft.com/office/drawing/2014/main" id="{29812833-532B-4A44-AD29-6B490481283D}"/>
                </a:ext>
              </a:extLst>
            </p:cNvPr>
            <p:cNvSpPr/>
            <p:nvPr/>
          </p:nvSpPr>
          <p:spPr>
            <a:xfrm>
              <a:off x="3796296" y="2884948"/>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38D877C6-9150-194F-A3CD-874656E6D921}"/>
                </a:ext>
              </a:extLst>
            </p:cNvPr>
            <p:cNvSpPr/>
            <p:nvPr/>
          </p:nvSpPr>
          <p:spPr>
            <a:xfrm>
              <a:off x="3329356" y="3107186"/>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TextBox 76">
              <a:extLst>
                <a:ext uri="{FF2B5EF4-FFF2-40B4-BE49-F238E27FC236}">
                  <a16:creationId xmlns:a16="http://schemas.microsoft.com/office/drawing/2014/main" id="{D0159A5B-8833-4845-8112-8F9F5DF2E847}"/>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78" name="TextBox 77">
              <a:extLst>
                <a:ext uri="{FF2B5EF4-FFF2-40B4-BE49-F238E27FC236}">
                  <a16:creationId xmlns:a16="http://schemas.microsoft.com/office/drawing/2014/main" id="{4511D953-BF51-8440-ABF3-723BD270FEE5}"/>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cxnSp>
          <p:nvCxnSpPr>
            <p:cNvPr id="6" name="Straight Arrow Connector 5">
              <a:extLst>
                <a:ext uri="{FF2B5EF4-FFF2-40B4-BE49-F238E27FC236}">
                  <a16:creationId xmlns:a16="http://schemas.microsoft.com/office/drawing/2014/main" id="{914622A2-0E13-D143-9FA0-1D3E9830385B}"/>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97504-2FCD-3345-9C99-BAC44D26600A}"/>
                </a:ext>
              </a:extLst>
            </p:cNvPr>
            <p:cNvCxnSpPr>
              <a:cxnSpLocks/>
            </p:cNvCxnSpPr>
            <p:nvPr/>
          </p:nvCxnSpPr>
          <p:spPr>
            <a:xfrm>
              <a:off x="1658074" y="3012553"/>
              <a:ext cx="438970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CCF850-DABE-524E-8A6E-72BEEF597734}"/>
              </a:ext>
            </a:extLst>
          </p:cNvPr>
          <p:cNvSpPr>
            <a:spLocks noGrp="1"/>
          </p:cNvSpPr>
          <p:nvPr>
            <p:ph type="title"/>
          </p:nvPr>
        </p:nvSpPr>
        <p:spPr/>
        <p:txBody>
          <a:bodyPr>
            <a:normAutofit/>
          </a:bodyPr>
          <a:lstStyle/>
          <a:p>
            <a:r>
              <a:rPr lang="en-US" sz="2700" dirty="0"/>
              <a:t>Naïve Multiple Decision-Making</a:t>
            </a:r>
          </a:p>
        </p:txBody>
      </p:sp>
      <p:sp>
        <p:nvSpPr>
          <p:cNvPr id="3" name="Content Placeholder 2">
            <a:extLst>
              <a:ext uri="{FF2B5EF4-FFF2-40B4-BE49-F238E27FC236}">
                <a16:creationId xmlns:a16="http://schemas.microsoft.com/office/drawing/2014/main" id="{C99F9851-E2DD-EC46-BF2C-FB0B7B1D768E}"/>
              </a:ext>
            </a:extLst>
          </p:cNvPr>
          <p:cNvSpPr>
            <a:spLocks noGrp="1"/>
          </p:cNvSpPr>
          <p:nvPr>
            <p:ph idx="1"/>
          </p:nvPr>
        </p:nvSpPr>
        <p:spPr>
          <a:xfrm>
            <a:off x="490050" y="3974314"/>
            <a:ext cx="8229600" cy="608741"/>
          </a:xfrm>
        </p:spPr>
        <p:txBody>
          <a:bodyPr>
            <a:normAutofit lnSpcReduction="10000"/>
          </a:bodyPr>
          <a:lstStyle/>
          <a:p>
            <a:r>
              <a:rPr lang="en-US" sz="1800" dirty="0"/>
              <a:t>Suppose that we simply reject each test independently if its p-value is smaller than some thresholding</a:t>
            </a:r>
          </a:p>
        </p:txBody>
      </p:sp>
    </p:spTree>
    <p:extLst>
      <p:ext uri="{BB962C8B-B14F-4D97-AF65-F5344CB8AC3E}">
        <p14:creationId xmlns:p14="http://schemas.microsoft.com/office/powerpoint/2010/main" val="2021184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F850-DABE-524E-8A6E-72BEEF597734}"/>
              </a:ext>
            </a:extLst>
          </p:cNvPr>
          <p:cNvSpPr>
            <a:spLocks noGrp="1"/>
          </p:cNvSpPr>
          <p:nvPr>
            <p:ph type="title"/>
          </p:nvPr>
        </p:nvSpPr>
        <p:spPr/>
        <p:txBody>
          <a:bodyPr>
            <a:normAutofit/>
          </a:bodyPr>
          <a:lstStyle/>
          <a:p>
            <a:r>
              <a:rPr lang="en-US" sz="2700" dirty="0"/>
              <a:t>Naïve Multiple Decision-Making</a:t>
            </a:r>
          </a:p>
        </p:txBody>
      </p:sp>
      <p:sp>
        <p:nvSpPr>
          <p:cNvPr id="3" name="Content Placeholder 2">
            <a:extLst>
              <a:ext uri="{FF2B5EF4-FFF2-40B4-BE49-F238E27FC236}">
                <a16:creationId xmlns:a16="http://schemas.microsoft.com/office/drawing/2014/main" id="{C99F9851-E2DD-EC46-BF2C-FB0B7B1D768E}"/>
              </a:ext>
            </a:extLst>
          </p:cNvPr>
          <p:cNvSpPr>
            <a:spLocks noGrp="1"/>
          </p:cNvSpPr>
          <p:nvPr>
            <p:ph idx="1"/>
          </p:nvPr>
        </p:nvSpPr>
        <p:spPr>
          <a:xfrm>
            <a:off x="490050" y="3974314"/>
            <a:ext cx="8229600" cy="608741"/>
          </a:xfrm>
        </p:spPr>
        <p:txBody>
          <a:bodyPr>
            <a:normAutofit lnSpcReduction="10000"/>
          </a:bodyPr>
          <a:lstStyle/>
          <a:p>
            <a:r>
              <a:rPr lang="en-US" sz="1800" dirty="0"/>
              <a:t>Suppose that we simply reject each test independently if its p-value is smaller than some thresholding</a:t>
            </a:r>
          </a:p>
        </p:txBody>
      </p:sp>
      <p:grpSp>
        <p:nvGrpSpPr>
          <p:cNvPr id="82" name="Group 81">
            <a:extLst>
              <a:ext uri="{FF2B5EF4-FFF2-40B4-BE49-F238E27FC236}">
                <a16:creationId xmlns:a16="http://schemas.microsoft.com/office/drawing/2014/main" id="{EC89852F-42A9-EA41-82FC-09CEF1149C0D}"/>
              </a:ext>
            </a:extLst>
          </p:cNvPr>
          <p:cNvGrpSpPr/>
          <p:nvPr/>
        </p:nvGrpSpPr>
        <p:grpSpPr>
          <a:xfrm>
            <a:off x="2155370" y="1193783"/>
            <a:ext cx="3910694" cy="2586282"/>
            <a:chOff x="1199824" y="746567"/>
            <a:chExt cx="4781394" cy="3533134"/>
          </a:xfrm>
        </p:grpSpPr>
        <p:cxnSp>
          <p:nvCxnSpPr>
            <p:cNvPr id="83" name="Straight Arrow Connector 82">
              <a:extLst>
                <a:ext uri="{FF2B5EF4-FFF2-40B4-BE49-F238E27FC236}">
                  <a16:creationId xmlns:a16="http://schemas.microsoft.com/office/drawing/2014/main" id="{36AF0B7D-B1B9-014D-AF9F-511DE83283D8}"/>
                </a:ext>
              </a:extLst>
            </p:cNvPr>
            <p:cNvCxnSpPr>
              <a:cxnSpLocks/>
            </p:cNvCxnSpPr>
            <p:nvPr/>
          </p:nvCxnSpPr>
          <p:spPr>
            <a:xfrm flipV="1">
              <a:off x="1666755"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9157FDA-9A56-E647-B7FF-C18CA0D97512}"/>
                </a:ext>
              </a:extLst>
            </p:cNvPr>
            <p:cNvSpPr/>
            <p:nvPr/>
          </p:nvSpPr>
          <p:spPr>
            <a:xfrm>
              <a:off x="1928640" y="2465408"/>
              <a:ext cx="85355" cy="130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a:extLst>
                <a:ext uri="{FF2B5EF4-FFF2-40B4-BE49-F238E27FC236}">
                  <a16:creationId xmlns:a16="http://schemas.microsoft.com/office/drawing/2014/main" id="{34C746BD-8CAC-8E4F-826C-EC433930A975}"/>
                </a:ext>
              </a:extLst>
            </p:cNvPr>
            <p:cNvSpPr/>
            <p:nvPr/>
          </p:nvSpPr>
          <p:spPr>
            <a:xfrm rot="10800000">
              <a:off x="2084889" y="3246699"/>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a:extLst>
                <a:ext uri="{FF2B5EF4-FFF2-40B4-BE49-F238E27FC236}">
                  <a16:creationId xmlns:a16="http://schemas.microsoft.com/office/drawing/2014/main" id="{B6689102-88B8-B84D-8126-AE1309C424C3}"/>
                </a:ext>
              </a:extLst>
            </p:cNvPr>
            <p:cNvSpPr/>
            <p:nvPr/>
          </p:nvSpPr>
          <p:spPr>
            <a:xfrm>
              <a:off x="224259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 name="Rectangle 86">
              <a:extLst>
                <a:ext uri="{FF2B5EF4-FFF2-40B4-BE49-F238E27FC236}">
                  <a16:creationId xmlns:a16="http://schemas.microsoft.com/office/drawing/2014/main" id="{175BF4DC-F324-8442-8D4D-A6032C20D4D4}"/>
                </a:ext>
              </a:extLst>
            </p:cNvPr>
            <p:cNvSpPr/>
            <p:nvPr/>
          </p:nvSpPr>
          <p:spPr>
            <a:xfrm>
              <a:off x="2403164" y="3733271"/>
              <a:ext cx="75264" cy="342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87">
              <a:extLst>
                <a:ext uri="{FF2B5EF4-FFF2-40B4-BE49-F238E27FC236}">
                  <a16:creationId xmlns:a16="http://schemas.microsoft.com/office/drawing/2014/main" id="{2F542377-5BC6-D74F-9EF5-3AB42EAA2740}"/>
                </a:ext>
              </a:extLst>
            </p:cNvPr>
            <p:cNvSpPr/>
            <p:nvPr/>
          </p:nvSpPr>
          <p:spPr>
            <a:xfrm>
              <a:off x="3175799"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88">
              <a:extLst>
                <a:ext uri="{FF2B5EF4-FFF2-40B4-BE49-F238E27FC236}">
                  <a16:creationId xmlns:a16="http://schemas.microsoft.com/office/drawing/2014/main" id="{3FFD745E-0417-2D41-8A81-1CD7AFD8847D}"/>
                </a:ext>
              </a:extLst>
            </p:cNvPr>
            <p:cNvSpPr/>
            <p:nvPr/>
          </p:nvSpPr>
          <p:spPr>
            <a:xfrm>
              <a:off x="3495520" y="3324831"/>
              <a:ext cx="78170" cy="4427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Rectangle 89">
              <a:extLst>
                <a:ext uri="{FF2B5EF4-FFF2-40B4-BE49-F238E27FC236}">
                  <a16:creationId xmlns:a16="http://schemas.microsoft.com/office/drawing/2014/main" id="{C82A7D89-C6B0-4D44-B882-6F20D8D34EA4}"/>
                </a:ext>
              </a:extLst>
            </p:cNvPr>
            <p:cNvSpPr/>
            <p:nvPr/>
          </p:nvSpPr>
          <p:spPr>
            <a:xfrm>
              <a:off x="3635872" y="3663406"/>
              <a:ext cx="86843" cy="10415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Rectangle 90">
              <a:extLst>
                <a:ext uri="{FF2B5EF4-FFF2-40B4-BE49-F238E27FC236}">
                  <a16:creationId xmlns:a16="http://schemas.microsoft.com/office/drawing/2014/main" id="{53DD353B-B195-354B-8C23-EE1026E17F56}"/>
                </a:ext>
              </a:extLst>
            </p:cNvPr>
            <p:cNvSpPr/>
            <p:nvPr/>
          </p:nvSpPr>
          <p:spPr>
            <a:xfrm>
              <a:off x="2544980"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Rectangle 91">
              <a:extLst>
                <a:ext uri="{FF2B5EF4-FFF2-40B4-BE49-F238E27FC236}">
                  <a16:creationId xmlns:a16="http://schemas.microsoft.com/office/drawing/2014/main" id="{6332666E-E64A-A741-9C62-584898FA706D}"/>
                </a:ext>
              </a:extLst>
            </p:cNvPr>
            <p:cNvSpPr/>
            <p:nvPr/>
          </p:nvSpPr>
          <p:spPr>
            <a:xfrm>
              <a:off x="2701211" y="894529"/>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Rectangle 92">
              <a:extLst>
                <a:ext uri="{FF2B5EF4-FFF2-40B4-BE49-F238E27FC236}">
                  <a16:creationId xmlns:a16="http://schemas.microsoft.com/office/drawing/2014/main" id="{C3283CFD-8DAF-BD43-A420-2112AD56A436}"/>
                </a:ext>
              </a:extLst>
            </p:cNvPr>
            <p:cNvSpPr/>
            <p:nvPr/>
          </p:nvSpPr>
          <p:spPr>
            <a:xfrm>
              <a:off x="2854592" y="3593953"/>
              <a:ext cx="92608" cy="17360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Rectangle 93">
              <a:extLst>
                <a:ext uri="{FF2B5EF4-FFF2-40B4-BE49-F238E27FC236}">
                  <a16:creationId xmlns:a16="http://schemas.microsoft.com/office/drawing/2014/main" id="{E65A13F2-70AD-C644-ADF3-70A0795E4898}"/>
                </a:ext>
              </a:extLst>
            </p:cNvPr>
            <p:cNvSpPr/>
            <p:nvPr/>
          </p:nvSpPr>
          <p:spPr>
            <a:xfrm>
              <a:off x="3009413" y="144106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Rectangle 94">
              <a:extLst>
                <a:ext uri="{FF2B5EF4-FFF2-40B4-BE49-F238E27FC236}">
                  <a16:creationId xmlns:a16="http://schemas.microsoft.com/office/drawing/2014/main" id="{A5926A75-7E8E-8341-947A-D168D0A870F6}"/>
                </a:ext>
              </a:extLst>
            </p:cNvPr>
            <p:cNvSpPr/>
            <p:nvPr/>
          </p:nvSpPr>
          <p:spPr>
            <a:xfrm>
              <a:off x="3959954"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Rectangle 95">
              <a:extLst>
                <a:ext uri="{FF2B5EF4-FFF2-40B4-BE49-F238E27FC236}">
                  <a16:creationId xmlns:a16="http://schemas.microsoft.com/office/drawing/2014/main" id="{8FE10DAB-5378-1F40-99F6-0C0F3CBA24FF}"/>
                </a:ext>
              </a:extLst>
            </p:cNvPr>
            <p:cNvSpPr/>
            <p:nvPr/>
          </p:nvSpPr>
          <p:spPr>
            <a:xfrm>
              <a:off x="4117659"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Rectangle 96">
              <a:extLst>
                <a:ext uri="{FF2B5EF4-FFF2-40B4-BE49-F238E27FC236}">
                  <a16:creationId xmlns:a16="http://schemas.microsoft.com/office/drawing/2014/main" id="{D2A0CC1E-657B-7647-9CEC-B56888222E80}"/>
                </a:ext>
              </a:extLst>
            </p:cNvPr>
            <p:cNvSpPr/>
            <p:nvPr/>
          </p:nvSpPr>
          <p:spPr>
            <a:xfrm>
              <a:off x="4275363"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Rectangle 97">
              <a:extLst>
                <a:ext uri="{FF2B5EF4-FFF2-40B4-BE49-F238E27FC236}">
                  <a16:creationId xmlns:a16="http://schemas.microsoft.com/office/drawing/2014/main" id="{E13D4851-6B80-0349-8579-217A9FFE7430}"/>
                </a:ext>
              </a:extLst>
            </p:cNvPr>
            <p:cNvSpPr/>
            <p:nvPr/>
          </p:nvSpPr>
          <p:spPr>
            <a:xfrm>
              <a:off x="4424388" y="2665044"/>
              <a:ext cx="91171" cy="109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a16="http://schemas.microsoft.com/office/drawing/2014/main" id="{EF1C4AB5-B915-6448-9274-D3548273A2BF}"/>
                </a:ext>
              </a:extLst>
            </p:cNvPr>
            <p:cNvSpPr/>
            <p:nvPr/>
          </p:nvSpPr>
          <p:spPr>
            <a:xfrm>
              <a:off x="4586411" y="3524514"/>
              <a:ext cx="86852" cy="243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Rectangle 99">
              <a:extLst>
                <a:ext uri="{FF2B5EF4-FFF2-40B4-BE49-F238E27FC236}">
                  <a16:creationId xmlns:a16="http://schemas.microsoft.com/office/drawing/2014/main" id="{4C0B94E0-AF5B-AD48-97B9-E5E3C8A0FD05}"/>
                </a:ext>
              </a:extLst>
            </p:cNvPr>
            <p:cNvSpPr/>
            <p:nvPr/>
          </p:nvSpPr>
          <p:spPr>
            <a:xfrm>
              <a:off x="4744117" y="3385621"/>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Rectangle 100">
              <a:extLst>
                <a:ext uri="{FF2B5EF4-FFF2-40B4-BE49-F238E27FC236}">
                  <a16:creationId xmlns:a16="http://schemas.microsoft.com/office/drawing/2014/main" id="{58D2AC4C-BC53-A242-8219-46DF46306A40}"/>
                </a:ext>
              </a:extLst>
            </p:cNvPr>
            <p:cNvSpPr/>
            <p:nvPr/>
          </p:nvSpPr>
          <p:spPr>
            <a:xfrm>
              <a:off x="4888821"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Rectangle 101">
              <a:extLst>
                <a:ext uri="{FF2B5EF4-FFF2-40B4-BE49-F238E27FC236}">
                  <a16:creationId xmlns:a16="http://schemas.microsoft.com/office/drawing/2014/main" id="{F150E566-AC9B-6D47-A47B-74F138B08ECA}"/>
                </a:ext>
              </a:extLst>
            </p:cNvPr>
            <p:cNvSpPr/>
            <p:nvPr/>
          </p:nvSpPr>
          <p:spPr>
            <a:xfrm>
              <a:off x="5057387" y="1137230"/>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a:extLst>
                <a:ext uri="{FF2B5EF4-FFF2-40B4-BE49-F238E27FC236}">
                  <a16:creationId xmlns:a16="http://schemas.microsoft.com/office/drawing/2014/main" id="{C3A3F28B-4647-7D44-9A90-B8FB4F06D53C}"/>
                </a:ext>
              </a:extLst>
            </p:cNvPr>
            <p:cNvSpPr/>
            <p:nvPr/>
          </p:nvSpPr>
          <p:spPr>
            <a:xfrm>
              <a:off x="5377157" y="3593952"/>
              <a:ext cx="86810" cy="1736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Rectangle 103">
              <a:extLst>
                <a:ext uri="{FF2B5EF4-FFF2-40B4-BE49-F238E27FC236}">
                  <a16:creationId xmlns:a16="http://schemas.microsoft.com/office/drawing/2014/main" id="{2A36F612-2E53-AF4A-AA72-1578B469DE17}"/>
                </a:ext>
              </a:extLst>
            </p:cNvPr>
            <p:cNvSpPr/>
            <p:nvPr/>
          </p:nvSpPr>
          <p:spPr>
            <a:xfrm>
              <a:off x="5526181"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a:extLst>
                <a:ext uri="{FF2B5EF4-FFF2-40B4-BE49-F238E27FC236}">
                  <a16:creationId xmlns:a16="http://schemas.microsoft.com/office/drawing/2014/main" id="{65E408EC-F234-E043-B1E8-5301A3087C75}"/>
                </a:ext>
              </a:extLst>
            </p:cNvPr>
            <p:cNvSpPr/>
            <p:nvPr/>
          </p:nvSpPr>
          <p:spPr>
            <a:xfrm>
              <a:off x="5692567"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Rectangle 105">
              <a:extLst>
                <a:ext uri="{FF2B5EF4-FFF2-40B4-BE49-F238E27FC236}">
                  <a16:creationId xmlns:a16="http://schemas.microsoft.com/office/drawing/2014/main" id="{B31EF2B2-0FF1-4943-A78E-EEF1180C0113}"/>
                </a:ext>
              </a:extLst>
            </p:cNvPr>
            <p:cNvSpPr/>
            <p:nvPr/>
          </p:nvSpPr>
          <p:spPr>
            <a:xfrm>
              <a:off x="5214373" y="3232384"/>
              <a:ext cx="88577" cy="5380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Rectangle 106">
              <a:extLst>
                <a:ext uri="{FF2B5EF4-FFF2-40B4-BE49-F238E27FC236}">
                  <a16:creationId xmlns:a16="http://schemas.microsoft.com/office/drawing/2014/main" id="{A2EFD69C-793F-DD4F-A500-2E218E77374A}"/>
                </a:ext>
              </a:extLst>
            </p:cNvPr>
            <p:cNvSpPr/>
            <p:nvPr/>
          </p:nvSpPr>
          <p:spPr>
            <a:xfrm>
              <a:off x="3796296" y="2884948"/>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Rectangle 107">
              <a:extLst>
                <a:ext uri="{FF2B5EF4-FFF2-40B4-BE49-F238E27FC236}">
                  <a16:creationId xmlns:a16="http://schemas.microsoft.com/office/drawing/2014/main" id="{A2BC5D9D-DB37-2849-B227-F24BD2F8F168}"/>
                </a:ext>
              </a:extLst>
            </p:cNvPr>
            <p:cNvSpPr/>
            <p:nvPr/>
          </p:nvSpPr>
          <p:spPr>
            <a:xfrm>
              <a:off x="3329356" y="3107186"/>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9" name="Straight Arrow Connector 108">
              <a:extLst>
                <a:ext uri="{FF2B5EF4-FFF2-40B4-BE49-F238E27FC236}">
                  <a16:creationId xmlns:a16="http://schemas.microsoft.com/office/drawing/2014/main" id="{70A6EE8E-1D51-6240-973C-365CE0B5DFDA}"/>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5BBE4CBF-2148-BD4A-B67C-7C2B1CFE2DC8}"/>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111" name="TextBox 110">
              <a:extLst>
                <a:ext uri="{FF2B5EF4-FFF2-40B4-BE49-F238E27FC236}">
                  <a16:creationId xmlns:a16="http://schemas.microsoft.com/office/drawing/2014/main" id="{D2F7234D-716F-6B4E-9E0C-65AF8C69BE53}"/>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grpSp>
    </p:spTree>
    <p:extLst>
      <p:ext uri="{BB962C8B-B14F-4D97-AF65-F5344CB8AC3E}">
        <p14:creationId xmlns:p14="http://schemas.microsoft.com/office/powerpoint/2010/main" val="2927685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F850-DABE-524E-8A6E-72BEEF597734}"/>
              </a:ext>
            </a:extLst>
          </p:cNvPr>
          <p:cNvSpPr>
            <a:spLocks noGrp="1"/>
          </p:cNvSpPr>
          <p:nvPr>
            <p:ph type="title"/>
          </p:nvPr>
        </p:nvSpPr>
        <p:spPr/>
        <p:txBody>
          <a:bodyPr>
            <a:normAutofit/>
          </a:bodyPr>
          <a:lstStyle/>
          <a:p>
            <a:r>
              <a:rPr lang="en-US" sz="2700" dirty="0"/>
              <a:t>Naïve Multiple Decision-Making</a:t>
            </a:r>
          </a:p>
        </p:txBody>
      </p:sp>
      <p:sp>
        <p:nvSpPr>
          <p:cNvPr id="3" name="Content Placeholder 2">
            <a:extLst>
              <a:ext uri="{FF2B5EF4-FFF2-40B4-BE49-F238E27FC236}">
                <a16:creationId xmlns:a16="http://schemas.microsoft.com/office/drawing/2014/main" id="{C99F9851-E2DD-EC46-BF2C-FB0B7B1D768E}"/>
              </a:ext>
            </a:extLst>
          </p:cNvPr>
          <p:cNvSpPr>
            <a:spLocks noGrp="1"/>
          </p:cNvSpPr>
          <p:nvPr>
            <p:ph idx="1"/>
          </p:nvPr>
        </p:nvSpPr>
        <p:spPr>
          <a:xfrm>
            <a:off x="490050" y="3974314"/>
            <a:ext cx="8229600" cy="720803"/>
          </a:xfrm>
        </p:spPr>
        <p:txBody>
          <a:bodyPr>
            <a:normAutofit/>
          </a:bodyPr>
          <a:lstStyle/>
          <a:p>
            <a:r>
              <a:rPr lang="en-US" sz="1800" dirty="0"/>
              <a:t>An oracle knows the truth: that the blue-shaded bars correspond to nulls (Reality = 0) and the red-shaded bars to alternatives (Reality = 1)</a:t>
            </a:r>
          </a:p>
        </p:txBody>
      </p:sp>
      <p:grpSp>
        <p:nvGrpSpPr>
          <p:cNvPr id="82" name="Group 81">
            <a:extLst>
              <a:ext uri="{FF2B5EF4-FFF2-40B4-BE49-F238E27FC236}">
                <a16:creationId xmlns:a16="http://schemas.microsoft.com/office/drawing/2014/main" id="{EC89852F-42A9-EA41-82FC-09CEF1149C0D}"/>
              </a:ext>
            </a:extLst>
          </p:cNvPr>
          <p:cNvGrpSpPr/>
          <p:nvPr/>
        </p:nvGrpSpPr>
        <p:grpSpPr>
          <a:xfrm>
            <a:off x="2155370" y="1193783"/>
            <a:ext cx="3910694" cy="2586282"/>
            <a:chOff x="1199824" y="746567"/>
            <a:chExt cx="4781394" cy="3533134"/>
          </a:xfrm>
        </p:grpSpPr>
        <p:cxnSp>
          <p:nvCxnSpPr>
            <p:cNvPr id="83" name="Straight Arrow Connector 82">
              <a:extLst>
                <a:ext uri="{FF2B5EF4-FFF2-40B4-BE49-F238E27FC236}">
                  <a16:creationId xmlns:a16="http://schemas.microsoft.com/office/drawing/2014/main" id="{36AF0B7D-B1B9-014D-AF9F-511DE83283D8}"/>
                </a:ext>
              </a:extLst>
            </p:cNvPr>
            <p:cNvCxnSpPr>
              <a:cxnSpLocks/>
            </p:cNvCxnSpPr>
            <p:nvPr/>
          </p:nvCxnSpPr>
          <p:spPr>
            <a:xfrm flipV="1">
              <a:off x="1666755"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9157FDA-9A56-E647-B7FF-C18CA0D97512}"/>
                </a:ext>
              </a:extLst>
            </p:cNvPr>
            <p:cNvSpPr/>
            <p:nvPr/>
          </p:nvSpPr>
          <p:spPr>
            <a:xfrm>
              <a:off x="1928640" y="2465408"/>
              <a:ext cx="85355" cy="130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a:extLst>
                <a:ext uri="{FF2B5EF4-FFF2-40B4-BE49-F238E27FC236}">
                  <a16:creationId xmlns:a16="http://schemas.microsoft.com/office/drawing/2014/main" id="{34C746BD-8CAC-8E4F-826C-EC433930A975}"/>
                </a:ext>
              </a:extLst>
            </p:cNvPr>
            <p:cNvSpPr/>
            <p:nvPr/>
          </p:nvSpPr>
          <p:spPr>
            <a:xfrm rot="10800000">
              <a:off x="2084889" y="3246699"/>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a:extLst>
                <a:ext uri="{FF2B5EF4-FFF2-40B4-BE49-F238E27FC236}">
                  <a16:creationId xmlns:a16="http://schemas.microsoft.com/office/drawing/2014/main" id="{B6689102-88B8-B84D-8126-AE1309C424C3}"/>
                </a:ext>
              </a:extLst>
            </p:cNvPr>
            <p:cNvSpPr/>
            <p:nvPr/>
          </p:nvSpPr>
          <p:spPr>
            <a:xfrm>
              <a:off x="224259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 name="Rectangle 86">
              <a:extLst>
                <a:ext uri="{FF2B5EF4-FFF2-40B4-BE49-F238E27FC236}">
                  <a16:creationId xmlns:a16="http://schemas.microsoft.com/office/drawing/2014/main" id="{175BF4DC-F324-8442-8D4D-A6032C20D4D4}"/>
                </a:ext>
              </a:extLst>
            </p:cNvPr>
            <p:cNvSpPr/>
            <p:nvPr/>
          </p:nvSpPr>
          <p:spPr>
            <a:xfrm>
              <a:off x="2403164" y="3733271"/>
              <a:ext cx="75264" cy="342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87">
              <a:extLst>
                <a:ext uri="{FF2B5EF4-FFF2-40B4-BE49-F238E27FC236}">
                  <a16:creationId xmlns:a16="http://schemas.microsoft.com/office/drawing/2014/main" id="{2F542377-5BC6-D74F-9EF5-3AB42EAA2740}"/>
                </a:ext>
              </a:extLst>
            </p:cNvPr>
            <p:cNvSpPr/>
            <p:nvPr/>
          </p:nvSpPr>
          <p:spPr>
            <a:xfrm>
              <a:off x="3175799"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88">
              <a:extLst>
                <a:ext uri="{FF2B5EF4-FFF2-40B4-BE49-F238E27FC236}">
                  <a16:creationId xmlns:a16="http://schemas.microsoft.com/office/drawing/2014/main" id="{3FFD745E-0417-2D41-8A81-1CD7AFD8847D}"/>
                </a:ext>
              </a:extLst>
            </p:cNvPr>
            <p:cNvSpPr/>
            <p:nvPr/>
          </p:nvSpPr>
          <p:spPr>
            <a:xfrm>
              <a:off x="3495520" y="3324831"/>
              <a:ext cx="78170" cy="4427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Rectangle 89">
              <a:extLst>
                <a:ext uri="{FF2B5EF4-FFF2-40B4-BE49-F238E27FC236}">
                  <a16:creationId xmlns:a16="http://schemas.microsoft.com/office/drawing/2014/main" id="{C82A7D89-C6B0-4D44-B882-6F20D8D34EA4}"/>
                </a:ext>
              </a:extLst>
            </p:cNvPr>
            <p:cNvSpPr/>
            <p:nvPr/>
          </p:nvSpPr>
          <p:spPr>
            <a:xfrm>
              <a:off x="3635872" y="3663406"/>
              <a:ext cx="86843" cy="10415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Rectangle 90">
              <a:extLst>
                <a:ext uri="{FF2B5EF4-FFF2-40B4-BE49-F238E27FC236}">
                  <a16:creationId xmlns:a16="http://schemas.microsoft.com/office/drawing/2014/main" id="{53DD353B-B195-354B-8C23-EE1026E17F56}"/>
                </a:ext>
              </a:extLst>
            </p:cNvPr>
            <p:cNvSpPr/>
            <p:nvPr/>
          </p:nvSpPr>
          <p:spPr>
            <a:xfrm>
              <a:off x="2544980"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Rectangle 91">
              <a:extLst>
                <a:ext uri="{FF2B5EF4-FFF2-40B4-BE49-F238E27FC236}">
                  <a16:creationId xmlns:a16="http://schemas.microsoft.com/office/drawing/2014/main" id="{6332666E-E64A-A741-9C62-584898FA706D}"/>
                </a:ext>
              </a:extLst>
            </p:cNvPr>
            <p:cNvSpPr/>
            <p:nvPr/>
          </p:nvSpPr>
          <p:spPr>
            <a:xfrm>
              <a:off x="2701211" y="894529"/>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Rectangle 92">
              <a:extLst>
                <a:ext uri="{FF2B5EF4-FFF2-40B4-BE49-F238E27FC236}">
                  <a16:creationId xmlns:a16="http://schemas.microsoft.com/office/drawing/2014/main" id="{C3283CFD-8DAF-BD43-A420-2112AD56A436}"/>
                </a:ext>
              </a:extLst>
            </p:cNvPr>
            <p:cNvSpPr/>
            <p:nvPr/>
          </p:nvSpPr>
          <p:spPr>
            <a:xfrm>
              <a:off x="2854592" y="3593953"/>
              <a:ext cx="92608" cy="17360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Rectangle 93">
              <a:extLst>
                <a:ext uri="{FF2B5EF4-FFF2-40B4-BE49-F238E27FC236}">
                  <a16:creationId xmlns:a16="http://schemas.microsoft.com/office/drawing/2014/main" id="{E65A13F2-70AD-C644-ADF3-70A0795E4898}"/>
                </a:ext>
              </a:extLst>
            </p:cNvPr>
            <p:cNvSpPr/>
            <p:nvPr/>
          </p:nvSpPr>
          <p:spPr>
            <a:xfrm>
              <a:off x="3009413" y="144106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Rectangle 94">
              <a:extLst>
                <a:ext uri="{FF2B5EF4-FFF2-40B4-BE49-F238E27FC236}">
                  <a16:creationId xmlns:a16="http://schemas.microsoft.com/office/drawing/2014/main" id="{A5926A75-7E8E-8341-947A-D168D0A870F6}"/>
                </a:ext>
              </a:extLst>
            </p:cNvPr>
            <p:cNvSpPr/>
            <p:nvPr/>
          </p:nvSpPr>
          <p:spPr>
            <a:xfrm>
              <a:off x="3959954"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Rectangle 95">
              <a:extLst>
                <a:ext uri="{FF2B5EF4-FFF2-40B4-BE49-F238E27FC236}">
                  <a16:creationId xmlns:a16="http://schemas.microsoft.com/office/drawing/2014/main" id="{8FE10DAB-5378-1F40-99F6-0C0F3CBA24FF}"/>
                </a:ext>
              </a:extLst>
            </p:cNvPr>
            <p:cNvSpPr/>
            <p:nvPr/>
          </p:nvSpPr>
          <p:spPr>
            <a:xfrm>
              <a:off x="4117659"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Rectangle 96">
              <a:extLst>
                <a:ext uri="{FF2B5EF4-FFF2-40B4-BE49-F238E27FC236}">
                  <a16:creationId xmlns:a16="http://schemas.microsoft.com/office/drawing/2014/main" id="{D2A0CC1E-657B-7647-9CEC-B56888222E80}"/>
                </a:ext>
              </a:extLst>
            </p:cNvPr>
            <p:cNvSpPr/>
            <p:nvPr/>
          </p:nvSpPr>
          <p:spPr>
            <a:xfrm>
              <a:off x="4275363"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Rectangle 97">
              <a:extLst>
                <a:ext uri="{FF2B5EF4-FFF2-40B4-BE49-F238E27FC236}">
                  <a16:creationId xmlns:a16="http://schemas.microsoft.com/office/drawing/2014/main" id="{E13D4851-6B80-0349-8579-217A9FFE7430}"/>
                </a:ext>
              </a:extLst>
            </p:cNvPr>
            <p:cNvSpPr/>
            <p:nvPr/>
          </p:nvSpPr>
          <p:spPr>
            <a:xfrm>
              <a:off x="4424388" y="2665044"/>
              <a:ext cx="91171" cy="109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a16="http://schemas.microsoft.com/office/drawing/2014/main" id="{EF1C4AB5-B915-6448-9274-D3548273A2BF}"/>
                </a:ext>
              </a:extLst>
            </p:cNvPr>
            <p:cNvSpPr/>
            <p:nvPr/>
          </p:nvSpPr>
          <p:spPr>
            <a:xfrm>
              <a:off x="4586411" y="3524514"/>
              <a:ext cx="86852" cy="243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Rectangle 99">
              <a:extLst>
                <a:ext uri="{FF2B5EF4-FFF2-40B4-BE49-F238E27FC236}">
                  <a16:creationId xmlns:a16="http://schemas.microsoft.com/office/drawing/2014/main" id="{4C0B94E0-AF5B-AD48-97B9-E5E3C8A0FD05}"/>
                </a:ext>
              </a:extLst>
            </p:cNvPr>
            <p:cNvSpPr/>
            <p:nvPr/>
          </p:nvSpPr>
          <p:spPr>
            <a:xfrm>
              <a:off x="4744117" y="3385621"/>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Rectangle 100">
              <a:extLst>
                <a:ext uri="{FF2B5EF4-FFF2-40B4-BE49-F238E27FC236}">
                  <a16:creationId xmlns:a16="http://schemas.microsoft.com/office/drawing/2014/main" id="{58D2AC4C-BC53-A242-8219-46DF46306A40}"/>
                </a:ext>
              </a:extLst>
            </p:cNvPr>
            <p:cNvSpPr/>
            <p:nvPr/>
          </p:nvSpPr>
          <p:spPr>
            <a:xfrm>
              <a:off x="4888821"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Rectangle 101">
              <a:extLst>
                <a:ext uri="{FF2B5EF4-FFF2-40B4-BE49-F238E27FC236}">
                  <a16:creationId xmlns:a16="http://schemas.microsoft.com/office/drawing/2014/main" id="{F150E566-AC9B-6D47-A47B-74F138B08ECA}"/>
                </a:ext>
              </a:extLst>
            </p:cNvPr>
            <p:cNvSpPr/>
            <p:nvPr/>
          </p:nvSpPr>
          <p:spPr>
            <a:xfrm>
              <a:off x="5057387" y="1137230"/>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a:extLst>
                <a:ext uri="{FF2B5EF4-FFF2-40B4-BE49-F238E27FC236}">
                  <a16:creationId xmlns:a16="http://schemas.microsoft.com/office/drawing/2014/main" id="{C3A3F28B-4647-7D44-9A90-B8FB4F06D53C}"/>
                </a:ext>
              </a:extLst>
            </p:cNvPr>
            <p:cNvSpPr/>
            <p:nvPr/>
          </p:nvSpPr>
          <p:spPr>
            <a:xfrm>
              <a:off x="5377157" y="3593952"/>
              <a:ext cx="86810" cy="1736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Rectangle 103">
              <a:extLst>
                <a:ext uri="{FF2B5EF4-FFF2-40B4-BE49-F238E27FC236}">
                  <a16:creationId xmlns:a16="http://schemas.microsoft.com/office/drawing/2014/main" id="{2A36F612-2E53-AF4A-AA72-1578B469DE17}"/>
                </a:ext>
              </a:extLst>
            </p:cNvPr>
            <p:cNvSpPr/>
            <p:nvPr/>
          </p:nvSpPr>
          <p:spPr>
            <a:xfrm>
              <a:off x="5526181"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a:extLst>
                <a:ext uri="{FF2B5EF4-FFF2-40B4-BE49-F238E27FC236}">
                  <a16:creationId xmlns:a16="http://schemas.microsoft.com/office/drawing/2014/main" id="{65E408EC-F234-E043-B1E8-5301A3087C75}"/>
                </a:ext>
              </a:extLst>
            </p:cNvPr>
            <p:cNvSpPr/>
            <p:nvPr/>
          </p:nvSpPr>
          <p:spPr>
            <a:xfrm>
              <a:off x="5692567"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Rectangle 105">
              <a:extLst>
                <a:ext uri="{FF2B5EF4-FFF2-40B4-BE49-F238E27FC236}">
                  <a16:creationId xmlns:a16="http://schemas.microsoft.com/office/drawing/2014/main" id="{B31EF2B2-0FF1-4943-A78E-EEF1180C0113}"/>
                </a:ext>
              </a:extLst>
            </p:cNvPr>
            <p:cNvSpPr/>
            <p:nvPr/>
          </p:nvSpPr>
          <p:spPr>
            <a:xfrm>
              <a:off x="5214373" y="3232384"/>
              <a:ext cx="88577" cy="5380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Rectangle 106">
              <a:extLst>
                <a:ext uri="{FF2B5EF4-FFF2-40B4-BE49-F238E27FC236}">
                  <a16:creationId xmlns:a16="http://schemas.microsoft.com/office/drawing/2014/main" id="{A2EFD69C-793F-DD4F-A500-2E218E77374A}"/>
                </a:ext>
              </a:extLst>
            </p:cNvPr>
            <p:cNvSpPr/>
            <p:nvPr/>
          </p:nvSpPr>
          <p:spPr>
            <a:xfrm>
              <a:off x="3796296" y="2884948"/>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Rectangle 107">
              <a:extLst>
                <a:ext uri="{FF2B5EF4-FFF2-40B4-BE49-F238E27FC236}">
                  <a16:creationId xmlns:a16="http://schemas.microsoft.com/office/drawing/2014/main" id="{A2BC5D9D-DB37-2849-B227-F24BD2F8F168}"/>
                </a:ext>
              </a:extLst>
            </p:cNvPr>
            <p:cNvSpPr/>
            <p:nvPr/>
          </p:nvSpPr>
          <p:spPr>
            <a:xfrm>
              <a:off x="3329356" y="3107186"/>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9" name="Straight Arrow Connector 108">
              <a:extLst>
                <a:ext uri="{FF2B5EF4-FFF2-40B4-BE49-F238E27FC236}">
                  <a16:creationId xmlns:a16="http://schemas.microsoft.com/office/drawing/2014/main" id="{70A6EE8E-1D51-6240-973C-365CE0B5DFDA}"/>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5BBE4CBF-2148-BD4A-B67C-7C2B1CFE2DC8}"/>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111" name="TextBox 110">
              <a:extLst>
                <a:ext uri="{FF2B5EF4-FFF2-40B4-BE49-F238E27FC236}">
                  <a16:creationId xmlns:a16="http://schemas.microsoft.com/office/drawing/2014/main" id="{D2F7234D-716F-6B4E-9E0C-65AF8C69BE53}"/>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grpSp>
    </p:spTree>
    <p:extLst>
      <p:ext uri="{BB962C8B-B14F-4D97-AF65-F5344CB8AC3E}">
        <p14:creationId xmlns:p14="http://schemas.microsoft.com/office/powerpoint/2010/main" val="2717093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F850-DABE-524E-8A6E-72BEEF597734}"/>
              </a:ext>
            </a:extLst>
          </p:cNvPr>
          <p:cNvSpPr>
            <a:spLocks noGrp="1"/>
          </p:cNvSpPr>
          <p:nvPr>
            <p:ph type="title"/>
          </p:nvPr>
        </p:nvSpPr>
        <p:spPr/>
        <p:txBody>
          <a:bodyPr>
            <a:normAutofit/>
          </a:bodyPr>
          <a:lstStyle/>
          <a:p>
            <a:r>
              <a:rPr lang="en-US" sz="2700" dirty="0"/>
              <a:t>Naïve Multiple Decision-Making</a:t>
            </a:r>
          </a:p>
        </p:txBody>
      </p:sp>
      <p:sp>
        <p:nvSpPr>
          <p:cNvPr id="3" name="Content Placeholder 2">
            <a:extLst>
              <a:ext uri="{FF2B5EF4-FFF2-40B4-BE49-F238E27FC236}">
                <a16:creationId xmlns:a16="http://schemas.microsoft.com/office/drawing/2014/main" id="{C99F9851-E2DD-EC46-BF2C-FB0B7B1D768E}"/>
              </a:ext>
            </a:extLst>
          </p:cNvPr>
          <p:cNvSpPr>
            <a:spLocks noGrp="1"/>
          </p:cNvSpPr>
          <p:nvPr>
            <p:ph idx="1"/>
          </p:nvPr>
        </p:nvSpPr>
        <p:spPr>
          <a:xfrm>
            <a:off x="490050" y="3974314"/>
            <a:ext cx="8229600" cy="720803"/>
          </a:xfrm>
        </p:spPr>
        <p:txBody>
          <a:bodyPr>
            <a:normAutofit/>
          </a:bodyPr>
          <a:lstStyle/>
          <a:p>
            <a:r>
              <a:rPr lang="en-US" sz="1800" dirty="0"/>
              <a:t>We see that the decision-maker is avoiding false negatives, but its false discovery proportion is 4/11; pretty bad! </a:t>
            </a:r>
          </a:p>
        </p:txBody>
      </p:sp>
      <p:grpSp>
        <p:nvGrpSpPr>
          <p:cNvPr id="34" name="Group 33">
            <a:extLst>
              <a:ext uri="{FF2B5EF4-FFF2-40B4-BE49-F238E27FC236}">
                <a16:creationId xmlns:a16="http://schemas.microsoft.com/office/drawing/2014/main" id="{8F4C54CA-E74D-DE43-A617-1D1D52CFCFAE}"/>
              </a:ext>
            </a:extLst>
          </p:cNvPr>
          <p:cNvGrpSpPr/>
          <p:nvPr/>
        </p:nvGrpSpPr>
        <p:grpSpPr>
          <a:xfrm>
            <a:off x="2155370" y="1196813"/>
            <a:ext cx="3952768" cy="2593831"/>
            <a:chOff x="1199824" y="746567"/>
            <a:chExt cx="4847955" cy="3533134"/>
          </a:xfrm>
        </p:grpSpPr>
        <p:cxnSp>
          <p:nvCxnSpPr>
            <p:cNvPr id="35" name="Straight Arrow Connector 34">
              <a:extLst>
                <a:ext uri="{FF2B5EF4-FFF2-40B4-BE49-F238E27FC236}">
                  <a16:creationId xmlns:a16="http://schemas.microsoft.com/office/drawing/2014/main" id="{5776F393-2429-B14D-8328-1253657D88FF}"/>
                </a:ext>
              </a:extLst>
            </p:cNvPr>
            <p:cNvCxnSpPr>
              <a:cxnSpLocks/>
            </p:cNvCxnSpPr>
            <p:nvPr/>
          </p:nvCxnSpPr>
          <p:spPr>
            <a:xfrm flipV="1">
              <a:off x="1666755"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1F4B77F-3B5E-9748-B355-6C5EDFCB7963}"/>
                </a:ext>
              </a:extLst>
            </p:cNvPr>
            <p:cNvSpPr/>
            <p:nvPr/>
          </p:nvSpPr>
          <p:spPr>
            <a:xfrm>
              <a:off x="1928640" y="2465408"/>
              <a:ext cx="85355" cy="130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E47BBE0C-8B2E-FC4B-A9A5-28AC902B6BC9}"/>
                </a:ext>
              </a:extLst>
            </p:cNvPr>
            <p:cNvSpPr/>
            <p:nvPr/>
          </p:nvSpPr>
          <p:spPr>
            <a:xfrm rot="10800000">
              <a:off x="2084889" y="3246699"/>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8028A5C2-9EF5-0247-9094-EF30B58737F0}"/>
                </a:ext>
              </a:extLst>
            </p:cNvPr>
            <p:cNvSpPr/>
            <p:nvPr/>
          </p:nvSpPr>
          <p:spPr>
            <a:xfrm>
              <a:off x="224259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B2594657-4964-1B47-B857-F9DB9E215146}"/>
                </a:ext>
              </a:extLst>
            </p:cNvPr>
            <p:cNvSpPr/>
            <p:nvPr/>
          </p:nvSpPr>
          <p:spPr>
            <a:xfrm>
              <a:off x="2403164" y="3733271"/>
              <a:ext cx="75264" cy="342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437BA36B-38DB-494A-997B-4C65FC174A2E}"/>
                </a:ext>
              </a:extLst>
            </p:cNvPr>
            <p:cNvSpPr/>
            <p:nvPr/>
          </p:nvSpPr>
          <p:spPr>
            <a:xfrm>
              <a:off x="3175799"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28F9169C-1B07-BD44-B732-5029625FBF47}"/>
                </a:ext>
              </a:extLst>
            </p:cNvPr>
            <p:cNvSpPr/>
            <p:nvPr/>
          </p:nvSpPr>
          <p:spPr>
            <a:xfrm>
              <a:off x="3495520" y="3324831"/>
              <a:ext cx="78170" cy="4427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a:extLst>
                <a:ext uri="{FF2B5EF4-FFF2-40B4-BE49-F238E27FC236}">
                  <a16:creationId xmlns:a16="http://schemas.microsoft.com/office/drawing/2014/main" id="{2E6BE73E-7835-1544-9B79-857492ED7C9D}"/>
                </a:ext>
              </a:extLst>
            </p:cNvPr>
            <p:cNvSpPr/>
            <p:nvPr/>
          </p:nvSpPr>
          <p:spPr>
            <a:xfrm>
              <a:off x="3635872" y="3663406"/>
              <a:ext cx="86843" cy="10415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a:extLst>
                <a:ext uri="{FF2B5EF4-FFF2-40B4-BE49-F238E27FC236}">
                  <a16:creationId xmlns:a16="http://schemas.microsoft.com/office/drawing/2014/main" id="{595A2BCE-F4EC-A34F-BBFB-0B8BC439EF56}"/>
                </a:ext>
              </a:extLst>
            </p:cNvPr>
            <p:cNvSpPr/>
            <p:nvPr/>
          </p:nvSpPr>
          <p:spPr>
            <a:xfrm>
              <a:off x="2544980"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8098950C-C954-7D4F-A64C-BD48273062F7}"/>
                </a:ext>
              </a:extLst>
            </p:cNvPr>
            <p:cNvSpPr/>
            <p:nvPr/>
          </p:nvSpPr>
          <p:spPr>
            <a:xfrm>
              <a:off x="2701211" y="894529"/>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a:extLst>
                <a:ext uri="{FF2B5EF4-FFF2-40B4-BE49-F238E27FC236}">
                  <a16:creationId xmlns:a16="http://schemas.microsoft.com/office/drawing/2014/main" id="{55D7A7DB-1F8E-514F-ABD7-A3E977675495}"/>
                </a:ext>
              </a:extLst>
            </p:cNvPr>
            <p:cNvSpPr/>
            <p:nvPr/>
          </p:nvSpPr>
          <p:spPr>
            <a:xfrm>
              <a:off x="2854592" y="3593953"/>
              <a:ext cx="92608" cy="17360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a:extLst>
                <a:ext uri="{FF2B5EF4-FFF2-40B4-BE49-F238E27FC236}">
                  <a16:creationId xmlns:a16="http://schemas.microsoft.com/office/drawing/2014/main" id="{FB55FB29-1530-DB42-9D3A-76E2E91E3FBE}"/>
                </a:ext>
              </a:extLst>
            </p:cNvPr>
            <p:cNvSpPr/>
            <p:nvPr/>
          </p:nvSpPr>
          <p:spPr>
            <a:xfrm>
              <a:off x="3009413" y="144106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a:extLst>
                <a:ext uri="{FF2B5EF4-FFF2-40B4-BE49-F238E27FC236}">
                  <a16:creationId xmlns:a16="http://schemas.microsoft.com/office/drawing/2014/main" id="{A106BFE0-62BA-C248-8547-20C4EC4044AE}"/>
                </a:ext>
              </a:extLst>
            </p:cNvPr>
            <p:cNvSpPr/>
            <p:nvPr/>
          </p:nvSpPr>
          <p:spPr>
            <a:xfrm>
              <a:off x="3959954"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a:extLst>
                <a:ext uri="{FF2B5EF4-FFF2-40B4-BE49-F238E27FC236}">
                  <a16:creationId xmlns:a16="http://schemas.microsoft.com/office/drawing/2014/main" id="{BA54CEF6-A1F5-C248-8B12-F7E2C566355A}"/>
                </a:ext>
              </a:extLst>
            </p:cNvPr>
            <p:cNvSpPr/>
            <p:nvPr/>
          </p:nvSpPr>
          <p:spPr>
            <a:xfrm>
              <a:off x="4117659"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a:extLst>
                <a:ext uri="{FF2B5EF4-FFF2-40B4-BE49-F238E27FC236}">
                  <a16:creationId xmlns:a16="http://schemas.microsoft.com/office/drawing/2014/main" id="{AC24CAAA-D3FA-D147-9E12-CC6F1A646381}"/>
                </a:ext>
              </a:extLst>
            </p:cNvPr>
            <p:cNvSpPr/>
            <p:nvPr/>
          </p:nvSpPr>
          <p:spPr>
            <a:xfrm>
              <a:off x="4275363"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5DEB672C-DFDA-794E-965F-59FCAFE48EFD}"/>
                </a:ext>
              </a:extLst>
            </p:cNvPr>
            <p:cNvSpPr/>
            <p:nvPr/>
          </p:nvSpPr>
          <p:spPr>
            <a:xfrm>
              <a:off x="4424388" y="2673725"/>
              <a:ext cx="91171" cy="109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C68520E1-3C2B-AF4F-9C7F-81EDF48D3B40}"/>
                </a:ext>
              </a:extLst>
            </p:cNvPr>
            <p:cNvSpPr/>
            <p:nvPr/>
          </p:nvSpPr>
          <p:spPr>
            <a:xfrm>
              <a:off x="4586411" y="3524514"/>
              <a:ext cx="86852" cy="243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5399E5B9-BD72-2A4F-AA9A-FDDE3BEAD211}"/>
                </a:ext>
              </a:extLst>
            </p:cNvPr>
            <p:cNvSpPr/>
            <p:nvPr/>
          </p:nvSpPr>
          <p:spPr>
            <a:xfrm>
              <a:off x="4744117" y="3376939"/>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a:extLst>
                <a:ext uri="{FF2B5EF4-FFF2-40B4-BE49-F238E27FC236}">
                  <a16:creationId xmlns:a16="http://schemas.microsoft.com/office/drawing/2014/main" id="{C4BF18D0-9E33-B54B-992B-6372F1A48C20}"/>
                </a:ext>
              </a:extLst>
            </p:cNvPr>
            <p:cNvSpPr/>
            <p:nvPr/>
          </p:nvSpPr>
          <p:spPr>
            <a:xfrm>
              <a:off x="4888821"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77FD7944-9498-BB41-921D-DDBF5954CAD8}"/>
                </a:ext>
              </a:extLst>
            </p:cNvPr>
            <p:cNvSpPr/>
            <p:nvPr/>
          </p:nvSpPr>
          <p:spPr>
            <a:xfrm>
              <a:off x="5057387" y="1137230"/>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4C15EFB1-A115-E542-8362-A0F86E34215C}"/>
                </a:ext>
              </a:extLst>
            </p:cNvPr>
            <p:cNvSpPr/>
            <p:nvPr/>
          </p:nvSpPr>
          <p:spPr>
            <a:xfrm>
              <a:off x="5377157" y="3593952"/>
              <a:ext cx="86810" cy="1736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a:extLst>
                <a:ext uri="{FF2B5EF4-FFF2-40B4-BE49-F238E27FC236}">
                  <a16:creationId xmlns:a16="http://schemas.microsoft.com/office/drawing/2014/main" id="{618E5D25-4381-014A-A036-1B2529BC15DC}"/>
                </a:ext>
              </a:extLst>
            </p:cNvPr>
            <p:cNvSpPr/>
            <p:nvPr/>
          </p:nvSpPr>
          <p:spPr>
            <a:xfrm>
              <a:off x="5526181"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3EC366BC-F2A5-084B-8391-480E4D8E2D65}"/>
                </a:ext>
              </a:extLst>
            </p:cNvPr>
            <p:cNvSpPr/>
            <p:nvPr/>
          </p:nvSpPr>
          <p:spPr>
            <a:xfrm>
              <a:off x="5692567"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8" name="Straight Connector 57">
              <a:extLst>
                <a:ext uri="{FF2B5EF4-FFF2-40B4-BE49-F238E27FC236}">
                  <a16:creationId xmlns:a16="http://schemas.microsoft.com/office/drawing/2014/main" id="{B27C1DD7-ADC8-8544-B866-8EADDEDC94BB}"/>
                </a:ext>
              </a:extLst>
            </p:cNvPr>
            <p:cNvCxnSpPr>
              <a:cxnSpLocks/>
            </p:cNvCxnSpPr>
            <p:nvPr/>
          </p:nvCxnSpPr>
          <p:spPr>
            <a:xfrm>
              <a:off x="1658074" y="3012553"/>
              <a:ext cx="438970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252F740-20E6-AC48-BB87-5B32B81323A7}"/>
                </a:ext>
              </a:extLst>
            </p:cNvPr>
            <p:cNvSpPr/>
            <p:nvPr/>
          </p:nvSpPr>
          <p:spPr>
            <a:xfrm>
              <a:off x="5214373" y="3232384"/>
              <a:ext cx="88577" cy="5380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59">
              <a:extLst>
                <a:ext uri="{FF2B5EF4-FFF2-40B4-BE49-F238E27FC236}">
                  <a16:creationId xmlns:a16="http://schemas.microsoft.com/office/drawing/2014/main" id="{F4598072-62C4-2D4A-BA83-AC4369EDE463}"/>
                </a:ext>
              </a:extLst>
            </p:cNvPr>
            <p:cNvSpPr/>
            <p:nvPr/>
          </p:nvSpPr>
          <p:spPr>
            <a:xfrm>
              <a:off x="3796296" y="2884948"/>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a:extLst>
                <a:ext uri="{FF2B5EF4-FFF2-40B4-BE49-F238E27FC236}">
                  <a16:creationId xmlns:a16="http://schemas.microsoft.com/office/drawing/2014/main" id="{083E2B03-FF53-AE47-87B4-13617A46E659}"/>
                </a:ext>
              </a:extLst>
            </p:cNvPr>
            <p:cNvSpPr/>
            <p:nvPr/>
          </p:nvSpPr>
          <p:spPr>
            <a:xfrm>
              <a:off x="3329356" y="3107186"/>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2" name="Straight Arrow Connector 61">
              <a:extLst>
                <a:ext uri="{FF2B5EF4-FFF2-40B4-BE49-F238E27FC236}">
                  <a16:creationId xmlns:a16="http://schemas.microsoft.com/office/drawing/2014/main" id="{83FC16EE-EA83-2449-823D-682F154EB98B}"/>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DC7A938-CF36-A549-8112-4C9F87D83446}"/>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64" name="TextBox 63">
              <a:extLst>
                <a:ext uri="{FF2B5EF4-FFF2-40B4-BE49-F238E27FC236}">
                  <a16:creationId xmlns:a16="http://schemas.microsoft.com/office/drawing/2014/main" id="{FCE4BB78-94A2-A04E-8A7E-E90B4D80C136}"/>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grpSp>
    </p:spTree>
    <p:extLst>
      <p:ext uri="{BB962C8B-B14F-4D97-AF65-F5344CB8AC3E}">
        <p14:creationId xmlns:p14="http://schemas.microsoft.com/office/powerpoint/2010/main" val="1606787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F850-DABE-524E-8A6E-72BEEF597734}"/>
              </a:ext>
            </a:extLst>
          </p:cNvPr>
          <p:cNvSpPr>
            <a:spLocks noGrp="1"/>
          </p:cNvSpPr>
          <p:nvPr>
            <p:ph type="title"/>
          </p:nvPr>
        </p:nvSpPr>
        <p:spPr/>
        <p:txBody>
          <a:bodyPr>
            <a:normAutofit/>
          </a:bodyPr>
          <a:lstStyle/>
          <a:p>
            <a:r>
              <a:rPr lang="en-US" sz="2700" dirty="0"/>
              <a:t>Naïve Multiple Decision-Making</a:t>
            </a:r>
          </a:p>
        </p:txBody>
      </p:sp>
      <p:sp>
        <p:nvSpPr>
          <p:cNvPr id="3" name="Content Placeholder 2">
            <a:extLst>
              <a:ext uri="{FF2B5EF4-FFF2-40B4-BE49-F238E27FC236}">
                <a16:creationId xmlns:a16="http://schemas.microsoft.com/office/drawing/2014/main" id="{C99F9851-E2DD-EC46-BF2C-FB0B7B1D768E}"/>
              </a:ext>
            </a:extLst>
          </p:cNvPr>
          <p:cNvSpPr>
            <a:spLocks noGrp="1"/>
          </p:cNvSpPr>
          <p:nvPr>
            <p:ph idx="1"/>
          </p:nvPr>
        </p:nvSpPr>
        <p:spPr>
          <a:xfrm>
            <a:off x="490050" y="3974314"/>
            <a:ext cx="8229600" cy="720803"/>
          </a:xfrm>
        </p:spPr>
        <p:txBody>
          <a:bodyPr>
            <a:normAutofit/>
          </a:bodyPr>
          <a:lstStyle/>
          <a:p>
            <a:r>
              <a:rPr lang="en-US" sz="1800" dirty="0"/>
              <a:t>We see that the decision-maker is avoiding false negatives, but is making a lot of false positives, and its false discovery proportion is 4/11; pretty bad! </a:t>
            </a:r>
          </a:p>
        </p:txBody>
      </p:sp>
      <p:grpSp>
        <p:nvGrpSpPr>
          <p:cNvPr id="34" name="Group 33">
            <a:extLst>
              <a:ext uri="{FF2B5EF4-FFF2-40B4-BE49-F238E27FC236}">
                <a16:creationId xmlns:a16="http://schemas.microsoft.com/office/drawing/2014/main" id="{8F4C54CA-E74D-DE43-A617-1D1D52CFCFAE}"/>
              </a:ext>
            </a:extLst>
          </p:cNvPr>
          <p:cNvGrpSpPr/>
          <p:nvPr/>
        </p:nvGrpSpPr>
        <p:grpSpPr>
          <a:xfrm>
            <a:off x="2155370" y="1196813"/>
            <a:ext cx="3952768" cy="2593831"/>
            <a:chOff x="1199824" y="746567"/>
            <a:chExt cx="4847955" cy="3533134"/>
          </a:xfrm>
        </p:grpSpPr>
        <p:cxnSp>
          <p:nvCxnSpPr>
            <p:cNvPr id="35" name="Straight Arrow Connector 34">
              <a:extLst>
                <a:ext uri="{FF2B5EF4-FFF2-40B4-BE49-F238E27FC236}">
                  <a16:creationId xmlns:a16="http://schemas.microsoft.com/office/drawing/2014/main" id="{5776F393-2429-B14D-8328-1253657D88FF}"/>
                </a:ext>
              </a:extLst>
            </p:cNvPr>
            <p:cNvCxnSpPr>
              <a:cxnSpLocks/>
            </p:cNvCxnSpPr>
            <p:nvPr/>
          </p:nvCxnSpPr>
          <p:spPr>
            <a:xfrm flipV="1">
              <a:off x="1666755"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1F4B77F-3B5E-9748-B355-6C5EDFCB7963}"/>
                </a:ext>
              </a:extLst>
            </p:cNvPr>
            <p:cNvSpPr/>
            <p:nvPr/>
          </p:nvSpPr>
          <p:spPr>
            <a:xfrm>
              <a:off x="1928640" y="2465408"/>
              <a:ext cx="85355" cy="130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E47BBE0C-8B2E-FC4B-A9A5-28AC902B6BC9}"/>
                </a:ext>
              </a:extLst>
            </p:cNvPr>
            <p:cNvSpPr/>
            <p:nvPr/>
          </p:nvSpPr>
          <p:spPr>
            <a:xfrm rot="10800000">
              <a:off x="2084889" y="3246699"/>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8028A5C2-9EF5-0247-9094-EF30B58737F0}"/>
                </a:ext>
              </a:extLst>
            </p:cNvPr>
            <p:cNvSpPr/>
            <p:nvPr/>
          </p:nvSpPr>
          <p:spPr>
            <a:xfrm>
              <a:off x="224259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B2594657-4964-1B47-B857-F9DB9E215146}"/>
                </a:ext>
              </a:extLst>
            </p:cNvPr>
            <p:cNvSpPr/>
            <p:nvPr/>
          </p:nvSpPr>
          <p:spPr>
            <a:xfrm>
              <a:off x="2403164" y="3733271"/>
              <a:ext cx="75264" cy="342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437BA36B-38DB-494A-997B-4C65FC174A2E}"/>
                </a:ext>
              </a:extLst>
            </p:cNvPr>
            <p:cNvSpPr/>
            <p:nvPr/>
          </p:nvSpPr>
          <p:spPr>
            <a:xfrm>
              <a:off x="3175799"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28F9169C-1B07-BD44-B732-5029625FBF47}"/>
                </a:ext>
              </a:extLst>
            </p:cNvPr>
            <p:cNvSpPr/>
            <p:nvPr/>
          </p:nvSpPr>
          <p:spPr>
            <a:xfrm>
              <a:off x="3495520" y="3324831"/>
              <a:ext cx="78170" cy="4427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a:extLst>
                <a:ext uri="{FF2B5EF4-FFF2-40B4-BE49-F238E27FC236}">
                  <a16:creationId xmlns:a16="http://schemas.microsoft.com/office/drawing/2014/main" id="{2E6BE73E-7835-1544-9B79-857492ED7C9D}"/>
                </a:ext>
              </a:extLst>
            </p:cNvPr>
            <p:cNvSpPr/>
            <p:nvPr/>
          </p:nvSpPr>
          <p:spPr>
            <a:xfrm>
              <a:off x="3635872" y="3663406"/>
              <a:ext cx="86843" cy="10415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a:extLst>
                <a:ext uri="{FF2B5EF4-FFF2-40B4-BE49-F238E27FC236}">
                  <a16:creationId xmlns:a16="http://schemas.microsoft.com/office/drawing/2014/main" id="{595A2BCE-F4EC-A34F-BBFB-0B8BC439EF56}"/>
                </a:ext>
              </a:extLst>
            </p:cNvPr>
            <p:cNvSpPr/>
            <p:nvPr/>
          </p:nvSpPr>
          <p:spPr>
            <a:xfrm>
              <a:off x="2544980"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8098950C-C954-7D4F-A64C-BD48273062F7}"/>
                </a:ext>
              </a:extLst>
            </p:cNvPr>
            <p:cNvSpPr/>
            <p:nvPr/>
          </p:nvSpPr>
          <p:spPr>
            <a:xfrm>
              <a:off x="2701211" y="894529"/>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a:extLst>
                <a:ext uri="{FF2B5EF4-FFF2-40B4-BE49-F238E27FC236}">
                  <a16:creationId xmlns:a16="http://schemas.microsoft.com/office/drawing/2014/main" id="{55D7A7DB-1F8E-514F-ABD7-A3E977675495}"/>
                </a:ext>
              </a:extLst>
            </p:cNvPr>
            <p:cNvSpPr/>
            <p:nvPr/>
          </p:nvSpPr>
          <p:spPr>
            <a:xfrm>
              <a:off x="2854592" y="3593953"/>
              <a:ext cx="92608" cy="17360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a:extLst>
                <a:ext uri="{FF2B5EF4-FFF2-40B4-BE49-F238E27FC236}">
                  <a16:creationId xmlns:a16="http://schemas.microsoft.com/office/drawing/2014/main" id="{FB55FB29-1530-DB42-9D3A-76E2E91E3FBE}"/>
                </a:ext>
              </a:extLst>
            </p:cNvPr>
            <p:cNvSpPr/>
            <p:nvPr/>
          </p:nvSpPr>
          <p:spPr>
            <a:xfrm>
              <a:off x="3009413" y="144106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a:extLst>
                <a:ext uri="{FF2B5EF4-FFF2-40B4-BE49-F238E27FC236}">
                  <a16:creationId xmlns:a16="http://schemas.microsoft.com/office/drawing/2014/main" id="{A106BFE0-62BA-C248-8547-20C4EC4044AE}"/>
                </a:ext>
              </a:extLst>
            </p:cNvPr>
            <p:cNvSpPr/>
            <p:nvPr/>
          </p:nvSpPr>
          <p:spPr>
            <a:xfrm>
              <a:off x="3959954"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a:extLst>
                <a:ext uri="{FF2B5EF4-FFF2-40B4-BE49-F238E27FC236}">
                  <a16:creationId xmlns:a16="http://schemas.microsoft.com/office/drawing/2014/main" id="{BA54CEF6-A1F5-C248-8B12-F7E2C566355A}"/>
                </a:ext>
              </a:extLst>
            </p:cNvPr>
            <p:cNvSpPr/>
            <p:nvPr/>
          </p:nvSpPr>
          <p:spPr>
            <a:xfrm>
              <a:off x="4117659"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a:extLst>
                <a:ext uri="{FF2B5EF4-FFF2-40B4-BE49-F238E27FC236}">
                  <a16:creationId xmlns:a16="http://schemas.microsoft.com/office/drawing/2014/main" id="{AC24CAAA-D3FA-D147-9E12-CC6F1A646381}"/>
                </a:ext>
              </a:extLst>
            </p:cNvPr>
            <p:cNvSpPr/>
            <p:nvPr/>
          </p:nvSpPr>
          <p:spPr>
            <a:xfrm>
              <a:off x="4275363"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5DEB672C-DFDA-794E-965F-59FCAFE48EFD}"/>
                </a:ext>
              </a:extLst>
            </p:cNvPr>
            <p:cNvSpPr/>
            <p:nvPr/>
          </p:nvSpPr>
          <p:spPr>
            <a:xfrm>
              <a:off x="4424388" y="2673725"/>
              <a:ext cx="91171" cy="109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C68520E1-3C2B-AF4F-9C7F-81EDF48D3B40}"/>
                </a:ext>
              </a:extLst>
            </p:cNvPr>
            <p:cNvSpPr/>
            <p:nvPr/>
          </p:nvSpPr>
          <p:spPr>
            <a:xfrm>
              <a:off x="4586411" y="3524514"/>
              <a:ext cx="86852" cy="243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5399E5B9-BD72-2A4F-AA9A-FDDE3BEAD211}"/>
                </a:ext>
              </a:extLst>
            </p:cNvPr>
            <p:cNvSpPr/>
            <p:nvPr/>
          </p:nvSpPr>
          <p:spPr>
            <a:xfrm>
              <a:off x="4744117" y="3376939"/>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a:extLst>
                <a:ext uri="{FF2B5EF4-FFF2-40B4-BE49-F238E27FC236}">
                  <a16:creationId xmlns:a16="http://schemas.microsoft.com/office/drawing/2014/main" id="{C4BF18D0-9E33-B54B-992B-6372F1A48C20}"/>
                </a:ext>
              </a:extLst>
            </p:cNvPr>
            <p:cNvSpPr/>
            <p:nvPr/>
          </p:nvSpPr>
          <p:spPr>
            <a:xfrm>
              <a:off x="4888821"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77FD7944-9498-BB41-921D-DDBF5954CAD8}"/>
                </a:ext>
              </a:extLst>
            </p:cNvPr>
            <p:cNvSpPr/>
            <p:nvPr/>
          </p:nvSpPr>
          <p:spPr>
            <a:xfrm>
              <a:off x="5057387" y="1137230"/>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4C15EFB1-A115-E542-8362-A0F86E34215C}"/>
                </a:ext>
              </a:extLst>
            </p:cNvPr>
            <p:cNvSpPr/>
            <p:nvPr/>
          </p:nvSpPr>
          <p:spPr>
            <a:xfrm>
              <a:off x="5377157" y="3593952"/>
              <a:ext cx="86810" cy="1736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a:extLst>
                <a:ext uri="{FF2B5EF4-FFF2-40B4-BE49-F238E27FC236}">
                  <a16:creationId xmlns:a16="http://schemas.microsoft.com/office/drawing/2014/main" id="{618E5D25-4381-014A-A036-1B2529BC15DC}"/>
                </a:ext>
              </a:extLst>
            </p:cNvPr>
            <p:cNvSpPr/>
            <p:nvPr/>
          </p:nvSpPr>
          <p:spPr>
            <a:xfrm>
              <a:off x="5526181"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3EC366BC-F2A5-084B-8391-480E4D8E2D65}"/>
                </a:ext>
              </a:extLst>
            </p:cNvPr>
            <p:cNvSpPr/>
            <p:nvPr/>
          </p:nvSpPr>
          <p:spPr>
            <a:xfrm>
              <a:off x="5692567"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8" name="Straight Connector 57">
              <a:extLst>
                <a:ext uri="{FF2B5EF4-FFF2-40B4-BE49-F238E27FC236}">
                  <a16:creationId xmlns:a16="http://schemas.microsoft.com/office/drawing/2014/main" id="{B27C1DD7-ADC8-8544-B866-8EADDEDC94BB}"/>
                </a:ext>
              </a:extLst>
            </p:cNvPr>
            <p:cNvCxnSpPr>
              <a:cxnSpLocks/>
            </p:cNvCxnSpPr>
            <p:nvPr/>
          </p:nvCxnSpPr>
          <p:spPr>
            <a:xfrm>
              <a:off x="1658074" y="3012553"/>
              <a:ext cx="438970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252F740-20E6-AC48-BB87-5B32B81323A7}"/>
                </a:ext>
              </a:extLst>
            </p:cNvPr>
            <p:cNvSpPr/>
            <p:nvPr/>
          </p:nvSpPr>
          <p:spPr>
            <a:xfrm>
              <a:off x="5214373" y="3232384"/>
              <a:ext cx="88577" cy="5380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59">
              <a:extLst>
                <a:ext uri="{FF2B5EF4-FFF2-40B4-BE49-F238E27FC236}">
                  <a16:creationId xmlns:a16="http://schemas.microsoft.com/office/drawing/2014/main" id="{F4598072-62C4-2D4A-BA83-AC4369EDE463}"/>
                </a:ext>
              </a:extLst>
            </p:cNvPr>
            <p:cNvSpPr/>
            <p:nvPr/>
          </p:nvSpPr>
          <p:spPr>
            <a:xfrm>
              <a:off x="3796296" y="2884948"/>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a:extLst>
                <a:ext uri="{FF2B5EF4-FFF2-40B4-BE49-F238E27FC236}">
                  <a16:creationId xmlns:a16="http://schemas.microsoft.com/office/drawing/2014/main" id="{083E2B03-FF53-AE47-87B4-13617A46E659}"/>
                </a:ext>
              </a:extLst>
            </p:cNvPr>
            <p:cNvSpPr/>
            <p:nvPr/>
          </p:nvSpPr>
          <p:spPr>
            <a:xfrm>
              <a:off x="3329356" y="3107186"/>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2" name="Straight Arrow Connector 61">
              <a:extLst>
                <a:ext uri="{FF2B5EF4-FFF2-40B4-BE49-F238E27FC236}">
                  <a16:creationId xmlns:a16="http://schemas.microsoft.com/office/drawing/2014/main" id="{83FC16EE-EA83-2449-823D-682F154EB98B}"/>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DC7A938-CF36-A549-8112-4C9F87D83446}"/>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64" name="TextBox 63">
              <a:extLst>
                <a:ext uri="{FF2B5EF4-FFF2-40B4-BE49-F238E27FC236}">
                  <a16:creationId xmlns:a16="http://schemas.microsoft.com/office/drawing/2014/main" id="{FCE4BB78-94A2-A04E-8A7E-E90B4D80C136}"/>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grpSp>
    </p:spTree>
    <p:extLst>
      <p:ext uri="{BB962C8B-B14F-4D97-AF65-F5344CB8AC3E}">
        <p14:creationId xmlns:p14="http://schemas.microsoft.com/office/powerpoint/2010/main" val="55519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3E5244E9-BBC7-1B43-A288-1AE938247D02}"/>
              </a:ext>
            </a:extLst>
          </p:cNvPr>
          <p:cNvSpPr/>
          <p:nvPr/>
        </p:nvSpPr>
        <p:spPr>
          <a:xfrm rot="2409204">
            <a:off x="3245994" y="2138574"/>
            <a:ext cx="2287867" cy="854580"/>
          </a:xfrm>
          <a:prstGeom prst="ellipse">
            <a:avLst/>
          </a:prstGeom>
          <a:solidFill>
            <a:srgbClr val="8FC2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BA8124FA-19E4-9546-9C40-3DE00D3C0C08}"/>
              </a:ext>
            </a:extLst>
          </p:cNvPr>
          <p:cNvGraphicFramePr>
            <a:graphicFrameLocks noGrp="1"/>
          </p:cNvGraphicFramePr>
          <p:nvPr>
            <p:extLst/>
          </p:nvPr>
        </p:nvGraphicFramePr>
        <p:xfrm>
          <a:off x="3439114" y="1824235"/>
          <a:ext cx="1901630" cy="1483260"/>
        </p:xfrm>
        <a:graphic>
          <a:graphicData uri="http://schemas.openxmlformats.org/drawingml/2006/table">
            <a:tbl>
              <a:tblPr firstRow="1" bandRow="1">
                <a:tableStyleId>{5940675A-B579-460E-94D1-54222C63F5DA}</a:tableStyleId>
              </a:tblPr>
              <a:tblGrid>
                <a:gridCol w="950815">
                  <a:extLst>
                    <a:ext uri="{9D8B030D-6E8A-4147-A177-3AD203B41FA5}">
                      <a16:colId xmlns:a16="http://schemas.microsoft.com/office/drawing/2014/main" val="2867805166"/>
                    </a:ext>
                  </a:extLst>
                </a:gridCol>
                <a:gridCol w="950815">
                  <a:extLst>
                    <a:ext uri="{9D8B030D-6E8A-4147-A177-3AD203B41FA5}">
                      <a16:colId xmlns:a16="http://schemas.microsoft.com/office/drawing/2014/main" val="3118259853"/>
                    </a:ext>
                  </a:extLst>
                </a:gridCol>
              </a:tblGrid>
              <a:tr h="741630">
                <a:tc>
                  <a:txBody>
                    <a:bodyPr/>
                    <a:lstStyle/>
                    <a:p>
                      <a:pPr algn="ctr"/>
                      <a:r>
                        <a:rPr lang="en-US" dirty="0"/>
                        <a:t>TN</a:t>
                      </a:r>
                    </a:p>
                  </a:txBody>
                  <a:tcPr anchor="ctr"/>
                </a:tc>
                <a:tc>
                  <a:txBody>
                    <a:bodyPr/>
                    <a:lstStyle/>
                    <a:p>
                      <a:pPr algn="ctr"/>
                      <a:r>
                        <a:rPr lang="en-US" dirty="0"/>
                        <a:t>FP</a:t>
                      </a:r>
                    </a:p>
                  </a:txBody>
                  <a:tcPr anchor="ctr"/>
                </a:tc>
                <a:extLst>
                  <a:ext uri="{0D108BD9-81ED-4DB2-BD59-A6C34878D82A}">
                    <a16:rowId xmlns:a16="http://schemas.microsoft.com/office/drawing/2014/main" val="2465380068"/>
                  </a:ext>
                </a:extLst>
              </a:tr>
              <a:tr h="741630">
                <a:tc>
                  <a:txBody>
                    <a:bodyPr/>
                    <a:lstStyle/>
                    <a:p>
                      <a:pPr algn="ctr"/>
                      <a:r>
                        <a:rPr lang="en-US" dirty="0"/>
                        <a:t>FN</a:t>
                      </a:r>
                    </a:p>
                  </a:txBody>
                  <a:tcPr anchor="ctr"/>
                </a:tc>
                <a:tc>
                  <a:txBody>
                    <a:bodyPr/>
                    <a:lstStyle/>
                    <a:p>
                      <a:pPr algn="ctr"/>
                      <a:r>
                        <a:rPr lang="en-US" dirty="0"/>
                        <a:t>TP</a:t>
                      </a:r>
                    </a:p>
                  </a:txBody>
                  <a:tcPr anchor="ctr"/>
                </a:tc>
                <a:extLst>
                  <a:ext uri="{0D108BD9-81ED-4DB2-BD59-A6C34878D82A}">
                    <a16:rowId xmlns:a16="http://schemas.microsoft.com/office/drawing/2014/main" val="2934244337"/>
                  </a:ext>
                </a:extLst>
              </a:tr>
            </a:tbl>
          </a:graphicData>
        </a:graphic>
      </p:graphicFrame>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4" y="276225"/>
            <a:ext cx="6571526" cy="857250"/>
          </a:xfrm>
        </p:spPr>
        <p:txBody>
          <a:bodyPr>
            <a:normAutofit/>
          </a:bodyPr>
          <a:lstStyle/>
          <a:p>
            <a:r>
              <a:rPr lang="en-US" altLang="en-US" sz="2700" dirty="0">
                <a:ea typeface="ＭＳ Ｐゴシック" panose="020B0600070205080204" pitchFamily="34" charset="-128"/>
              </a:rPr>
              <a:t>The Basic Two-by-Two Table</a:t>
            </a:r>
          </a:p>
        </p:txBody>
      </p:sp>
      <p:sp>
        <p:nvSpPr>
          <p:cNvPr id="2" name="Footer Placeholder 1">
            <a:extLst>
              <a:ext uri="{FF2B5EF4-FFF2-40B4-BE49-F238E27FC236}">
                <a16:creationId xmlns:a16="http://schemas.microsoft.com/office/drawing/2014/main" id="{92F13761-BD1A-C04D-A290-0FF419551A4F}"/>
              </a:ext>
            </a:extLst>
          </p:cNvPr>
          <p:cNvSpPr>
            <a:spLocks noGrp="1"/>
          </p:cNvSpPr>
          <p:nvPr>
            <p:ph type="ftr" sz="quarter" idx="3"/>
          </p:nvPr>
        </p:nvSpPr>
        <p:spPr/>
        <p:txBody>
          <a:bodyPr/>
          <a:lstStyle/>
          <a:p>
            <a:r>
              <a:rPr lang="en-US"/>
              <a:t>University of California, Berkeley</a:t>
            </a:r>
            <a:endParaRPr lang="en-US" dirty="0"/>
          </a:p>
        </p:txBody>
      </p:sp>
      <p:sp>
        <p:nvSpPr>
          <p:cNvPr id="4" name="TextBox 3">
            <a:extLst>
              <a:ext uri="{FF2B5EF4-FFF2-40B4-BE49-F238E27FC236}">
                <a16:creationId xmlns:a16="http://schemas.microsoft.com/office/drawing/2014/main" id="{94F93651-864A-E64A-9DDC-CBBAD2BB67C9}"/>
              </a:ext>
            </a:extLst>
          </p:cNvPr>
          <p:cNvSpPr txBox="1"/>
          <p:nvPr/>
        </p:nvSpPr>
        <p:spPr>
          <a:xfrm>
            <a:off x="3812687" y="1133475"/>
            <a:ext cx="1154483" cy="369332"/>
          </a:xfrm>
          <a:prstGeom prst="rect">
            <a:avLst/>
          </a:prstGeom>
          <a:noFill/>
        </p:spPr>
        <p:txBody>
          <a:bodyPr wrap="none" rtlCol="0">
            <a:spAutoFit/>
          </a:bodyPr>
          <a:lstStyle/>
          <a:p>
            <a:r>
              <a:rPr lang="en-US" dirty="0"/>
              <a:t>Decision</a:t>
            </a:r>
          </a:p>
        </p:txBody>
      </p:sp>
      <p:sp>
        <p:nvSpPr>
          <p:cNvPr id="5" name="TextBox 4">
            <a:extLst>
              <a:ext uri="{FF2B5EF4-FFF2-40B4-BE49-F238E27FC236}">
                <a16:creationId xmlns:a16="http://schemas.microsoft.com/office/drawing/2014/main" id="{E1837D10-8289-3844-A408-F90F295CA70D}"/>
              </a:ext>
            </a:extLst>
          </p:cNvPr>
          <p:cNvSpPr txBox="1"/>
          <p:nvPr/>
        </p:nvSpPr>
        <p:spPr>
          <a:xfrm rot="16200000">
            <a:off x="2354776" y="2381198"/>
            <a:ext cx="969753" cy="369332"/>
          </a:xfrm>
          <a:prstGeom prst="rect">
            <a:avLst/>
          </a:prstGeom>
          <a:noFill/>
        </p:spPr>
        <p:txBody>
          <a:bodyPr wrap="none" rtlCol="0">
            <a:spAutoFit/>
          </a:bodyPr>
          <a:lstStyle/>
          <a:p>
            <a:r>
              <a:rPr lang="en-US" dirty="0"/>
              <a:t>Reality</a:t>
            </a:r>
          </a:p>
        </p:txBody>
      </p:sp>
      <p:sp>
        <p:nvSpPr>
          <p:cNvPr id="6" name="TextBox 5">
            <a:extLst>
              <a:ext uri="{FF2B5EF4-FFF2-40B4-BE49-F238E27FC236}">
                <a16:creationId xmlns:a16="http://schemas.microsoft.com/office/drawing/2014/main" id="{545695AA-7E85-FE43-9EDE-EAC6D5D7A085}"/>
              </a:ext>
            </a:extLst>
          </p:cNvPr>
          <p:cNvSpPr txBox="1"/>
          <p:nvPr/>
        </p:nvSpPr>
        <p:spPr>
          <a:xfrm>
            <a:off x="3752536" y="1477589"/>
            <a:ext cx="314510" cy="338554"/>
          </a:xfrm>
          <a:prstGeom prst="rect">
            <a:avLst/>
          </a:prstGeom>
          <a:noFill/>
        </p:spPr>
        <p:txBody>
          <a:bodyPr wrap="none" rtlCol="0">
            <a:spAutoFit/>
          </a:bodyPr>
          <a:lstStyle/>
          <a:p>
            <a:r>
              <a:rPr lang="en-US" sz="1600" dirty="0"/>
              <a:t>0</a:t>
            </a:r>
          </a:p>
        </p:txBody>
      </p:sp>
      <p:sp>
        <p:nvSpPr>
          <p:cNvPr id="8" name="TextBox 7">
            <a:extLst>
              <a:ext uri="{FF2B5EF4-FFF2-40B4-BE49-F238E27FC236}">
                <a16:creationId xmlns:a16="http://schemas.microsoft.com/office/drawing/2014/main" id="{83077F31-4469-2A4B-B6A4-EE2A5C766DDB}"/>
              </a:ext>
            </a:extLst>
          </p:cNvPr>
          <p:cNvSpPr txBox="1"/>
          <p:nvPr/>
        </p:nvSpPr>
        <p:spPr>
          <a:xfrm rot="16200000">
            <a:off x="3069607" y="2001324"/>
            <a:ext cx="314510" cy="338554"/>
          </a:xfrm>
          <a:prstGeom prst="rect">
            <a:avLst/>
          </a:prstGeom>
          <a:noFill/>
        </p:spPr>
        <p:txBody>
          <a:bodyPr wrap="none" rtlCol="0">
            <a:spAutoFit/>
          </a:bodyPr>
          <a:lstStyle/>
          <a:p>
            <a:r>
              <a:rPr lang="en-US" sz="1600" dirty="0"/>
              <a:t>0</a:t>
            </a:r>
          </a:p>
        </p:txBody>
      </p:sp>
      <p:sp>
        <p:nvSpPr>
          <p:cNvPr id="9" name="TextBox 8">
            <a:extLst>
              <a:ext uri="{FF2B5EF4-FFF2-40B4-BE49-F238E27FC236}">
                <a16:creationId xmlns:a16="http://schemas.microsoft.com/office/drawing/2014/main" id="{90D952DE-337D-C44F-9264-C4C9DA288CDB}"/>
              </a:ext>
            </a:extLst>
          </p:cNvPr>
          <p:cNvSpPr txBox="1"/>
          <p:nvPr/>
        </p:nvSpPr>
        <p:spPr>
          <a:xfrm rot="16200000">
            <a:off x="3064899" y="2755670"/>
            <a:ext cx="314510" cy="338554"/>
          </a:xfrm>
          <a:prstGeom prst="rect">
            <a:avLst/>
          </a:prstGeom>
          <a:noFill/>
        </p:spPr>
        <p:txBody>
          <a:bodyPr wrap="none" rtlCol="0">
            <a:spAutoFit/>
          </a:bodyPr>
          <a:lstStyle/>
          <a:p>
            <a:r>
              <a:rPr lang="en-US" sz="1600" dirty="0"/>
              <a:t>1</a:t>
            </a:r>
          </a:p>
        </p:txBody>
      </p:sp>
      <p:sp>
        <p:nvSpPr>
          <p:cNvPr id="10" name="TextBox 9">
            <a:extLst>
              <a:ext uri="{FF2B5EF4-FFF2-40B4-BE49-F238E27FC236}">
                <a16:creationId xmlns:a16="http://schemas.microsoft.com/office/drawing/2014/main" id="{9D2FF5FF-2206-4444-99F9-B97F1BFC24FD}"/>
              </a:ext>
            </a:extLst>
          </p:cNvPr>
          <p:cNvSpPr txBox="1"/>
          <p:nvPr/>
        </p:nvSpPr>
        <p:spPr>
          <a:xfrm>
            <a:off x="4677203" y="1481915"/>
            <a:ext cx="314510" cy="338554"/>
          </a:xfrm>
          <a:prstGeom prst="rect">
            <a:avLst/>
          </a:prstGeom>
          <a:noFill/>
        </p:spPr>
        <p:txBody>
          <a:bodyPr wrap="none" rtlCol="0">
            <a:spAutoFit/>
          </a:bodyPr>
          <a:lstStyle/>
          <a:p>
            <a:r>
              <a:rPr lang="en-US" sz="1600" dirty="0"/>
              <a:t>1</a:t>
            </a:r>
          </a:p>
        </p:txBody>
      </p:sp>
      <p:sp>
        <p:nvSpPr>
          <p:cNvPr id="7" name="TextBox 6">
            <a:extLst>
              <a:ext uri="{FF2B5EF4-FFF2-40B4-BE49-F238E27FC236}">
                <a16:creationId xmlns:a16="http://schemas.microsoft.com/office/drawing/2014/main" id="{89425DF4-E549-C941-B59C-A3A946F4ECDC}"/>
              </a:ext>
            </a:extLst>
          </p:cNvPr>
          <p:cNvSpPr txBox="1"/>
          <p:nvPr/>
        </p:nvSpPr>
        <p:spPr>
          <a:xfrm>
            <a:off x="6229802" y="1740626"/>
            <a:ext cx="2457148" cy="369332"/>
          </a:xfrm>
          <a:prstGeom prst="rect">
            <a:avLst/>
          </a:prstGeom>
          <a:noFill/>
        </p:spPr>
        <p:txBody>
          <a:bodyPr wrap="none" rtlCol="0">
            <a:spAutoFit/>
          </a:bodyPr>
          <a:lstStyle/>
          <a:p>
            <a:r>
              <a:rPr lang="en-US" dirty="0"/>
              <a:t>TN = True Negative</a:t>
            </a:r>
          </a:p>
        </p:txBody>
      </p:sp>
      <p:sp>
        <p:nvSpPr>
          <p:cNvPr id="11" name="TextBox 10">
            <a:extLst>
              <a:ext uri="{FF2B5EF4-FFF2-40B4-BE49-F238E27FC236}">
                <a16:creationId xmlns:a16="http://schemas.microsoft.com/office/drawing/2014/main" id="{5B5273A8-EF14-3E48-B703-5C1F7B545768}"/>
              </a:ext>
            </a:extLst>
          </p:cNvPr>
          <p:cNvSpPr txBox="1"/>
          <p:nvPr/>
        </p:nvSpPr>
        <p:spPr>
          <a:xfrm>
            <a:off x="6259646" y="2162534"/>
            <a:ext cx="2358594" cy="369332"/>
          </a:xfrm>
          <a:prstGeom prst="rect">
            <a:avLst/>
          </a:prstGeom>
          <a:noFill/>
        </p:spPr>
        <p:txBody>
          <a:bodyPr wrap="none" rtlCol="0">
            <a:spAutoFit/>
          </a:bodyPr>
          <a:lstStyle/>
          <a:p>
            <a:r>
              <a:rPr lang="en-US" dirty="0"/>
              <a:t>FP = False Positive</a:t>
            </a:r>
          </a:p>
        </p:txBody>
      </p:sp>
      <p:sp>
        <p:nvSpPr>
          <p:cNvPr id="13" name="TextBox 12">
            <a:extLst>
              <a:ext uri="{FF2B5EF4-FFF2-40B4-BE49-F238E27FC236}">
                <a16:creationId xmlns:a16="http://schemas.microsoft.com/office/drawing/2014/main" id="{C3C916A8-5DBC-D441-819A-595A39FEC8FE}"/>
              </a:ext>
            </a:extLst>
          </p:cNvPr>
          <p:cNvSpPr txBox="1"/>
          <p:nvPr/>
        </p:nvSpPr>
        <p:spPr>
          <a:xfrm>
            <a:off x="6229802" y="2622605"/>
            <a:ext cx="2527743" cy="369332"/>
          </a:xfrm>
          <a:prstGeom prst="rect">
            <a:avLst/>
          </a:prstGeom>
          <a:noFill/>
        </p:spPr>
        <p:txBody>
          <a:bodyPr wrap="none" rtlCol="0">
            <a:spAutoFit/>
          </a:bodyPr>
          <a:lstStyle/>
          <a:p>
            <a:r>
              <a:rPr lang="en-US" dirty="0"/>
              <a:t>FN = False Negative</a:t>
            </a:r>
          </a:p>
        </p:txBody>
      </p:sp>
      <p:sp>
        <p:nvSpPr>
          <p:cNvPr id="14" name="TextBox 13">
            <a:extLst>
              <a:ext uri="{FF2B5EF4-FFF2-40B4-BE49-F238E27FC236}">
                <a16:creationId xmlns:a16="http://schemas.microsoft.com/office/drawing/2014/main" id="{D868C029-A8AB-1241-8C9B-5CB39D5D93CD}"/>
              </a:ext>
            </a:extLst>
          </p:cNvPr>
          <p:cNvSpPr txBox="1"/>
          <p:nvPr/>
        </p:nvSpPr>
        <p:spPr>
          <a:xfrm>
            <a:off x="6259646" y="3072516"/>
            <a:ext cx="2278381" cy="369332"/>
          </a:xfrm>
          <a:prstGeom prst="rect">
            <a:avLst/>
          </a:prstGeom>
          <a:noFill/>
        </p:spPr>
        <p:txBody>
          <a:bodyPr wrap="none" rtlCol="0">
            <a:spAutoFit/>
          </a:bodyPr>
          <a:lstStyle/>
          <a:p>
            <a:r>
              <a:rPr lang="en-US" dirty="0"/>
              <a:t>FP = True Positive</a:t>
            </a:r>
          </a:p>
        </p:txBody>
      </p:sp>
    </p:spTree>
    <p:extLst>
      <p:ext uri="{BB962C8B-B14F-4D97-AF65-F5344CB8AC3E}">
        <p14:creationId xmlns:p14="http://schemas.microsoft.com/office/powerpoint/2010/main" val="3301486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F850-DABE-524E-8A6E-72BEEF597734}"/>
              </a:ext>
            </a:extLst>
          </p:cNvPr>
          <p:cNvSpPr>
            <a:spLocks noGrp="1"/>
          </p:cNvSpPr>
          <p:nvPr>
            <p:ph type="title"/>
          </p:nvPr>
        </p:nvSpPr>
        <p:spPr/>
        <p:txBody>
          <a:bodyPr>
            <a:normAutofit/>
          </a:bodyPr>
          <a:lstStyle/>
          <a:p>
            <a:r>
              <a:rPr lang="en-US" sz="2700" dirty="0"/>
              <a:t>Bonferroni</a:t>
            </a:r>
          </a:p>
        </p:txBody>
      </p:sp>
      <p:sp>
        <p:nvSpPr>
          <p:cNvPr id="3" name="Content Placeholder 2">
            <a:extLst>
              <a:ext uri="{FF2B5EF4-FFF2-40B4-BE49-F238E27FC236}">
                <a16:creationId xmlns:a16="http://schemas.microsoft.com/office/drawing/2014/main" id="{C99F9851-E2DD-EC46-BF2C-FB0B7B1D768E}"/>
              </a:ext>
            </a:extLst>
          </p:cNvPr>
          <p:cNvSpPr>
            <a:spLocks noGrp="1"/>
          </p:cNvSpPr>
          <p:nvPr>
            <p:ph idx="1"/>
          </p:nvPr>
        </p:nvSpPr>
        <p:spPr>
          <a:xfrm>
            <a:off x="490050" y="3974314"/>
            <a:ext cx="8229600" cy="720803"/>
          </a:xfrm>
        </p:spPr>
        <p:txBody>
          <a:bodyPr>
            <a:normAutofit/>
          </a:bodyPr>
          <a:lstStyle/>
          <a:p>
            <a:r>
              <a:rPr lang="en-US" sz="1800" dirty="0"/>
              <a:t>Bonferroni avoids those false positives, but is making a lot of false negatives, and its false discovery proportion is 1/2; even worse! </a:t>
            </a:r>
          </a:p>
        </p:txBody>
      </p:sp>
      <p:grpSp>
        <p:nvGrpSpPr>
          <p:cNvPr id="65" name="Group 64">
            <a:extLst>
              <a:ext uri="{FF2B5EF4-FFF2-40B4-BE49-F238E27FC236}">
                <a16:creationId xmlns:a16="http://schemas.microsoft.com/office/drawing/2014/main" id="{78328BAD-05E3-CC45-87EA-508668B586D4}"/>
              </a:ext>
            </a:extLst>
          </p:cNvPr>
          <p:cNvGrpSpPr/>
          <p:nvPr/>
        </p:nvGrpSpPr>
        <p:grpSpPr>
          <a:xfrm>
            <a:off x="2604408" y="328494"/>
            <a:ext cx="4677350" cy="3484228"/>
            <a:chOff x="1199824" y="746567"/>
            <a:chExt cx="4847955" cy="3533134"/>
          </a:xfrm>
        </p:grpSpPr>
        <p:cxnSp>
          <p:nvCxnSpPr>
            <p:cNvPr id="66" name="Straight Arrow Connector 65">
              <a:extLst>
                <a:ext uri="{FF2B5EF4-FFF2-40B4-BE49-F238E27FC236}">
                  <a16:creationId xmlns:a16="http://schemas.microsoft.com/office/drawing/2014/main" id="{F06A12C7-8F60-F04E-A787-63B9EF732F8D}"/>
                </a:ext>
              </a:extLst>
            </p:cNvPr>
            <p:cNvCxnSpPr>
              <a:cxnSpLocks/>
            </p:cNvCxnSpPr>
            <p:nvPr/>
          </p:nvCxnSpPr>
          <p:spPr>
            <a:xfrm flipV="1">
              <a:off x="1666755"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8142D317-E720-5743-917B-F7D69BD23450}"/>
                </a:ext>
              </a:extLst>
            </p:cNvPr>
            <p:cNvSpPr/>
            <p:nvPr/>
          </p:nvSpPr>
          <p:spPr>
            <a:xfrm>
              <a:off x="1928640" y="2465408"/>
              <a:ext cx="85355" cy="130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09360781-DA35-B943-B0D3-2BEDB335A458}"/>
                </a:ext>
              </a:extLst>
            </p:cNvPr>
            <p:cNvSpPr/>
            <p:nvPr/>
          </p:nvSpPr>
          <p:spPr>
            <a:xfrm rot="10800000">
              <a:off x="2084889" y="3246699"/>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ectangle 68">
              <a:extLst>
                <a:ext uri="{FF2B5EF4-FFF2-40B4-BE49-F238E27FC236}">
                  <a16:creationId xmlns:a16="http://schemas.microsoft.com/office/drawing/2014/main" id="{E46CD04F-C786-C843-B57F-AD18F99A867B}"/>
                </a:ext>
              </a:extLst>
            </p:cNvPr>
            <p:cNvSpPr/>
            <p:nvPr/>
          </p:nvSpPr>
          <p:spPr>
            <a:xfrm>
              <a:off x="224259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a:extLst>
                <a:ext uri="{FF2B5EF4-FFF2-40B4-BE49-F238E27FC236}">
                  <a16:creationId xmlns:a16="http://schemas.microsoft.com/office/drawing/2014/main" id="{BCC4ADD6-7272-DD4D-A971-91FF29F76FD3}"/>
                </a:ext>
              </a:extLst>
            </p:cNvPr>
            <p:cNvSpPr/>
            <p:nvPr/>
          </p:nvSpPr>
          <p:spPr>
            <a:xfrm>
              <a:off x="2403164" y="3733271"/>
              <a:ext cx="75264" cy="342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a:extLst>
                <a:ext uri="{FF2B5EF4-FFF2-40B4-BE49-F238E27FC236}">
                  <a16:creationId xmlns:a16="http://schemas.microsoft.com/office/drawing/2014/main" id="{E957C163-6416-274F-8628-95AE62E9A733}"/>
                </a:ext>
              </a:extLst>
            </p:cNvPr>
            <p:cNvSpPr/>
            <p:nvPr/>
          </p:nvSpPr>
          <p:spPr>
            <a:xfrm>
              <a:off x="3175799"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101EBAF2-2840-4F44-8C09-9E2774E8C3D6}"/>
                </a:ext>
              </a:extLst>
            </p:cNvPr>
            <p:cNvSpPr/>
            <p:nvPr/>
          </p:nvSpPr>
          <p:spPr>
            <a:xfrm>
              <a:off x="3495520" y="3324831"/>
              <a:ext cx="78170" cy="4427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Rectangle 72">
              <a:extLst>
                <a:ext uri="{FF2B5EF4-FFF2-40B4-BE49-F238E27FC236}">
                  <a16:creationId xmlns:a16="http://schemas.microsoft.com/office/drawing/2014/main" id="{E6D711C8-DA14-AC4C-96B9-A97E8F34A3F0}"/>
                </a:ext>
              </a:extLst>
            </p:cNvPr>
            <p:cNvSpPr/>
            <p:nvPr/>
          </p:nvSpPr>
          <p:spPr>
            <a:xfrm>
              <a:off x="3635872" y="3663406"/>
              <a:ext cx="86843" cy="10415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Rectangle 73">
              <a:extLst>
                <a:ext uri="{FF2B5EF4-FFF2-40B4-BE49-F238E27FC236}">
                  <a16:creationId xmlns:a16="http://schemas.microsoft.com/office/drawing/2014/main" id="{C7807A95-F99C-7A46-8C44-9F4CF0FA1030}"/>
                </a:ext>
              </a:extLst>
            </p:cNvPr>
            <p:cNvSpPr/>
            <p:nvPr/>
          </p:nvSpPr>
          <p:spPr>
            <a:xfrm>
              <a:off x="2544980"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Rectangle 74">
              <a:extLst>
                <a:ext uri="{FF2B5EF4-FFF2-40B4-BE49-F238E27FC236}">
                  <a16:creationId xmlns:a16="http://schemas.microsoft.com/office/drawing/2014/main" id="{2DF233C2-F778-7644-8867-41DF673BDBB1}"/>
                </a:ext>
              </a:extLst>
            </p:cNvPr>
            <p:cNvSpPr/>
            <p:nvPr/>
          </p:nvSpPr>
          <p:spPr>
            <a:xfrm>
              <a:off x="2701211" y="894529"/>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a:extLst>
                <a:ext uri="{FF2B5EF4-FFF2-40B4-BE49-F238E27FC236}">
                  <a16:creationId xmlns:a16="http://schemas.microsoft.com/office/drawing/2014/main" id="{0315499B-9B52-7A47-96C8-D2143B4A050C}"/>
                </a:ext>
              </a:extLst>
            </p:cNvPr>
            <p:cNvSpPr/>
            <p:nvPr/>
          </p:nvSpPr>
          <p:spPr>
            <a:xfrm>
              <a:off x="2854592" y="3593953"/>
              <a:ext cx="92608" cy="17360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Rectangle 76">
              <a:extLst>
                <a:ext uri="{FF2B5EF4-FFF2-40B4-BE49-F238E27FC236}">
                  <a16:creationId xmlns:a16="http://schemas.microsoft.com/office/drawing/2014/main" id="{98908590-D8AD-E54D-80E0-2F8BC86D0FE2}"/>
                </a:ext>
              </a:extLst>
            </p:cNvPr>
            <p:cNvSpPr/>
            <p:nvPr/>
          </p:nvSpPr>
          <p:spPr>
            <a:xfrm>
              <a:off x="3009413" y="144106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Rectangle 77">
              <a:extLst>
                <a:ext uri="{FF2B5EF4-FFF2-40B4-BE49-F238E27FC236}">
                  <a16:creationId xmlns:a16="http://schemas.microsoft.com/office/drawing/2014/main" id="{3CC2B0C5-52D3-0747-9421-F00FE5259B10}"/>
                </a:ext>
              </a:extLst>
            </p:cNvPr>
            <p:cNvSpPr/>
            <p:nvPr/>
          </p:nvSpPr>
          <p:spPr>
            <a:xfrm>
              <a:off x="3959954"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a:extLst>
                <a:ext uri="{FF2B5EF4-FFF2-40B4-BE49-F238E27FC236}">
                  <a16:creationId xmlns:a16="http://schemas.microsoft.com/office/drawing/2014/main" id="{6F2A98E5-6744-B04C-BABF-BA6A26267E0F}"/>
                </a:ext>
              </a:extLst>
            </p:cNvPr>
            <p:cNvSpPr/>
            <p:nvPr/>
          </p:nvSpPr>
          <p:spPr>
            <a:xfrm>
              <a:off x="4117659"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a:extLst>
                <a:ext uri="{FF2B5EF4-FFF2-40B4-BE49-F238E27FC236}">
                  <a16:creationId xmlns:a16="http://schemas.microsoft.com/office/drawing/2014/main" id="{401E37F0-F12A-814F-B72B-7550864F2D79}"/>
                </a:ext>
              </a:extLst>
            </p:cNvPr>
            <p:cNvSpPr/>
            <p:nvPr/>
          </p:nvSpPr>
          <p:spPr>
            <a:xfrm>
              <a:off x="4275363"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a:extLst>
                <a:ext uri="{FF2B5EF4-FFF2-40B4-BE49-F238E27FC236}">
                  <a16:creationId xmlns:a16="http://schemas.microsoft.com/office/drawing/2014/main" id="{32A19CD8-0E3A-0148-BDF4-ECC19F1A1BFB}"/>
                </a:ext>
              </a:extLst>
            </p:cNvPr>
            <p:cNvSpPr/>
            <p:nvPr/>
          </p:nvSpPr>
          <p:spPr>
            <a:xfrm>
              <a:off x="4424388" y="2673725"/>
              <a:ext cx="91171" cy="109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a:extLst>
                <a:ext uri="{FF2B5EF4-FFF2-40B4-BE49-F238E27FC236}">
                  <a16:creationId xmlns:a16="http://schemas.microsoft.com/office/drawing/2014/main" id="{61087665-96A6-6246-8ECF-9B255397D1B3}"/>
                </a:ext>
              </a:extLst>
            </p:cNvPr>
            <p:cNvSpPr/>
            <p:nvPr/>
          </p:nvSpPr>
          <p:spPr>
            <a:xfrm>
              <a:off x="4586411" y="3524514"/>
              <a:ext cx="86852" cy="243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2961FD86-9412-664B-93FC-13F5C8E0B763}"/>
                </a:ext>
              </a:extLst>
            </p:cNvPr>
            <p:cNvSpPr/>
            <p:nvPr/>
          </p:nvSpPr>
          <p:spPr>
            <a:xfrm>
              <a:off x="4744117" y="3376939"/>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FB8D94D2-7C53-C54B-9A44-87880DA1815B}"/>
                </a:ext>
              </a:extLst>
            </p:cNvPr>
            <p:cNvSpPr/>
            <p:nvPr/>
          </p:nvSpPr>
          <p:spPr>
            <a:xfrm>
              <a:off x="4888821"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a:extLst>
                <a:ext uri="{FF2B5EF4-FFF2-40B4-BE49-F238E27FC236}">
                  <a16:creationId xmlns:a16="http://schemas.microsoft.com/office/drawing/2014/main" id="{7443BD8E-C12A-574D-9EF8-8D69EC84F36E}"/>
                </a:ext>
              </a:extLst>
            </p:cNvPr>
            <p:cNvSpPr/>
            <p:nvPr/>
          </p:nvSpPr>
          <p:spPr>
            <a:xfrm>
              <a:off x="5057387" y="1137230"/>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a:extLst>
                <a:ext uri="{FF2B5EF4-FFF2-40B4-BE49-F238E27FC236}">
                  <a16:creationId xmlns:a16="http://schemas.microsoft.com/office/drawing/2014/main" id="{87FB0DB6-3A78-0645-8D06-34D9D0D1D627}"/>
                </a:ext>
              </a:extLst>
            </p:cNvPr>
            <p:cNvSpPr/>
            <p:nvPr/>
          </p:nvSpPr>
          <p:spPr>
            <a:xfrm>
              <a:off x="5377157" y="3593952"/>
              <a:ext cx="86810" cy="1736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 name="Rectangle 86">
              <a:extLst>
                <a:ext uri="{FF2B5EF4-FFF2-40B4-BE49-F238E27FC236}">
                  <a16:creationId xmlns:a16="http://schemas.microsoft.com/office/drawing/2014/main" id="{2CAC3A5B-EF34-8E4B-9C6C-20C3D2A1047D}"/>
                </a:ext>
              </a:extLst>
            </p:cNvPr>
            <p:cNvSpPr/>
            <p:nvPr/>
          </p:nvSpPr>
          <p:spPr>
            <a:xfrm>
              <a:off x="5526181"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87">
              <a:extLst>
                <a:ext uri="{FF2B5EF4-FFF2-40B4-BE49-F238E27FC236}">
                  <a16:creationId xmlns:a16="http://schemas.microsoft.com/office/drawing/2014/main" id="{D55F6A39-487B-0F45-B5D4-8D98180A807C}"/>
                </a:ext>
              </a:extLst>
            </p:cNvPr>
            <p:cNvSpPr/>
            <p:nvPr/>
          </p:nvSpPr>
          <p:spPr>
            <a:xfrm>
              <a:off x="5692567"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9" name="Straight Connector 88">
              <a:extLst>
                <a:ext uri="{FF2B5EF4-FFF2-40B4-BE49-F238E27FC236}">
                  <a16:creationId xmlns:a16="http://schemas.microsoft.com/office/drawing/2014/main" id="{3E4064BA-E434-024A-B329-6FE3A211E74C}"/>
                </a:ext>
              </a:extLst>
            </p:cNvPr>
            <p:cNvCxnSpPr>
              <a:cxnSpLocks/>
            </p:cNvCxnSpPr>
            <p:nvPr/>
          </p:nvCxnSpPr>
          <p:spPr>
            <a:xfrm>
              <a:off x="1658074" y="3715907"/>
              <a:ext cx="438970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3C97F09C-D409-184A-9A59-CA08008B8054}"/>
                </a:ext>
              </a:extLst>
            </p:cNvPr>
            <p:cNvSpPr/>
            <p:nvPr/>
          </p:nvSpPr>
          <p:spPr>
            <a:xfrm>
              <a:off x="5214373" y="3232384"/>
              <a:ext cx="88577" cy="5380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Rectangle 90">
              <a:extLst>
                <a:ext uri="{FF2B5EF4-FFF2-40B4-BE49-F238E27FC236}">
                  <a16:creationId xmlns:a16="http://schemas.microsoft.com/office/drawing/2014/main" id="{CEDE62C7-2F2F-434F-A634-87EA7C5B5611}"/>
                </a:ext>
              </a:extLst>
            </p:cNvPr>
            <p:cNvSpPr/>
            <p:nvPr/>
          </p:nvSpPr>
          <p:spPr>
            <a:xfrm>
              <a:off x="3796296" y="2884948"/>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Rectangle 91">
              <a:extLst>
                <a:ext uri="{FF2B5EF4-FFF2-40B4-BE49-F238E27FC236}">
                  <a16:creationId xmlns:a16="http://schemas.microsoft.com/office/drawing/2014/main" id="{AC19A045-CF6F-7E4D-ADEC-4B2FFB176A98}"/>
                </a:ext>
              </a:extLst>
            </p:cNvPr>
            <p:cNvSpPr/>
            <p:nvPr/>
          </p:nvSpPr>
          <p:spPr>
            <a:xfrm>
              <a:off x="3329356" y="3107186"/>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3" name="Straight Arrow Connector 92">
              <a:extLst>
                <a:ext uri="{FF2B5EF4-FFF2-40B4-BE49-F238E27FC236}">
                  <a16:creationId xmlns:a16="http://schemas.microsoft.com/office/drawing/2014/main" id="{5CFB1446-6D09-9943-88AC-A19BF455F263}"/>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AF6F3D7-1E04-7D4D-AF52-0A8EC0216E72}"/>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95" name="TextBox 94">
              <a:extLst>
                <a:ext uri="{FF2B5EF4-FFF2-40B4-BE49-F238E27FC236}">
                  <a16:creationId xmlns:a16="http://schemas.microsoft.com/office/drawing/2014/main" id="{D4B77A5D-3EFD-BB44-8DE7-2E9BB31AB9C5}"/>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grpSp>
    </p:spTree>
    <p:extLst>
      <p:ext uri="{BB962C8B-B14F-4D97-AF65-F5344CB8AC3E}">
        <p14:creationId xmlns:p14="http://schemas.microsoft.com/office/powerpoint/2010/main" val="3882528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Is There Something Else We Can Do?</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63135" y="1187394"/>
            <a:ext cx="6737041" cy="3190875"/>
          </a:xfrm>
        </p:spPr>
        <p:txBody>
          <a:bodyPr/>
          <a:lstStyle/>
          <a:p>
            <a:pPr>
              <a:lnSpc>
                <a:spcPct val="90000"/>
              </a:lnSpc>
            </a:pPr>
            <a:r>
              <a:rPr lang="en-US" altLang="en-US" sz="1800" dirty="0">
                <a:ea typeface="ＭＳ Ｐゴシック" panose="020B0600070205080204" pitchFamily="34" charset="-128"/>
              </a:rPr>
              <a:t>It’s not clear that any fixed threshold will work, and it’s not how to set such a threshold without knowing the truth</a:t>
            </a:r>
          </a:p>
          <a:p>
            <a:pPr>
              <a:lnSpc>
                <a:spcPct val="90000"/>
              </a:lnSpc>
            </a:pPr>
            <a:r>
              <a:rPr lang="en-US" altLang="en-US" sz="1800" dirty="0">
                <a:ea typeface="ＭＳ Ｐゴシック" panose="020B0600070205080204" pitchFamily="34" charset="-128"/>
              </a:rPr>
              <a:t>We have to think out of the box: we’ll be developing a procedure that works with </a:t>
            </a:r>
            <a:r>
              <a:rPr lang="en-US" altLang="en-US" sz="1800" dirty="0">
                <a:solidFill>
                  <a:schemeClr val="accent3"/>
                </a:solidFill>
                <a:ea typeface="ＭＳ Ｐゴシック" panose="020B0600070205080204" pitchFamily="34" charset="-128"/>
              </a:rPr>
              <a:t>sorted</a:t>
            </a:r>
            <a:r>
              <a:rPr lang="en-US" altLang="en-US" sz="1800" dirty="0">
                <a:ea typeface="ＭＳ Ｐゴシック" panose="020B0600070205080204" pitchFamily="34" charset="-128"/>
              </a:rPr>
              <a:t> p-values, and compares them to a </a:t>
            </a:r>
            <a:r>
              <a:rPr lang="en-US" altLang="en-US" sz="1800" dirty="0">
                <a:solidFill>
                  <a:schemeClr val="accent3"/>
                </a:solidFill>
                <a:ea typeface="ＭＳ Ｐゴシック" panose="020B0600070205080204" pitchFamily="34" charset="-128"/>
              </a:rPr>
              <a:t>line with a positive slope</a:t>
            </a:r>
            <a:r>
              <a:rPr lang="en-US" altLang="en-US" sz="1800" dirty="0">
                <a:ea typeface="ＭＳ Ｐゴシック" panose="020B0600070205080204" pitchFamily="34" charset="-128"/>
              </a:rPr>
              <a:t>, not a horizontal line!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grpSp>
        <p:nvGrpSpPr>
          <p:cNvPr id="12" name="Group 11">
            <a:extLst>
              <a:ext uri="{FF2B5EF4-FFF2-40B4-BE49-F238E27FC236}">
                <a16:creationId xmlns:a16="http://schemas.microsoft.com/office/drawing/2014/main" id="{F53EA5C2-5394-6449-9AB9-1B2E444D18AF}"/>
              </a:ext>
            </a:extLst>
          </p:cNvPr>
          <p:cNvGrpSpPr/>
          <p:nvPr/>
        </p:nvGrpSpPr>
        <p:grpSpPr>
          <a:xfrm>
            <a:off x="2996293" y="2697015"/>
            <a:ext cx="3273253" cy="1885951"/>
            <a:chOff x="1199824" y="746567"/>
            <a:chExt cx="4848661" cy="3533134"/>
          </a:xfrm>
        </p:grpSpPr>
        <p:cxnSp>
          <p:nvCxnSpPr>
            <p:cNvPr id="13" name="Straight Arrow Connector 12">
              <a:extLst>
                <a:ext uri="{FF2B5EF4-FFF2-40B4-BE49-F238E27FC236}">
                  <a16:creationId xmlns:a16="http://schemas.microsoft.com/office/drawing/2014/main" id="{43F5A4F5-F7CA-3E46-A691-05ECB5D6501D}"/>
                </a:ext>
              </a:extLst>
            </p:cNvPr>
            <p:cNvCxnSpPr>
              <a:cxnSpLocks/>
            </p:cNvCxnSpPr>
            <p:nvPr/>
          </p:nvCxnSpPr>
          <p:spPr>
            <a:xfrm flipV="1">
              <a:off x="1658074"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27A64B6-D03A-5D4C-B206-E995A3817C61}"/>
                </a:ext>
              </a:extLst>
            </p:cNvPr>
            <p:cNvSpPr/>
            <p:nvPr/>
          </p:nvSpPr>
          <p:spPr>
            <a:xfrm>
              <a:off x="4133623" y="2365256"/>
              <a:ext cx="74493" cy="1402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DBE47FF0-BACF-4F49-A9C0-CA2D3E9273D9}"/>
                </a:ext>
              </a:extLst>
            </p:cNvPr>
            <p:cNvSpPr/>
            <p:nvPr/>
          </p:nvSpPr>
          <p:spPr>
            <a:xfrm rot="10800000">
              <a:off x="3821093" y="2639028"/>
              <a:ext cx="85355" cy="112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EEAAAD61-E11D-D24C-B74E-92B808147481}"/>
                </a:ext>
              </a:extLst>
            </p:cNvPr>
            <p:cNvSpPr/>
            <p:nvPr/>
          </p:nvSpPr>
          <p:spPr>
            <a:xfrm>
              <a:off x="460383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a:extLst>
                <a:ext uri="{FF2B5EF4-FFF2-40B4-BE49-F238E27FC236}">
                  <a16:creationId xmlns:a16="http://schemas.microsoft.com/office/drawing/2014/main" id="{8DB8FF04-7AA6-3F43-AA88-2A5F13FBD15A}"/>
                </a:ext>
              </a:extLst>
            </p:cNvPr>
            <p:cNvSpPr/>
            <p:nvPr/>
          </p:nvSpPr>
          <p:spPr>
            <a:xfrm>
              <a:off x="1934391" y="3733271"/>
              <a:ext cx="75264" cy="342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93FB3DE4-6675-6849-851C-B5DB90082B44}"/>
                </a:ext>
              </a:extLst>
            </p:cNvPr>
            <p:cNvSpPr/>
            <p:nvPr/>
          </p:nvSpPr>
          <p:spPr>
            <a:xfrm>
              <a:off x="4443227"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0C9953EC-6770-4846-BBF0-C1D222077C8A}"/>
                </a:ext>
              </a:extLst>
            </p:cNvPr>
            <p:cNvSpPr/>
            <p:nvPr/>
          </p:nvSpPr>
          <p:spPr>
            <a:xfrm>
              <a:off x="3021477" y="3363680"/>
              <a:ext cx="74041" cy="40358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A6C1A57E-2CBD-224B-AA83-2E7893C6574B}"/>
                </a:ext>
              </a:extLst>
            </p:cNvPr>
            <p:cNvSpPr/>
            <p:nvPr/>
          </p:nvSpPr>
          <p:spPr>
            <a:xfrm>
              <a:off x="2238229" y="3663406"/>
              <a:ext cx="86843" cy="10415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F4F3BADF-A356-D947-908C-B972D348C62E}"/>
                </a:ext>
              </a:extLst>
            </p:cNvPr>
            <p:cNvSpPr/>
            <p:nvPr/>
          </p:nvSpPr>
          <p:spPr>
            <a:xfrm>
              <a:off x="5427076"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44A2490A-33B5-4445-9B62-8E6744268E09}"/>
                </a:ext>
              </a:extLst>
            </p:cNvPr>
            <p:cNvSpPr/>
            <p:nvPr/>
          </p:nvSpPr>
          <p:spPr>
            <a:xfrm>
              <a:off x="2542074" y="3593953"/>
              <a:ext cx="92608" cy="17360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a:extLst>
                <a:ext uri="{FF2B5EF4-FFF2-40B4-BE49-F238E27FC236}">
                  <a16:creationId xmlns:a16="http://schemas.microsoft.com/office/drawing/2014/main" id="{6A600F11-1C70-5848-8A71-B869D376F950}"/>
                </a:ext>
              </a:extLst>
            </p:cNvPr>
            <p:cNvSpPr/>
            <p:nvPr/>
          </p:nvSpPr>
          <p:spPr>
            <a:xfrm>
              <a:off x="5251270" y="144135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a:extLst>
                <a:ext uri="{FF2B5EF4-FFF2-40B4-BE49-F238E27FC236}">
                  <a16:creationId xmlns:a16="http://schemas.microsoft.com/office/drawing/2014/main" id="{B8C749C6-C242-4D40-BD11-0DAC64BDD94C}"/>
                </a:ext>
              </a:extLst>
            </p:cNvPr>
            <p:cNvSpPr/>
            <p:nvPr/>
          </p:nvSpPr>
          <p:spPr>
            <a:xfrm>
              <a:off x="3680726" y="2882119"/>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0E1B0CE2-6659-4347-B758-55FF2D27181D}"/>
                </a:ext>
              </a:extLst>
            </p:cNvPr>
            <p:cNvSpPr/>
            <p:nvPr/>
          </p:nvSpPr>
          <p:spPr>
            <a:xfrm>
              <a:off x="4923550"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36BBC741-B8FE-9642-A40E-E332E49FB231}"/>
                </a:ext>
              </a:extLst>
            </p:cNvPr>
            <p:cNvSpPr/>
            <p:nvPr/>
          </p:nvSpPr>
          <p:spPr>
            <a:xfrm>
              <a:off x="3978763"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a:extLst>
                <a:ext uri="{FF2B5EF4-FFF2-40B4-BE49-F238E27FC236}">
                  <a16:creationId xmlns:a16="http://schemas.microsoft.com/office/drawing/2014/main" id="{5DAC28E0-CA20-A94E-A404-A28D045EFA24}"/>
                </a:ext>
              </a:extLst>
            </p:cNvPr>
            <p:cNvSpPr/>
            <p:nvPr/>
          </p:nvSpPr>
          <p:spPr>
            <a:xfrm>
              <a:off x="2096426"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635C5002-9A1D-1E44-8F97-E2DD622665BD}"/>
                </a:ext>
              </a:extLst>
            </p:cNvPr>
            <p:cNvSpPr/>
            <p:nvPr/>
          </p:nvSpPr>
          <p:spPr>
            <a:xfrm>
              <a:off x="2702632" y="3524514"/>
              <a:ext cx="86852" cy="243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E778E491-9B6E-3C4B-ADE6-0DB8221F7C07}"/>
                </a:ext>
              </a:extLst>
            </p:cNvPr>
            <p:cNvSpPr/>
            <p:nvPr/>
          </p:nvSpPr>
          <p:spPr>
            <a:xfrm>
              <a:off x="2869017" y="3385621"/>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DB0030DC-2728-E148-BAB7-B18673CAE6DF}"/>
                </a:ext>
              </a:extLst>
            </p:cNvPr>
            <p:cNvSpPr/>
            <p:nvPr/>
          </p:nvSpPr>
          <p:spPr>
            <a:xfrm>
              <a:off x="4758607"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a:extLst>
                <a:ext uri="{FF2B5EF4-FFF2-40B4-BE49-F238E27FC236}">
                  <a16:creationId xmlns:a16="http://schemas.microsoft.com/office/drawing/2014/main" id="{0336CF8E-C031-E745-9787-612AE0F5E0AF}"/>
                </a:ext>
              </a:extLst>
            </p:cNvPr>
            <p:cNvSpPr/>
            <p:nvPr/>
          </p:nvSpPr>
          <p:spPr>
            <a:xfrm>
              <a:off x="5599972" y="1319512"/>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CF17522E-590F-C641-BC35-9BC348250608}"/>
                </a:ext>
              </a:extLst>
            </p:cNvPr>
            <p:cNvSpPr/>
            <p:nvPr/>
          </p:nvSpPr>
          <p:spPr>
            <a:xfrm>
              <a:off x="2399565" y="3593952"/>
              <a:ext cx="86810" cy="1736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BB2BB00-653A-584E-9003-1C2AA89BAF6F}"/>
                </a:ext>
              </a:extLst>
            </p:cNvPr>
            <p:cNvSpPr/>
            <p:nvPr/>
          </p:nvSpPr>
          <p:spPr>
            <a:xfrm>
              <a:off x="5074767"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a:extLst>
                <a:ext uri="{FF2B5EF4-FFF2-40B4-BE49-F238E27FC236}">
                  <a16:creationId xmlns:a16="http://schemas.microsoft.com/office/drawing/2014/main" id="{D02B3D31-13C5-4E45-9507-B36DE21E6C31}"/>
                </a:ext>
              </a:extLst>
            </p:cNvPr>
            <p:cNvSpPr/>
            <p:nvPr/>
          </p:nvSpPr>
          <p:spPr>
            <a:xfrm>
              <a:off x="4286242"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a:extLst>
                <a:ext uri="{FF2B5EF4-FFF2-40B4-BE49-F238E27FC236}">
                  <a16:creationId xmlns:a16="http://schemas.microsoft.com/office/drawing/2014/main" id="{EE675304-ABF6-264E-9740-6FD5292C8401}"/>
                </a:ext>
              </a:extLst>
            </p:cNvPr>
            <p:cNvSpPr/>
            <p:nvPr/>
          </p:nvSpPr>
          <p:spPr>
            <a:xfrm rot="10800000">
              <a:off x="3160886" y="3229555"/>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9F891B90-5E56-8B4E-A6FC-84AEFF454A01}"/>
                </a:ext>
              </a:extLst>
            </p:cNvPr>
            <p:cNvSpPr/>
            <p:nvPr/>
          </p:nvSpPr>
          <p:spPr>
            <a:xfrm>
              <a:off x="3508166" y="3099128"/>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A86E2DAB-A239-EF40-B1CF-23B2437B1D19}"/>
                </a:ext>
              </a:extLst>
            </p:cNvPr>
            <p:cNvSpPr/>
            <p:nvPr/>
          </p:nvSpPr>
          <p:spPr>
            <a:xfrm>
              <a:off x="3341464" y="3220873"/>
              <a:ext cx="88577" cy="5380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4C313633-4E04-CF4E-9C34-DD19AF128D5C}"/>
                </a:ext>
              </a:extLst>
            </p:cNvPr>
            <p:cNvSpPr/>
            <p:nvPr/>
          </p:nvSpPr>
          <p:spPr>
            <a:xfrm>
              <a:off x="5782252" y="894231"/>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FF49F422-E9D4-6E4F-8B3D-8ADA87EDF0FC}"/>
                </a:ext>
              </a:extLst>
            </p:cNvPr>
            <p:cNvSpPr/>
            <p:nvPr/>
          </p:nvSpPr>
          <p:spPr>
            <a:xfrm>
              <a:off x="5602440" y="1136933"/>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28210CA4-682B-C049-8321-F5FFFD19BAF2}"/>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41" name="TextBox 40">
              <a:extLst>
                <a:ext uri="{FF2B5EF4-FFF2-40B4-BE49-F238E27FC236}">
                  <a16:creationId xmlns:a16="http://schemas.microsoft.com/office/drawing/2014/main" id="{7736C6C3-5FDE-0949-8FED-26C3F5447252}"/>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cxnSp>
          <p:nvCxnSpPr>
            <p:cNvPr id="42" name="Straight Connector 41">
              <a:extLst>
                <a:ext uri="{FF2B5EF4-FFF2-40B4-BE49-F238E27FC236}">
                  <a16:creationId xmlns:a16="http://schemas.microsoft.com/office/drawing/2014/main" id="{CB25FA1B-7E68-2F4D-B3E2-B40E2FC821F2}"/>
                </a:ext>
              </a:extLst>
            </p:cNvPr>
            <p:cNvCxnSpPr>
              <a:cxnSpLocks/>
            </p:cNvCxnSpPr>
            <p:nvPr/>
          </p:nvCxnSpPr>
          <p:spPr>
            <a:xfrm flipV="1">
              <a:off x="1658074" y="2995191"/>
              <a:ext cx="4390411" cy="75522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81CF927-E181-C749-A6DB-BCCF00A53539}"/>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2854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Is There Something Else We Can Do?</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63135" y="1187394"/>
            <a:ext cx="6737041" cy="3190875"/>
          </a:xfrm>
        </p:spPr>
        <p:txBody>
          <a:bodyPr/>
          <a:lstStyle/>
          <a:p>
            <a:pPr>
              <a:lnSpc>
                <a:spcPct val="90000"/>
              </a:lnSpc>
            </a:pPr>
            <a:r>
              <a:rPr lang="en-US" altLang="en-US" sz="1800" dirty="0">
                <a:ea typeface="ＭＳ Ｐゴシック" panose="020B0600070205080204" pitchFamily="34" charset="-128"/>
              </a:rPr>
              <a:t>It’s not clear that any fixed threshold will work, and it’s not how to set such a threshold without knowing the truth</a:t>
            </a:r>
          </a:p>
          <a:p>
            <a:pPr>
              <a:lnSpc>
                <a:spcPct val="90000"/>
              </a:lnSpc>
            </a:pPr>
            <a:r>
              <a:rPr lang="en-US" altLang="en-US" sz="1800" dirty="0">
                <a:ea typeface="ＭＳ Ｐゴシック" panose="020B0600070205080204" pitchFamily="34" charset="-128"/>
              </a:rPr>
              <a:t>We have to think out of the box: we’ll be developing a procedure that works with </a:t>
            </a:r>
            <a:r>
              <a:rPr lang="en-US" altLang="en-US" sz="1800" dirty="0">
                <a:solidFill>
                  <a:schemeClr val="accent3"/>
                </a:solidFill>
                <a:ea typeface="ＭＳ Ｐゴシック" panose="020B0600070205080204" pitchFamily="34" charset="-128"/>
              </a:rPr>
              <a:t>sorted</a:t>
            </a:r>
            <a:r>
              <a:rPr lang="en-US" altLang="en-US" sz="1800" dirty="0">
                <a:ea typeface="ＭＳ Ｐゴシック" panose="020B0600070205080204" pitchFamily="34" charset="-128"/>
              </a:rPr>
              <a:t> p-values, and compares them to a </a:t>
            </a:r>
            <a:r>
              <a:rPr lang="en-US" altLang="en-US" sz="1800" dirty="0">
                <a:solidFill>
                  <a:schemeClr val="accent3"/>
                </a:solidFill>
                <a:ea typeface="ＭＳ Ｐゴシック" panose="020B0600070205080204" pitchFamily="34" charset="-128"/>
              </a:rPr>
              <a:t>line with a positive slope</a:t>
            </a:r>
            <a:r>
              <a:rPr lang="en-US" altLang="en-US" sz="1800" dirty="0">
                <a:ea typeface="ＭＳ Ｐゴシック" panose="020B0600070205080204" pitchFamily="34" charset="-128"/>
              </a:rPr>
              <a:t>, not a horizontal line!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grpSp>
        <p:nvGrpSpPr>
          <p:cNvPr id="12" name="Group 11">
            <a:extLst>
              <a:ext uri="{FF2B5EF4-FFF2-40B4-BE49-F238E27FC236}">
                <a16:creationId xmlns:a16="http://schemas.microsoft.com/office/drawing/2014/main" id="{F53EA5C2-5394-6449-9AB9-1B2E444D18AF}"/>
              </a:ext>
            </a:extLst>
          </p:cNvPr>
          <p:cNvGrpSpPr/>
          <p:nvPr/>
        </p:nvGrpSpPr>
        <p:grpSpPr>
          <a:xfrm>
            <a:off x="2996293" y="2697015"/>
            <a:ext cx="3273253" cy="1885951"/>
            <a:chOff x="1199824" y="746567"/>
            <a:chExt cx="4848661" cy="3533134"/>
          </a:xfrm>
        </p:grpSpPr>
        <p:cxnSp>
          <p:nvCxnSpPr>
            <p:cNvPr id="13" name="Straight Arrow Connector 12">
              <a:extLst>
                <a:ext uri="{FF2B5EF4-FFF2-40B4-BE49-F238E27FC236}">
                  <a16:creationId xmlns:a16="http://schemas.microsoft.com/office/drawing/2014/main" id="{43F5A4F5-F7CA-3E46-A691-05ECB5D6501D}"/>
                </a:ext>
              </a:extLst>
            </p:cNvPr>
            <p:cNvCxnSpPr>
              <a:cxnSpLocks/>
            </p:cNvCxnSpPr>
            <p:nvPr/>
          </p:nvCxnSpPr>
          <p:spPr>
            <a:xfrm flipV="1">
              <a:off x="1658074" y="746567"/>
              <a:ext cx="0" cy="30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27A64B6-D03A-5D4C-B206-E995A3817C61}"/>
                </a:ext>
              </a:extLst>
            </p:cNvPr>
            <p:cNvSpPr/>
            <p:nvPr/>
          </p:nvSpPr>
          <p:spPr>
            <a:xfrm>
              <a:off x="4133623" y="2365256"/>
              <a:ext cx="74493" cy="1402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DBE47FF0-BACF-4F49-A9C0-CA2D3E9273D9}"/>
                </a:ext>
              </a:extLst>
            </p:cNvPr>
            <p:cNvSpPr/>
            <p:nvPr/>
          </p:nvSpPr>
          <p:spPr>
            <a:xfrm rot="10800000">
              <a:off x="3821093" y="2639028"/>
              <a:ext cx="85355" cy="112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EEAAAD61-E11D-D24C-B74E-92B808147481}"/>
                </a:ext>
              </a:extLst>
            </p:cNvPr>
            <p:cNvSpPr/>
            <p:nvPr/>
          </p:nvSpPr>
          <p:spPr>
            <a:xfrm>
              <a:off x="4603834" y="2092124"/>
              <a:ext cx="85355" cy="167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a:extLst>
                <a:ext uri="{FF2B5EF4-FFF2-40B4-BE49-F238E27FC236}">
                  <a16:creationId xmlns:a16="http://schemas.microsoft.com/office/drawing/2014/main" id="{8DB8FF04-7AA6-3F43-AA88-2A5F13FBD15A}"/>
                </a:ext>
              </a:extLst>
            </p:cNvPr>
            <p:cNvSpPr/>
            <p:nvPr/>
          </p:nvSpPr>
          <p:spPr>
            <a:xfrm>
              <a:off x="1934391" y="3733271"/>
              <a:ext cx="75264" cy="342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93FB3DE4-6675-6849-851C-B5DB90082B44}"/>
                </a:ext>
              </a:extLst>
            </p:cNvPr>
            <p:cNvSpPr/>
            <p:nvPr/>
          </p:nvSpPr>
          <p:spPr>
            <a:xfrm>
              <a:off x="4443227" y="2222353"/>
              <a:ext cx="82482" cy="15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0C9953EC-6770-4846-BBF0-C1D222077C8A}"/>
                </a:ext>
              </a:extLst>
            </p:cNvPr>
            <p:cNvSpPr/>
            <p:nvPr/>
          </p:nvSpPr>
          <p:spPr>
            <a:xfrm>
              <a:off x="3021477" y="3363680"/>
              <a:ext cx="74041" cy="40358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A6C1A57E-2CBD-224B-AA83-2E7893C6574B}"/>
                </a:ext>
              </a:extLst>
            </p:cNvPr>
            <p:cNvSpPr/>
            <p:nvPr/>
          </p:nvSpPr>
          <p:spPr>
            <a:xfrm>
              <a:off x="2238229" y="3663406"/>
              <a:ext cx="86843" cy="10415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F4F3BADF-A356-D947-908C-B972D348C62E}"/>
                </a:ext>
              </a:extLst>
            </p:cNvPr>
            <p:cNvSpPr/>
            <p:nvPr/>
          </p:nvSpPr>
          <p:spPr>
            <a:xfrm>
              <a:off x="5427076" y="1319513"/>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44A2490A-33B5-4445-9B62-8E6744268E09}"/>
                </a:ext>
              </a:extLst>
            </p:cNvPr>
            <p:cNvSpPr/>
            <p:nvPr/>
          </p:nvSpPr>
          <p:spPr>
            <a:xfrm>
              <a:off x="2542074" y="3593953"/>
              <a:ext cx="92608" cy="17360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a:extLst>
                <a:ext uri="{FF2B5EF4-FFF2-40B4-BE49-F238E27FC236}">
                  <a16:creationId xmlns:a16="http://schemas.microsoft.com/office/drawing/2014/main" id="{6A600F11-1C70-5848-8A71-B869D376F950}"/>
                </a:ext>
              </a:extLst>
            </p:cNvPr>
            <p:cNvSpPr/>
            <p:nvPr/>
          </p:nvSpPr>
          <p:spPr>
            <a:xfrm>
              <a:off x="5251270" y="1441356"/>
              <a:ext cx="86810" cy="232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a:extLst>
                <a:ext uri="{FF2B5EF4-FFF2-40B4-BE49-F238E27FC236}">
                  <a16:creationId xmlns:a16="http://schemas.microsoft.com/office/drawing/2014/main" id="{B8C749C6-C242-4D40-BD11-0DAC64BDD94C}"/>
                </a:ext>
              </a:extLst>
            </p:cNvPr>
            <p:cNvSpPr/>
            <p:nvPr/>
          </p:nvSpPr>
          <p:spPr>
            <a:xfrm>
              <a:off x="3680726" y="2882119"/>
              <a:ext cx="73795" cy="88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0E1B0CE2-6659-4347-B758-55FF2D27181D}"/>
                </a:ext>
              </a:extLst>
            </p:cNvPr>
            <p:cNvSpPr/>
            <p:nvPr/>
          </p:nvSpPr>
          <p:spPr>
            <a:xfrm>
              <a:off x="4923550" y="1788310"/>
              <a:ext cx="82490" cy="197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36BBC741-B8FE-9642-A40E-E332E49FB231}"/>
                </a:ext>
              </a:extLst>
            </p:cNvPr>
            <p:cNvSpPr/>
            <p:nvPr/>
          </p:nvSpPr>
          <p:spPr>
            <a:xfrm>
              <a:off x="3978763" y="2465408"/>
              <a:ext cx="82490" cy="130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a:extLst>
                <a:ext uri="{FF2B5EF4-FFF2-40B4-BE49-F238E27FC236}">
                  <a16:creationId xmlns:a16="http://schemas.microsoft.com/office/drawing/2014/main" id="{5DAC28E0-CA20-A94E-A404-A28D045EFA24}"/>
                </a:ext>
              </a:extLst>
            </p:cNvPr>
            <p:cNvSpPr/>
            <p:nvPr/>
          </p:nvSpPr>
          <p:spPr>
            <a:xfrm>
              <a:off x="2096426" y="3733270"/>
              <a:ext cx="73809" cy="3428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635C5002-9A1D-1E44-8F97-E2DD622665BD}"/>
                </a:ext>
              </a:extLst>
            </p:cNvPr>
            <p:cNvSpPr/>
            <p:nvPr/>
          </p:nvSpPr>
          <p:spPr>
            <a:xfrm>
              <a:off x="2702632" y="3524514"/>
              <a:ext cx="86852" cy="243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E778E491-9B6E-3C4B-ADE6-0DB8221F7C07}"/>
                </a:ext>
              </a:extLst>
            </p:cNvPr>
            <p:cNvSpPr/>
            <p:nvPr/>
          </p:nvSpPr>
          <p:spPr>
            <a:xfrm>
              <a:off x="2869017" y="3385621"/>
              <a:ext cx="86851" cy="38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DB0030DC-2728-E148-BAB7-B18673CAE6DF}"/>
                </a:ext>
              </a:extLst>
            </p:cNvPr>
            <p:cNvSpPr/>
            <p:nvPr/>
          </p:nvSpPr>
          <p:spPr>
            <a:xfrm>
              <a:off x="4758607" y="1996668"/>
              <a:ext cx="91171" cy="177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a:extLst>
                <a:ext uri="{FF2B5EF4-FFF2-40B4-BE49-F238E27FC236}">
                  <a16:creationId xmlns:a16="http://schemas.microsoft.com/office/drawing/2014/main" id="{0336CF8E-C031-E745-9787-612AE0F5E0AF}"/>
                </a:ext>
              </a:extLst>
            </p:cNvPr>
            <p:cNvSpPr/>
            <p:nvPr/>
          </p:nvSpPr>
          <p:spPr>
            <a:xfrm>
              <a:off x="5599972" y="1319512"/>
              <a:ext cx="86810" cy="244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CF17522E-590F-C641-BC35-9BC348250608}"/>
                </a:ext>
              </a:extLst>
            </p:cNvPr>
            <p:cNvSpPr/>
            <p:nvPr/>
          </p:nvSpPr>
          <p:spPr>
            <a:xfrm>
              <a:off x="2399565" y="3593952"/>
              <a:ext cx="86810" cy="1736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BB2BB00-653A-584E-9003-1C2AA89BAF6F}"/>
                </a:ext>
              </a:extLst>
            </p:cNvPr>
            <p:cNvSpPr/>
            <p:nvPr/>
          </p:nvSpPr>
          <p:spPr>
            <a:xfrm>
              <a:off x="5074767" y="1527870"/>
              <a:ext cx="86810" cy="22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a:extLst>
                <a:ext uri="{FF2B5EF4-FFF2-40B4-BE49-F238E27FC236}">
                  <a16:creationId xmlns:a16="http://schemas.microsoft.com/office/drawing/2014/main" id="{D02B3D31-13C5-4E45-9507-B36DE21E6C31}"/>
                </a:ext>
              </a:extLst>
            </p:cNvPr>
            <p:cNvSpPr/>
            <p:nvPr/>
          </p:nvSpPr>
          <p:spPr>
            <a:xfrm>
              <a:off x="4286242" y="2300479"/>
              <a:ext cx="86810" cy="145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a:extLst>
                <a:ext uri="{FF2B5EF4-FFF2-40B4-BE49-F238E27FC236}">
                  <a16:creationId xmlns:a16="http://schemas.microsoft.com/office/drawing/2014/main" id="{EE675304-ABF6-264E-9740-6FD5292C8401}"/>
                </a:ext>
              </a:extLst>
            </p:cNvPr>
            <p:cNvSpPr/>
            <p:nvPr/>
          </p:nvSpPr>
          <p:spPr>
            <a:xfrm rot="10800000">
              <a:off x="3160886" y="3229555"/>
              <a:ext cx="86811" cy="52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9F891B90-5E56-8B4E-A6FC-84AEFF454A01}"/>
                </a:ext>
              </a:extLst>
            </p:cNvPr>
            <p:cNvSpPr/>
            <p:nvPr/>
          </p:nvSpPr>
          <p:spPr>
            <a:xfrm>
              <a:off x="3508166" y="3099128"/>
              <a:ext cx="89317" cy="661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A86E2DAB-A239-EF40-B1CF-23B2437B1D19}"/>
                </a:ext>
              </a:extLst>
            </p:cNvPr>
            <p:cNvSpPr/>
            <p:nvPr/>
          </p:nvSpPr>
          <p:spPr>
            <a:xfrm>
              <a:off x="3341464" y="3220873"/>
              <a:ext cx="88577" cy="5380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4C313633-4E04-CF4E-9C34-DD19AF128D5C}"/>
                </a:ext>
              </a:extLst>
            </p:cNvPr>
            <p:cNvSpPr/>
            <p:nvPr/>
          </p:nvSpPr>
          <p:spPr>
            <a:xfrm>
              <a:off x="5782252" y="894231"/>
              <a:ext cx="88284" cy="287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FF49F422-E9D4-6E4F-8B3D-8ADA87EDF0FC}"/>
                </a:ext>
              </a:extLst>
            </p:cNvPr>
            <p:cNvSpPr/>
            <p:nvPr/>
          </p:nvSpPr>
          <p:spPr>
            <a:xfrm>
              <a:off x="5602440" y="1136933"/>
              <a:ext cx="91171" cy="263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28210CA4-682B-C049-8321-F5FFFD19BAF2}"/>
                </a:ext>
              </a:extLst>
            </p:cNvPr>
            <p:cNvSpPr txBox="1"/>
            <p:nvPr/>
          </p:nvSpPr>
          <p:spPr>
            <a:xfrm rot="16200000">
              <a:off x="912982" y="1988999"/>
              <a:ext cx="896849" cy="323165"/>
            </a:xfrm>
            <a:prstGeom prst="rect">
              <a:avLst/>
            </a:prstGeom>
            <a:noFill/>
          </p:spPr>
          <p:txBody>
            <a:bodyPr wrap="none" rtlCol="0">
              <a:spAutoFit/>
            </a:bodyPr>
            <a:lstStyle/>
            <a:p>
              <a:r>
                <a:rPr lang="en-US" sz="1500" dirty="0"/>
                <a:t>P-value</a:t>
              </a:r>
            </a:p>
          </p:txBody>
        </p:sp>
        <p:sp>
          <p:nvSpPr>
            <p:cNvPr id="41" name="TextBox 40">
              <a:extLst>
                <a:ext uri="{FF2B5EF4-FFF2-40B4-BE49-F238E27FC236}">
                  <a16:creationId xmlns:a16="http://schemas.microsoft.com/office/drawing/2014/main" id="{7736C6C3-5FDE-0949-8FED-26C3F5447252}"/>
                </a:ext>
              </a:extLst>
            </p:cNvPr>
            <p:cNvSpPr txBox="1"/>
            <p:nvPr/>
          </p:nvSpPr>
          <p:spPr>
            <a:xfrm>
              <a:off x="3238272" y="3956536"/>
              <a:ext cx="1864613" cy="323165"/>
            </a:xfrm>
            <a:prstGeom prst="rect">
              <a:avLst/>
            </a:prstGeom>
            <a:noFill/>
          </p:spPr>
          <p:txBody>
            <a:bodyPr wrap="none" rtlCol="0">
              <a:spAutoFit/>
            </a:bodyPr>
            <a:lstStyle/>
            <a:p>
              <a:r>
                <a:rPr lang="en-US" sz="1500" dirty="0"/>
                <a:t>Hypothesis Index</a:t>
              </a:r>
            </a:p>
          </p:txBody>
        </p:sp>
        <p:cxnSp>
          <p:nvCxnSpPr>
            <p:cNvPr id="42" name="Straight Connector 41">
              <a:extLst>
                <a:ext uri="{FF2B5EF4-FFF2-40B4-BE49-F238E27FC236}">
                  <a16:creationId xmlns:a16="http://schemas.microsoft.com/office/drawing/2014/main" id="{CB25FA1B-7E68-2F4D-B3E2-B40E2FC821F2}"/>
                </a:ext>
              </a:extLst>
            </p:cNvPr>
            <p:cNvCxnSpPr>
              <a:cxnSpLocks/>
            </p:cNvCxnSpPr>
            <p:nvPr/>
          </p:nvCxnSpPr>
          <p:spPr>
            <a:xfrm flipV="1">
              <a:off x="1658074" y="2995191"/>
              <a:ext cx="4390411" cy="75522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81CF927-E181-C749-A6DB-BCCF00A53539}"/>
                </a:ext>
              </a:extLst>
            </p:cNvPr>
            <p:cNvCxnSpPr>
              <a:cxnSpLocks/>
            </p:cNvCxnSpPr>
            <p:nvPr/>
          </p:nvCxnSpPr>
          <p:spPr>
            <a:xfrm flipV="1">
              <a:off x="1649393" y="3767558"/>
              <a:ext cx="4331825"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Explosion 1 2">
            <a:extLst>
              <a:ext uri="{FF2B5EF4-FFF2-40B4-BE49-F238E27FC236}">
                <a16:creationId xmlns:a16="http://schemas.microsoft.com/office/drawing/2014/main" id="{26F1A6C9-2545-0A47-86EB-533C72981298}"/>
              </a:ext>
            </a:extLst>
          </p:cNvPr>
          <p:cNvSpPr/>
          <p:nvPr/>
        </p:nvSpPr>
        <p:spPr>
          <a:xfrm>
            <a:off x="4350491" y="2447635"/>
            <a:ext cx="3301280" cy="2111334"/>
          </a:xfrm>
          <a:prstGeom prst="irregularSeal1">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But let’s not get ahead of ourselves</a:t>
            </a:r>
          </a:p>
        </p:txBody>
      </p:sp>
    </p:spTree>
    <p:extLst>
      <p:ext uri="{BB962C8B-B14F-4D97-AF65-F5344CB8AC3E}">
        <p14:creationId xmlns:p14="http://schemas.microsoft.com/office/powerpoint/2010/main" val="2002545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A Bayesian Calculation</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5" name="Picture 4">
            <a:extLst>
              <a:ext uri="{FF2B5EF4-FFF2-40B4-BE49-F238E27FC236}">
                <a16:creationId xmlns:a16="http://schemas.microsoft.com/office/drawing/2014/main" id="{483D7DC7-1890-A144-909A-E78B3B7696A5}"/>
              </a:ext>
            </a:extLst>
          </p:cNvPr>
          <p:cNvPicPr>
            <a:picLocks noChangeAspect="1"/>
          </p:cNvPicPr>
          <p:nvPr/>
        </p:nvPicPr>
        <p:blipFill>
          <a:blip r:embed="rId2"/>
          <a:stretch>
            <a:fillRect/>
          </a:stretch>
        </p:blipFill>
        <p:spPr>
          <a:xfrm>
            <a:off x="1375644" y="1416106"/>
            <a:ext cx="5117841" cy="743470"/>
          </a:xfrm>
          <a:prstGeom prst="rect">
            <a:avLst/>
          </a:prstGeom>
        </p:spPr>
      </p:pic>
    </p:spTree>
    <p:extLst>
      <p:ext uri="{BB962C8B-B14F-4D97-AF65-F5344CB8AC3E}">
        <p14:creationId xmlns:p14="http://schemas.microsoft.com/office/powerpoint/2010/main" val="2358769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A Bayesian Calculation</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34D6F4AF-DC4B-954C-9D15-80D5B96F3950}"/>
              </a:ext>
            </a:extLst>
          </p:cNvPr>
          <p:cNvPicPr>
            <a:picLocks noChangeAspect="1"/>
          </p:cNvPicPr>
          <p:nvPr/>
        </p:nvPicPr>
        <p:blipFill>
          <a:blip r:embed="rId2"/>
          <a:stretch>
            <a:fillRect/>
          </a:stretch>
        </p:blipFill>
        <p:spPr>
          <a:xfrm>
            <a:off x="1367554" y="1416791"/>
            <a:ext cx="6514088" cy="2460108"/>
          </a:xfrm>
          <a:prstGeom prst="rect">
            <a:avLst/>
          </a:prstGeom>
        </p:spPr>
      </p:pic>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1183024" y="4011000"/>
            <a:ext cx="6625789" cy="853710"/>
          </a:xfrm>
        </p:spPr>
        <p:txBody>
          <a:bodyPr/>
          <a:lstStyle/>
          <a:p>
            <a:pPr>
              <a:lnSpc>
                <a:spcPct val="90000"/>
              </a:lnSpc>
            </a:pPr>
            <a:r>
              <a:rPr lang="en-US" altLang="en-US" sz="1800" dirty="0">
                <a:ea typeface="ＭＳ Ｐゴシック" panose="020B0600070205080204" pitchFamily="34" charset="-128"/>
              </a:rPr>
              <a:t>We could upper bound       with 1, and so the numerator can be controlled; what about the denominator?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7" name="Picture 6">
            <a:extLst>
              <a:ext uri="{FF2B5EF4-FFF2-40B4-BE49-F238E27FC236}">
                <a16:creationId xmlns:a16="http://schemas.microsoft.com/office/drawing/2014/main" id="{E8650494-B944-7542-9620-485A969C7E55}"/>
              </a:ext>
            </a:extLst>
          </p:cNvPr>
          <p:cNvPicPr>
            <a:picLocks noChangeAspect="1"/>
          </p:cNvPicPr>
          <p:nvPr/>
        </p:nvPicPr>
        <p:blipFill>
          <a:blip r:embed="rId3"/>
          <a:stretch>
            <a:fillRect/>
          </a:stretch>
        </p:blipFill>
        <p:spPr>
          <a:xfrm>
            <a:off x="3993040" y="4112801"/>
            <a:ext cx="276085" cy="178643"/>
          </a:xfrm>
          <a:prstGeom prst="rect">
            <a:avLst/>
          </a:prstGeom>
        </p:spPr>
      </p:pic>
    </p:spTree>
    <p:extLst>
      <p:ext uri="{BB962C8B-B14F-4D97-AF65-F5344CB8AC3E}">
        <p14:creationId xmlns:p14="http://schemas.microsoft.com/office/powerpoint/2010/main" val="3297418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A Bayesian Calculation</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3"/>
            <a:ext cx="6625789" cy="853710"/>
          </a:xfrm>
        </p:spPr>
        <p:txBody>
          <a:bodyPr/>
          <a:lstStyle/>
          <a:p>
            <a:pPr>
              <a:lnSpc>
                <a:spcPct val="90000"/>
              </a:lnSpc>
            </a:pPr>
            <a:r>
              <a:rPr lang="en-US" altLang="en-US" sz="1800" dirty="0">
                <a:ea typeface="ＭＳ Ｐゴシック" panose="020B0600070205080204" pitchFamily="34" charset="-128"/>
              </a:rPr>
              <a:t>Using the law of total probability, we have: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870CBF77-B91B-E944-90FA-EB4B6F8934BB}"/>
              </a:ext>
            </a:extLst>
          </p:cNvPr>
          <p:cNvPicPr>
            <a:picLocks noChangeAspect="1"/>
          </p:cNvPicPr>
          <p:nvPr/>
        </p:nvPicPr>
        <p:blipFill>
          <a:blip r:embed="rId2"/>
          <a:stretch>
            <a:fillRect/>
          </a:stretch>
        </p:blipFill>
        <p:spPr>
          <a:xfrm>
            <a:off x="1545579" y="1851519"/>
            <a:ext cx="6942966" cy="234817"/>
          </a:xfrm>
          <a:prstGeom prst="rect">
            <a:avLst/>
          </a:prstGeom>
        </p:spPr>
      </p:pic>
    </p:spTree>
    <p:extLst>
      <p:ext uri="{BB962C8B-B14F-4D97-AF65-F5344CB8AC3E}">
        <p14:creationId xmlns:p14="http://schemas.microsoft.com/office/powerpoint/2010/main" val="1433080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A Bayesian Calculation</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a:ea typeface="ＭＳ Ｐゴシック" panose="020B0600070205080204" pitchFamily="34" charset="-128"/>
              </a:rPr>
              <a:t>Using the law of total probability, we have: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marL="0" indent="0">
              <a:lnSpc>
                <a:spcPct val="90000"/>
              </a:lnSpc>
              <a:buNone/>
            </a:pPr>
            <a:r>
              <a:rPr lang="en-US" altLang="en-US" sz="1800" dirty="0">
                <a:ea typeface="ＭＳ Ｐゴシック" panose="020B0600070205080204" pitchFamily="34" charset="-128"/>
              </a:rPr>
              <a:t>      so we see that                    depends on the prior</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4" name="Picture 3">
            <a:extLst>
              <a:ext uri="{FF2B5EF4-FFF2-40B4-BE49-F238E27FC236}">
                <a16:creationId xmlns:a16="http://schemas.microsoft.com/office/drawing/2014/main" id="{B668E623-0B4C-6B48-A9EE-B859B0295E16}"/>
              </a:ext>
            </a:extLst>
          </p:cNvPr>
          <p:cNvPicPr>
            <a:picLocks noChangeAspect="1"/>
          </p:cNvPicPr>
          <p:nvPr/>
        </p:nvPicPr>
        <p:blipFill>
          <a:blip r:embed="rId2"/>
          <a:stretch>
            <a:fillRect/>
          </a:stretch>
        </p:blipFill>
        <p:spPr>
          <a:xfrm>
            <a:off x="2985527" y="2593126"/>
            <a:ext cx="1076676" cy="269169"/>
          </a:xfrm>
          <a:prstGeom prst="rect">
            <a:avLst/>
          </a:prstGeom>
        </p:spPr>
      </p:pic>
      <p:pic>
        <p:nvPicPr>
          <p:cNvPr id="7" name="Picture 6">
            <a:extLst>
              <a:ext uri="{FF2B5EF4-FFF2-40B4-BE49-F238E27FC236}">
                <a16:creationId xmlns:a16="http://schemas.microsoft.com/office/drawing/2014/main" id="{E8650494-B944-7542-9620-485A969C7E55}"/>
              </a:ext>
            </a:extLst>
          </p:cNvPr>
          <p:cNvPicPr>
            <a:picLocks noChangeAspect="1"/>
          </p:cNvPicPr>
          <p:nvPr/>
        </p:nvPicPr>
        <p:blipFill>
          <a:blip r:embed="rId3"/>
          <a:stretch>
            <a:fillRect/>
          </a:stretch>
        </p:blipFill>
        <p:spPr>
          <a:xfrm>
            <a:off x="6331638" y="2664272"/>
            <a:ext cx="276085" cy="178643"/>
          </a:xfrm>
          <a:prstGeom prst="rect">
            <a:avLst/>
          </a:prstGeom>
        </p:spPr>
      </p:pic>
      <p:pic>
        <p:nvPicPr>
          <p:cNvPr id="3" name="Picture 2">
            <a:extLst>
              <a:ext uri="{FF2B5EF4-FFF2-40B4-BE49-F238E27FC236}">
                <a16:creationId xmlns:a16="http://schemas.microsoft.com/office/drawing/2014/main" id="{E62BF1CE-2182-E046-9C29-B5834E9F785B}"/>
              </a:ext>
            </a:extLst>
          </p:cNvPr>
          <p:cNvPicPr>
            <a:picLocks noChangeAspect="1"/>
          </p:cNvPicPr>
          <p:nvPr/>
        </p:nvPicPr>
        <p:blipFill>
          <a:blip r:embed="rId4"/>
          <a:stretch>
            <a:fillRect/>
          </a:stretch>
        </p:blipFill>
        <p:spPr>
          <a:xfrm>
            <a:off x="1537095" y="1859860"/>
            <a:ext cx="6935266" cy="576882"/>
          </a:xfrm>
          <a:prstGeom prst="rect">
            <a:avLst/>
          </a:prstGeom>
        </p:spPr>
      </p:pic>
    </p:spTree>
    <p:extLst>
      <p:ext uri="{BB962C8B-B14F-4D97-AF65-F5344CB8AC3E}">
        <p14:creationId xmlns:p14="http://schemas.microsoft.com/office/powerpoint/2010/main" val="1775193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A Bayesian Calculation</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a:ea typeface="ＭＳ Ｐゴシック" panose="020B0600070205080204" pitchFamily="34" charset="-128"/>
              </a:rPr>
              <a:t>Using the law of total probability, we have: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marL="0" indent="0">
              <a:lnSpc>
                <a:spcPct val="90000"/>
              </a:lnSpc>
              <a:buNone/>
            </a:pPr>
            <a:r>
              <a:rPr lang="en-US" altLang="en-US" sz="1800" dirty="0">
                <a:ea typeface="ＭＳ Ｐゴシック" panose="020B0600070205080204" pitchFamily="34" charset="-128"/>
              </a:rPr>
              <a:t>      so we see that                   depends on the prior</a:t>
            </a:r>
          </a:p>
          <a:p>
            <a:pPr>
              <a:lnSpc>
                <a:spcPct val="90000"/>
              </a:lnSpc>
            </a:pPr>
            <a:r>
              <a:rPr lang="en-US" altLang="en-US" sz="1800" dirty="0">
                <a:ea typeface="ＭＳ Ｐゴシック" panose="020B0600070205080204" pitchFamily="34" charset="-128"/>
              </a:rPr>
              <a:t>Is this a problem?</a:t>
            </a:r>
          </a:p>
          <a:p>
            <a:pPr lvl="1">
              <a:lnSpc>
                <a:spcPct val="90000"/>
              </a:lnSpc>
            </a:pPr>
            <a:r>
              <a:rPr lang="en-US" altLang="en-US" sz="1400" dirty="0">
                <a:ea typeface="ＭＳ Ｐゴシック" panose="020B0600070205080204" pitchFamily="34" charset="-128"/>
              </a:rPr>
              <a:t>i.e., do we have to either decide to be Bayesian and supply the prior, or decide to be frequentist and abandon this approach?</a:t>
            </a: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No!  </a:t>
            </a:r>
            <a:r>
              <a:rPr lang="en-US" altLang="en-US" sz="1800" dirty="0">
                <a:solidFill>
                  <a:schemeClr val="accent3"/>
                </a:solidFill>
                <a:ea typeface="ＭＳ Ｐゴシック" panose="020B0600070205080204" pitchFamily="34" charset="-128"/>
              </a:rPr>
              <a:t>Note that it’s easy to estimate                   directly from the data!</a:t>
            </a:r>
            <a:r>
              <a:rPr lang="en-US" altLang="en-US" sz="1800" dirty="0">
                <a:ea typeface="ＭＳ Ｐゴシック" panose="020B0600070205080204" pitchFamily="34" charset="-128"/>
              </a:rPr>
              <a:t>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4" name="Picture 3">
            <a:extLst>
              <a:ext uri="{FF2B5EF4-FFF2-40B4-BE49-F238E27FC236}">
                <a16:creationId xmlns:a16="http://schemas.microsoft.com/office/drawing/2014/main" id="{B668E623-0B4C-6B48-A9EE-B859B0295E16}"/>
              </a:ext>
            </a:extLst>
          </p:cNvPr>
          <p:cNvPicPr>
            <a:picLocks noChangeAspect="1"/>
          </p:cNvPicPr>
          <p:nvPr/>
        </p:nvPicPr>
        <p:blipFill>
          <a:blip r:embed="rId2"/>
          <a:stretch>
            <a:fillRect/>
          </a:stretch>
        </p:blipFill>
        <p:spPr>
          <a:xfrm>
            <a:off x="2961035" y="2584962"/>
            <a:ext cx="1076676" cy="269169"/>
          </a:xfrm>
          <a:prstGeom prst="rect">
            <a:avLst/>
          </a:prstGeom>
        </p:spPr>
      </p:pic>
      <p:pic>
        <p:nvPicPr>
          <p:cNvPr id="7" name="Picture 6">
            <a:extLst>
              <a:ext uri="{FF2B5EF4-FFF2-40B4-BE49-F238E27FC236}">
                <a16:creationId xmlns:a16="http://schemas.microsoft.com/office/drawing/2014/main" id="{E8650494-B944-7542-9620-485A969C7E55}"/>
              </a:ext>
            </a:extLst>
          </p:cNvPr>
          <p:cNvPicPr>
            <a:picLocks noChangeAspect="1"/>
          </p:cNvPicPr>
          <p:nvPr/>
        </p:nvPicPr>
        <p:blipFill>
          <a:blip r:embed="rId3"/>
          <a:stretch>
            <a:fillRect/>
          </a:stretch>
        </p:blipFill>
        <p:spPr>
          <a:xfrm>
            <a:off x="6258162" y="2664272"/>
            <a:ext cx="276085" cy="178643"/>
          </a:xfrm>
          <a:prstGeom prst="rect">
            <a:avLst/>
          </a:prstGeom>
        </p:spPr>
      </p:pic>
      <p:pic>
        <p:nvPicPr>
          <p:cNvPr id="3" name="Picture 2">
            <a:extLst>
              <a:ext uri="{FF2B5EF4-FFF2-40B4-BE49-F238E27FC236}">
                <a16:creationId xmlns:a16="http://schemas.microsoft.com/office/drawing/2014/main" id="{E62BF1CE-2182-E046-9C29-B5834E9F785B}"/>
              </a:ext>
            </a:extLst>
          </p:cNvPr>
          <p:cNvPicPr>
            <a:picLocks noChangeAspect="1"/>
          </p:cNvPicPr>
          <p:nvPr/>
        </p:nvPicPr>
        <p:blipFill>
          <a:blip r:embed="rId4"/>
          <a:stretch>
            <a:fillRect/>
          </a:stretch>
        </p:blipFill>
        <p:spPr>
          <a:xfrm>
            <a:off x="1537095" y="1859860"/>
            <a:ext cx="6935266" cy="576882"/>
          </a:xfrm>
          <a:prstGeom prst="rect">
            <a:avLst/>
          </a:prstGeom>
        </p:spPr>
      </p:pic>
      <p:pic>
        <p:nvPicPr>
          <p:cNvPr id="10" name="Picture 9">
            <a:extLst>
              <a:ext uri="{FF2B5EF4-FFF2-40B4-BE49-F238E27FC236}">
                <a16:creationId xmlns:a16="http://schemas.microsoft.com/office/drawing/2014/main" id="{D8D86791-2348-7B40-8CFA-B98EE747FFA3}"/>
              </a:ext>
            </a:extLst>
          </p:cNvPr>
          <p:cNvPicPr>
            <a:picLocks noChangeAspect="1"/>
          </p:cNvPicPr>
          <p:nvPr/>
        </p:nvPicPr>
        <p:blipFill>
          <a:blip r:embed="rId2"/>
          <a:stretch>
            <a:fillRect/>
          </a:stretch>
        </p:blipFill>
        <p:spPr>
          <a:xfrm>
            <a:off x="4927565" y="3624956"/>
            <a:ext cx="1076676" cy="269169"/>
          </a:xfrm>
          <a:prstGeom prst="rect">
            <a:avLst/>
          </a:prstGeom>
        </p:spPr>
      </p:pic>
    </p:spTree>
    <p:extLst>
      <p:ext uri="{BB962C8B-B14F-4D97-AF65-F5344CB8AC3E}">
        <p14:creationId xmlns:p14="http://schemas.microsoft.com/office/powerpoint/2010/main" val="1447595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Towards an Algorithm</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a:ea typeface="ＭＳ Ｐゴシック" panose="020B0600070205080204" pitchFamily="34" charset="-128"/>
              </a:rPr>
              <a:t>We will plug in an estimate of                   into the Bayesian posterior probability</a:t>
            </a:r>
          </a:p>
          <a:p>
            <a:pPr lvl="1">
              <a:lnSpc>
                <a:spcPct val="90000"/>
              </a:lnSpc>
            </a:pPr>
            <a:r>
              <a:rPr lang="en-US" altLang="en-US" sz="1400" dirty="0">
                <a:ea typeface="ＭＳ Ｐゴシック" panose="020B0600070205080204" pitchFamily="34" charset="-128"/>
              </a:rPr>
              <a:t>this is called </a:t>
            </a:r>
            <a:r>
              <a:rPr lang="en-US" altLang="en-US" sz="1400" dirty="0">
                <a:solidFill>
                  <a:schemeClr val="accent3"/>
                </a:solidFill>
                <a:ea typeface="ＭＳ Ｐゴシック" panose="020B0600070205080204" pitchFamily="34" charset="-128"/>
              </a:rPr>
              <a:t>empirical Bayesian</a:t>
            </a:r>
          </a:p>
          <a:p>
            <a:pPr>
              <a:lnSpc>
                <a:spcPct val="90000"/>
              </a:lnSpc>
            </a:pPr>
            <a:r>
              <a:rPr lang="en-US" altLang="en-US" sz="1800" dirty="0">
                <a:ea typeface="ＭＳ Ｐゴシック" panose="020B0600070205080204" pitchFamily="34" charset="-128"/>
              </a:rPr>
              <a:t>And we will use the empirical Bayesian estimate to set a threshold</a:t>
            </a:r>
          </a:p>
          <a:p>
            <a:pPr>
              <a:lnSpc>
                <a:spcPct val="90000"/>
              </a:lnSpc>
            </a:pPr>
            <a:r>
              <a:rPr lang="en-US" altLang="en-US" sz="1800" dirty="0">
                <a:ea typeface="ＭＳ Ｐゴシック" panose="020B0600070205080204" pitchFamily="34" charset="-128"/>
              </a:rPr>
              <a:t>Let’s consider </a:t>
            </a:r>
          </a:p>
          <a:p>
            <a:pPr lvl="1">
              <a:lnSpc>
                <a:spcPct val="90000"/>
              </a:lnSpc>
            </a:pP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4179250D-0E81-6B45-ACA7-51D84B9C46BA}"/>
              </a:ext>
            </a:extLst>
          </p:cNvPr>
          <p:cNvPicPr>
            <a:picLocks noChangeAspect="1"/>
          </p:cNvPicPr>
          <p:nvPr/>
        </p:nvPicPr>
        <p:blipFill>
          <a:blip r:embed="rId2"/>
          <a:stretch>
            <a:fillRect/>
          </a:stretch>
        </p:blipFill>
        <p:spPr>
          <a:xfrm>
            <a:off x="4402253" y="1378186"/>
            <a:ext cx="1076676" cy="269169"/>
          </a:xfrm>
          <a:prstGeom prst="rect">
            <a:avLst/>
          </a:prstGeom>
        </p:spPr>
      </p:pic>
    </p:spTree>
    <p:extLst>
      <p:ext uri="{BB962C8B-B14F-4D97-AF65-F5344CB8AC3E}">
        <p14:creationId xmlns:p14="http://schemas.microsoft.com/office/powerpoint/2010/main" val="2489773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Controlling the FDR</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err="1">
                <a:ea typeface="ＭＳ Ｐゴシック" panose="020B0600070205080204" pitchFamily="34" charset="-128"/>
              </a:rPr>
              <a:t>Benjamini</a:t>
            </a:r>
            <a:r>
              <a:rPr lang="en-US" altLang="en-US" sz="1800" dirty="0">
                <a:ea typeface="ＭＳ Ｐゴシック" panose="020B0600070205080204" pitchFamily="34" charset="-128"/>
              </a:rPr>
              <a:t> &amp; Hochberg (1995) proposed an algorithm that does it</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Tree>
    <p:extLst>
      <p:ext uri="{BB962C8B-B14F-4D97-AF65-F5344CB8AC3E}">
        <p14:creationId xmlns:p14="http://schemas.microsoft.com/office/powerpoint/2010/main" val="59063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3E5244E9-BBC7-1B43-A288-1AE938247D02}"/>
              </a:ext>
            </a:extLst>
          </p:cNvPr>
          <p:cNvSpPr/>
          <p:nvPr/>
        </p:nvSpPr>
        <p:spPr>
          <a:xfrm rot="8249079">
            <a:off x="3245994" y="2138574"/>
            <a:ext cx="2287867" cy="85458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highlight>
                <a:srgbClr val="FF0000"/>
              </a:highlight>
            </a:endParaRPr>
          </a:p>
        </p:txBody>
      </p:sp>
      <p:graphicFrame>
        <p:nvGraphicFramePr>
          <p:cNvPr id="3" name="Table 2">
            <a:extLst>
              <a:ext uri="{FF2B5EF4-FFF2-40B4-BE49-F238E27FC236}">
                <a16:creationId xmlns:a16="http://schemas.microsoft.com/office/drawing/2014/main" id="{BA8124FA-19E4-9546-9C40-3DE00D3C0C08}"/>
              </a:ext>
            </a:extLst>
          </p:cNvPr>
          <p:cNvGraphicFramePr>
            <a:graphicFrameLocks noGrp="1"/>
          </p:cNvGraphicFramePr>
          <p:nvPr/>
        </p:nvGraphicFramePr>
        <p:xfrm>
          <a:off x="3439114" y="1824235"/>
          <a:ext cx="1901630" cy="1483260"/>
        </p:xfrm>
        <a:graphic>
          <a:graphicData uri="http://schemas.openxmlformats.org/drawingml/2006/table">
            <a:tbl>
              <a:tblPr firstRow="1" bandRow="1">
                <a:tableStyleId>{5940675A-B579-460E-94D1-54222C63F5DA}</a:tableStyleId>
              </a:tblPr>
              <a:tblGrid>
                <a:gridCol w="950815">
                  <a:extLst>
                    <a:ext uri="{9D8B030D-6E8A-4147-A177-3AD203B41FA5}">
                      <a16:colId xmlns:a16="http://schemas.microsoft.com/office/drawing/2014/main" val="2867805166"/>
                    </a:ext>
                  </a:extLst>
                </a:gridCol>
                <a:gridCol w="950815">
                  <a:extLst>
                    <a:ext uri="{9D8B030D-6E8A-4147-A177-3AD203B41FA5}">
                      <a16:colId xmlns:a16="http://schemas.microsoft.com/office/drawing/2014/main" val="3118259853"/>
                    </a:ext>
                  </a:extLst>
                </a:gridCol>
              </a:tblGrid>
              <a:tr h="741630">
                <a:tc>
                  <a:txBody>
                    <a:bodyPr/>
                    <a:lstStyle/>
                    <a:p>
                      <a:pPr algn="ctr"/>
                      <a:r>
                        <a:rPr lang="en-US" dirty="0"/>
                        <a:t>TN</a:t>
                      </a:r>
                    </a:p>
                  </a:txBody>
                  <a:tcPr anchor="ctr"/>
                </a:tc>
                <a:tc>
                  <a:txBody>
                    <a:bodyPr/>
                    <a:lstStyle/>
                    <a:p>
                      <a:pPr algn="ctr"/>
                      <a:r>
                        <a:rPr lang="en-US" dirty="0"/>
                        <a:t>FP</a:t>
                      </a:r>
                    </a:p>
                  </a:txBody>
                  <a:tcPr anchor="ctr"/>
                </a:tc>
                <a:extLst>
                  <a:ext uri="{0D108BD9-81ED-4DB2-BD59-A6C34878D82A}">
                    <a16:rowId xmlns:a16="http://schemas.microsoft.com/office/drawing/2014/main" val="2465380068"/>
                  </a:ext>
                </a:extLst>
              </a:tr>
              <a:tr h="741630">
                <a:tc>
                  <a:txBody>
                    <a:bodyPr/>
                    <a:lstStyle/>
                    <a:p>
                      <a:pPr algn="ctr"/>
                      <a:r>
                        <a:rPr lang="en-US" dirty="0"/>
                        <a:t>FN</a:t>
                      </a:r>
                    </a:p>
                  </a:txBody>
                  <a:tcPr anchor="ctr"/>
                </a:tc>
                <a:tc>
                  <a:txBody>
                    <a:bodyPr/>
                    <a:lstStyle/>
                    <a:p>
                      <a:pPr algn="ctr"/>
                      <a:r>
                        <a:rPr lang="en-US" dirty="0"/>
                        <a:t>TP</a:t>
                      </a:r>
                    </a:p>
                  </a:txBody>
                  <a:tcPr anchor="ctr"/>
                </a:tc>
                <a:extLst>
                  <a:ext uri="{0D108BD9-81ED-4DB2-BD59-A6C34878D82A}">
                    <a16:rowId xmlns:a16="http://schemas.microsoft.com/office/drawing/2014/main" val="2934244337"/>
                  </a:ext>
                </a:extLst>
              </a:tr>
            </a:tbl>
          </a:graphicData>
        </a:graphic>
      </p:graphicFrame>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4" y="276225"/>
            <a:ext cx="6571526" cy="857250"/>
          </a:xfrm>
        </p:spPr>
        <p:txBody>
          <a:bodyPr>
            <a:normAutofit/>
          </a:bodyPr>
          <a:lstStyle/>
          <a:p>
            <a:r>
              <a:rPr lang="en-US" altLang="en-US" sz="2700" dirty="0">
                <a:ea typeface="ＭＳ Ｐゴシック" panose="020B0600070205080204" pitchFamily="34" charset="-128"/>
              </a:rPr>
              <a:t>The Basic Two-by-Two Table</a:t>
            </a:r>
          </a:p>
        </p:txBody>
      </p:sp>
      <p:sp>
        <p:nvSpPr>
          <p:cNvPr id="2" name="Footer Placeholder 1">
            <a:extLst>
              <a:ext uri="{FF2B5EF4-FFF2-40B4-BE49-F238E27FC236}">
                <a16:creationId xmlns:a16="http://schemas.microsoft.com/office/drawing/2014/main" id="{92F13761-BD1A-C04D-A290-0FF419551A4F}"/>
              </a:ext>
            </a:extLst>
          </p:cNvPr>
          <p:cNvSpPr>
            <a:spLocks noGrp="1"/>
          </p:cNvSpPr>
          <p:nvPr>
            <p:ph type="ftr" sz="quarter" idx="3"/>
          </p:nvPr>
        </p:nvSpPr>
        <p:spPr/>
        <p:txBody>
          <a:bodyPr/>
          <a:lstStyle/>
          <a:p>
            <a:r>
              <a:rPr lang="en-US"/>
              <a:t>University of California, Berkeley</a:t>
            </a:r>
            <a:endParaRPr lang="en-US" dirty="0"/>
          </a:p>
        </p:txBody>
      </p:sp>
      <p:sp>
        <p:nvSpPr>
          <p:cNvPr id="4" name="TextBox 3">
            <a:extLst>
              <a:ext uri="{FF2B5EF4-FFF2-40B4-BE49-F238E27FC236}">
                <a16:creationId xmlns:a16="http://schemas.microsoft.com/office/drawing/2014/main" id="{94F93651-864A-E64A-9DDC-CBBAD2BB67C9}"/>
              </a:ext>
            </a:extLst>
          </p:cNvPr>
          <p:cNvSpPr txBox="1"/>
          <p:nvPr/>
        </p:nvSpPr>
        <p:spPr>
          <a:xfrm>
            <a:off x="3812687" y="1133475"/>
            <a:ext cx="1154483" cy="369332"/>
          </a:xfrm>
          <a:prstGeom prst="rect">
            <a:avLst/>
          </a:prstGeom>
          <a:noFill/>
        </p:spPr>
        <p:txBody>
          <a:bodyPr wrap="none" rtlCol="0">
            <a:spAutoFit/>
          </a:bodyPr>
          <a:lstStyle/>
          <a:p>
            <a:r>
              <a:rPr lang="en-US" dirty="0"/>
              <a:t>Decision</a:t>
            </a:r>
          </a:p>
        </p:txBody>
      </p:sp>
      <p:sp>
        <p:nvSpPr>
          <p:cNvPr id="5" name="TextBox 4">
            <a:extLst>
              <a:ext uri="{FF2B5EF4-FFF2-40B4-BE49-F238E27FC236}">
                <a16:creationId xmlns:a16="http://schemas.microsoft.com/office/drawing/2014/main" id="{E1837D10-8289-3844-A408-F90F295CA70D}"/>
              </a:ext>
            </a:extLst>
          </p:cNvPr>
          <p:cNvSpPr txBox="1"/>
          <p:nvPr/>
        </p:nvSpPr>
        <p:spPr>
          <a:xfrm rot="16200000">
            <a:off x="2354776" y="2381198"/>
            <a:ext cx="969753" cy="369332"/>
          </a:xfrm>
          <a:prstGeom prst="rect">
            <a:avLst/>
          </a:prstGeom>
          <a:noFill/>
        </p:spPr>
        <p:txBody>
          <a:bodyPr wrap="none" rtlCol="0">
            <a:spAutoFit/>
          </a:bodyPr>
          <a:lstStyle/>
          <a:p>
            <a:r>
              <a:rPr lang="en-US" dirty="0"/>
              <a:t>Reality</a:t>
            </a:r>
          </a:p>
        </p:txBody>
      </p:sp>
      <p:sp>
        <p:nvSpPr>
          <p:cNvPr id="6" name="TextBox 5">
            <a:extLst>
              <a:ext uri="{FF2B5EF4-FFF2-40B4-BE49-F238E27FC236}">
                <a16:creationId xmlns:a16="http://schemas.microsoft.com/office/drawing/2014/main" id="{545695AA-7E85-FE43-9EDE-EAC6D5D7A085}"/>
              </a:ext>
            </a:extLst>
          </p:cNvPr>
          <p:cNvSpPr txBox="1"/>
          <p:nvPr/>
        </p:nvSpPr>
        <p:spPr>
          <a:xfrm>
            <a:off x="3752536" y="1477589"/>
            <a:ext cx="314510" cy="338554"/>
          </a:xfrm>
          <a:prstGeom prst="rect">
            <a:avLst/>
          </a:prstGeom>
          <a:noFill/>
        </p:spPr>
        <p:txBody>
          <a:bodyPr wrap="none" rtlCol="0">
            <a:spAutoFit/>
          </a:bodyPr>
          <a:lstStyle/>
          <a:p>
            <a:r>
              <a:rPr lang="en-US" sz="1600" dirty="0"/>
              <a:t>0</a:t>
            </a:r>
          </a:p>
        </p:txBody>
      </p:sp>
      <p:sp>
        <p:nvSpPr>
          <p:cNvPr id="8" name="TextBox 7">
            <a:extLst>
              <a:ext uri="{FF2B5EF4-FFF2-40B4-BE49-F238E27FC236}">
                <a16:creationId xmlns:a16="http://schemas.microsoft.com/office/drawing/2014/main" id="{83077F31-4469-2A4B-B6A4-EE2A5C766DDB}"/>
              </a:ext>
            </a:extLst>
          </p:cNvPr>
          <p:cNvSpPr txBox="1"/>
          <p:nvPr/>
        </p:nvSpPr>
        <p:spPr>
          <a:xfrm rot="16200000">
            <a:off x="3069607" y="2001324"/>
            <a:ext cx="314510" cy="338554"/>
          </a:xfrm>
          <a:prstGeom prst="rect">
            <a:avLst/>
          </a:prstGeom>
          <a:noFill/>
        </p:spPr>
        <p:txBody>
          <a:bodyPr wrap="none" rtlCol="0">
            <a:spAutoFit/>
          </a:bodyPr>
          <a:lstStyle/>
          <a:p>
            <a:r>
              <a:rPr lang="en-US" sz="1600" dirty="0"/>
              <a:t>0</a:t>
            </a:r>
          </a:p>
        </p:txBody>
      </p:sp>
      <p:sp>
        <p:nvSpPr>
          <p:cNvPr id="9" name="TextBox 8">
            <a:extLst>
              <a:ext uri="{FF2B5EF4-FFF2-40B4-BE49-F238E27FC236}">
                <a16:creationId xmlns:a16="http://schemas.microsoft.com/office/drawing/2014/main" id="{90D952DE-337D-C44F-9264-C4C9DA288CDB}"/>
              </a:ext>
            </a:extLst>
          </p:cNvPr>
          <p:cNvSpPr txBox="1"/>
          <p:nvPr/>
        </p:nvSpPr>
        <p:spPr>
          <a:xfrm rot="16200000">
            <a:off x="3064899" y="2755670"/>
            <a:ext cx="314510" cy="338554"/>
          </a:xfrm>
          <a:prstGeom prst="rect">
            <a:avLst/>
          </a:prstGeom>
          <a:noFill/>
        </p:spPr>
        <p:txBody>
          <a:bodyPr wrap="none" rtlCol="0">
            <a:spAutoFit/>
          </a:bodyPr>
          <a:lstStyle/>
          <a:p>
            <a:r>
              <a:rPr lang="en-US" sz="1600" dirty="0"/>
              <a:t>1</a:t>
            </a:r>
          </a:p>
        </p:txBody>
      </p:sp>
      <p:sp>
        <p:nvSpPr>
          <p:cNvPr id="10" name="TextBox 9">
            <a:extLst>
              <a:ext uri="{FF2B5EF4-FFF2-40B4-BE49-F238E27FC236}">
                <a16:creationId xmlns:a16="http://schemas.microsoft.com/office/drawing/2014/main" id="{9D2FF5FF-2206-4444-99F9-B97F1BFC24FD}"/>
              </a:ext>
            </a:extLst>
          </p:cNvPr>
          <p:cNvSpPr txBox="1"/>
          <p:nvPr/>
        </p:nvSpPr>
        <p:spPr>
          <a:xfrm>
            <a:off x="4677203" y="1481915"/>
            <a:ext cx="314510" cy="338554"/>
          </a:xfrm>
          <a:prstGeom prst="rect">
            <a:avLst/>
          </a:prstGeom>
          <a:noFill/>
        </p:spPr>
        <p:txBody>
          <a:bodyPr wrap="none" rtlCol="0">
            <a:spAutoFit/>
          </a:bodyPr>
          <a:lstStyle/>
          <a:p>
            <a:r>
              <a:rPr lang="en-US" sz="1600" dirty="0"/>
              <a:t>1</a:t>
            </a:r>
          </a:p>
        </p:txBody>
      </p:sp>
      <p:sp>
        <p:nvSpPr>
          <p:cNvPr id="7" name="TextBox 6">
            <a:extLst>
              <a:ext uri="{FF2B5EF4-FFF2-40B4-BE49-F238E27FC236}">
                <a16:creationId xmlns:a16="http://schemas.microsoft.com/office/drawing/2014/main" id="{89425DF4-E549-C941-B59C-A3A946F4ECDC}"/>
              </a:ext>
            </a:extLst>
          </p:cNvPr>
          <p:cNvSpPr txBox="1"/>
          <p:nvPr/>
        </p:nvSpPr>
        <p:spPr>
          <a:xfrm>
            <a:off x="6229802" y="1740626"/>
            <a:ext cx="2457148" cy="369332"/>
          </a:xfrm>
          <a:prstGeom prst="rect">
            <a:avLst/>
          </a:prstGeom>
          <a:noFill/>
        </p:spPr>
        <p:txBody>
          <a:bodyPr wrap="none" rtlCol="0">
            <a:spAutoFit/>
          </a:bodyPr>
          <a:lstStyle/>
          <a:p>
            <a:r>
              <a:rPr lang="en-US" dirty="0"/>
              <a:t>TN = True Negative</a:t>
            </a:r>
          </a:p>
        </p:txBody>
      </p:sp>
      <p:sp>
        <p:nvSpPr>
          <p:cNvPr id="11" name="TextBox 10">
            <a:extLst>
              <a:ext uri="{FF2B5EF4-FFF2-40B4-BE49-F238E27FC236}">
                <a16:creationId xmlns:a16="http://schemas.microsoft.com/office/drawing/2014/main" id="{5B5273A8-EF14-3E48-B703-5C1F7B545768}"/>
              </a:ext>
            </a:extLst>
          </p:cNvPr>
          <p:cNvSpPr txBox="1"/>
          <p:nvPr/>
        </p:nvSpPr>
        <p:spPr>
          <a:xfrm>
            <a:off x="6259646" y="2162534"/>
            <a:ext cx="2358594" cy="369332"/>
          </a:xfrm>
          <a:prstGeom prst="rect">
            <a:avLst/>
          </a:prstGeom>
          <a:noFill/>
        </p:spPr>
        <p:txBody>
          <a:bodyPr wrap="none" rtlCol="0">
            <a:spAutoFit/>
          </a:bodyPr>
          <a:lstStyle/>
          <a:p>
            <a:r>
              <a:rPr lang="en-US" dirty="0"/>
              <a:t>FP = False Positive</a:t>
            </a:r>
          </a:p>
        </p:txBody>
      </p:sp>
      <p:sp>
        <p:nvSpPr>
          <p:cNvPr id="13" name="TextBox 12">
            <a:extLst>
              <a:ext uri="{FF2B5EF4-FFF2-40B4-BE49-F238E27FC236}">
                <a16:creationId xmlns:a16="http://schemas.microsoft.com/office/drawing/2014/main" id="{C3C916A8-5DBC-D441-819A-595A39FEC8FE}"/>
              </a:ext>
            </a:extLst>
          </p:cNvPr>
          <p:cNvSpPr txBox="1"/>
          <p:nvPr/>
        </p:nvSpPr>
        <p:spPr>
          <a:xfrm>
            <a:off x="6229802" y="2622605"/>
            <a:ext cx="2527743" cy="369332"/>
          </a:xfrm>
          <a:prstGeom prst="rect">
            <a:avLst/>
          </a:prstGeom>
          <a:noFill/>
        </p:spPr>
        <p:txBody>
          <a:bodyPr wrap="none" rtlCol="0">
            <a:spAutoFit/>
          </a:bodyPr>
          <a:lstStyle/>
          <a:p>
            <a:r>
              <a:rPr lang="en-US" dirty="0"/>
              <a:t>FN = False Negative</a:t>
            </a:r>
          </a:p>
        </p:txBody>
      </p:sp>
      <p:sp>
        <p:nvSpPr>
          <p:cNvPr id="14" name="TextBox 13">
            <a:extLst>
              <a:ext uri="{FF2B5EF4-FFF2-40B4-BE49-F238E27FC236}">
                <a16:creationId xmlns:a16="http://schemas.microsoft.com/office/drawing/2014/main" id="{D868C029-A8AB-1241-8C9B-5CB39D5D93CD}"/>
              </a:ext>
            </a:extLst>
          </p:cNvPr>
          <p:cNvSpPr txBox="1"/>
          <p:nvPr/>
        </p:nvSpPr>
        <p:spPr>
          <a:xfrm>
            <a:off x="6259646" y="3072516"/>
            <a:ext cx="2278381" cy="369332"/>
          </a:xfrm>
          <a:prstGeom prst="rect">
            <a:avLst/>
          </a:prstGeom>
          <a:noFill/>
        </p:spPr>
        <p:txBody>
          <a:bodyPr wrap="none" rtlCol="0">
            <a:spAutoFit/>
          </a:bodyPr>
          <a:lstStyle/>
          <a:p>
            <a:r>
              <a:rPr lang="en-US" dirty="0"/>
              <a:t>FP = True Positive</a:t>
            </a:r>
          </a:p>
        </p:txBody>
      </p:sp>
      <p:sp>
        <p:nvSpPr>
          <p:cNvPr id="15" name="TextBox 14">
            <a:extLst>
              <a:ext uri="{FF2B5EF4-FFF2-40B4-BE49-F238E27FC236}">
                <a16:creationId xmlns:a16="http://schemas.microsoft.com/office/drawing/2014/main" id="{233D0E96-667D-4443-8CF1-6DC9B52134E5}"/>
              </a:ext>
            </a:extLst>
          </p:cNvPr>
          <p:cNvSpPr txBox="1"/>
          <p:nvPr/>
        </p:nvSpPr>
        <p:spPr>
          <a:xfrm>
            <a:off x="1072055" y="3878317"/>
            <a:ext cx="6977359" cy="369332"/>
          </a:xfrm>
          <a:prstGeom prst="rect">
            <a:avLst/>
          </a:prstGeom>
          <a:noFill/>
        </p:spPr>
        <p:txBody>
          <a:bodyPr wrap="none" rtlCol="0">
            <a:spAutoFit/>
          </a:bodyPr>
          <a:lstStyle/>
          <a:p>
            <a:r>
              <a:rPr lang="en-US" dirty="0"/>
              <a:t>Rough goal:  lots of green outcomes, few red outcomes!</a:t>
            </a:r>
          </a:p>
        </p:txBody>
      </p:sp>
    </p:spTree>
    <p:extLst>
      <p:ext uri="{BB962C8B-B14F-4D97-AF65-F5344CB8AC3E}">
        <p14:creationId xmlns:p14="http://schemas.microsoft.com/office/powerpoint/2010/main" val="682386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Controlling the FDR</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err="1">
                <a:ea typeface="ＭＳ Ｐゴシック" panose="020B0600070205080204" pitchFamily="34" charset="-128"/>
              </a:rPr>
              <a:t>Benjamini</a:t>
            </a:r>
            <a:r>
              <a:rPr lang="en-US" altLang="en-US" sz="1800" dirty="0">
                <a:ea typeface="ＭＳ Ｐゴシック" panose="020B0600070205080204" pitchFamily="34" charset="-128"/>
              </a:rPr>
              <a:t> &amp; Hochberg (1995) proposed an algorithm that does it</a:t>
            </a:r>
          </a:p>
          <a:p>
            <a:pPr>
              <a:lnSpc>
                <a:spcPct val="90000"/>
              </a:lnSpc>
            </a:pPr>
            <a:r>
              <a:rPr lang="en-US" altLang="en-US" sz="1800" dirty="0">
                <a:ea typeface="ＭＳ Ｐゴシック" panose="020B0600070205080204" pitchFamily="34" charset="-128"/>
              </a:rPr>
              <a:t>Given     tests, obtain p-values     , and sort them from smallest to largest, denoting the sorted p-values as </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8" name="Picture 7">
            <a:extLst>
              <a:ext uri="{FF2B5EF4-FFF2-40B4-BE49-F238E27FC236}">
                <a16:creationId xmlns:a16="http://schemas.microsoft.com/office/drawing/2014/main" id="{2992289B-8F8C-BE4E-AAD4-803D35F71BA5}"/>
              </a:ext>
            </a:extLst>
          </p:cNvPr>
          <p:cNvPicPr>
            <a:picLocks noChangeAspect="1"/>
          </p:cNvPicPr>
          <p:nvPr/>
        </p:nvPicPr>
        <p:blipFill>
          <a:blip r:embed="rId2"/>
          <a:stretch>
            <a:fillRect/>
          </a:stretch>
        </p:blipFill>
        <p:spPr>
          <a:xfrm>
            <a:off x="4515478" y="1703988"/>
            <a:ext cx="219609" cy="219609"/>
          </a:xfrm>
          <a:prstGeom prst="rect">
            <a:avLst/>
          </a:prstGeom>
        </p:spPr>
      </p:pic>
      <p:pic>
        <p:nvPicPr>
          <p:cNvPr id="9" name="Picture 8">
            <a:extLst>
              <a:ext uri="{FF2B5EF4-FFF2-40B4-BE49-F238E27FC236}">
                <a16:creationId xmlns:a16="http://schemas.microsoft.com/office/drawing/2014/main" id="{425A9641-7069-174D-9DF6-8FD9599ABC91}"/>
              </a:ext>
            </a:extLst>
          </p:cNvPr>
          <p:cNvPicPr>
            <a:picLocks noChangeAspect="1"/>
          </p:cNvPicPr>
          <p:nvPr/>
        </p:nvPicPr>
        <p:blipFill>
          <a:blip r:embed="rId3"/>
          <a:stretch>
            <a:fillRect/>
          </a:stretch>
        </p:blipFill>
        <p:spPr>
          <a:xfrm>
            <a:off x="2028459" y="1752485"/>
            <a:ext cx="223596" cy="122617"/>
          </a:xfrm>
          <a:prstGeom prst="rect">
            <a:avLst/>
          </a:prstGeom>
        </p:spPr>
      </p:pic>
      <p:pic>
        <p:nvPicPr>
          <p:cNvPr id="11" name="Picture 10">
            <a:extLst>
              <a:ext uri="{FF2B5EF4-FFF2-40B4-BE49-F238E27FC236}">
                <a16:creationId xmlns:a16="http://schemas.microsoft.com/office/drawing/2014/main" id="{85BD9581-92E4-204F-9B54-2230918F202D}"/>
              </a:ext>
            </a:extLst>
          </p:cNvPr>
          <p:cNvPicPr>
            <a:picLocks noChangeAspect="1"/>
          </p:cNvPicPr>
          <p:nvPr/>
        </p:nvPicPr>
        <p:blipFill>
          <a:blip r:embed="rId4"/>
          <a:stretch>
            <a:fillRect/>
          </a:stretch>
        </p:blipFill>
        <p:spPr>
          <a:xfrm>
            <a:off x="5441781" y="1966365"/>
            <a:ext cx="378332" cy="247873"/>
          </a:xfrm>
          <a:prstGeom prst="rect">
            <a:avLst/>
          </a:prstGeom>
        </p:spPr>
      </p:pic>
    </p:spTree>
    <p:extLst>
      <p:ext uri="{BB962C8B-B14F-4D97-AF65-F5344CB8AC3E}">
        <p14:creationId xmlns:p14="http://schemas.microsoft.com/office/powerpoint/2010/main" val="479682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Controlling the FDR</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err="1">
                <a:ea typeface="ＭＳ Ｐゴシック" panose="020B0600070205080204" pitchFamily="34" charset="-128"/>
              </a:rPr>
              <a:t>Benjamini</a:t>
            </a:r>
            <a:r>
              <a:rPr lang="en-US" altLang="en-US" sz="1800" dirty="0">
                <a:ea typeface="ＭＳ Ｐゴシック" panose="020B0600070205080204" pitchFamily="34" charset="-128"/>
              </a:rPr>
              <a:t> &amp; Hochberg (1995) proposed an algorithm that does it</a:t>
            </a:r>
          </a:p>
          <a:p>
            <a:pPr>
              <a:lnSpc>
                <a:spcPct val="90000"/>
              </a:lnSpc>
            </a:pPr>
            <a:r>
              <a:rPr lang="en-US" altLang="en-US" sz="1800" dirty="0">
                <a:ea typeface="ＭＳ Ｐゴシック" panose="020B0600070205080204" pitchFamily="34" charset="-128"/>
              </a:rPr>
              <a:t>Given     tests, obtain p-values     , and sort them from smallest to largest, denoting the sorted p-values as </a:t>
            </a:r>
          </a:p>
          <a:p>
            <a:pPr lvl="1">
              <a:lnSpc>
                <a:spcPct val="90000"/>
              </a:lnSpc>
            </a:pPr>
            <a:r>
              <a:rPr lang="en-US" altLang="en-US" sz="1400" dirty="0">
                <a:ea typeface="ＭＳ Ｐゴシック" panose="020B0600070205080204" pitchFamily="34" charset="-128"/>
              </a:rPr>
              <a:t>the small ones are the safest to reject</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8" name="Picture 7">
            <a:extLst>
              <a:ext uri="{FF2B5EF4-FFF2-40B4-BE49-F238E27FC236}">
                <a16:creationId xmlns:a16="http://schemas.microsoft.com/office/drawing/2014/main" id="{2992289B-8F8C-BE4E-AAD4-803D35F71BA5}"/>
              </a:ext>
            </a:extLst>
          </p:cNvPr>
          <p:cNvPicPr>
            <a:picLocks noChangeAspect="1"/>
          </p:cNvPicPr>
          <p:nvPr/>
        </p:nvPicPr>
        <p:blipFill>
          <a:blip r:embed="rId2"/>
          <a:stretch>
            <a:fillRect/>
          </a:stretch>
        </p:blipFill>
        <p:spPr>
          <a:xfrm>
            <a:off x="4515478" y="1703988"/>
            <a:ext cx="219609" cy="219609"/>
          </a:xfrm>
          <a:prstGeom prst="rect">
            <a:avLst/>
          </a:prstGeom>
        </p:spPr>
      </p:pic>
      <p:pic>
        <p:nvPicPr>
          <p:cNvPr id="9" name="Picture 8">
            <a:extLst>
              <a:ext uri="{FF2B5EF4-FFF2-40B4-BE49-F238E27FC236}">
                <a16:creationId xmlns:a16="http://schemas.microsoft.com/office/drawing/2014/main" id="{425A9641-7069-174D-9DF6-8FD9599ABC91}"/>
              </a:ext>
            </a:extLst>
          </p:cNvPr>
          <p:cNvPicPr>
            <a:picLocks noChangeAspect="1"/>
          </p:cNvPicPr>
          <p:nvPr/>
        </p:nvPicPr>
        <p:blipFill>
          <a:blip r:embed="rId3"/>
          <a:stretch>
            <a:fillRect/>
          </a:stretch>
        </p:blipFill>
        <p:spPr>
          <a:xfrm>
            <a:off x="2028459" y="1752485"/>
            <a:ext cx="223596" cy="122617"/>
          </a:xfrm>
          <a:prstGeom prst="rect">
            <a:avLst/>
          </a:prstGeom>
        </p:spPr>
      </p:pic>
      <p:pic>
        <p:nvPicPr>
          <p:cNvPr id="11" name="Picture 10">
            <a:extLst>
              <a:ext uri="{FF2B5EF4-FFF2-40B4-BE49-F238E27FC236}">
                <a16:creationId xmlns:a16="http://schemas.microsoft.com/office/drawing/2014/main" id="{85BD9581-92E4-204F-9B54-2230918F202D}"/>
              </a:ext>
            </a:extLst>
          </p:cNvPr>
          <p:cNvPicPr>
            <a:picLocks noChangeAspect="1"/>
          </p:cNvPicPr>
          <p:nvPr/>
        </p:nvPicPr>
        <p:blipFill>
          <a:blip r:embed="rId4"/>
          <a:stretch>
            <a:fillRect/>
          </a:stretch>
        </p:blipFill>
        <p:spPr>
          <a:xfrm>
            <a:off x="5441781" y="1966365"/>
            <a:ext cx="378332" cy="247873"/>
          </a:xfrm>
          <a:prstGeom prst="rect">
            <a:avLst/>
          </a:prstGeom>
        </p:spPr>
      </p:pic>
    </p:spTree>
    <p:extLst>
      <p:ext uri="{BB962C8B-B14F-4D97-AF65-F5344CB8AC3E}">
        <p14:creationId xmlns:p14="http://schemas.microsoft.com/office/powerpoint/2010/main" val="1863725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Controlling the FDR</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err="1">
                <a:ea typeface="ＭＳ Ｐゴシック" panose="020B0600070205080204" pitchFamily="34" charset="-128"/>
              </a:rPr>
              <a:t>Benjamini</a:t>
            </a:r>
            <a:r>
              <a:rPr lang="en-US" altLang="en-US" sz="1800" dirty="0">
                <a:ea typeface="ＭＳ Ｐゴシック" panose="020B0600070205080204" pitchFamily="34" charset="-128"/>
              </a:rPr>
              <a:t> &amp; Hochberg (1995) proposed an algorithm that does it</a:t>
            </a:r>
          </a:p>
          <a:p>
            <a:pPr>
              <a:lnSpc>
                <a:spcPct val="90000"/>
              </a:lnSpc>
            </a:pPr>
            <a:r>
              <a:rPr lang="en-US" altLang="en-US" sz="1800" dirty="0">
                <a:ea typeface="ＭＳ Ｐゴシック" panose="020B0600070205080204" pitchFamily="34" charset="-128"/>
              </a:rPr>
              <a:t>Given     tests, obtain p-values     , and sort them from smallest to largest, denoting the sorted p-values as </a:t>
            </a:r>
          </a:p>
          <a:p>
            <a:pPr lvl="1">
              <a:lnSpc>
                <a:spcPct val="90000"/>
              </a:lnSpc>
            </a:pPr>
            <a:r>
              <a:rPr lang="en-US" altLang="en-US" sz="1400" dirty="0">
                <a:ea typeface="ＭＳ Ｐゴシック" panose="020B0600070205080204" pitchFamily="34" charset="-128"/>
              </a:rPr>
              <a:t>the small ones are the safest to reject</a:t>
            </a:r>
          </a:p>
          <a:p>
            <a:pPr>
              <a:lnSpc>
                <a:spcPct val="90000"/>
              </a:lnSpc>
            </a:pPr>
            <a:r>
              <a:rPr lang="en-US" altLang="en-US" sz="1800" dirty="0">
                <a:ea typeface="ＭＳ Ｐゴシック" panose="020B0600070205080204" pitchFamily="34" charset="-128"/>
              </a:rPr>
              <a:t>Now, find the largest    such that:</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8" name="Picture 7">
            <a:extLst>
              <a:ext uri="{FF2B5EF4-FFF2-40B4-BE49-F238E27FC236}">
                <a16:creationId xmlns:a16="http://schemas.microsoft.com/office/drawing/2014/main" id="{2992289B-8F8C-BE4E-AAD4-803D35F71BA5}"/>
              </a:ext>
            </a:extLst>
          </p:cNvPr>
          <p:cNvPicPr>
            <a:picLocks noChangeAspect="1"/>
          </p:cNvPicPr>
          <p:nvPr/>
        </p:nvPicPr>
        <p:blipFill>
          <a:blip r:embed="rId2"/>
          <a:stretch>
            <a:fillRect/>
          </a:stretch>
        </p:blipFill>
        <p:spPr>
          <a:xfrm>
            <a:off x="4515478" y="1703988"/>
            <a:ext cx="219609" cy="219609"/>
          </a:xfrm>
          <a:prstGeom prst="rect">
            <a:avLst/>
          </a:prstGeom>
        </p:spPr>
      </p:pic>
      <p:pic>
        <p:nvPicPr>
          <p:cNvPr id="9" name="Picture 8">
            <a:extLst>
              <a:ext uri="{FF2B5EF4-FFF2-40B4-BE49-F238E27FC236}">
                <a16:creationId xmlns:a16="http://schemas.microsoft.com/office/drawing/2014/main" id="{425A9641-7069-174D-9DF6-8FD9599ABC91}"/>
              </a:ext>
            </a:extLst>
          </p:cNvPr>
          <p:cNvPicPr>
            <a:picLocks noChangeAspect="1"/>
          </p:cNvPicPr>
          <p:nvPr/>
        </p:nvPicPr>
        <p:blipFill>
          <a:blip r:embed="rId3"/>
          <a:stretch>
            <a:fillRect/>
          </a:stretch>
        </p:blipFill>
        <p:spPr>
          <a:xfrm>
            <a:off x="2028459" y="1752485"/>
            <a:ext cx="223596" cy="122617"/>
          </a:xfrm>
          <a:prstGeom prst="rect">
            <a:avLst/>
          </a:prstGeom>
        </p:spPr>
      </p:pic>
      <p:pic>
        <p:nvPicPr>
          <p:cNvPr id="11" name="Picture 10">
            <a:extLst>
              <a:ext uri="{FF2B5EF4-FFF2-40B4-BE49-F238E27FC236}">
                <a16:creationId xmlns:a16="http://schemas.microsoft.com/office/drawing/2014/main" id="{85BD9581-92E4-204F-9B54-2230918F202D}"/>
              </a:ext>
            </a:extLst>
          </p:cNvPr>
          <p:cNvPicPr>
            <a:picLocks noChangeAspect="1"/>
          </p:cNvPicPr>
          <p:nvPr/>
        </p:nvPicPr>
        <p:blipFill>
          <a:blip r:embed="rId4"/>
          <a:stretch>
            <a:fillRect/>
          </a:stretch>
        </p:blipFill>
        <p:spPr>
          <a:xfrm>
            <a:off x="5441781" y="1966365"/>
            <a:ext cx="378332" cy="247873"/>
          </a:xfrm>
          <a:prstGeom prst="rect">
            <a:avLst/>
          </a:prstGeom>
        </p:spPr>
      </p:pic>
      <p:pic>
        <p:nvPicPr>
          <p:cNvPr id="12" name="Picture 11">
            <a:extLst>
              <a:ext uri="{FF2B5EF4-FFF2-40B4-BE49-F238E27FC236}">
                <a16:creationId xmlns:a16="http://schemas.microsoft.com/office/drawing/2014/main" id="{F89820DA-B449-AB46-9E9A-555F5E50F662}"/>
              </a:ext>
            </a:extLst>
          </p:cNvPr>
          <p:cNvPicPr>
            <a:picLocks noChangeAspect="1"/>
          </p:cNvPicPr>
          <p:nvPr/>
        </p:nvPicPr>
        <p:blipFill>
          <a:blip r:embed="rId5"/>
          <a:stretch>
            <a:fillRect/>
          </a:stretch>
        </p:blipFill>
        <p:spPr>
          <a:xfrm>
            <a:off x="3525374" y="2476163"/>
            <a:ext cx="133411" cy="204041"/>
          </a:xfrm>
          <a:prstGeom prst="rect">
            <a:avLst/>
          </a:prstGeom>
        </p:spPr>
      </p:pic>
      <p:pic>
        <p:nvPicPr>
          <p:cNvPr id="13" name="Picture 12">
            <a:extLst>
              <a:ext uri="{FF2B5EF4-FFF2-40B4-BE49-F238E27FC236}">
                <a16:creationId xmlns:a16="http://schemas.microsoft.com/office/drawing/2014/main" id="{352A85B1-91C1-B545-BE54-F3DE4D8CAB62}"/>
              </a:ext>
            </a:extLst>
          </p:cNvPr>
          <p:cNvPicPr>
            <a:picLocks noChangeAspect="1"/>
          </p:cNvPicPr>
          <p:nvPr/>
        </p:nvPicPr>
        <p:blipFill>
          <a:blip r:embed="rId6"/>
          <a:stretch>
            <a:fillRect/>
          </a:stretch>
        </p:blipFill>
        <p:spPr>
          <a:xfrm>
            <a:off x="3841124" y="2761532"/>
            <a:ext cx="1009660" cy="437714"/>
          </a:xfrm>
          <a:prstGeom prst="rect">
            <a:avLst/>
          </a:prstGeom>
        </p:spPr>
      </p:pic>
    </p:spTree>
    <p:extLst>
      <p:ext uri="{BB962C8B-B14F-4D97-AF65-F5344CB8AC3E}">
        <p14:creationId xmlns:p14="http://schemas.microsoft.com/office/powerpoint/2010/main" val="2181513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Controlling the FDR</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err="1">
                <a:ea typeface="ＭＳ Ｐゴシック" panose="020B0600070205080204" pitchFamily="34" charset="-128"/>
              </a:rPr>
              <a:t>Benjamini</a:t>
            </a:r>
            <a:r>
              <a:rPr lang="en-US" altLang="en-US" sz="1800" dirty="0">
                <a:ea typeface="ＭＳ Ｐゴシック" panose="020B0600070205080204" pitchFamily="34" charset="-128"/>
              </a:rPr>
              <a:t> &amp; Hochberg (1995) proposed an algorithm that does it</a:t>
            </a:r>
          </a:p>
          <a:p>
            <a:pPr>
              <a:lnSpc>
                <a:spcPct val="90000"/>
              </a:lnSpc>
            </a:pPr>
            <a:r>
              <a:rPr lang="en-US" altLang="en-US" sz="1800" dirty="0">
                <a:ea typeface="ＭＳ Ｐゴシック" panose="020B0600070205080204" pitchFamily="34" charset="-128"/>
              </a:rPr>
              <a:t>Given     tests, obtain p-values     , and sort them from smallest to largest, denoting the sorted p-values as </a:t>
            </a:r>
          </a:p>
          <a:p>
            <a:pPr lvl="1">
              <a:lnSpc>
                <a:spcPct val="90000"/>
              </a:lnSpc>
            </a:pPr>
            <a:r>
              <a:rPr lang="en-US" altLang="en-US" sz="1400" dirty="0">
                <a:ea typeface="ＭＳ Ｐゴシック" panose="020B0600070205080204" pitchFamily="34" charset="-128"/>
              </a:rPr>
              <a:t>the small ones are the safest to reject</a:t>
            </a:r>
          </a:p>
          <a:p>
            <a:pPr>
              <a:lnSpc>
                <a:spcPct val="90000"/>
              </a:lnSpc>
            </a:pPr>
            <a:r>
              <a:rPr lang="en-US" altLang="en-US" sz="1800" dirty="0">
                <a:ea typeface="ＭＳ Ｐゴシック" panose="020B0600070205080204" pitchFamily="34" charset="-128"/>
              </a:rPr>
              <a:t>Now, find the largest    such that:</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Reject </a:t>
            </a:r>
            <a:r>
              <a:rPr lang="en-US" sz="1800" dirty="0"/>
              <a:t>the null hypothesis (i.e., declare discoveries) for all hypotheses       such that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8" name="Picture 7">
            <a:extLst>
              <a:ext uri="{FF2B5EF4-FFF2-40B4-BE49-F238E27FC236}">
                <a16:creationId xmlns:a16="http://schemas.microsoft.com/office/drawing/2014/main" id="{2992289B-8F8C-BE4E-AAD4-803D35F71BA5}"/>
              </a:ext>
            </a:extLst>
          </p:cNvPr>
          <p:cNvPicPr>
            <a:picLocks noChangeAspect="1"/>
          </p:cNvPicPr>
          <p:nvPr/>
        </p:nvPicPr>
        <p:blipFill>
          <a:blip r:embed="rId2"/>
          <a:stretch>
            <a:fillRect/>
          </a:stretch>
        </p:blipFill>
        <p:spPr>
          <a:xfrm>
            <a:off x="4515478" y="1703988"/>
            <a:ext cx="219609" cy="219609"/>
          </a:xfrm>
          <a:prstGeom prst="rect">
            <a:avLst/>
          </a:prstGeom>
        </p:spPr>
      </p:pic>
      <p:pic>
        <p:nvPicPr>
          <p:cNvPr id="9" name="Picture 8">
            <a:extLst>
              <a:ext uri="{FF2B5EF4-FFF2-40B4-BE49-F238E27FC236}">
                <a16:creationId xmlns:a16="http://schemas.microsoft.com/office/drawing/2014/main" id="{425A9641-7069-174D-9DF6-8FD9599ABC91}"/>
              </a:ext>
            </a:extLst>
          </p:cNvPr>
          <p:cNvPicPr>
            <a:picLocks noChangeAspect="1"/>
          </p:cNvPicPr>
          <p:nvPr/>
        </p:nvPicPr>
        <p:blipFill>
          <a:blip r:embed="rId3"/>
          <a:stretch>
            <a:fillRect/>
          </a:stretch>
        </p:blipFill>
        <p:spPr>
          <a:xfrm>
            <a:off x="2028459" y="1752485"/>
            <a:ext cx="223596" cy="122617"/>
          </a:xfrm>
          <a:prstGeom prst="rect">
            <a:avLst/>
          </a:prstGeom>
        </p:spPr>
      </p:pic>
      <p:pic>
        <p:nvPicPr>
          <p:cNvPr id="11" name="Picture 10">
            <a:extLst>
              <a:ext uri="{FF2B5EF4-FFF2-40B4-BE49-F238E27FC236}">
                <a16:creationId xmlns:a16="http://schemas.microsoft.com/office/drawing/2014/main" id="{85BD9581-92E4-204F-9B54-2230918F202D}"/>
              </a:ext>
            </a:extLst>
          </p:cNvPr>
          <p:cNvPicPr>
            <a:picLocks noChangeAspect="1"/>
          </p:cNvPicPr>
          <p:nvPr/>
        </p:nvPicPr>
        <p:blipFill>
          <a:blip r:embed="rId4"/>
          <a:stretch>
            <a:fillRect/>
          </a:stretch>
        </p:blipFill>
        <p:spPr>
          <a:xfrm>
            <a:off x="5441781" y="1966365"/>
            <a:ext cx="378332" cy="247873"/>
          </a:xfrm>
          <a:prstGeom prst="rect">
            <a:avLst/>
          </a:prstGeom>
        </p:spPr>
      </p:pic>
      <p:pic>
        <p:nvPicPr>
          <p:cNvPr id="12" name="Picture 11">
            <a:extLst>
              <a:ext uri="{FF2B5EF4-FFF2-40B4-BE49-F238E27FC236}">
                <a16:creationId xmlns:a16="http://schemas.microsoft.com/office/drawing/2014/main" id="{F89820DA-B449-AB46-9E9A-555F5E50F662}"/>
              </a:ext>
            </a:extLst>
          </p:cNvPr>
          <p:cNvPicPr>
            <a:picLocks noChangeAspect="1"/>
          </p:cNvPicPr>
          <p:nvPr/>
        </p:nvPicPr>
        <p:blipFill>
          <a:blip r:embed="rId5"/>
          <a:stretch>
            <a:fillRect/>
          </a:stretch>
        </p:blipFill>
        <p:spPr>
          <a:xfrm>
            <a:off x="3525374" y="2476163"/>
            <a:ext cx="133411" cy="204041"/>
          </a:xfrm>
          <a:prstGeom prst="rect">
            <a:avLst/>
          </a:prstGeom>
        </p:spPr>
      </p:pic>
      <p:pic>
        <p:nvPicPr>
          <p:cNvPr id="13" name="Picture 12">
            <a:extLst>
              <a:ext uri="{FF2B5EF4-FFF2-40B4-BE49-F238E27FC236}">
                <a16:creationId xmlns:a16="http://schemas.microsoft.com/office/drawing/2014/main" id="{352A85B1-91C1-B545-BE54-F3DE4D8CAB62}"/>
              </a:ext>
            </a:extLst>
          </p:cNvPr>
          <p:cNvPicPr>
            <a:picLocks noChangeAspect="1"/>
          </p:cNvPicPr>
          <p:nvPr/>
        </p:nvPicPr>
        <p:blipFill>
          <a:blip r:embed="rId6"/>
          <a:stretch>
            <a:fillRect/>
          </a:stretch>
        </p:blipFill>
        <p:spPr>
          <a:xfrm>
            <a:off x="3841124" y="2761532"/>
            <a:ext cx="1009660" cy="437714"/>
          </a:xfrm>
          <a:prstGeom prst="rect">
            <a:avLst/>
          </a:prstGeom>
        </p:spPr>
      </p:pic>
      <p:pic>
        <p:nvPicPr>
          <p:cNvPr id="14" name="Picture 13">
            <a:extLst>
              <a:ext uri="{FF2B5EF4-FFF2-40B4-BE49-F238E27FC236}">
                <a16:creationId xmlns:a16="http://schemas.microsoft.com/office/drawing/2014/main" id="{9B3FE548-D857-6D43-902B-6FD85F635115}"/>
              </a:ext>
            </a:extLst>
          </p:cNvPr>
          <p:cNvPicPr>
            <a:picLocks noChangeAspect="1"/>
          </p:cNvPicPr>
          <p:nvPr/>
        </p:nvPicPr>
        <p:blipFill>
          <a:blip r:embed="rId7"/>
          <a:stretch>
            <a:fillRect/>
          </a:stretch>
        </p:blipFill>
        <p:spPr>
          <a:xfrm>
            <a:off x="2930778" y="3652950"/>
            <a:ext cx="264976" cy="216165"/>
          </a:xfrm>
          <a:prstGeom prst="rect">
            <a:avLst/>
          </a:prstGeom>
        </p:spPr>
      </p:pic>
      <p:pic>
        <p:nvPicPr>
          <p:cNvPr id="15" name="Picture 14">
            <a:extLst>
              <a:ext uri="{FF2B5EF4-FFF2-40B4-BE49-F238E27FC236}">
                <a16:creationId xmlns:a16="http://schemas.microsoft.com/office/drawing/2014/main" id="{CC8BA83D-18B3-CF4E-9E71-A4744C0FE9A6}"/>
              </a:ext>
            </a:extLst>
          </p:cNvPr>
          <p:cNvPicPr>
            <a:picLocks noChangeAspect="1"/>
          </p:cNvPicPr>
          <p:nvPr/>
        </p:nvPicPr>
        <p:blipFill>
          <a:blip r:embed="rId8"/>
          <a:stretch>
            <a:fillRect/>
          </a:stretch>
        </p:blipFill>
        <p:spPr>
          <a:xfrm>
            <a:off x="4313586" y="3655156"/>
            <a:ext cx="504830" cy="198098"/>
          </a:xfrm>
          <a:prstGeom prst="rect">
            <a:avLst/>
          </a:prstGeom>
        </p:spPr>
      </p:pic>
    </p:spTree>
    <p:extLst>
      <p:ext uri="{BB962C8B-B14F-4D97-AF65-F5344CB8AC3E}">
        <p14:creationId xmlns:p14="http://schemas.microsoft.com/office/powerpoint/2010/main" val="3344233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Controlling the FDR</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1800" dirty="0" err="1">
                <a:ea typeface="ＭＳ Ｐゴシック" panose="020B0600070205080204" pitchFamily="34" charset="-128"/>
              </a:rPr>
              <a:t>Benjamini</a:t>
            </a:r>
            <a:r>
              <a:rPr lang="en-US" altLang="en-US" sz="1800" dirty="0">
                <a:ea typeface="ＭＳ Ｐゴシック" panose="020B0600070205080204" pitchFamily="34" charset="-128"/>
              </a:rPr>
              <a:t> &amp; Hochberg (1995) proposed an algorithm that does it</a:t>
            </a:r>
          </a:p>
          <a:p>
            <a:pPr>
              <a:lnSpc>
                <a:spcPct val="90000"/>
              </a:lnSpc>
            </a:pPr>
            <a:r>
              <a:rPr lang="en-US" altLang="en-US" sz="1800" dirty="0">
                <a:ea typeface="ＭＳ Ｐゴシック" panose="020B0600070205080204" pitchFamily="34" charset="-128"/>
              </a:rPr>
              <a:t>Given     tests, obtain p-values     , and sort them from smallest to largest, denoting the sorted p-values as </a:t>
            </a:r>
          </a:p>
          <a:p>
            <a:pPr lvl="1">
              <a:lnSpc>
                <a:spcPct val="90000"/>
              </a:lnSpc>
            </a:pPr>
            <a:r>
              <a:rPr lang="en-US" altLang="en-US" sz="1400" dirty="0">
                <a:ea typeface="ＭＳ Ｐゴシック" panose="020B0600070205080204" pitchFamily="34" charset="-128"/>
              </a:rPr>
              <a:t>the small ones are the safest to reject</a:t>
            </a:r>
          </a:p>
          <a:p>
            <a:pPr>
              <a:lnSpc>
                <a:spcPct val="90000"/>
              </a:lnSpc>
            </a:pPr>
            <a:r>
              <a:rPr lang="en-US" altLang="en-US" sz="1800" dirty="0">
                <a:ea typeface="ＭＳ Ｐゴシック" panose="020B0600070205080204" pitchFamily="34" charset="-128"/>
              </a:rPr>
              <a:t>Now, find the largest    such that:</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Reject </a:t>
            </a:r>
            <a:r>
              <a:rPr lang="en-US" sz="1800" dirty="0"/>
              <a:t>the null hypothesis (i.e., declare discoveries) for all hypotheses       such that </a:t>
            </a:r>
          </a:p>
          <a:p>
            <a:pPr>
              <a:lnSpc>
                <a:spcPct val="90000"/>
              </a:lnSpc>
            </a:pPr>
            <a:r>
              <a:rPr lang="en-US" sz="1800" dirty="0"/>
              <a:t>This controls the FDR!</a:t>
            </a:r>
            <a:br>
              <a:rPr lang="en-US" sz="1800" dirty="0"/>
            </a:b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pic>
        <p:nvPicPr>
          <p:cNvPr id="8" name="Picture 7">
            <a:extLst>
              <a:ext uri="{FF2B5EF4-FFF2-40B4-BE49-F238E27FC236}">
                <a16:creationId xmlns:a16="http://schemas.microsoft.com/office/drawing/2014/main" id="{2992289B-8F8C-BE4E-AAD4-803D35F71BA5}"/>
              </a:ext>
            </a:extLst>
          </p:cNvPr>
          <p:cNvPicPr>
            <a:picLocks noChangeAspect="1"/>
          </p:cNvPicPr>
          <p:nvPr/>
        </p:nvPicPr>
        <p:blipFill>
          <a:blip r:embed="rId2"/>
          <a:stretch>
            <a:fillRect/>
          </a:stretch>
        </p:blipFill>
        <p:spPr>
          <a:xfrm>
            <a:off x="4515478" y="1703988"/>
            <a:ext cx="219609" cy="219609"/>
          </a:xfrm>
          <a:prstGeom prst="rect">
            <a:avLst/>
          </a:prstGeom>
        </p:spPr>
      </p:pic>
      <p:pic>
        <p:nvPicPr>
          <p:cNvPr id="9" name="Picture 8">
            <a:extLst>
              <a:ext uri="{FF2B5EF4-FFF2-40B4-BE49-F238E27FC236}">
                <a16:creationId xmlns:a16="http://schemas.microsoft.com/office/drawing/2014/main" id="{425A9641-7069-174D-9DF6-8FD9599ABC91}"/>
              </a:ext>
            </a:extLst>
          </p:cNvPr>
          <p:cNvPicPr>
            <a:picLocks noChangeAspect="1"/>
          </p:cNvPicPr>
          <p:nvPr/>
        </p:nvPicPr>
        <p:blipFill>
          <a:blip r:embed="rId3"/>
          <a:stretch>
            <a:fillRect/>
          </a:stretch>
        </p:blipFill>
        <p:spPr>
          <a:xfrm>
            <a:off x="2028459" y="1752485"/>
            <a:ext cx="223596" cy="122617"/>
          </a:xfrm>
          <a:prstGeom prst="rect">
            <a:avLst/>
          </a:prstGeom>
        </p:spPr>
      </p:pic>
      <p:pic>
        <p:nvPicPr>
          <p:cNvPr id="11" name="Picture 10">
            <a:extLst>
              <a:ext uri="{FF2B5EF4-FFF2-40B4-BE49-F238E27FC236}">
                <a16:creationId xmlns:a16="http://schemas.microsoft.com/office/drawing/2014/main" id="{85BD9581-92E4-204F-9B54-2230918F202D}"/>
              </a:ext>
            </a:extLst>
          </p:cNvPr>
          <p:cNvPicPr>
            <a:picLocks noChangeAspect="1"/>
          </p:cNvPicPr>
          <p:nvPr/>
        </p:nvPicPr>
        <p:blipFill>
          <a:blip r:embed="rId4"/>
          <a:stretch>
            <a:fillRect/>
          </a:stretch>
        </p:blipFill>
        <p:spPr>
          <a:xfrm>
            <a:off x="5441781" y="1966365"/>
            <a:ext cx="378332" cy="247873"/>
          </a:xfrm>
          <a:prstGeom prst="rect">
            <a:avLst/>
          </a:prstGeom>
        </p:spPr>
      </p:pic>
      <p:pic>
        <p:nvPicPr>
          <p:cNvPr id="12" name="Picture 11">
            <a:extLst>
              <a:ext uri="{FF2B5EF4-FFF2-40B4-BE49-F238E27FC236}">
                <a16:creationId xmlns:a16="http://schemas.microsoft.com/office/drawing/2014/main" id="{F89820DA-B449-AB46-9E9A-555F5E50F662}"/>
              </a:ext>
            </a:extLst>
          </p:cNvPr>
          <p:cNvPicPr>
            <a:picLocks noChangeAspect="1"/>
          </p:cNvPicPr>
          <p:nvPr/>
        </p:nvPicPr>
        <p:blipFill>
          <a:blip r:embed="rId5"/>
          <a:stretch>
            <a:fillRect/>
          </a:stretch>
        </p:blipFill>
        <p:spPr>
          <a:xfrm>
            <a:off x="3525374" y="2476163"/>
            <a:ext cx="133411" cy="204041"/>
          </a:xfrm>
          <a:prstGeom prst="rect">
            <a:avLst/>
          </a:prstGeom>
        </p:spPr>
      </p:pic>
      <p:pic>
        <p:nvPicPr>
          <p:cNvPr id="13" name="Picture 12">
            <a:extLst>
              <a:ext uri="{FF2B5EF4-FFF2-40B4-BE49-F238E27FC236}">
                <a16:creationId xmlns:a16="http://schemas.microsoft.com/office/drawing/2014/main" id="{352A85B1-91C1-B545-BE54-F3DE4D8CAB62}"/>
              </a:ext>
            </a:extLst>
          </p:cNvPr>
          <p:cNvPicPr>
            <a:picLocks noChangeAspect="1"/>
          </p:cNvPicPr>
          <p:nvPr/>
        </p:nvPicPr>
        <p:blipFill>
          <a:blip r:embed="rId6"/>
          <a:stretch>
            <a:fillRect/>
          </a:stretch>
        </p:blipFill>
        <p:spPr>
          <a:xfrm>
            <a:off x="3841124" y="2761532"/>
            <a:ext cx="1009660" cy="437714"/>
          </a:xfrm>
          <a:prstGeom prst="rect">
            <a:avLst/>
          </a:prstGeom>
        </p:spPr>
      </p:pic>
      <p:pic>
        <p:nvPicPr>
          <p:cNvPr id="14" name="Picture 13">
            <a:extLst>
              <a:ext uri="{FF2B5EF4-FFF2-40B4-BE49-F238E27FC236}">
                <a16:creationId xmlns:a16="http://schemas.microsoft.com/office/drawing/2014/main" id="{9B3FE548-D857-6D43-902B-6FD85F635115}"/>
              </a:ext>
            </a:extLst>
          </p:cNvPr>
          <p:cNvPicPr>
            <a:picLocks noChangeAspect="1"/>
          </p:cNvPicPr>
          <p:nvPr/>
        </p:nvPicPr>
        <p:blipFill>
          <a:blip r:embed="rId7"/>
          <a:stretch>
            <a:fillRect/>
          </a:stretch>
        </p:blipFill>
        <p:spPr>
          <a:xfrm>
            <a:off x="2930778" y="3652950"/>
            <a:ext cx="264976" cy="216165"/>
          </a:xfrm>
          <a:prstGeom prst="rect">
            <a:avLst/>
          </a:prstGeom>
        </p:spPr>
      </p:pic>
      <p:pic>
        <p:nvPicPr>
          <p:cNvPr id="15" name="Picture 14">
            <a:extLst>
              <a:ext uri="{FF2B5EF4-FFF2-40B4-BE49-F238E27FC236}">
                <a16:creationId xmlns:a16="http://schemas.microsoft.com/office/drawing/2014/main" id="{CC8BA83D-18B3-CF4E-9E71-A4744C0FE9A6}"/>
              </a:ext>
            </a:extLst>
          </p:cNvPr>
          <p:cNvPicPr>
            <a:picLocks noChangeAspect="1"/>
          </p:cNvPicPr>
          <p:nvPr/>
        </p:nvPicPr>
        <p:blipFill>
          <a:blip r:embed="rId8"/>
          <a:stretch>
            <a:fillRect/>
          </a:stretch>
        </p:blipFill>
        <p:spPr>
          <a:xfrm>
            <a:off x="4313586" y="3655156"/>
            <a:ext cx="504830" cy="198098"/>
          </a:xfrm>
          <a:prstGeom prst="rect">
            <a:avLst/>
          </a:prstGeom>
        </p:spPr>
      </p:pic>
    </p:spTree>
    <p:extLst>
      <p:ext uri="{BB962C8B-B14F-4D97-AF65-F5344CB8AC3E}">
        <p14:creationId xmlns:p14="http://schemas.microsoft.com/office/powerpoint/2010/main" val="65170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Online Problem</a:t>
            </a: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Content Placeholder 2">
            <a:extLst>
              <a:ext uri="{FF2B5EF4-FFF2-40B4-BE49-F238E27FC236}">
                <a16:creationId xmlns:a16="http://schemas.microsoft.com/office/drawing/2014/main" id="{3C9F02E1-F1F8-6C43-8476-9A3F2746ADAC}"/>
              </a:ext>
            </a:extLst>
          </p:cNvPr>
          <p:cNvSpPr>
            <a:spLocks noGrp="1" noChangeArrowheads="1"/>
          </p:cNvSpPr>
          <p:nvPr>
            <p:ph idx="1"/>
          </p:nvPr>
        </p:nvSpPr>
        <p:spPr>
          <a:xfrm>
            <a:off x="956230" y="1342572"/>
            <a:ext cx="7273370" cy="3132323"/>
          </a:xfrm>
        </p:spPr>
        <p:txBody>
          <a:bodyPr>
            <a:normAutofit/>
          </a:bodyPr>
          <a:lstStyle/>
          <a:p>
            <a:pPr>
              <a:lnSpc>
                <a:spcPct val="90000"/>
              </a:lnSpc>
            </a:pPr>
            <a:r>
              <a:rPr lang="en-US" altLang="en-US" sz="2000" dirty="0">
                <a:ea typeface="ＭＳ Ｐゴシック" panose="020B0600070205080204" pitchFamily="34" charset="-128"/>
              </a:rPr>
              <a:t>Classical statistics, and also the </a:t>
            </a:r>
            <a:r>
              <a:rPr lang="en-US" altLang="en-US" sz="2000" dirty="0" err="1">
                <a:ea typeface="ＭＳ Ｐゴシック" panose="020B0600070205080204" pitchFamily="34" charset="-128"/>
              </a:rPr>
              <a:t>Benjamini</a:t>
            </a:r>
            <a:r>
              <a:rPr lang="en-US" altLang="en-US" sz="2000" dirty="0">
                <a:ea typeface="ＭＳ Ｐゴシック" panose="020B0600070205080204" pitchFamily="34" charset="-128"/>
              </a:rPr>
              <a:t> &amp; Hochberg algorithm focused on a batch setting in which all data has already been collected</a:t>
            </a:r>
          </a:p>
          <a:p>
            <a:pPr>
              <a:lnSpc>
                <a:spcPct val="90000"/>
              </a:lnSpc>
            </a:pPr>
            <a:r>
              <a:rPr lang="en-US" altLang="en-US" sz="2000" dirty="0">
                <a:ea typeface="ＭＳ Ｐゴシック" panose="020B0600070205080204" pitchFamily="34" charset="-128"/>
              </a:rPr>
              <a:t>E.g., for </a:t>
            </a:r>
            <a:r>
              <a:rPr lang="en-US" altLang="en-US" sz="2000" dirty="0" err="1">
                <a:ea typeface="ＭＳ Ｐゴシック" panose="020B0600070205080204" pitchFamily="34" charset="-128"/>
              </a:rPr>
              <a:t>Benjamini</a:t>
            </a:r>
            <a:r>
              <a:rPr lang="en-US" altLang="en-US" sz="2000" dirty="0">
                <a:ea typeface="ＭＳ Ｐゴシック" panose="020B0600070205080204" pitchFamily="34" charset="-128"/>
              </a:rPr>
              <a:t> &amp; Hochberg, you need all of the p-values before you can get started</a:t>
            </a:r>
          </a:p>
          <a:p>
            <a:pPr>
              <a:lnSpc>
                <a:spcPct val="90000"/>
              </a:lnSpc>
            </a:pPr>
            <a:r>
              <a:rPr lang="en-US" altLang="en-US" sz="2000" dirty="0">
                <a:ea typeface="ＭＳ Ｐゴシック" panose="020B0600070205080204" pitchFamily="34" charset="-128"/>
              </a:rPr>
              <a:t>Is is possible to consider methods that make sequences of decisions, and provide FDR control at any moment in time</a:t>
            </a:r>
          </a:p>
          <a:p>
            <a:pPr>
              <a:lnSpc>
                <a:spcPct val="90000"/>
              </a:lnSpc>
            </a:pPr>
            <a:r>
              <a:rPr lang="en-US" altLang="en-US" sz="2000" dirty="0">
                <a:ea typeface="ＭＳ Ｐゴシック" panose="020B0600070205080204" pitchFamily="34" charset="-128"/>
              </a:rPr>
              <a:t>Is it conceivable that one can achieve lifetime FDR control?</a:t>
            </a:r>
          </a:p>
          <a:p>
            <a:pPr>
              <a:lnSpc>
                <a:spcPct val="90000"/>
              </a:lnSpc>
            </a:pPr>
            <a:endParaRPr lang="en-US" altLang="en-US" sz="1800" dirty="0">
              <a:ea typeface="ＭＳ Ｐゴシック" panose="020B0600070205080204" pitchFamily="34" charset="-128"/>
            </a:endParaRP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Tree>
    <p:extLst>
      <p:ext uri="{BB962C8B-B14F-4D97-AF65-F5344CB8AC3E}">
        <p14:creationId xmlns:p14="http://schemas.microsoft.com/office/powerpoint/2010/main" val="2174049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roblem 2: internet companies run thousands of different (independent) A/B tests over time.">
            <a:extLst>
              <a:ext uri="{FF2B5EF4-FFF2-40B4-BE49-F238E27FC236}">
                <a16:creationId xmlns:a16="http://schemas.microsoft.com/office/drawing/2014/main" id="{24C19E12-37E1-324F-BB9B-FBCF1B3AFA40}"/>
              </a:ext>
            </a:extLst>
          </p:cNvPr>
          <p:cNvSpPr txBox="1">
            <a:spLocks noGrp="1"/>
          </p:cNvSpPr>
          <p:nvPr>
            <p:ph type="body" sz="quarter" idx="1"/>
          </p:nvPr>
        </p:nvSpPr>
        <p:spPr>
          <a:xfrm>
            <a:off x="598812" y="439341"/>
            <a:ext cx="7727892" cy="660797"/>
          </a:xfrm>
        </p:spPr>
        <p:txBody>
          <a:bodyPr>
            <a:noAutofit/>
          </a:bodyPr>
          <a:lstStyle/>
          <a:p>
            <a:pPr>
              <a:defRPr sz="4500">
                <a:solidFill>
                  <a:schemeClr val="accent5">
                    <a:hueOff val="-608019"/>
                    <a:satOff val="-16379"/>
                    <a:lumOff val="25127"/>
                  </a:schemeClr>
                </a:solidFill>
              </a:defRPr>
            </a:pPr>
            <a:r>
              <a:rPr lang="en-US" sz="2700" b="1" dirty="0">
                <a:solidFill>
                  <a:schemeClr val="accent2"/>
                </a:solidFill>
                <a:latin typeface="Arial" panose="020B0604020202020204" pitchFamily="34" charset="0"/>
                <a:cs typeface="Arial" panose="020B0604020202020204" pitchFamily="34" charset="0"/>
              </a:rPr>
              <a:t>Many enterprises </a:t>
            </a:r>
            <a:r>
              <a:rPr sz="2700" b="1" dirty="0">
                <a:solidFill>
                  <a:schemeClr val="accent2"/>
                </a:solidFill>
                <a:latin typeface="Arial" panose="020B0604020202020204" pitchFamily="34" charset="0"/>
                <a:cs typeface="Arial" panose="020B0604020202020204" pitchFamily="34" charset="0"/>
              </a:rPr>
              <a:t>run thousands</a:t>
            </a:r>
            <a:br>
              <a:rPr sz="2700" b="1" dirty="0">
                <a:solidFill>
                  <a:schemeClr val="accent2"/>
                </a:solidFill>
                <a:latin typeface="Arial" panose="020B0604020202020204" pitchFamily="34" charset="0"/>
                <a:cs typeface="Arial" panose="020B0604020202020204" pitchFamily="34" charset="0"/>
              </a:rPr>
            </a:br>
            <a:r>
              <a:rPr sz="2700" b="1" dirty="0">
                <a:solidFill>
                  <a:schemeClr val="accent2"/>
                </a:solidFill>
                <a:latin typeface="Arial" panose="020B0604020202020204" pitchFamily="34" charset="0"/>
                <a:cs typeface="Arial" panose="020B0604020202020204" pitchFamily="34" charset="0"/>
              </a:rPr>
              <a:t>of different (independent) A/B tests over time</a:t>
            </a:r>
          </a:p>
        </p:txBody>
      </p:sp>
      <p:sp>
        <p:nvSpPr>
          <p:cNvPr id="203" name="Arrow">
            <a:extLst>
              <a:ext uri="{FF2B5EF4-FFF2-40B4-BE49-F238E27FC236}">
                <a16:creationId xmlns:a16="http://schemas.microsoft.com/office/drawing/2014/main" id="{23053C8A-F907-FC43-B053-279397511D57}"/>
              </a:ext>
            </a:extLst>
          </p:cNvPr>
          <p:cNvSpPr/>
          <p:nvPr/>
        </p:nvSpPr>
        <p:spPr>
          <a:xfrm rot="5400000">
            <a:off x="2172295" y="2661643"/>
            <a:ext cx="996554" cy="164306"/>
          </a:xfrm>
          <a:prstGeom prst="rightArrow">
            <a:avLst>
              <a:gd name="adj1" fmla="val 28322"/>
              <a:gd name="adj2" fmla="val 143071"/>
            </a:avLst>
          </a:prstGeom>
          <a:solidFill>
            <a:srgbClr val="AB1802"/>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04" name="Time">
            <a:extLst>
              <a:ext uri="{FF2B5EF4-FFF2-40B4-BE49-F238E27FC236}">
                <a16:creationId xmlns:a16="http://schemas.microsoft.com/office/drawing/2014/main" id="{7F17AD2F-B479-BD4C-915D-193D1EC4B107}"/>
              </a:ext>
            </a:extLst>
          </p:cNvPr>
          <p:cNvSpPr txBox="1">
            <a:spLocks noChangeArrowheads="1"/>
          </p:cNvSpPr>
          <p:nvPr/>
        </p:nvSpPr>
        <p:spPr bwMode="auto">
          <a:xfrm>
            <a:off x="1941910" y="2518017"/>
            <a:ext cx="439340" cy="25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0092" tIns="20092" rIns="20092" bIns="20092" anchor="ctr">
            <a:spAutoFit/>
          </a:bodyPr>
          <a:lstStyle>
            <a:lvl1pPr>
              <a:spcBef>
                <a:spcPct val="20000"/>
              </a:spcBef>
              <a:buChar char="•"/>
              <a:defRPr sz="26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425"/>
              <a:t>Time</a:t>
            </a:r>
          </a:p>
        </p:txBody>
      </p:sp>
      <p:grpSp>
        <p:nvGrpSpPr>
          <p:cNvPr id="29700" name="Group 1">
            <a:extLst>
              <a:ext uri="{FF2B5EF4-FFF2-40B4-BE49-F238E27FC236}">
                <a16:creationId xmlns:a16="http://schemas.microsoft.com/office/drawing/2014/main" id="{6A4ED40F-9447-0B4E-B1EA-26F522C88755}"/>
              </a:ext>
            </a:extLst>
          </p:cNvPr>
          <p:cNvGrpSpPr>
            <a:grpSpLocks/>
          </p:cNvGrpSpPr>
          <p:nvPr/>
        </p:nvGrpSpPr>
        <p:grpSpPr bwMode="auto">
          <a:xfrm>
            <a:off x="4298156" y="1659731"/>
            <a:ext cx="3060101" cy="2382441"/>
            <a:chOff x="4146034" y="1428708"/>
            <a:chExt cx="4071096" cy="3530909"/>
          </a:xfrm>
        </p:grpSpPr>
        <p:sp>
          <p:nvSpPr>
            <p:cNvPr id="205" name="Rectangle">
              <a:extLst>
                <a:ext uri="{FF2B5EF4-FFF2-40B4-BE49-F238E27FC236}">
                  <a16:creationId xmlns:a16="http://schemas.microsoft.com/office/drawing/2014/main" id="{1268059A-8A8D-A943-B644-8A9FAFC9F37B}"/>
                </a:ext>
              </a:extLst>
            </p:cNvPr>
            <p:cNvSpPr/>
            <p:nvPr/>
          </p:nvSpPr>
          <p:spPr>
            <a:xfrm>
              <a:off x="4766955" y="1901613"/>
              <a:ext cx="1099284" cy="149989"/>
            </a:xfrm>
            <a:prstGeom prst="rect">
              <a:avLst/>
            </a:prstGeom>
            <a:solidFill>
              <a:srgbClr val="FFFFFF"/>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06" name="Ballot">
              <a:extLst>
                <a:ext uri="{FF2B5EF4-FFF2-40B4-BE49-F238E27FC236}">
                  <a16:creationId xmlns:a16="http://schemas.microsoft.com/office/drawing/2014/main" id="{BBB76876-23C3-5347-B32F-7B0FC51618AA}"/>
                </a:ext>
              </a:extLst>
            </p:cNvPr>
            <p:cNvSpPr/>
            <p:nvPr/>
          </p:nvSpPr>
          <p:spPr>
            <a:xfrm>
              <a:off x="4182466" y="1428708"/>
              <a:ext cx="440347" cy="5840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342"/>
                  </a:lnTo>
                  <a:lnTo>
                    <a:pt x="18478" y="0"/>
                  </a:lnTo>
                  <a:lnTo>
                    <a:pt x="0" y="0"/>
                  </a:lnTo>
                  <a:close/>
                  <a:moveTo>
                    <a:pt x="2780" y="2106"/>
                  </a:moveTo>
                  <a:lnTo>
                    <a:pt x="15405" y="2106"/>
                  </a:lnTo>
                  <a:lnTo>
                    <a:pt x="15405" y="4225"/>
                  </a:lnTo>
                  <a:lnTo>
                    <a:pt x="2780" y="4225"/>
                  </a:lnTo>
                  <a:lnTo>
                    <a:pt x="2780" y="2106"/>
                  </a:lnTo>
                  <a:close/>
                  <a:moveTo>
                    <a:pt x="17628" y="2106"/>
                  </a:moveTo>
                  <a:cubicBezTo>
                    <a:pt x="18408" y="2106"/>
                    <a:pt x="19040" y="2581"/>
                    <a:pt x="19040" y="3166"/>
                  </a:cubicBezTo>
                  <a:cubicBezTo>
                    <a:pt x="19040" y="3751"/>
                    <a:pt x="18408" y="4225"/>
                    <a:pt x="17628" y="4225"/>
                  </a:cubicBezTo>
                  <a:cubicBezTo>
                    <a:pt x="16849" y="4225"/>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4"/>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6"/>
                  </a:cubicBezTo>
                  <a:cubicBezTo>
                    <a:pt x="19040" y="12911"/>
                    <a:pt x="18408" y="13385"/>
                    <a:pt x="17628" y="13385"/>
                  </a:cubicBezTo>
                  <a:cubicBezTo>
                    <a:pt x="16849" y="13385"/>
                    <a:pt x="16217" y="12911"/>
                    <a:pt x="16217" y="12326"/>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solidFill>
              <a:srgbClr val="808785"/>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07" name="Ballot">
              <a:extLst>
                <a:ext uri="{FF2B5EF4-FFF2-40B4-BE49-F238E27FC236}">
                  <a16:creationId xmlns:a16="http://schemas.microsoft.com/office/drawing/2014/main" id="{6623A22A-5765-ED48-B414-15F37CE9989F}"/>
                </a:ext>
              </a:extLst>
            </p:cNvPr>
            <p:cNvSpPr/>
            <p:nvPr/>
          </p:nvSpPr>
          <p:spPr>
            <a:xfrm>
              <a:off x="5289670" y="1430473"/>
              <a:ext cx="438764" cy="5858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342"/>
                  </a:lnTo>
                  <a:lnTo>
                    <a:pt x="18478" y="0"/>
                  </a:lnTo>
                  <a:lnTo>
                    <a:pt x="0" y="0"/>
                  </a:lnTo>
                  <a:close/>
                  <a:moveTo>
                    <a:pt x="2780" y="2106"/>
                  </a:moveTo>
                  <a:lnTo>
                    <a:pt x="15405" y="2106"/>
                  </a:lnTo>
                  <a:lnTo>
                    <a:pt x="15405" y="4225"/>
                  </a:lnTo>
                  <a:lnTo>
                    <a:pt x="2780" y="4225"/>
                  </a:lnTo>
                  <a:lnTo>
                    <a:pt x="2780" y="2106"/>
                  </a:lnTo>
                  <a:close/>
                  <a:moveTo>
                    <a:pt x="17628" y="2106"/>
                  </a:moveTo>
                  <a:cubicBezTo>
                    <a:pt x="18408" y="2106"/>
                    <a:pt x="19040" y="2581"/>
                    <a:pt x="19040" y="3166"/>
                  </a:cubicBezTo>
                  <a:cubicBezTo>
                    <a:pt x="19040" y="3751"/>
                    <a:pt x="18408" y="4225"/>
                    <a:pt x="17628" y="4225"/>
                  </a:cubicBezTo>
                  <a:cubicBezTo>
                    <a:pt x="16849" y="4225"/>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4"/>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6"/>
                  </a:cubicBezTo>
                  <a:cubicBezTo>
                    <a:pt x="19040" y="12911"/>
                    <a:pt x="18408" y="13385"/>
                    <a:pt x="17628" y="13385"/>
                  </a:cubicBezTo>
                  <a:cubicBezTo>
                    <a:pt x="16849" y="13385"/>
                    <a:pt x="16217" y="12911"/>
                    <a:pt x="16217" y="12326"/>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solidFill>
              <a:srgbClr val="3C64F0"/>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08" name="Shopping Cart">
              <a:extLst>
                <a:ext uri="{FF2B5EF4-FFF2-40B4-BE49-F238E27FC236}">
                  <a16:creationId xmlns:a16="http://schemas.microsoft.com/office/drawing/2014/main" id="{E84F2322-8BAB-3C44-AAB6-9D4EB92F4937}"/>
                </a:ext>
              </a:extLst>
            </p:cNvPr>
            <p:cNvSpPr/>
            <p:nvPr/>
          </p:nvSpPr>
          <p:spPr>
            <a:xfrm>
              <a:off x="5226311" y="2194532"/>
              <a:ext cx="593994" cy="547017"/>
            </a:xfrm>
            <a:custGeom>
              <a:avLst/>
              <a:gdLst/>
              <a:ahLst/>
              <a:cxnLst>
                <a:cxn ang="0">
                  <a:pos x="wd2" y="hd2"/>
                </a:cxn>
                <a:cxn ang="5400000">
                  <a:pos x="wd2" y="hd2"/>
                </a:cxn>
                <a:cxn ang="10800000">
                  <a:pos x="wd2" y="hd2"/>
                </a:cxn>
                <a:cxn ang="16200000">
                  <a:pos x="wd2" y="hd2"/>
                </a:cxn>
              </a:cxnLst>
              <a:rect l="0" t="0" r="r" b="b"/>
              <a:pathLst>
                <a:path w="21574" h="21600" extrusionOk="0">
                  <a:moveTo>
                    <a:pt x="767" y="0"/>
                  </a:moveTo>
                  <a:cubicBezTo>
                    <a:pt x="584" y="0"/>
                    <a:pt x="413" y="68"/>
                    <a:pt x="272" y="198"/>
                  </a:cubicBezTo>
                  <a:cubicBezTo>
                    <a:pt x="111" y="346"/>
                    <a:pt x="15" y="554"/>
                    <a:pt x="1" y="784"/>
                  </a:cubicBezTo>
                  <a:cubicBezTo>
                    <a:pt x="-26" y="1237"/>
                    <a:pt x="278" y="1628"/>
                    <a:pt x="693" y="1674"/>
                  </a:cubicBezTo>
                  <a:lnTo>
                    <a:pt x="3399" y="1971"/>
                  </a:lnTo>
                  <a:lnTo>
                    <a:pt x="6448" y="12924"/>
                  </a:lnTo>
                  <a:lnTo>
                    <a:pt x="4970" y="17349"/>
                  </a:lnTo>
                  <a:lnTo>
                    <a:pt x="4442" y="17349"/>
                  </a:lnTo>
                  <a:cubicBezTo>
                    <a:pt x="4270" y="17349"/>
                    <a:pt x="4130" y="17499"/>
                    <a:pt x="4130" y="17686"/>
                  </a:cubicBezTo>
                  <a:lnTo>
                    <a:pt x="4130" y="18243"/>
                  </a:lnTo>
                  <a:cubicBezTo>
                    <a:pt x="4125" y="18243"/>
                    <a:pt x="4120" y="18243"/>
                    <a:pt x="4115" y="18243"/>
                  </a:cubicBezTo>
                  <a:cubicBezTo>
                    <a:pt x="3270" y="18243"/>
                    <a:pt x="2583" y="18991"/>
                    <a:pt x="2583" y="19909"/>
                  </a:cubicBezTo>
                  <a:cubicBezTo>
                    <a:pt x="2583" y="20827"/>
                    <a:pt x="3270" y="21574"/>
                    <a:pt x="4115" y="21574"/>
                  </a:cubicBezTo>
                  <a:cubicBezTo>
                    <a:pt x="4959" y="21574"/>
                    <a:pt x="5646" y="20827"/>
                    <a:pt x="5646" y="19909"/>
                  </a:cubicBezTo>
                  <a:cubicBezTo>
                    <a:pt x="5646" y="19672"/>
                    <a:pt x="5601" y="19444"/>
                    <a:pt x="5512" y="19230"/>
                  </a:cubicBezTo>
                  <a:lnTo>
                    <a:pt x="5679" y="19094"/>
                  </a:lnTo>
                  <a:lnTo>
                    <a:pt x="5679" y="18026"/>
                  </a:lnTo>
                  <a:lnTo>
                    <a:pt x="18462" y="18026"/>
                  </a:lnTo>
                  <a:lnTo>
                    <a:pt x="18462" y="19094"/>
                  </a:lnTo>
                  <a:lnTo>
                    <a:pt x="18647" y="19247"/>
                  </a:lnTo>
                  <a:cubicBezTo>
                    <a:pt x="18556" y="19464"/>
                    <a:pt x="18510" y="19695"/>
                    <a:pt x="18510" y="19935"/>
                  </a:cubicBezTo>
                  <a:cubicBezTo>
                    <a:pt x="18510" y="20853"/>
                    <a:pt x="19198" y="21600"/>
                    <a:pt x="20043" y="21600"/>
                  </a:cubicBezTo>
                  <a:cubicBezTo>
                    <a:pt x="20887" y="21600"/>
                    <a:pt x="21574" y="20852"/>
                    <a:pt x="21574" y="19933"/>
                  </a:cubicBezTo>
                  <a:cubicBezTo>
                    <a:pt x="21574" y="19015"/>
                    <a:pt x="20887" y="18269"/>
                    <a:pt x="20043" y="18269"/>
                  </a:cubicBezTo>
                  <a:cubicBezTo>
                    <a:pt x="20036" y="18269"/>
                    <a:pt x="20029" y="18269"/>
                    <a:pt x="20022" y="18269"/>
                  </a:cubicBezTo>
                  <a:lnTo>
                    <a:pt x="20022" y="17686"/>
                  </a:lnTo>
                  <a:cubicBezTo>
                    <a:pt x="20022" y="17499"/>
                    <a:pt x="19882" y="17349"/>
                    <a:pt x="19710" y="17349"/>
                  </a:cubicBezTo>
                  <a:lnTo>
                    <a:pt x="11179" y="17349"/>
                  </a:lnTo>
                  <a:cubicBezTo>
                    <a:pt x="10281" y="17349"/>
                    <a:pt x="9550" y="16553"/>
                    <a:pt x="9550" y="15578"/>
                  </a:cubicBezTo>
                  <a:lnTo>
                    <a:pt x="9550" y="12821"/>
                  </a:lnTo>
                  <a:lnTo>
                    <a:pt x="20022" y="11026"/>
                  </a:lnTo>
                  <a:lnTo>
                    <a:pt x="20022" y="3120"/>
                  </a:lnTo>
                  <a:lnTo>
                    <a:pt x="3874" y="1342"/>
                  </a:lnTo>
                  <a:lnTo>
                    <a:pt x="3838" y="1207"/>
                  </a:lnTo>
                  <a:cubicBezTo>
                    <a:pt x="3687" y="664"/>
                    <a:pt x="3253" y="275"/>
                    <a:pt x="2734" y="215"/>
                  </a:cubicBezTo>
                  <a:cubicBezTo>
                    <a:pt x="2323" y="167"/>
                    <a:pt x="1374" y="63"/>
                    <a:pt x="846" y="6"/>
                  </a:cubicBezTo>
                  <a:cubicBezTo>
                    <a:pt x="820" y="3"/>
                    <a:pt x="793" y="0"/>
                    <a:pt x="767" y="0"/>
                  </a:cubicBezTo>
                  <a:close/>
                  <a:moveTo>
                    <a:pt x="770" y="677"/>
                  </a:moveTo>
                  <a:cubicBezTo>
                    <a:pt x="775" y="677"/>
                    <a:pt x="779" y="679"/>
                    <a:pt x="784" y="679"/>
                  </a:cubicBezTo>
                  <a:cubicBezTo>
                    <a:pt x="1196" y="724"/>
                    <a:pt x="2351" y="852"/>
                    <a:pt x="2667" y="888"/>
                  </a:cubicBezTo>
                  <a:cubicBezTo>
                    <a:pt x="2890" y="914"/>
                    <a:pt x="3083" y="1055"/>
                    <a:pt x="3188" y="1265"/>
                  </a:cubicBezTo>
                  <a:lnTo>
                    <a:pt x="755" y="997"/>
                  </a:lnTo>
                  <a:cubicBezTo>
                    <a:pt x="674" y="988"/>
                    <a:pt x="616" y="909"/>
                    <a:pt x="624" y="821"/>
                  </a:cubicBezTo>
                  <a:cubicBezTo>
                    <a:pt x="632" y="739"/>
                    <a:pt x="695" y="677"/>
                    <a:pt x="770" y="677"/>
                  </a:cubicBezTo>
                  <a:close/>
                  <a:moveTo>
                    <a:pt x="4070" y="2045"/>
                  </a:moveTo>
                  <a:lnTo>
                    <a:pt x="5402" y="2191"/>
                  </a:lnTo>
                  <a:lnTo>
                    <a:pt x="6101" y="5250"/>
                  </a:lnTo>
                  <a:lnTo>
                    <a:pt x="4956" y="5224"/>
                  </a:lnTo>
                  <a:lnTo>
                    <a:pt x="4070" y="2045"/>
                  </a:lnTo>
                  <a:close/>
                  <a:moveTo>
                    <a:pt x="5747" y="2230"/>
                  </a:moveTo>
                  <a:lnTo>
                    <a:pt x="7050" y="2374"/>
                  </a:lnTo>
                  <a:lnTo>
                    <a:pt x="7641" y="5285"/>
                  </a:lnTo>
                  <a:lnTo>
                    <a:pt x="6441" y="5257"/>
                  </a:lnTo>
                  <a:lnTo>
                    <a:pt x="5747" y="2230"/>
                  </a:lnTo>
                  <a:close/>
                  <a:moveTo>
                    <a:pt x="7394" y="2411"/>
                  </a:moveTo>
                  <a:lnTo>
                    <a:pt x="8657" y="2549"/>
                  </a:lnTo>
                  <a:lnTo>
                    <a:pt x="9152" y="5319"/>
                  </a:lnTo>
                  <a:lnTo>
                    <a:pt x="7977" y="5293"/>
                  </a:lnTo>
                  <a:lnTo>
                    <a:pt x="7394" y="2411"/>
                  </a:lnTo>
                  <a:close/>
                  <a:moveTo>
                    <a:pt x="8997" y="2588"/>
                  </a:moveTo>
                  <a:lnTo>
                    <a:pt x="10269" y="2728"/>
                  </a:lnTo>
                  <a:lnTo>
                    <a:pt x="10671" y="5354"/>
                  </a:lnTo>
                  <a:lnTo>
                    <a:pt x="9486" y="5326"/>
                  </a:lnTo>
                  <a:lnTo>
                    <a:pt x="8997" y="2588"/>
                  </a:lnTo>
                  <a:close/>
                  <a:moveTo>
                    <a:pt x="10607" y="2766"/>
                  </a:moveTo>
                  <a:lnTo>
                    <a:pt x="11866" y="2904"/>
                  </a:lnTo>
                  <a:lnTo>
                    <a:pt x="12176" y="5388"/>
                  </a:lnTo>
                  <a:lnTo>
                    <a:pt x="11002" y="5362"/>
                  </a:lnTo>
                  <a:lnTo>
                    <a:pt x="10607" y="2766"/>
                  </a:lnTo>
                  <a:close/>
                  <a:moveTo>
                    <a:pt x="12201" y="2941"/>
                  </a:moveTo>
                  <a:lnTo>
                    <a:pt x="13399" y="3072"/>
                  </a:lnTo>
                  <a:lnTo>
                    <a:pt x="13641" y="5421"/>
                  </a:lnTo>
                  <a:lnTo>
                    <a:pt x="12508" y="5395"/>
                  </a:lnTo>
                  <a:lnTo>
                    <a:pt x="12201" y="2941"/>
                  </a:lnTo>
                  <a:close/>
                  <a:moveTo>
                    <a:pt x="13732" y="3109"/>
                  </a:moveTo>
                  <a:lnTo>
                    <a:pt x="15026" y="3251"/>
                  </a:lnTo>
                  <a:lnTo>
                    <a:pt x="15176" y="5457"/>
                  </a:lnTo>
                  <a:lnTo>
                    <a:pt x="13970" y="5429"/>
                  </a:lnTo>
                  <a:lnTo>
                    <a:pt x="13732" y="3109"/>
                  </a:lnTo>
                  <a:close/>
                  <a:moveTo>
                    <a:pt x="15358" y="3288"/>
                  </a:moveTo>
                  <a:lnTo>
                    <a:pt x="16540" y="3419"/>
                  </a:lnTo>
                  <a:lnTo>
                    <a:pt x="16628" y="5491"/>
                  </a:lnTo>
                  <a:lnTo>
                    <a:pt x="15504" y="5464"/>
                  </a:lnTo>
                  <a:lnTo>
                    <a:pt x="15358" y="3288"/>
                  </a:lnTo>
                  <a:close/>
                  <a:moveTo>
                    <a:pt x="16868" y="3454"/>
                  </a:moveTo>
                  <a:lnTo>
                    <a:pt x="18183" y="3600"/>
                  </a:lnTo>
                  <a:lnTo>
                    <a:pt x="18180" y="5526"/>
                  </a:lnTo>
                  <a:lnTo>
                    <a:pt x="16956" y="5498"/>
                  </a:lnTo>
                  <a:lnTo>
                    <a:pt x="16868" y="3454"/>
                  </a:lnTo>
                  <a:close/>
                  <a:moveTo>
                    <a:pt x="18511" y="3635"/>
                  </a:moveTo>
                  <a:lnTo>
                    <a:pt x="19399" y="3733"/>
                  </a:lnTo>
                  <a:lnTo>
                    <a:pt x="19399" y="5554"/>
                  </a:lnTo>
                  <a:lnTo>
                    <a:pt x="18508" y="5533"/>
                  </a:lnTo>
                  <a:lnTo>
                    <a:pt x="18511" y="3635"/>
                  </a:lnTo>
                  <a:close/>
                  <a:moveTo>
                    <a:pt x="5055" y="5582"/>
                  </a:moveTo>
                  <a:lnTo>
                    <a:pt x="6183" y="5606"/>
                  </a:lnTo>
                  <a:lnTo>
                    <a:pt x="6964" y="9018"/>
                  </a:lnTo>
                  <a:lnTo>
                    <a:pt x="6034" y="9096"/>
                  </a:lnTo>
                  <a:lnTo>
                    <a:pt x="5055" y="5582"/>
                  </a:lnTo>
                  <a:close/>
                  <a:moveTo>
                    <a:pt x="6521" y="5616"/>
                  </a:moveTo>
                  <a:lnTo>
                    <a:pt x="7713" y="5642"/>
                  </a:lnTo>
                  <a:lnTo>
                    <a:pt x="8374" y="8900"/>
                  </a:lnTo>
                  <a:lnTo>
                    <a:pt x="7294" y="8990"/>
                  </a:lnTo>
                  <a:lnTo>
                    <a:pt x="6521" y="5616"/>
                  </a:lnTo>
                  <a:close/>
                  <a:moveTo>
                    <a:pt x="8049" y="5649"/>
                  </a:moveTo>
                  <a:lnTo>
                    <a:pt x="9217" y="5677"/>
                  </a:lnTo>
                  <a:lnTo>
                    <a:pt x="9771" y="8781"/>
                  </a:lnTo>
                  <a:lnTo>
                    <a:pt x="8703" y="8872"/>
                  </a:lnTo>
                  <a:lnTo>
                    <a:pt x="8049" y="5649"/>
                  </a:lnTo>
                  <a:close/>
                  <a:moveTo>
                    <a:pt x="9552" y="5685"/>
                  </a:moveTo>
                  <a:lnTo>
                    <a:pt x="10724" y="5711"/>
                  </a:lnTo>
                  <a:lnTo>
                    <a:pt x="11174" y="8663"/>
                  </a:lnTo>
                  <a:lnTo>
                    <a:pt x="10099" y="8753"/>
                  </a:lnTo>
                  <a:lnTo>
                    <a:pt x="9552" y="5685"/>
                  </a:lnTo>
                  <a:close/>
                  <a:moveTo>
                    <a:pt x="11057" y="5718"/>
                  </a:moveTo>
                  <a:lnTo>
                    <a:pt x="12221" y="5744"/>
                  </a:lnTo>
                  <a:lnTo>
                    <a:pt x="12573" y="8544"/>
                  </a:lnTo>
                  <a:lnTo>
                    <a:pt x="11502" y="8635"/>
                  </a:lnTo>
                  <a:lnTo>
                    <a:pt x="11057" y="5718"/>
                  </a:lnTo>
                  <a:close/>
                  <a:moveTo>
                    <a:pt x="12552" y="5752"/>
                  </a:moveTo>
                  <a:lnTo>
                    <a:pt x="13679" y="5778"/>
                  </a:lnTo>
                  <a:lnTo>
                    <a:pt x="13952" y="8428"/>
                  </a:lnTo>
                  <a:lnTo>
                    <a:pt x="12899" y="8518"/>
                  </a:lnTo>
                  <a:lnTo>
                    <a:pt x="12552" y="5752"/>
                  </a:lnTo>
                  <a:close/>
                  <a:moveTo>
                    <a:pt x="14008" y="5785"/>
                  </a:moveTo>
                  <a:lnTo>
                    <a:pt x="15200" y="5813"/>
                  </a:lnTo>
                  <a:lnTo>
                    <a:pt x="15368" y="8309"/>
                  </a:lnTo>
                  <a:lnTo>
                    <a:pt x="14278" y="8400"/>
                  </a:lnTo>
                  <a:lnTo>
                    <a:pt x="14008" y="5785"/>
                  </a:lnTo>
                  <a:close/>
                  <a:moveTo>
                    <a:pt x="15528" y="5821"/>
                  </a:moveTo>
                  <a:lnTo>
                    <a:pt x="16643" y="5847"/>
                  </a:lnTo>
                  <a:lnTo>
                    <a:pt x="16745" y="8193"/>
                  </a:lnTo>
                  <a:lnTo>
                    <a:pt x="15694" y="8281"/>
                  </a:lnTo>
                  <a:lnTo>
                    <a:pt x="15528" y="5821"/>
                  </a:lnTo>
                  <a:close/>
                  <a:moveTo>
                    <a:pt x="16971" y="5854"/>
                  </a:moveTo>
                  <a:lnTo>
                    <a:pt x="18180" y="5881"/>
                  </a:lnTo>
                  <a:lnTo>
                    <a:pt x="18175" y="8072"/>
                  </a:lnTo>
                  <a:lnTo>
                    <a:pt x="17071" y="8165"/>
                  </a:lnTo>
                  <a:lnTo>
                    <a:pt x="16971" y="5854"/>
                  </a:lnTo>
                  <a:close/>
                  <a:moveTo>
                    <a:pt x="18506" y="5888"/>
                  </a:moveTo>
                  <a:lnTo>
                    <a:pt x="19399" y="5909"/>
                  </a:lnTo>
                  <a:lnTo>
                    <a:pt x="19399" y="7969"/>
                  </a:lnTo>
                  <a:lnTo>
                    <a:pt x="18503" y="8044"/>
                  </a:lnTo>
                  <a:lnTo>
                    <a:pt x="18506" y="5888"/>
                  </a:lnTo>
                  <a:close/>
                  <a:moveTo>
                    <a:pt x="19399" y="8325"/>
                  </a:moveTo>
                  <a:lnTo>
                    <a:pt x="19399" y="10447"/>
                  </a:lnTo>
                  <a:lnTo>
                    <a:pt x="18496" y="10602"/>
                  </a:lnTo>
                  <a:lnTo>
                    <a:pt x="18501" y="8400"/>
                  </a:lnTo>
                  <a:lnTo>
                    <a:pt x="19399" y="8325"/>
                  </a:lnTo>
                  <a:close/>
                  <a:moveTo>
                    <a:pt x="18175" y="8428"/>
                  </a:moveTo>
                  <a:lnTo>
                    <a:pt x="18170" y="10658"/>
                  </a:lnTo>
                  <a:lnTo>
                    <a:pt x="17184" y="10826"/>
                  </a:lnTo>
                  <a:lnTo>
                    <a:pt x="17086" y="8519"/>
                  </a:lnTo>
                  <a:lnTo>
                    <a:pt x="18175" y="8428"/>
                  </a:lnTo>
                  <a:close/>
                  <a:moveTo>
                    <a:pt x="16760" y="8547"/>
                  </a:moveTo>
                  <a:lnTo>
                    <a:pt x="16860" y="10882"/>
                  </a:lnTo>
                  <a:lnTo>
                    <a:pt x="15881" y="11050"/>
                  </a:lnTo>
                  <a:lnTo>
                    <a:pt x="15718" y="8635"/>
                  </a:lnTo>
                  <a:lnTo>
                    <a:pt x="16760" y="8547"/>
                  </a:lnTo>
                  <a:close/>
                  <a:moveTo>
                    <a:pt x="15392" y="8663"/>
                  </a:moveTo>
                  <a:lnTo>
                    <a:pt x="15557" y="11106"/>
                  </a:lnTo>
                  <a:lnTo>
                    <a:pt x="14575" y="11274"/>
                  </a:lnTo>
                  <a:lnTo>
                    <a:pt x="14314" y="8755"/>
                  </a:lnTo>
                  <a:lnTo>
                    <a:pt x="15392" y="8663"/>
                  </a:lnTo>
                  <a:close/>
                  <a:moveTo>
                    <a:pt x="13988" y="8781"/>
                  </a:moveTo>
                  <a:lnTo>
                    <a:pt x="14250" y="11330"/>
                  </a:lnTo>
                  <a:lnTo>
                    <a:pt x="13273" y="11496"/>
                  </a:lnTo>
                  <a:lnTo>
                    <a:pt x="12944" y="8870"/>
                  </a:lnTo>
                  <a:lnTo>
                    <a:pt x="13988" y="8781"/>
                  </a:lnTo>
                  <a:close/>
                  <a:moveTo>
                    <a:pt x="12618" y="8898"/>
                  </a:moveTo>
                  <a:lnTo>
                    <a:pt x="12951" y="11552"/>
                  </a:lnTo>
                  <a:lnTo>
                    <a:pt x="11972" y="11720"/>
                  </a:lnTo>
                  <a:lnTo>
                    <a:pt x="11555" y="8988"/>
                  </a:lnTo>
                  <a:lnTo>
                    <a:pt x="12618" y="8898"/>
                  </a:lnTo>
                  <a:close/>
                  <a:moveTo>
                    <a:pt x="11227" y="9014"/>
                  </a:moveTo>
                  <a:lnTo>
                    <a:pt x="11648" y="11776"/>
                  </a:lnTo>
                  <a:lnTo>
                    <a:pt x="10671" y="11944"/>
                  </a:lnTo>
                  <a:lnTo>
                    <a:pt x="10163" y="9105"/>
                  </a:lnTo>
                  <a:lnTo>
                    <a:pt x="11227" y="9014"/>
                  </a:lnTo>
                  <a:close/>
                  <a:moveTo>
                    <a:pt x="9835" y="9132"/>
                  </a:moveTo>
                  <a:lnTo>
                    <a:pt x="10348" y="11998"/>
                  </a:lnTo>
                  <a:lnTo>
                    <a:pt x="9371" y="12166"/>
                  </a:lnTo>
                  <a:lnTo>
                    <a:pt x="8774" y="9221"/>
                  </a:lnTo>
                  <a:lnTo>
                    <a:pt x="9835" y="9132"/>
                  </a:lnTo>
                  <a:close/>
                  <a:moveTo>
                    <a:pt x="8444" y="9249"/>
                  </a:moveTo>
                  <a:lnTo>
                    <a:pt x="9047" y="12222"/>
                  </a:lnTo>
                  <a:lnTo>
                    <a:pt x="8072" y="12388"/>
                  </a:lnTo>
                  <a:lnTo>
                    <a:pt x="7375" y="9341"/>
                  </a:lnTo>
                  <a:lnTo>
                    <a:pt x="8444" y="9249"/>
                  </a:lnTo>
                  <a:close/>
                  <a:moveTo>
                    <a:pt x="7043" y="9369"/>
                  </a:moveTo>
                  <a:lnTo>
                    <a:pt x="7747" y="12444"/>
                  </a:lnTo>
                  <a:lnTo>
                    <a:pt x="7000" y="12573"/>
                  </a:lnTo>
                  <a:lnTo>
                    <a:pt x="6130" y="9445"/>
                  </a:lnTo>
                  <a:lnTo>
                    <a:pt x="7043" y="9369"/>
                  </a:lnTo>
                  <a:close/>
                  <a:moveTo>
                    <a:pt x="8927" y="12929"/>
                  </a:moveTo>
                  <a:lnTo>
                    <a:pt x="8927" y="15578"/>
                  </a:lnTo>
                  <a:cubicBezTo>
                    <a:pt x="8927" y="16249"/>
                    <a:pt x="9179" y="16887"/>
                    <a:pt x="9625" y="17349"/>
                  </a:cubicBezTo>
                  <a:lnTo>
                    <a:pt x="5632" y="17349"/>
                  </a:lnTo>
                  <a:lnTo>
                    <a:pt x="6999" y="13260"/>
                  </a:lnTo>
                  <a:lnTo>
                    <a:pt x="8927" y="12929"/>
                  </a:lnTo>
                  <a:close/>
                  <a:moveTo>
                    <a:pt x="4115" y="18922"/>
                  </a:moveTo>
                  <a:cubicBezTo>
                    <a:pt x="4120" y="18922"/>
                    <a:pt x="4125" y="18922"/>
                    <a:pt x="4130" y="18922"/>
                  </a:cubicBezTo>
                  <a:lnTo>
                    <a:pt x="4130" y="19144"/>
                  </a:lnTo>
                  <a:lnTo>
                    <a:pt x="3761" y="19639"/>
                  </a:lnTo>
                  <a:cubicBezTo>
                    <a:pt x="3631" y="19820"/>
                    <a:pt x="3652" y="20081"/>
                    <a:pt x="3811" y="20232"/>
                  </a:cubicBezTo>
                  <a:cubicBezTo>
                    <a:pt x="3876" y="20295"/>
                    <a:pt x="3956" y="20327"/>
                    <a:pt x="4039" y="20327"/>
                  </a:cubicBezTo>
                  <a:cubicBezTo>
                    <a:pt x="4127" y="20327"/>
                    <a:pt x="4215" y="20292"/>
                    <a:pt x="4295" y="20225"/>
                  </a:cubicBezTo>
                  <a:lnTo>
                    <a:pt x="4992" y="19655"/>
                  </a:lnTo>
                  <a:cubicBezTo>
                    <a:pt x="5013" y="19739"/>
                    <a:pt x="5023" y="19824"/>
                    <a:pt x="5023" y="19909"/>
                  </a:cubicBezTo>
                  <a:cubicBezTo>
                    <a:pt x="5023" y="20453"/>
                    <a:pt x="4615" y="20895"/>
                    <a:pt x="4115" y="20895"/>
                  </a:cubicBezTo>
                  <a:cubicBezTo>
                    <a:pt x="3614" y="20895"/>
                    <a:pt x="3206" y="20453"/>
                    <a:pt x="3206" y="19909"/>
                  </a:cubicBezTo>
                  <a:cubicBezTo>
                    <a:pt x="3206" y="19365"/>
                    <a:pt x="3614" y="18922"/>
                    <a:pt x="4115" y="18922"/>
                  </a:cubicBezTo>
                  <a:close/>
                  <a:moveTo>
                    <a:pt x="20022" y="18948"/>
                  </a:moveTo>
                  <a:cubicBezTo>
                    <a:pt x="20029" y="18948"/>
                    <a:pt x="20036" y="18948"/>
                    <a:pt x="20043" y="18948"/>
                  </a:cubicBezTo>
                  <a:cubicBezTo>
                    <a:pt x="20543" y="18948"/>
                    <a:pt x="20949" y="19391"/>
                    <a:pt x="20949" y="19935"/>
                  </a:cubicBezTo>
                  <a:cubicBezTo>
                    <a:pt x="20949" y="20479"/>
                    <a:pt x="20543" y="20921"/>
                    <a:pt x="20043" y="20921"/>
                  </a:cubicBezTo>
                  <a:cubicBezTo>
                    <a:pt x="19542" y="20921"/>
                    <a:pt x="19134" y="20479"/>
                    <a:pt x="19134" y="19935"/>
                  </a:cubicBezTo>
                  <a:cubicBezTo>
                    <a:pt x="19134" y="19847"/>
                    <a:pt x="19145" y="19757"/>
                    <a:pt x="19167" y="19670"/>
                  </a:cubicBezTo>
                  <a:lnTo>
                    <a:pt x="19844" y="20223"/>
                  </a:lnTo>
                  <a:cubicBezTo>
                    <a:pt x="19924" y="20291"/>
                    <a:pt x="20013" y="20327"/>
                    <a:pt x="20101" y="20327"/>
                  </a:cubicBezTo>
                  <a:cubicBezTo>
                    <a:pt x="20184" y="20327"/>
                    <a:pt x="20262" y="20295"/>
                    <a:pt x="20328" y="20232"/>
                  </a:cubicBezTo>
                  <a:cubicBezTo>
                    <a:pt x="20486" y="20080"/>
                    <a:pt x="20510" y="19819"/>
                    <a:pt x="20379" y="19637"/>
                  </a:cubicBezTo>
                  <a:lnTo>
                    <a:pt x="20022" y="19163"/>
                  </a:lnTo>
                  <a:lnTo>
                    <a:pt x="20022" y="18948"/>
                  </a:lnTo>
                  <a:close/>
                </a:path>
              </a:pathLst>
            </a:custGeom>
            <a:solidFill>
              <a:srgbClr val="AB1802"/>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09" name="Shopping Cart">
              <a:extLst>
                <a:ext uri="{FF2B5EF4-FFF2-40B4-BE49-F238E27FC236}">
                  <a16:creationId xmlns:a16="http://schemas.microsoft.com/office/drawing/2014/main" id="{8FBAD810-F9B6-AE49-A61E-3A84868DA082}"/>
                </a:ext>
              </a:extLst>
            </p:cNvPr>
            <p:cNvSpPr/>
            <p:nvPr/>
          </p:nvSpPr>
          <p:spPr>
            <a:xfrm>
              <a:off x="4244241" y="2337463"/>
              <a:ext cx="316797" cy="289390"/>
            </a:xfrm>
            <a:custGeom>
              <a:avLst/>
              <a:gdLst/>
              <a:ahLst/>
              <a:cxnLst>
                <a:cxn ang="0">
                  <a:pos x="wd2" y="hd2"/>
                </a:cxn>
                <a:cxn ang="5400000">
                  <a:pos x="wd2" y="hd2"/>
                </a:cxn>
                <a:cxn ang="10800000">
                  <a:pos x="wd2" y="hd2"/>
                </a:cxn>
                <a:cxn ang="16200000">
                  <a:pos x="wd2" y="hd2"/>
                </a:cxn>
              </a:cxnLst>
              <a:rect l="0" t="0" r="r" b="b"/>
              <a:pathLst>
                <a:path w="21574" h="21600" extrusionOk="0">
                  <a:moveTo>
                    <a:pt x="767" y="0"/>
                  </a:moveTo>
                  <a:cubicBezTo>
                    <a:pt x="584" y="0"/>
                    <a:pt x="413" y="68"/>
                    <a:pt x="272" y="198"/>
                  </a:cubicBezTo>
                  <a:cubicBezTo>
                    <a:pt x="111" y="346"/>
                    <a:pt x="15" y="554"/>
                    <a:pt x="1" y="784"/>
                  </a:cubicBezTo>
                  <a:cubicBezTo>
                    <a:pt x="-26" y="1237"/>
                    <a:pt x="278" y="1628"/>
                    <a:pt x="693" y="1674"/>
                  </a:cubicBezTo>
                  <a:lnTo>
                    <a:pt x="3399" y="1971"/>
                  </a:lnTo>
                  <a:lnTo>
                    <a:pt x="6448" y="12924"/>
                  </a:lnTo>
                  <a:lnTo>
                    <a:pt x="4970" y="17349"/>
                  </a:lnTo>
                  <a:lnTo>
                    <a:pt x="4442" y="17349"/>
                  </a:lnTo>
                  <a:cubicBezTo>
                    <a:pt x="4270" y="17349"/>
                    <a:pt x="4130" y="17499"/>
                    <a:pt x="4130" y="17686"/>
                  </a:cubicBezTo>
                  <a:lnTo>
                    <a:pt x="4130" y="18243"/>
                  </a:lnTo>
                  <a:cubicBezTo>
                    <a:pt x="4125" y="18243"/>
                    <a:pt x="4120" y="18243"/>
                    <a:pt x="4115" y="18243"/>
                  </a:cubicBezTo>
                  <a:cubicBezTo>
                    <a:pt x="3270" y="18243"/>
                    <a:pt x="2583" y="18991"/>
                    <a:pt x="2583" y="19909"/>
                  </a:cubicBezTo>
                  <a:cubicBezTo>
                    <a:pt x="2583" y="20827"/>
                    <a:pt x="3270" y="21574"/>
                    <a:pt x="4115" y="21574"/>
                  </a:cubicBezTo>
                  <a:cubicBezTo>
                    <a:pt x="4959" y="21574"/>
                    <a:pt x="5646" y="20827"/>
                    <a:pt x="5646" y="19909"/>
                  </a:cubicBezTo>
                  <a:cubicBezTo>
                    <a:pt x="5646" y="19672"/>
                    <a:pt x="5601" y="19444"/>
                    <a:pt x="5512" y="19230"/>
                  </a:cubicBezTo>
                  <a:lnTo>
                    <a:pt x="5679" y="19094"/>
                  </a:lnTo>
                  <a:lnTo>
                    <a:pt x="5679" y="18026"/>
                  </a:lnTo>
                  <a:lnTo>
                    <a:pt x="18462" y="18026"/>
                  </a:lnTo>
                  <a:lnTo>
                    <a:pt x="18462" y="19094"/>
                  </a:lnTo>
                  <a:lnTo>
                    <a:pt x="18647" y="19247"/>
                  </a:lnTo>
                  <a:cubicBezTo>
                    <a:pt x="18556" y="19464"/>
                    <a:pt x="18510" y="19695"/>
                    <a:pt x="18510" y="19935"/>
                  </a:cubicBezTo>
                  <a:cubicBezTo>
                    <a:pt x="18510" y="20853"/>
                    <a:pt x="19198" y="21600"/>
                    <a:pt x="20043" y="21600"/>
                  </a:cubicBezTo>
                  <a:cubicBezTo>
                    <a:pt x="20887" y="21600"/>
                    <a:pt x="21574" y="20852"/>
                    <a:pt x="21574" y="19933"/>
                  </a:cubicBezTo>
                  <a:cubicBezTo>
                    <a:pt x="21574" y="19015"/>
                    <a:pt x="20887" y="18269"/>
                    <a:pt x="20043" y="18269"/>
                  </a:cubicBezTo>
                  <a:cubicBezTo>
                    <a:pt x="20036" y="18269"/>
                    <a:pt x="20029" y="18269"/>
                    <a:pt x="20022" y="18269"/>
                  </a:cubicBezTo>
                  <a:lnTo>
                    <a:pt x="20022" y="17686"/>
                  </a:lnTo>
                  <a:cubicBezTo>
                    <a:pt x="20022" y="17499"/>
                    <a:pt x="19882" y="17349"/>
                    <a:pt x="19710" y="17349"/>
                  </a:cubicBezTo>
                  <a:lnTo>
                    <a:pt x="11179" y="17349"/>
                  </a:lnTo>
                  <a:cubicBezTo>
                    <a:pt x="10281" y="17349"/>
                    <a:pt x="9550" y="16553"/>
                    <a:pt x="9550" y="15578"/>
                  </a:cubicBezTo>
                  <a:lnTo>
                    <a:pt x="9550" y="12821"/>
                  </a:lnTo>
                  <a:lnTo>
                    <a:pt x="20022" y="11026"/>
                  </a:lnTo>
                  <a:lnTo>
                    <a:pt x="20022" y="3120"/>
                  </a:lnTo>
                  <a:lnTo>
                    <a:pt x="3874" y="1342"/>
                  </a:lnTo>
                  <a:lnTo>
                    <a:pt x="3838" y="1207"/>
                  </a:lnTo>
                  <a:cubicBezTo>
                    <a:pt x="3687" y="664"/>
                    <a:pt x="3253" y="275"/>
                    <a:pt x="2734" y="215"/>
                  </a:cubicBezTo>
                  <a:cubicBezTo>
                    <a:pt x="2323" y="167"/>
                    <a:pt x="1374" y="63"/>
                    <a:pt x="846" y="6"/>
                  </a:cubicBezTo>
                  <a:cubicBezTo>
                    <a:pt x="820" y="3"/>
                    <a:pt x="793" y="0"/>
                    <a:pt x="767" y="0"/>
                  </a:cubicBezTo>
                  <a:close/>
                  <a:moveTo>
                    <a:pt x="770" y="677"/>
                  </a:moveTo>
                  <a:cubicBezTo>
                    <a:pt x="775" y="677"/>
                    <a:pt x="779" y="679"/>
                    <a:pt x="784" y="679"/>
                  </a:cubicBezTo>
                  <a:cubicBezTo>
                    <a:pt x="1196" y="724"/>
                    <a:pt x="2351" y="852"/>
                    <a:pt x="2667" y="888"/>
                  </a:cubicBezTo>
                  <a:cubicBezTo>
                    <a:pt x="2890" y="914"/>
                    <a:pt x="3083" y="1055"/>
                    <a:pt x="3188" y="1265"/>
                  </a:cubicBezTo>
                  <a:lnTo>
                    <a:pt x="755" y="997"/>
                  </a:lnTo>
                  <a:cubicBezTo>
                    <a:pt x="674" y="988"/>
                    <a:pt x="616" y="909"/>
                    <a:pt x="624" y="821"/>
                  </a:cubicBezTo>
                  <a:cubicBezTo>
                    <a:pt x="632" y="739"/>
                    <a:pt x="695" y="677"/>
                    <a:pt x="770" y="677"/>
                  </a:cubicBezTo>
                  <a:close/>
                  <a:moveTo>
                    <a:pt x="4070" y="2045"/>
                  </a:moveTo>
                  <a:lnTo>
                    <a:pt x="5402" y="2191"/>
                  </a:lnTo>
                  <a:lnTo>
                    <a:pt x="6101" y="5250"/>
                  </a:lnTo>
                  <a:lnTo>
                    <a:pt x="4956" y="5224"/>
                  </a:lnTo>
                  <a:lnTo>
                    <a:pt x="4070" y="2045"/>
                  </a:lnTo>
                  <a:close/>
                  <a:moveTo>
                    <a:pt x="5747" y="2230"/>
                  </a:moveTo>
                  <a:lnTo>
                    <a:pt x="7050" y="2374"/>
                  </a:lnTo>
                  <a:lnTo>
                    <a:pt x="7641" y="5285"/>
                  </a:lnTo>
                  <a:lnTo>
                    <a:pt x="6441" y="5257"/>
                  </a:lnTo>
                  <a:lnTo>
                    <a:pt x="5747" y="2230"/>
                  </a:lnTo>
                  <a:close/>
                  <a:moveTo>
                    <a:pt x="7394" y="2411"/>
                  </a:moveTo>
                  <a:lnTo>
                    <a:pt x="8657" y="2549"/>
                  </a:lnTo>
                  <a:lnTo>
                    <a:pt x="9152" y="5319"/>
                  </a:lnTo>
                  <a:lnTo>
                    <a:pt x="7977" y="5293"/>
                  </a:lnTo>
                  <a:lnTo>
                    <a:pt x="7394" y="2411"/>
                  </a:lnTo>
                  <a:close/>
                  <a:moveTo>
                    <a:pt x="8997" y="2588"/>
                  </a:moveTo>
                  <a:lnTo>
                    <a:pt x="10269" y="2728"/>
                  </a:lnTo>
                  <a:lnTo>
                    <a:pt x="10671" y="5354"/>
                  </a:lnTo>
                  <a:lnTo>
                    <a:pt x="9486" y="5326"/>
                  </a:lnTo>
                  <a:lnTo>
                    <a:pt x="8997" y="2588"/>
                  </a:lnTo>
                  <a:close/>
                  <a:moveTo>
                    <a:pt x="10607" y="2766"/>
                  </a:moveTo>
                  <a:lnTo>
                    <a:pt x="11866" y="2904"/>
                  </a:lnTo>
                  <a:lnTo>
                    <a:pt x="12176" y="5388"/>
                  </a:lnTo>
                  <a:lnTo>
                    <a:pt x="11002" y="5362"/>
                  </a:lnTo>
                  <a:lnTo>
                    <a:pt x="10607" y="2766"/>
                  </a:lnTo>
                  <a:close/>
                  <a:moveTo>
                    <a:pt x="12201" y="2941"/>
                  </a:moveTo>
                  <a:lnTo>
                    <a:pt x="13399" y="3072"/>
                  </a:lnTo>
                  <a:lnTo>
                    <a:pt x="13641" y="5421"/>
                  </a:lnTo>
                  <a:lnTo>
                    <a:pt x="12508" y="5395"/>
                  </a:lnTo>
                  <a:lnTo>
                    <a:pt x="12201" y="2941"/>
                  </a:lnTo>
                  <a:close/>
                  <a:moveTo>
                    <a:pt x="13732" y="3109"/>
                  </a:moveTo>
                  <a:lnTo>
                    <a:pt x="15026" y="3251"/>
                  </a:lnTo>
                  <a:lnTo>
                    <a:pt x="15176" y="5457"/>
                  </a:lnTo>
                  <a:lnTo>
                    <a:pt x="13970" y="5429"/>
                  </a:lnTo>
                  <a:lnTo>
                    <a:pt x="13732" y="3109"/>
                  </a:lnTo>
                  <a:close/>
                  <a:moveTo>
                    <a:pt x="15358" y="3288"/>
                  </a:moveTo>
                  <a:lnTo>
                    <a:pt x="16540" y="3419"/>
                  </a:lnTo>
                  <a:lnTo>
                    <a:pt x="16628" y="5491"/>
                  </a:lnTo>
                  <a:lnTo>
                    <a:pt x="15504" y="5464"/>
                  </a:lnTo>
                  <a:lnTo>
                    <a:pt x="15358" y="3288"/>
                  </a:lnTo>
                  <a:close/>
                  <a:moveTo>
                    <a:pt x="16868" y="3454"/>
                  </a:moveTo>
                  <a:lnTo>
                    <a:pt x="18183" y="3600"/>
                  </a:lnTo>
                  <a:lnTo>
                    <a:pt x="18180" y="5526"/>
                  </a:lnTo>
                  <a:lnTo>
                    <a:pt x="16956" y="5498"/>
                  </a:lnTo>
                  <a:lnTo>
                    <a:pt x="16868" y="3454"/>
                  </a:lnTo>
                  <a:close/>
                  <a:moveTo>
                    <a:pt x="18511" y="3635"/>
                  </a:moveTo>
                  <a:lnTo>
                    <a:pt x="19399" y="3733"/>
                  </a:lnTo>
                  <a:lnTo>
                    <a:pt x="19399" y="5554"/>
                  </a:lnTo>
                  <a:lnTo>
                    <a:pt x="18508" y="5533"/>
                  </a:lnTo>
                  <a:lnTo>
                    <a:pt x="18511" y="3635"/>
                  </a:lnTo>
                  <a:close/>
                  <a:moveTo>
                    <a:pt x="5055" y="5582"/>
                  </a:moveTo>
                  <a:lnTo>
                    <a:pt x="6183" y="5606"/>
                  </a:lnTo>
                  <a:lnTo>
                    <a:pt x="6964" y="9018"/>
                  </a:lnTo>
                  <a:lnTo>
                    <a:pt x="6034" y="9096"/>
                  </a:lnTo>
                  <a:lnTo>
                    <a:pt x="5055" y="5582"/>
                  </a:lnTo>
                  <a:close/>
                  <a:moveTo>
                    <a:pt x="6521" y="5616"/>
                  </a:moveTo>
                  <a:lnTo>
                    <a:pt x="7713" y="5642"/>
                  </a:lnTo>
                  <a:lnTo>
                    <a:pt x="8374" y="8900"/>
                  </a:lnTo>
                  <a:lnTo>
                    <a:pt x="7294" y="8990"/>
                  </a:lnTo>
                  <a:lnTo>
                    <a:pt x="6521" y="5616"/>
                  </a:lnTo>
                  <a:close/>
                  <a:moveTo>
                    <a:pt x="8049" y="5649"/>
                  </a:moveTo>
                  <a:lnTo>
                    <a:pt x="9217" y="5677"/>
                  </a:lnTo>
                  <a:lnTo>
                    <a:pt x="9771" y="8781"/>
                  </a:lnTo>
                  <a:lnTo>
                    <a:pt x="8703" y="8872"/>
                  </a:lnTo>
                  <a:lnTo>
                    <a:pt x="8049" y="5649"/>
                  </a:lnTo>
                  <a:close/>
                  <a:moveTo>
                    <a:pt x="9552" y="5685"/>
                  </a:moveTo>
                  <a:lnTo>
                    <a:pt x="10724" y="5711"/>
                  </a:lnTo>
                  <a:lnTo>
                    <a:pt x="11174" y="8663"/>
                  </a:lnTo>
                  <a:lnTo>
                    <a:pt x="10099" y="8753"/>
                  </a:lnTo>
                  <a:lnTo>
                    <a:pt x="9552" y="5685"/>
                  </a:lnTo>
                  <a:close/>
                  <a:moveTo>
                    <a:pt x="11057" y="5718"/>
                  </a:moveTo>
                  <a:lnTo>
                    <a:pt x="12221" y="5744"/>
                  </a:lnTo>
                  <a:lnTo>
                    <a:pt x="12573" y="8544"/>
                  </a:lnTo>
                  <a:lnTo>
                    <a:pt x="11502" y="8635"/>
                  </a:lnTo>
                  <a:lnTo>
                    <a:pt x="11057" y="5718"/>
                  </a:lnTo>
                  <a:close/>
                  <a:moveTo>
                    <a:pt x="12552" y="5752"/>
                  </a:moveTo>
                  <a:lnTo>
                    <a:pt x="13679" y="5778"/>
                  </a:lnTo>
                  <a:lnTo>
                    <a:pt x="13952" y="8428"/>
                  </a:lnTo>
                  <a:lnTo>
                    <a:pt x="12899" y="8518"/>
                  </a:lnTo>
                  <a:lnTo>
                    <a:pt x="12552" y="5752"/>
                  </a:lnTo>
                  <a:close/>
                  <a:moveTo>
                    <a:pt x="14008" y="5785"/>
                  </a:moveTo>
                  <a:lnTo>
                    <a:pt x="15200" y="5813"/>
                  </a:lnTo>
                  <a:lnTo>
                    <a:pt x="15368" y="8309"/>
                  </a:lnTo>
                  <a:lnTo>
                    <a:pt x="14278" y="8400"/>
                  </a:lnTo>
                  <a:lnTo>
                    <a:pt x="14008" y="5785"/>
                  </a:lnTo>
                  <a:close/>
                  <a:moveTo>
                    <a:pt x="15528" y="5821"/>
                  </a:moveTo>
                  <a:lnTo>
                    <a:pt x="16643" y="5847"/>
                  </a:lnTo>
                  <a:lnTo>
                    <a:pt x="16745" y="8193"/>
                  </a:lnTo>
                  <a:lnTo>
                    <a:pt x="15694" y="8281"/>
                  </a:lnTo>
                  <a:lnTo>
                    <a:pt x="15528" y="5821"/>
                  </a:lnTo>
                  <a:close/>
                  <a:moveTo>
                    <a:pt x="16971" y="5854"/>
                  </a:moveTo>
                  <a:lnTo>
                    <a:pt x="18180" y="5881"/>
                  </a:lnTo>
                  <a:lnTo>
                    <a:pt x="18175" y="8072"/>
                  </a:lnTo>
                  <a:lnTo>
                    <a:pt x="17071" y="8165"/>
                  </a:lnTo>
                  <a:lnTo>
                    <a:pt x="16971" y="5854"/>
                  </a:lnTo>
                  <a:close/>
                  <a:moveTo>
                    <a:pt x="18506" y="5888"/>
                  </a:moveTo>
                  <a:lnTo>
                    <a:pt x="19399" y="5909"/>
                  </a:lnTo>
                  <a:lnTo>
                    <a:pt x="19399" y="7969"/>
                  </a:lnTo>
                  <a:lnTo>
                    <a:pt x="18503" y="8044"/>
                  </a:lnTo>
                  <a:lnTo>
                    <a:pt x="18506" y="5888"/>
                  </a:lnTo>
                  <a:close/>
                  <a:moveTo>
                    <a:pt x="19399" y="8325"/>
                  </a:moveTo>
                  <a:lnTo>
                    <a:pt x="19399" y="10447"/>
                  </a:lnTo>
                  <a:lnTo>
                    <a:pt x="18496" y="10602"/>
                  </a:lnTo>
                  <a:lnTo>
                    <a:pt x="18501" y="8400"/>
                  </a:lnTo>
                  <a:lnTo>
                    <a:pt x="19399" y="8325"/>
                  </a:lnTo>
                  <a:close/>
                  <a:moveTo>
                    <a:pt x="18175" y="8428"/>
                  </a:moveTo>
                  <a:lnTo>
                    <a:pt x="18170" y="10658"/>
                  </a:lnTo>
                  <a:lnTo>
                    <a:pt x="17184" y="10826"/>
                  </a:lnTo>
                  <a:lnTo>
                    <a:pt x="17086" y="8519"/>
                  </a:lnTo>
                  <a:lnTo>
                    <a:pt x="18175" y="8428"/>
                  </a:lnTo>
                  <a:close/>
                  <a:moveTo>
                    <a:pt x="16760" y="8547"/>
                  </a:moveTo>
                  <a:lnTo>
                    <a:pt x="16860" y="10882"/>
                  </a:lnTo>
                  <a:lnTo>
                    <a:pt x="15881" y="11050"/>
                  </a:lnTo>
                  <a:lnTo>
                    <a:pt x="15718" y="8635"/>
                  </a:lnTo>
                  <a:lnTo>
                    <a:pt x="16760" y="8547"/>
                  </a:lnTo>
                  <a:close/>
                  <a:moveTo>
                    <a:pt x="15392" y="8663"/>
                  </a:moveTo>
                  <a:lnTo>
                    <a:pt x="15557" y="11106"/>
                  </a:lnTo>
                  <a:lnTo>
                    <a:pt x="14575" y="11274"/>
                  </a:lnTo>
                  <a:lnTo>
                    <a:pt x="14314" y="8755"/>
                  </a:lnTo>
                  <a:lnTo>
                    <a:pt x="15392" y="8663"/>
                  </a:lnTo>
                  <a:close/>
                  <a:moveTo>
                    <a:pt x="13988" y="8781"/>
                  </a:moveTo>
                  <a:lnTo>
                    <a:pt x="14250" y="11330"/>
                  </a:lnTo>
                  <a:lnTo>
                    <a:pt x="13273" y="11496"/>
                  </a:lnTo>
                  <a:lnTo>
                    <a:pt x="12944" y="8870"/>
                  </a:lnTo>
                  <a:lnTo>
                    <a:pt x="13988" y="8781"/>
                  </a:lnTo>
                  <a:close/>
                  <a:moveTo>
                    <a:pt x="12618" y="8898"/>
                  </a:moveTo>
                  <a:lnTo>
                    <a:pt x="12951" y="11552"/>
                  </a:lnTo>
                  <a:lnTo>
                    <a:pt x="11972" y="11720"/>
                  </a:lnTo>
                  <a:lnTo>
                    <a:pt x="11555" y="8988"/>
                  </a:lnTo>
                  <a:lnTo>
                    <a:pt x="12618" y="8898"/>
                  </a:lnTo>
                  <a:close/>
                  <a:moveTo>
                    <a:pt x="11227" y="9014"/>
                  </a:moveTo>
                  <a:lnTo>
                    <a:pt x="11648" y="11776"/>
                  </a:lnTo>
                  <a:lnTo>
                    <a:pt x="10671" y="11944"/>
                  </a:lnTo>
                  <a:lnTo>
                    <a:pt x="10163" y="9105"/>
                  </a:lnTo>
                  <a:lnTo>
                    <a:pt x="11227" y="9014"/>
                  </a:lnTo>
                  <a:close/>
                  <a:moveTo>
                    <a:pt x="9835" y="9132"/>
                  </a:moveTo>
                  <a:lnTo>
                    <a:pt x="10348" y="11998"/>
                  </a:lnTo>
                  <a:lnTo>
                    <a:pt x="9371" y="12166"/>
                  </a:lnTo>
                  <a:lnTo>
                    <a:pt x="8774" y="9221"/>
                  </a:lnTo>
                  <a:lnTo>
                    <a:pt x="9835" y="9132"/>
                  </a:lnTo>
                  <a:close/>
                  <a:moveTo>
                    <a:pt x="8444" y="9249"/>
                  </a:moveTo>
                  <a:lnTo>
                    <a:pt x="9047" y="12222"/>
                  </a:lnTo>
                  <a:lnTo>
                    <a:pt x="8072" y="12388"/>
                  </a:lnTo>
                  <a:lnTo>
                    <a:pt x="7375" y="9341"/>
                  </a:lnTo>
                  <a:lnTo>
                    <a:pt x="8444" y="9249"/>
                  </a:lnTo>
                  <a:close/>
                  <a:moveTo>
                    <a:pt x="7043" y="9369"/>
                  </a:moveTo>
                  <a:lnTo>
                    <a:pt x="7747" y="12444"/>
                  </a:lnTo>
                  <a:lnTo>
                    <a:pt x="7000" y="12573"/>
                  </a:lnTo>
                  <a:lnTo>
                    <a:pt x="6130" y="9445"/>
                  </a:lnTo>
                  <a:lnTo>
                    <a:pt x="7043" y="9369"/>
                  </a:lnTo>
                  <a:close/>
                  <a:moveTo>
                    <a:pt x="8927" y="12929"/>
                  </a:moveTo>
                  <a:lnTo>
                    <a:pt x="8927" y="15578"/>
                  </a:lnTo>
                  <a:cubicBezTo>
                    <a:pt x="8927" y="16249"/>
                    <a:pt x="9179" y="16887"/>
                    <a:pt x="9625" y="17349"/>
                  </a:cubicBezTo>
                  <a:lnTo>
                    <a:pt x="5632" y="17349"/>
                  </a:lnTo>
                  <a:lnTo>
                    <a:pt x="6999" y="13260"/>
                  </a:lnTo>
                  <a:lnTo>
                    <a:pt x="8927" y="12929"/>
                  </a:lnTo>
                  <a:close/>
                  <a:moveTo>
                    <a:pt x="4115" y="18922"/>
                  </a:moveTo>
                  <a:cubicBezTo>
                    <a:pt x="4120" y="18922"/>
                    <a:pt x="4125" y="18922"/>
                    <a:pt x="4130" y="18922"/>
                  </a:cubicBezTo>
                  <a:lnTo>
                    <a:pt x="4130" y="19144"/>
                  </a:lnTo>
                  <a:lnTo>
                    <a:pt x="3761" y="19639"/>
                  </a:lnTo>
                  <a:cubicBezTo>
                    <a:pt x="3631" y="19820"/>
                    <a:pt x="3652" y="20081"/>
                    <a:pt x="3811" y="20232"/>
                  </a:cubicBezTo>
                  <a:cubicBezTo>
                    <a:pt x="3876" y="20295"/>
                    <a:pt x="3956" y="20327"/>
                    <a:pt x="4039" y="20327"/>
                  </a:cubicBezTo>
                  <a:cubicBezTo>
                    <a:pt x="4127" y="20327"/>
                    <a:pt x="4215" y="20292"/>
                    <a:pt x="4295" y="20225"/>
                  </a:cubicBezTo>
                  <a:lnTo>
                    <a:pt x="4992" y="19655"/>
                  </a:lnTo>
                  <a:cubicBezTo>
                    <a:pt x="5013" y="19739"/>
                    <a:pt x="5023" y="19824"/>
                    <a:pt x="5023" y="19909"/>
                  </a:cubicBezTo>
                  <a:cubicBezTo>
                    <a:pt x="5023" y="20453"/>
                    <a:pt x="4615" y="20895"/>
                    <a:pt x="4115" y="20895"/>
                  </a:cubicBezTo>
                  <a:cubicBezTo>
                    <a:pt x="3614" y="20895"/>
                    <a:pt x="3206" y="20453"/>
                    <a:pt x="3206" y="19909"/>
                  </a:cubicBezTo>
                  <a:cubicBezTo>
                    <a:pt x="3206" y="19365"/>
                    <a:pt x="3614" y="18922"/>
                    <a:pt x="4115" y="18922"/>
                  </a:cubicBezTo>
                  <a:close/>
                  <a:moveTo>
                    <a:pt x="20022" y="18948"/>
                  </a:moveTo>
                  <a:cubicBezTo>
                    <a:pt x="20029" y="18948"/>
                    <a:pt x="20036" y="18948"/>
                    <a:pt x="20043" y="18948"/>
                  </a:cubicBezTo>
                  <a:cubicBezTo>
                    <a:pt x="20543" y="18948"/>
                    <a:pt x="20949" y="19391"/>
                    <a:pt x="20949" y="19935"/>
                  </a:cubicBezTo>
                  <a:cubicBezTo>
                    <a:pt x="20949" y="20479"/>
                    <a:pt x="20543" y="20921"/>
                    <a:pt x="20043" y="20921"/>
                  </a:cubicBezTo>
                  <a:cubicBezTo>
                    <a:pt x="19542" y="20921"/>
                    <a:pt x="19134" y="20479"/>
                    <a:pt x="19134" y="19935"/>
                  </a:cubicBezTo>
                  <a:cubicBezTo>
                    <a:pt x="19134" y="19847"/>
                    <a:pt x="19145" y="19757"/>
                    <a:pt x="19167" y="19670"/>
                  </a:cubicBezTo>
                  <a:lnTo>
                    <a:pt x="19844" y="20223"/>
                  </a:lnTo>
                  <a:cubicBezTo>
                    <a:pt x="19924" y="20291"/>
                    <a:pt x="20013" y="20327"/>
                    <a:pt x="20101" y="20327"/>
                  </a:cubicBezTo>
                  <a:cubicBezTo>
                    <a:pt x="20184" y="20327"/>
                    <a:pt x="20262" y="20295"/>
                    <a:pt x="20328" y="20232"/>
                  </a:cubicBezTo>
                  <a:cubicBezTo>
                    <a:pt x="20486" y="20080"/>
                    <a:pt x="20510" y="19819"/>
                    <a:pt x="20379" y="19637"/>
                  </a:cubicBezTo>
                  <a:lnTo>
                    <a:pt x="20022" y="19163"/>
                  </a:lnTo>
                  <a:lnTo>
                    <a:pt x="20022" y="18948"/>
                  </a:lnTo>
                  <a:close/>
                </a:path>
              </a:pathLst>
            </a:custGeom>
            <a:solidFill>
              <a:srgbClr val="AB1802"/>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10" name="Tag">
              <a:extLst>
                <a:ext uri="{FF2B5EF4-FFF2-40B4-BE49-F238E27FC236}">
                  <a16:creationId xmlns:a16="http://schemas.microsoft.com/office/drawing/2014/main" id="{6B09B81E-7D22-0447-9DF7-ACD795C23816}"/>
                </a:ext>
              </a:extLst>
            </p:cNvPr>
            <p:cNvSpPr/>
            <p:nvPr/>
          </p:nvSpPr>
          <p:spPr>
            <a:xfrm>
              <a:off x="4244241" y="2912714"/>
              <a:ext cx="316797" cy="513490"/>
            </a:xfrm>
            <a:custGeom>
              <a:avLst/>
              <a:gdLst/>
              <a:ahLst/>
              <a:cxnLst>
                <a:cxn ang="0">
                  <a:pos x="wd2" y="hd2"/>
                </a:cxn>
                <a:cxn ang="5400000">
                  <a:pos x="wd2" y="hd2"/>
                </a:cxn>
                <a:cxn ang="10800000">
                  <a:pos x="wd2" y="hd2"/>
                </a:cxn>
                <a:cxn ang="16200000">
                  <a:pos x="wd2" y="hd2"/>
                </a:cxn>
              </a:cxnLst>
              <a:rect l="0" t="0" r="r" b="b"/>
              <a:pathLst>
                <a:path w="21600" h="21600" extrusionOk="0">
                  <a:moveTo>
                    <a:pt x="5324" y="0"/>
                  </a:moveTo>
                  <a:lnTo>
                    <a:pt x="0" y="3825"/>
                  </a:lnTo>
                  <a:lnTo>
                    <a:pt x="0" y="21600"/>
                  </a:lnTo>
                  <a:lnTo>
                    <a:pt x="21600" y="21600"/>
                  </a:lnTo>
                  <a:lnTo>
                    <a:pt x="21600" y="3825"/>
                  </a:lnTo>
                  <a:lnTo>
                    <a:pt x="16276" y="0"/>
                  </a:lnTo>
                  <a:lnTo>
                    <a:pt x="5324" y="0"/>
                  </a:lnTo>
                  <a:close/>
                  <a:moveTo>
                    <a:pt x="10792" y="2730"/>
                  </a:moveTo>
                  <a:cubicBezTo>
                    <a:pt x="11767" y="2730"/>
                    <a:pt x="12557" y="3217"/>
                    <a:pt x="12557" y="3818"/>
                  </a:cubicBezTo>
                  <a:cubicBezTo>
                    <a:pt x="12557" y="4420"/>
                    <a:pt x="11767" y="4908"/>
                    <a:pt x="10792" y="4908"/>
                  </a:cubicBezTo>
                  <a:cubicBezTo>
                    <a:pt x="9816" y="4908"/>
                    <a:pt x="9026" y="4420"/>
                    <a:pt x="9026" y="3818"/>
                  </a:cubicBezTo>
                  <a:cubicBezTo>
                    <a:pt x="9026" y="3217"/>
                    <a:pt x="9816" y="2730"/>
                    <a:pt x="10792" y="2730"/>
                  </a:cubicBezTo>
                  <a:close/>
                </a:path>
              </a:pathLst>
            </a:custGeom>
            <a:solidFill>
              <a:schemeClr val="accent1">
                <a:hueOff val="-78595"/>
                <a:satOff val="12505"/>
                <a:lumOff val="13871"/>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11" name="Tag">
              <a:extLst>
                <a:ext uri="{FF2B5EF4-FFF2-40B4-BE49-F238E27FC236}">
                  <a16:creationId xmlns:a16="http://schemas.microsoft.com/office/drawing/2014/main" id="{41C4FFA4-A008-C04B-A8C8-ED7FEA9EC613}"/>
                </a:ext>
              </a:extLst>
            </p:cNvPr>
            <p:cNvSpPr/>
            <p:nvPr/>
          </p:nvSpPr>
          <p:spPr>
            <a:xfrm rot="16200000">
              <a:off x="5351123" y="2913645"/>
              <a:ext cx="315858" cy="511626"/>
            </a:xfrm>
            <a:custGeom>
              <a:avLst/>
              <a:gdLst/>
              <a:ahLst/>
              <a:cxnLst>
                <a:cxn ang="0">
                  <a:pos x="wd2" y="hd2"/>
                </a:cxn>
                <a:cxn ang="5400000">
                  <a:pos x="wd2" y="hd2"/>
                </a:cxn>
                <a:cxn ang="10800000">
                  <a:pos x="wd2" y="hd2"/>
                </a:cxn>
                <a:cxn ang="16200000">
                  <a:pos x="wd2" y="hd2"/>
                </a:cxn>
              </a:cxnLst>
              <a:rect l="0" t="0" r="r" b="b"/>
              <a:pathLst>
                <a:path w="21600" h="21600" extrusionOk="0">
                  <a:moveTo>
                    <a:pt x="5324" y="0"/>
                  </a:moveTo>
                  <a:lnTo>
                    <a:pt x="0" y="3825"/>
                  </a:lnTo>
                  <a:lnTo>
                    <a:pt x="0" y="21600"/>
                  </a:lnTo>
                  <a:lnTo>
                    <a:pt x="21600" y="21600"/>
                  </a:lnTo>
                  <a:lnTo>
                    <a:pt x="21600" y="3825"/>
                  </a:lnTo>
                  <a:lnTo>
                    <a:pt x="16276" y="0"/>
                  </a:lnTo>
                  <a:lnTo>
                    <a:pt x="5324" y="0"/>
                  </a:lnTo>
                  <a:close/>
                  <a:moveTo>
                    <a:pt x="10792" y="2730"/>
                  </a:moveTo>
                  <a:cubicBezTo>
                    <a:pt x="11767" y="2730"/>
                    <a:pt x="12557" y="3217"/>
                    <a:pt x="12557" y="3818"/>
                  </a:cubicBezTo>
                  <a:cubicBezTo>
                    <a:pt x="12557" y="4420"/>
                    <a:pt x="11767" y="4908"/>
                    <a:pt x="10792" y="4908"/>
                  </a:cubicBezTo>
                  <a:cubicBezTo>
                    <a:pt x="9816" y="4908"/>
                    <a:pt x="9026" y="4420"/>
                    <a:pt x="9026" y="3818"/>
                  </a:cubicBezTo>
                  <a:cubicBezTo>
                    <a:pt x="9026" y="3217"/>
                    <a:pt x="9816" y="2730"/>
                    <a:pt x="10792" y="2730"/>
                  </a:cubicBezTo>
                  <a:close/>
                </a:path>
              </a:pathLst>
            </a:custGeom>
            <a:solidFill>
              <a:schemeClr val="accent1">
                <a:hueOff val="-78595"/>
                <a:satOff val="12505"/>
                <a:lumOff val="13871"/>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12" name="Globe">
              <a:extLst>
                <a:ext uri="{FF2B5EF4-FFF2-40B4-BE49-F238E27FC236}">
                  <a16:creationId xmlns:a16="http://schemas.microsoft.com/office/drawing/2014/main" id="{AAD35E2C-A8B2-BF4D-9B92-DC083FC17035}"/>
                </a:ext>
              </a:extLst>
            </p:cNvPr>
            <p:cNvSpPr/>
            <p:nvPr/>
          </p:nvSpPr>
          <p:spPr>
            <a:xfrm>
              <a:off x="4180882" y="4412600"/>
              <a:ext cx="443515" cy="547017"/>
            </a:xfrm>
            <a:custGeom>
              <a:avLst/>
              <a:gdLst/>
              <a:ahLst/>
              <a:cxnLst>
                <a:cxn ang="0">
                  <a:pos x="wd2" y="hd2"/>
                </a:cxn>
                <a:cxn ang="5400000">
                  <a:pos x="wd2" y="hd2"/>
                </a:cxn>
                <a:cxn ang="10800000">
                  <a:pos x="wd2" y="hd2"/>
                </a:cxn>
                <a:cxn ang="16200000">
                  <a:pos x="wd2" y="hd2"/>
                </a:cxn>
              </a:cxnLst>
              <a:rect l="0" t="0" r="r" b="b"/>
              <a:pathLst>
                <a:path w="19148" h="21351" extrusionOk="0">
                  <a:moveTo>
                    <a:pt x="5834" y="0"/>
                  </a:moveTo>
                  <a:cubicBezTo>
                    <a:pt x="5463" y="171"/>
                    <a:pt x="5099" y="359"/>
                    <a:pt x="4747" y="566"/>
                  </a:cubicBezTo>
                  <a:lnTo>
                    <a:pt x="4400" y="119"/>
                  </a:lnTo>
                  <a:lnTo>
                    <a:pt x="3812" y="496"/>
                  </a:lnTo>
                  <a:lnTo>
                    <a:pt x="4164" y="944"/>
                  </a:lnTo>
                  <a:cubicBezTo>
                    <a:pt x="-337" y="4044"/>
                    <a:pt x="-1359" y="9861"/>
                    <a:pt x="1932" y="14080"/>
                  </a:cubicBezTo>
                  <a:cubicBezTo>
                    <a:pt x="3483" y="16067"/>
                    <a:pt x="5762" y="17420"/>
                    <a:pt x="8377" y="17915"/>
                  </a:cubicBezTo>
                  <a:cubicBezTo>
                    <a:pt x="8500" y="18331"/>
                    <a:pt x="8829" y="18672"/>
                    <a:pt x="9258" y="18837"/>
                  </a:cubicBezTo>
                  <a:lnTo>
                    <a:pt x="9258" y="19743"/>
                  </a:lnTo>
                  <a:lnTo>
                    <a:pt x="4469" y="19743"/>
                  </a:lnTo>
                  <a:cubicBezTo>
                    <a:pt x="3905" y="19743"/>
                    <a:pt x="3441" y="20158"/>
                    <a:pt x="3441" y="20675"/>
                  </a:cubicBezTo>
                  <a:lnTo>
                    <a:pt x="3441" y="21351"/>
                  </a:lnTo>
                  <a:lnTo>
                    <a:pt x="16269" y="21351"/>
                  </a:lnTo>
                  <a:lnTo>
                    <a:pt x="16269" y="20680"/>
                  </a:lnTo>
                  <a:cubicBezTo>
                    <a:pt x="16269" y="20169"/>
                    <a:pt x="15811" y="19748"/>
                    <a:pt x="15241" y="19748"/>
                  </a:cubicBezTo>
                  <a:lnTo>
                    <a:pt x="10457" y="19748"/>
                  </a:lnTo>
                  <a:lnTo>
                    <a:pt x="10457" y="18842"/>
                  </a:lnTo>
                  <a:cubicBezTo>
                    <a:pt x="10822" y="18704"/>
                    <a:pt x="11116" y="18437"/>
                    <a:pt x="11269" y="18102"/>
                  </a:cubicBezTo>
                  <a:cubicBezTo>
                    <a:pt x="13061" y="17990"/>
                    <a:pt x="14800" y="17468"/>
                    <a:pt x="16333" y="16552"/>
                  </a:cubicBezTo>
                  <a:lnTo>
                    <a:pt x="16680" y="17000"/>
                  </a:lnTo>
                  <a:lnTo>
                    <a:pt x="17268" y="16620"/>
                  </a:lnTo>
                  <a:lnTo>
                    <a:pt x="16921" y="16174"/>
                  </a:lnTo>
                  <a:cubicBezTo>
                    <a:pt x="17256" y="15945"/>
                    <a:pt x="17573" y="15694"/>
                    <a:pt x="17872" y="15433"/>
                  </a:cubicBezTo>
                  <a:lnTo>
                    <a:pt x="17039" y="14661"/>
                  </a:lnTo>
                  <a:cubicBezTo>
                    <a:pt x="16780" y="14885"/>
                    <a:pt x="16509" y="15098"/>
                    <a:pt x="16227" y="15295"/>
                  </a:cubicBezTo>
                  <a:lnTo>
                    <a:pt x="15799" y="14741"/>
                  </a:lnTo>
                  <a:cubicBezTo>
                    <a:pt x="19436" y="12200"/>
                    <a:pt x="20241" y="7486"/>
                    <a:pt x="17567" y="4060"/>
                  </a:cubicBezTo>
                  <a:cubicBezTo>
                    <a:pt x="14894" y="630"/>
                    <a:pt x="9723" y="-249"/>
                    <a:pt x="5869" y="2010"/>
                  </a:cubicBezTo>
                  <a:lnTo>
                    <a:pt x="5439" y="1455"/>
                  </a:lnTo>
                  <a:cubicBezTo>
                    <a:pt x="5739" y="1279"/>
                    <a:pt x="6051" y="1115"/>
                    <a:pt x="6368" y="971"/>
                  </a:cubicBezTo>
                  <a:lnTo>
                    <a:pt x="5834" y="0"/>
                  </a:lnTo>
                  <a:close/>
                  <a:moveTo>
                    <a:pt x="4851" y="1838"/>
                  </a:moveTo>
                  <a:lnTo>
                    <a:pt x="5281" y="2387"/>
                  </a:lnTo>
                  <a:cubicBezTo>
                    <a:pt x="1644" y="4928"/>
                    <a:pt x="839" y="9637"/>
                    <a:pt x="3513" y="13068"/>
                  </a:cubicBezTo>
                  <a:cubicBezTo>
                    <a:pt x="6186" y="16498"/>
                    <a:pt x="11357" y="17377"/>
                    <a:pt x="15211" y="15119"/>
                  </a:cubicBezTo>
                  <a:lnTo>
                    <a:pt x="15639" y="15668"/>
                  </a:lnTo>
                  <a:cubicBezTo>
                    <a:pt x="13659" y="16840"/>
                    <a:pt x="11304" y="17282"/>
                    <a:pt x="8959" y="16920"/>
                  </a:cubicBezTo>
                  <a:cubicBezTo>
                    <a:pt x="6497" y="16536"/>
                    <a:pt x="4346" y="15306"/>
                    <a:pt x="2907" y="13457"/>
                  </a:cubicBezTo>
                  <a:cubicBezTo>
                    <a:pt x="-2" y="9729"/>
                    <a:pt x="891" y="4587"/>
                    <a:pt x="4851" y="1838"/>
                  </a:cubicBezTo>
                  <a:close/>
                </a:path>
              </a:pathLst>
            </a:custGeom>
            <a:solidFill>
              <a:schemeClr val="accent2">
                <a:hueOff val="50042"/>
                <a:satOff val="8963"/>
                <a:lumOff val="14616"/>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13" name="Europe Globe">
              <a:extLst>
                <a:ext uri="{FF2B5EF4-FFF2-40B4-BE49-F238E27FC236}">
                  <a16:creationId xmlns:a16="http://schemas.microsoft.com/office/drawing/2014/main" id="{B60057F8-04A7-6E44-A8F8-1F268B3D87B3}"/>
                </a:ext>
              </a:extLst>
            </p:cNvPr>
            <p:cNvSpPr/>
            <p:nvPr/>
          </p:nvSpPr>
          <p:spPr>
            <a:xfrm>
              <a:off x="5248486" y="4400247"/>
              <a:ext cx="548058" cy="547017"/>
            </a:xfrm>
            <a:custGeom>
              <a:avLst/>
              <a:gdLst/>
              <a:ahLst/>
              <a:cxnLst>
                <a:cxn ang="0">
                  <a:pos x="wd2" y="hd2"/>
                </a:cxn>
                <a:cxn ang="5400000">
                  <a:pos x="wd2" y="hd2"/>
                </a:cxn>
                <a:cxn ang="10800000">
                  <a:pos x="wd2" y="hd2"/>
                </a:cxn>
                <a:cxn ang="16200000">
                  <a:pos x="wd2" y="hd2"/>
                </a:cxn>
              </a:cxnLst>
              <a:rect l="0" t="0" r="r" b="b"/>
              <a:pathLst>
                <a:path w="21503" h="21600" extrusionOk="0">
                  <a:moveTo>
                    <a:pt x="10763" y="0"/>
                  </a:moveTo>
                  <a:cubicBezTo>
                    <a:pt x="8816" y="0"/>
                    <a:pt x="6993" y="533"/>
                    <a:pt x="5416" y="1448"/>
                  </a:cubicBezTo>
                  <a:lnTo>
                    <a:pt x="5364" y="1475"/>
                  </a:lnTo>
                  <a:lnTo>
                    <a:pt x="5259" y="1533"/>
                  </a:lnTo>
                  <a:lnTo>
                    <a:pt x="5173" y="1582"/>
                  </a:lnTo>
                  <a:lnTo>
                    <a:pt x="5091" y="1633"/>
                  </a:lnTo>
                  <a:lnTo>
                    <a:pt x="4999" y="1690"/>
                  </a:lnTo>
                  <a:lnTo>
                    <a:pt x="4949" y="1724"/>
                  </a:lnTo>
                  <a:lnTo>
                    <a:pt x="5018" y="1682"/>
                  </a:lnTo>
                  <a:lnTo>
                    <a:pt x="5073" y="1651"/>
                  </a:lnTo>
                  <a:lnTo>
                    <a:pt x="5123" y="1623"/>
                  </a:lnTo>
                  <a:lnTo>
                    <a:pt x="5126" y="1624"/>
                  </a:lnTo>
                  <a:lnTo>
                    <a:pt x="5039" y="1678"/>
                  </a:lnTo>
                  <a:cubicBezTo>
                    <a:pt x="4968" y="1723"/>
                    <a:pt x="4893" y="1763"/>
                    <a:pt x="4824" y="1810"/>
                  </a:cubicBezTo>
                  <a:lnTo>
                    <a:pt x="4926" y="1741"/>
                  </a:lnTo>
                  <a:lnTo>
                    <a:pt x="4931" y="1737"/>
                  </a:lnTo>
                  <a:lnTo>
                    <a:pt x="4949" y="1724"/>
                  </a:lnTo>
                  <a:lnTo>
                    <a:pt x="4860" y="1781"/>
                  </a:lnTo>
                  <a:lnTo>
                    <a:pt x="4840" y="1794"/>
                  </a:lnTo>
                  <a:lnTo>
                    <a:pt x="4817" y="1811"/>
                  </a:lnTo>
                  <a:lnTo>
                    <a:pt x="4782" y="1833"/>
                  </a:lnTo>
                  <a:lnTo>
                    <a:pt x="4762" y="1848"/>
                  </a:lnTo>
                  <a:lnTo>
                    <a:pt x="4758" y="1850"/>
                  </a:lnTo>
                  <a:lnTo>
                    <a:pt x="4723" y="1874"/>
                  </a:lnTo>
                  <a:lnTo>
                    <a:pt x="4701" y="1889"/>
                  </a:lnTo>
                  <a:lnTo>
                    <a:pt x="4639" y="1932"/>
                  </a:lnTo>
                  <a:lnTo>
                    <a:pt x="4664" y="1917"/>
                  </a:lnTo>
                  <a:lnTo>
                    <a:pt x="4562" y="1993"/>
                  </a:lnTo>
                  <a:lnTo>
                    <a:pt x="4484" y="2049"/>
                  </a:lnTo>
                  <a:lnTo>
                    <a:pt x="4437" y="2087"/>
                  </a:lnTo>
                  <a:lnTo>
                    <a:pt x="4413" y="2111"/>
                  </a:lnTo>
                  <a:cubicBezTo>
                    <a:pt x="4345" y="2162"/>
                    <a:pt x="4275" y="2211"/>
                    <a:pt x="4207" y="2264"/>
                  </a:cubicBezTo>
                  <a:lnTo>
                    <a:pt x="4221" y="2252"/>
                  </a:lnTo>
                  <a:lnTo>
                    <a:pt x="4281" y="2203"/>
                  </a:lnTo>
                  <a:lnTo>
                    <a:pt x="4341" y="2155"/>
                  </a:lnTo>
                  <a:lnTo>
                    <a:pt x="4433" y="2082"/>
                  </a:lnTo>
                  <a:lnTo>
                    <a:pt x="4541" y="2003"/>
                  </a:lnTo>
                  <a:lnTo>
                    <a:pt x="4452" y="2067"/>
                  </a:lnTo>
                  <a:lnTo>
                    <a:pt x="4380" y="2119"/>
                  </a:lnTo>
                  <a:lnTo>
                    <a:pt x="4310" y="2171"/>
                  </a:lnTo>
                  <a:lnTo>
                    <a:pt x="4209" y="2249"/>
                  </a:lnTo>
                  <a:lnTo>
                    <a:pt x="4134" y="2308"/>
                  </a:lnTo>
                  <a:lnTo>
                    <a:pt x="4119" y="2323"/>
                  </a:lnTo>
                  <a:lnTo>
                    <a:pt x="4082" y="2353"/>
                  </a:lnTo>
                  <a:lnTo>
                    <a:pt x="4000" y="2421"/>
                  </a:lnTo>
                  <a:cubicBezTo>
                    <a:pt x="3953" y="2459"/>
                    <a:pt x="3908" y="2498"/>
                    <a:pt x="3863" y="2537"/>
                  </a:cubicBezTo>
                  <a:cubicBezTo>
                    <a:pt x="3848" y="2549"/>
                    <a:pt x="3834" y="2561"/>
                    <a:pt x="3819" y="2574"/>
                  </a:cubicBezTo>
                  <a:lnTo>
                    <a:pt x="3700" y="2680"/>
                  </a:lnTo>
                  <a:lnTo>
                    <a:pt x="3543" y="2826"/>
                  </a:lnTo>
                  <a:lnTo>
                    <a:pt x="3518" y="2851"/>
                  </a:lnTo>
                  <a:cubicBezTo>
                    <a:pt x="3244" y="3104"/>
                    <a:pt x="2984" y="3369"/>
                    <a:pt x="2738" y="3648"/>
                  </a:cubicBezTo>
                  <a:lnTo>
                    <a:pt x="2736" y="3649"/>
                  </a:lnTo>
                  <a:lnTo>
                    <a:pt x="2661" y="3727"/>
                  </a:lnTo>
                  <a:lnTo>
                    <a:pt x="2642" y="3747"/>
                  </a:lnTo>
                  <a:lnTo>
                    <a:pt x="2594" y="3803"/>
                  </a:lnTo>
                  <a:lnTo>
                    <a:pt x="2544" y="3865"/>
                  </a:lnTo>
                  <a:lnTo>
                    <a:pt x="2535" y="3873"/>
                  </a:lnTo>
                  <a:cubicBezTo>
                    <a:pt x="2485" y="3934"/>
                    <a:pt x="2437" y="3997"/>
                    <a:pt x="2388" y="4058"/>
                  </a:cubicBezTo>
                  <a:lnTo>
                    <a:pt x="2368" y="4082"/>
                  </a:lnTo>
                  <a:lnTo>
                    <a:pt x="2316" y="4153"/>
                  </a:lnTo>
                  <a:lnTo>
                    <a:pt x="2254" y="4237"/>
                  </a:lnTo>
                  <a:cubicBezTo>
                    <a:pt x="2252" y="4239"/>
                    <a:pt x="2251" y="4243"/>
                    <a:pt x="2249" y="4245"/>
                  </a:cubicBezTo>
                  <a:lnTo>
                    <a:pt x="2140" y="4387"/>
                  </a:lnTo>
                  <a:lnTo>
                    <a:pt x="2087" y="4461"/>
                  </a:lnTo>
                  <a:lnTo>
                    <a:pt x="2080" y="4471"/>
                  </a:lnTo>
                  <a:lnTo>
                    <a:pt x="2015" y="4558"/>
                  </a:lnTo>
                  <a:cubicBezTo>
                    <a:pt x="1836" y="4811"/>
                    <a:pt x="1670" y="5073"/>
                    <a:pt x="1512" y="5341"/>
                  </a:cubicBezTo>
                  <a:lnTo>
                    <a:pt x="1502" y="5358"/>
                  </a:lnTo>
                  <a:cubicBezTo>
                    <a:pt x="800" y="6562"/>
                    <a:pt x="315" y="7908"/>
                    <a:pt x="121" y="9349"/>
                  </a:cubicBezTo>
                  <a:cubicBezTo>
                    <a:pt x="-23" y="10211"/>
                    <a:pt x="-97" y="11471"/>
                    <a:pt x="238" y="12968"/>
                  </a:cubicBezTo>
                  <a:cubicBezTo>
                    <a:pt x="240" y="12974"/>
                    <a:pt x="242" y="12979"/>
                    <a:pt x="244" y="12985"/>
                  </a:cubicBezTo>
                  <a:cubicBezTo>
                    <a:pt x="286" y="13171"/>
                    <a:pt x="334" y="13361"/>
                    <a:pt x="389" y="13554"/>
                  </a:cubicBezTo>
                  <a:cubicBezTo>
                    <a:pt x="1604" y="18177"/>
                    <a:pt x="5788" y="21600"/>
                    <a:pt x="10763" y="21600"/>
                  </a:cubicBezTo>
                  <a:cubicBezTo>
                    <a:pt x="16685" y="21600"/>
                    <a:pt x="21503" y="16755"/>
                    <a:pt x="21503" y="10800"/>
                  </a:cubicBezTo>
                  <a:cubicBezTo>
                    <a:pt x="21503" y="4845"/>
                    <a:pt x="16685" y="0"/>
                    <a:pt x="10763" y="0"/>
                  </a:cubicBezTo>
                  <a:close/>
                  <a:moveTo>
                    <a:pt x="10763" y="54"/>
                  </a:moveTo>
                  <a:cubicBezTo>
                    <a:pt x="15772" y="54"/>
                    <a:pt x="19975" y="3543"/>
                    <a:pt x="21126" y="8228"/>
                  </a:cubicBezTo>
                  <a:lnTo>
                    <a:pt x="21105" y="8182"/>
                  </a:lnTo>
                  <a:lnTo>
                    <a:pt x="21098" y="8186"/>
                  </a:lnTo>
                  <a:lnTo>
                    <a:pt x="21120" y="8327"/>
                  </a:lnTo>
                  <a:lnTo>
                    <a:pt x="21135" y="8312"/>
                  </a:lnTo>
                  <a:lnTo>
                    <a:pt x="21148" y="8347"/>
                  </a:lnTo>
                  <a:lnTo>
                    <a:pt x="21160" y="8428"/>
                  </a:lnTo>
                  <a:lnTo>
                    <a:pt x="21178" y="8465"/>
                  </a:lnTo>
                  <a:lnTo>
                    <a:pt x="21172" y="8427"/>
                  </a:lnTo>
                  <a:lnTo>
                    <a:pt x="21192" y="8482"/>
                  </a:lnTo>
                  <a:lnTo>
                    <a:pt x="21195" y="8491"/>
                  </a:lnTo>
                  <a:cubicBezTo>
                    <a:pt x="21228" y="8643"/>
                    <a:pt x="21260" y="8795"/>
                    <a:pt x="21287" y="8950"/>
                  </a:cubicBezTo>
                  <a:lnTo>
                    <a:pt x="21289" y="8958"/>
                  </a:lnTo>
                  <a:lnTo>
                    <a:pt x="21309" y="9083"/>
                  </a:lnTo>
                  <a:lnTo>
                    <a:pt x="21329" y="9196"/>
                  </a:lnTo>
                  <a:cubicBezTo>
                    <a:pt x="21336" y="9242"/>
                    <a:pt x="21341" y="9289"/>
                    <a:pt x="21347" y="9336"/>
                  </a:cubicBezTo>
                  <a:lnTo>
                    <a:pt x="21344" y="9334"/>
                  </a:lnTo>
                  <a:lnTo>
                    <a:pt x="21367" y="9561"/>
                  </a:lnTo>
                  <a:lnTo>
                    <a:pt x="21386" y="9696"/>
                  </a:lnTo>
                  <a:lnTo>
                    <a:pt x="21401" y="9803"/>
                  </a:lnTo>
                  <a:cubicBezTo>
                    <a:pt x="21402" y="9814"/>
                    <a:pt x="21402" y="9825"/>
                    <a:pt x="21403" y="9835"/>
                  </a:cubicBezTo>
                  <a:lnTo>
                    <a:pt x="21403" y="9931"/>
                  </a:lnTo>
                  <a:lnTo>
                    <a:pt x="21393" y="9841"/>
                  </a:lnTo>
                  <a:lnTo>
                    <a:pt x="21393" y="9903"/>
                  </a:lnTo>
                  <a:lnTo>
                    <a:pt x="21401" y="9953"/>
                  </a:lnTo>
                  <a:lnTo>
                    <a:pt x="21401" y="9960"/>
                  </a:lnTo>
                  <a:lnTo>
                    <a:pt x="21399" y="10002"/>
                  </a:lnTo>
                  <a:lnTo>
                    <a:pt x="21391" y="9963"/>
                  </a:lnTo>
                  <a:lnTo>
                    <a:pt x="21381" y="9989"/>
                  </a:lnTo>
                  <a:lnTo>
                    <a:pt x="21381" y="10051"/>
                  </a:lnTo>
                  <a:lnTo>
                    <a:pt x="21396" y="10211"/>
                  </a:lnTo>
                  <a:lnTo>
                    <a:pt x="21398" y="10253"/>
                  </a:lnTo>
                  <a:lnTo>
                    <a:pt x="21393" y="10251"/>
                  </a:lnTo>
                  <a:lnTo>
                    <a:pt x="21393" y="10317"/>
                  </a:lnTo>
                  <a:lnTo>
                    <a:pt x="21361" y="10303"/>
                  </a:lnTo>
                  <a:lnTo>
                    <a:pt x="21351" y="10376"/>
                  </a:lnTo>
                  <a:lnTo>
                    <a:pt x="21356" y="10489"/>
                  </a:lnTo>
                  <a:lnTo>
                    <a:pt x="21369" y="10510"/>
                  </a:lnTo>
                  <a:lnTo>
                    <a:pt x="21372" y="10349"/>
                  </a:lnTo>
                  <a:lnTo>
                    <a:pt x="21384" y="10541"/>
                  </a:lnTo>
                  <a:lnTo>
                    <a:pt x="21391" y="10549"/>
                  </a:lnTo>
                  <a:lnTo>
                    <a:pt x="21394" y="10487"/>
                  </a:lnTo>
                  <a:lnTo>
                    <a:pt x="21408" y="10522"/>
                  </a:lnTo>
                  <a:lnTo>
                    <a:pt x="21409" y="10591"/>
                  </a:lnTo>
                  <a:lnTo>
                    <a:pt x="21413" y="10670"/>
                  </a:lnTo>
                  <a:lnTo>
                    <a:pt x="21389" y="10813"/>
                  </a:lnTo>
                  <a:lnTo>
                    <a:pt x="21393" y="10926"/>
                  </a:lnTo>
                  <a:lnTo>
                    <a:pt x="21403" y="10960"/>
                  </a:lnTo>
                  <a:lnTo>
                    <a:pt x="21414" y="10817"/>
                  </a:lnTo>
                  <a:lnTo>
                    <a:pt x="21416" y="10810"/>
                  </a:lnTo>
                  <a:lnTo>
                    <a:pt x="21416" y="10835"/>
                  </a:lnTo>
                  <a:lnTo>
                    <a:pt x="21416" y="11031"/>
                  </a:lnTo>
                  <a:lnTo>
                    <a:pt x="21401" y="11238"/>
                  </a:lnTo>
                  <a:lnTo>
                    <a:pt x="21394" y="11324"/>
                  </a:lnTo>
                  <a:lnTo>
                    <a:pt x="21398" y="11445"/>
                  </a:lnTo>
                  <a:lnTo>
                    <a:pt x="21382" y="11583"/>
                  </a:lnTo>
                  <a:lnTo>
                    <a:pt x="21364" y="11658"/>
                  </a:lnTo>
                  <a:lnTo>
                    <a:pt x="21352" y="11820"/>
                  </a:lnTo>
                  <a:lnTo>
                    <a:pt x="21352" y="11936"/>
                  </a:lnTo>
                  <a:lnTo>
                    <a:pt x="21356" y="12009"/>
                  </a:lnTo>
                  <a:lnTo>
                    <a:pt x="21366" y="12027"/>
                  </a:lnTo>
                  <a:lnTo>
                    <a:pt x="21376" y="11982"/>
                  </a:lnTo>
                  <a:lnTo>
                    <a:pt x="21369" y="12089"/>
                  </a:lnTo>
                  <a:lnTo>
                    <a:pt x="21369" y="12100"/>
                  </a:lnTo>
                  <a:cubicBezTo>
                    <a:pt x="21359" y="12182"/>
                    <a:pt x="21344" y="12263"/>
                    <a:pt x="21332" y="12345"/>
                  </a:cubicBezTo>
                  <a:lnTo>
                    <a:pt x="21349" y="12158"/>
                  </a:lnTo>
                  <a:lnTo>
                    <a:pt x="21339" y="12170"/>
                  </a:lnTo>
                  <a:lnTo>
                    <a:pt x="21351" y="11961"/>
                  </a:lnTo>
                  <a:lnTo>
                    <a:pt x="21342" y="11837"/>
                  </a:lnTo>
                  <a:lnTo>
                    <a:pt x="21326" y="12051"/>
                  </a:lnTo>
                  <a:lnTo>
                    <a:pt x="21326" y="12175"/>
                  </a:lnTo>
                  <a:lnTo>
                    <a:pt x="21312" y="12317"/>
                  </a:lnTo>
                  <a:lnTo>
                    <a:pt x="21299" y="12465"/>
                  </a:lnTo>
                  <a:lnTo>
                    <a:pt x="21285" y="12589"/>
                  </a:lnTo>
                  <a:lnTo>
                    <a:pt x="21269" y="12724"/>
                  </a:lnTo>
                  <a:lnTo>
                    <a:pt x="21252" y="12825"/>
                  </a:lnTo>
                  <a:lnTo>
                    <a:pt x="21239" y="12901"/>
                  </a:lnTo>
                  <a:cubicBezTo>
                    <a:pt x="21236" y="12915"/>
                    <a:pt x="21233" y="12929"/>
                    <a:pt x="21230" y="12943"/>
                  </a:cubicBezTo>
                  <a:lnTo>
                    <a:pt x="21208" y="13042"/>
                  </a:lnTo>
                  <a:lnTo>
                    <a:pt x="21187" y="13136"/>
                  </a:lnTo>
                  <a:cubicBezTo>
                    <a:pt x="21179" y="13172"/>
                    <a:pt x="21166" y="13205"/>
                    <a:pt x="21158" y="13241"/>
                  </a:cubicBezTo>
                  <a:cubicBezTo>
                    <a:pt x="20055" y="17992"/>
                    <a:pt x="15819" y="21546"/>
                    <a:pt x="10763" y="21546"/>
                  </a:cubicBezTo>
                  <a:cubicBezTo>
                    <a:pt x="6628" y="21546"/>
                    <a:pt x="3050" y="19164"/>
                    <a:pt x="1275" y="15700"/>
                  </a:cubicBezTo>
                  <a:lnTo>
                    <a:pt x="1278" y="15702"/>
                  </a:lnTo>
                  <a:lnTo>
                    <a:pt x="1303" y="15725"/>
                  </a:lnTo>
                  <a:lnTo>
                    <a:pt x="1315" y="15708"/>
                  </a:lnTo>
                  <a:lnTo>
                    <a:pt x="1390" y="15769"/>
                  </a:lnTo>
                  <a:lnTo>
                    <a:pt x="1417" y="15776"/>
                  </a:lnTo>
                  <a:lnTo>
                    <a:pt x="1412" y="15671"/>
                  </a:lnTo>
                  <a:lnTo>
                    <a:pt x="1385" y="15591"/>
                  </a:lnTo>
                  <a:lnTo>
                    <a:pt x="1333" y="15419"/>
                  </a:lnTo>
                  <a:lnTo>
                    <a:pt x="1298" y="15338"/>
                  </a:lnTo>
                  <a:lnTo>
                    <a:pt x="1226" y="15217"/>
                  </a:lnTo>
                  <a:lnTo>
                    <a:pt x="1157" y="15082"/>
                  </a:lnTo>
                  <a:lnTo>
                    <a:pt x="1044" y="14791"/>
                  </a:lnTo>
                  <a:lnTo>
                    <a:pt x="923" y="14497"/>
                  </a:lnTo>
                  <a:lnTo>
                    <a:pt x="819" y="14289"/>
                  </a:lnTo>
                  <a:lnTo>
                    <a:pt x="687" y="13954"/>
                  </a:lnTo>
                  <a:lnTo>
                    <a:pt x="618" y="13816"/>
                  </a:lnTo>
                  <a:lnTo>
                    <a:pt x="623" y="13783"/>
                  </a:lnTo>
                  <a:lnTo>
                    <a:pt x="592" y="13650"/>
                  </a:lnTo>
                  <a:lnTo>
                    <a:pt x="498" y="13342"/>
                  </a:lnTo>
                  <a:lnTo>
                    <a:pt x="433" y="13116"/>
                  </a:lnTo>
                  <a:lnTo>
                    <a:pt x="399" y="13074"/>
                  </a:lnTo>
                  <a:lnTo>
                    <a:pt x="394" y="12961"/>
                  </a:lnTo>
                  <a:lnTo>
                    <a:pt x="317" y="12680"/>
                  </a:lnTo>
                  <a:lnTo>
                    <a:pt x="305" y="12601"/>
                  </a:lnTo>
                  <a:lnTo>
                    <a:pt x="337" y="12626"/>
                  </a:lnTo>
                  <a:lnTo>
                    <a:pt x="339" y="12547"/>
                  </a:lnTo>
                  <a:lnTo>
                    <a:pt x="319" y="12450"/>
                  </a:lnTo>
                  <a:lnTo>
                    <a:pt x="312" y="12175"/>
                  </a:lnTo>
                  <a:lnTo>
                    <a:pt x="309" y="12078"/>
                  </a:lnTo>
                  <a:lnTo>
                    <a:pt x="295" y="12032"/>
                  </a:lnTo>
                  <a:lnTo>
                    <a:pt x="295" y="11963"/>
                  </a:lnTo>
                  <a:lnTo>
                    <a:pt x="272" y="11711"/>
                  </a:lnTo>
                  <a:lnTo>
                    <a:pt x="254" y="11574"/>
                  </a:lnTo>
                  <a:lnTo>
                    <a:pt x="245" y="11510"/>
                  </a:lnTo>
                  <a:lnTo>
                    <a:pt x="222" y="11318"/>
                  </a:lnTo>
                  <a:lnTo>
                    <a:pt x="200" y="11204"/>
                  </a:lnTo>
                  <a:lnTo>
                    <a:pt x="193" y="11207"/>
                  </a:lnTo>
                  <a:lnTo>
                    <a:pt x="173" y="11004"/>
                  </a:lnTo>
                  <a:lnTo>
                    <a:pt x="173" y="10906"/>
                  </a:lnTo>
                  <a:lnTo>
                    <a:pt x="173" y="10771"/>
                  </a:lnTo>
                  <a:lnTo>
                    <a:pt x="168" y="10712"/>
                  </a:lnTo>
                  <a:lnTo>
                    <a:pt x="180" y="10652"/>
                  </a:lnTo>
                  <a:lnTo>
                    <a:pt x="188" y="10489"/>
                  </a:lnTo>
                  <a:lnTo>
                    <a:pt x="190" y="10349"/>
                  </a:lnTo>
                  <a:lnTo>
                    <a:pt x="192" y="10265"/>
                  </a:lnTo>
                  <a:lnTo>
                    <a:pt x="187" y="10187"/>
                  </a:lnTo>
                  <a:lnTo>
                    <a:pt x="210" y="10078"/>
                  </a:lnTo>
                  <a:lnTo>
                    <a:pt x="220" y="9911"/>
                  </a:lnTo>
                  <a:lnTo>
                    <a:pt x="220" y="9782"/>
                  </a:lnTo>
                  <a:lnTo>
                    <a:pt x="235" y="9681"/>
                  </a:lnTo>
                  <a:lnTo>
                    <a:pt x="247" y="9777"/>
                  </a:lnTo>
                  <a:lnTo>
                    <a:pt x="245" y="9598"/>
                  </a:lnTo>
                  <a:lnTo>
                    <a:pt x="245" y="9416"/>
                  </a:lnTo>
                  <a:lnTo>
                    <a:pt x="237" y="9442"/>
                  </a:lnTo>
                  <a:lnTo>
                    <a:pt x="228" y="9389"/>
                  </a:lnTo>
                  <a:lnTo>
                    <a:pt x="238" y="9260"/>
                  </a:lnTo>
                  <a:lnTo>
                    <a:pt x="259" y="9127"/>
                  </a:lnTo>
                  <a:lnTo>
                    <a:pt x="269" y="8977"/>
                  </a:lnTo>
                  <a:lnTo>
                    <a:pt x="282" y="8841"/>
                  </a:lnTo>
                  <a:lnTo>
                    <a:pt x="295" y="8800"/>
                  </a:lnTo>
                  <a:lnTo>
                    <a:pt x="326" y="8645"/>
                  </a:lnTo>
                  <a:lnTo>
                    <a:pt x="341" y="8539"/>
                  </a:lnTo>
                  <a:lnTo>
                    <a:pt x="374" y="8415"/>
                  </a:lnTo>
                  <a:lnTo>
                    <a:pt x="371" y="8395"/>
                  </a:lnTo>
                  <a:lnTo>
                    <a:pt x="351" y="8462"/>
                  </a:lnTo>
                  <a:lnTo>
                    <a:pt x="359" y="8381"/>
                  </a:lnTo>
                  <a:cubicBezTo>
                    <a:pt x="369" y="8337"/>
                    <a:pt x="382" y="8294"/>
                    <a:pt x="392" y="8250"/>
                  </a:cubicBezTo>
                  <a:cubicBezTo>
                    <a:pt x="393" y="8249"/>
                    <a:pt x="394" y="8248"/>
                    <a:pt x="394" y="8246"/>
                  </a:cubicBezTo>
                  <a:lnTo>
                    <a:pt x="401" y="8241"/>
                  </a:lnTo>
                  <a:lnTo>
                    <a:pt x="431" y="8117"/>
                  </a:lnTo>
                  <a:lnTo>
                    <a:pt x="429" y="8107"/>
                  </a:lnTo>
                  <a:cubicBezTo>
                    <a:pt x="876" y="6377"/>
                    <a:pt x="1738" y="4819"/>
                    <a:pt x="2907" y="3542"/>
                  </a:cubicBezTo>
                  <a:lnTo>
                    <a:pt x="2850" y="3631"/>
                  </a:lnTo>
                  <a:lnTo>
                    <a:pt x="2826" y="3695"/>
                  </a:lnTo>
                  <a:lnTo>
                    <a:pt x="2775" y="3779"/>
                  </a:lnTo>
                  <a:lnTo>
                    <a:pt x="2729" y="3846"/>
                  </a:lnTo>
                  <a:lnTo>
                    <a:pt x="2652" y="3944"/>
                  </a:lnTo>
                  <a:lnTo>
                    <a:pt x="2592" y="4038"/>
                  </a:lnTo>
                  <a:lnTo>
                    <a:pt x="2493" y="4158"/>
                  </a:lnTo>
                  <a:lnTo>
                    <a:pt x="2435" y="4245"/>
                  </a:lnTo>
                  <a:lnTo>
                    <a:pt x="2423" y="4279"/>
                  </a:lnTo>
                  <a:lnTo>
                    <a:pt x="2385" y="4333"/>
                  </a:lnTo>
                  <a:lnTo>
                    <a:pt x="2381" y="4348"/>
                  </a:lnTo>
                  <a:lnTo>
                    <a:pt x="2413" y="4311"/>
                  </a:lnTo>
                  <a:lnTo>
                    <a:pt x="2445" y="4289"/>
                  </a:lnTo>
                  <a:lnTo>
                    <a:pt x="2482" y="4249"/>
                  </a:lnTo>
                  <a:lnTo>
                    <a:pt x="2463" y="4291"/>
                  </a:lnTo>
                  <a:lnTo>
                    <a:pt x="2416" y="4378"/>
                  </a:lnTo>
                  <a:lnTo>
                    <a:pt x="2346" y="4493"/>
                  </a:lnTo>
                  <a:lnTo>
                    <a:pt x="2282" y="4622"/>
                  </a:lnTo>
                  <a:lnTo>
                    <a:pt x="2222" y="4713"/>
                  </a:lnTo>
                  <a:lnTo>
                    <a:pt x="2152" y="4802"/>
                  </a:lnTo>
                  <a:lnTo>
                    <a:pt x="2137" y="4829"/>
                  </a:lnTo>
                  <a:lnTo>
                    <a:pt x="2115" y="4924"/>
                  </a:lnTo>
                  <a:lnTo>
                    <a:pt x="2080" y="4983"/>
                  </a:lnTo>
                  <a:lnTo>
                    <a:pt x="1963" y="5137"/>
                  </a:lnTo>
                  <a:lnTo>
                    <a:pt x="1901" y="5210"/>
                  </a:lnTo>
                  <a:lnTo>
                    <a:pt x="1857" y="5232"/>
                  </a:lnTo>
                  <a:lnTo>
                    <a:pt x="1817" y="5277"/>
                  </a:lnTo>
                  <a:lnTo>
                    <a:pt x="1730" y="5393"/>
                  </a:lnTo>
                  <a:lnTo>
                    <a:pt x="1635" y="5526"/>
                  </a:lnTo>
                  <a:lnTo>
                    <a:pt x="1596" y="5594"/>
                  </a:lnTo>
                  <a:lnTo>
                    <a:pt x="1556" y="5647"/>
                  </a:lnTo>
                  <a:lnTo>
                    <a:pt x="1521" y="5722"/>
                  </a:lnTo>
                  <a:lnTo>
                    <a:pt x="1514" y="5752"/>
                  </a:lnTo>
                  <a:lnTo>
                    <a:pt x="1549" y="5738"/>
                  </a:lnTo>
                  <a:lnTo>
                    <a:pt x="1578" y="5715"/>
                  </a:lnTo>
                  <a:lnTo>
                    <a:pt x="1630" y="5668"/>
                  </a:lnTo>
                  <a:lnTo>
                    <a:pt x="1747" y="5520"/>
                  </a:lnTo>
                  <a:lnTo>
                    <a:pt x="1784" y="5488"/>
                  </a:lnTo>
                  <a:lnTo>
                    <a:pt x="1867" y="5380"/>
                  </a:lnTo>
                  <a:lnTo>
                    <a:pt x="1958" y="5277"/>
                  </a:lnTo>
                  <a:lnTo>
                    <a:pt x="2030" y="5208"/>
                  </a:lnTo>
                  <a:lnTo>
                    <a:pt x="2087" y="5179"/>
                  </a:lnTo>
                  <a:lnTo>
                    <a:pt x="2118" y="5200"/>
                  </a:lnTo>
                  <a:lnTo>
                    <a:pt x="2137" y="5238"/>
                  </a:lnTo>
                  <a:lnTo>
                    <a:pt x="2148" y="5331"/>
                  </a:lnTo>
                  <a:lnTo>
                    <a:pt x="2175" y="5326"/>
                  </a:lnTo>
                  <a:lnTo>
                    <a:pt x="2190" y="5365"/>
                  </a:lnTo>
                  <a:lnTo>
                    <a:pt x="2177" y="5422"/>
                  </a:lnTo>
                  <a:lnTo>
                    <a:pt x="2210" y="5464"/>
                  </a:lnTo>
                  <a:lnTo>
                    <a:pt x="2202" y="5570"/>
                  </a:lnTo>
                  <a:lnTo>
                    <a:pt x="2259" y="5599"/>
                  </a:lnTo>
                  <a:lnTo>
                    <a:pt x="2369" y="5514"/>
                  </a:lnTo>
                  <a:lnTo>
                    <a:pt x="2411" y="5479"/>
                  </a:lnTo>
                  <a:lnTo>
                    <a:pt x="2428" y="5440"/>
                  </a:lnTo>
                  <a:lnTo>
                    <a:pt x="2535" y="5375"/>
                  </a:lnTo>
                  <a:lnTo>
                    <a:pt x="2592" y="5277"/>
                  </a:lnTo>
                  <a:lnTo>
                    <a:pt x="2554" y="5361"/>
                  </a:lnTo>
                  <a:lnTo>
                    <a:pt x="2632" y="5296"/>
                  </a:lnTo>
                  <a:lnTo>
                    <a:pt x="2676" y="5292"/>
                  </a:lnTo>
                  <a:lnTo>
                    <a:pt x="2577" y="5358"/>
                  </a:lnTo>
                  <a:lnTo>
                    <a:pt x="2517" y="5442"/>
                  </a:lnTo>
                  <a:lnTo>
                    <a:pt x="2451" y="5449"/>
                  </a:lnTo>
                  <a:lnTo>
                    <a:pt x="2445" y="5462"/>
                  </a:lnTo>
                  <a:lnTo>
                    <a:pt x="2515" y="5477"/>
                  </a:lnTo>
                  <a:lnTo>
                    <a:pt x="2549" y="5491"/>
                  </a:lnTo>
                  <a:lnTo>
                    <a:pt x="2592" y="5464"/>
                  </a:lnTo>
                  <a:lnTo>
                    <a:pt x="2621" y="5424"/>
                  </a:lnTo>
                  <a:lnTo>
                    <a:pt x="2689" y="5366"/>
                  </a:lnTo>
                  <a:lnTo>
                    <a:pt x="2649" y="5420"/>
                  </a:lnTo>
                  <a:lnTo>
                    <a:pt x="2637" y="5449"/>
                  </a:lnTo>
                  <a:lnTo>
                    <a:pt x="2605" y="5474"/>
                  </a:lnTo>
                  <a:lnTo>
                    <a:pt x="2672" y="5509"/>
                  </a:lnTo>
                  <a:lnTo>
                    <a:pt x="2751" y="5489"/>
                  </a:lnTo>
                  <a:lnTo>
                    <a:pt x="2765" y="5452"/>
                  </a:lnTo>
                  <a:lnTo>
                    <a:pt x="2790" y="5471"/>
                  </a:lnTo>
                  <a:lnTo>
                    <a:pt x="2776" y="5474"/>
                  </a:lnTo>
                  <a:lnTo>
                    <a:pt x="2759" y="5548"/>
                  </a:lnTo>
                  <a:lnTo>
                    <a:pt x="2763" y="5690"/>
                  </a:lnTo>
                  <a:lnTo>
                    <a:pt x="2791" y="5642"/>
                  </a:lnTo>
                  <a:lnTo>
                    <a:pt x="2805" y="5488"/>
                  </a:lnTo>
                  <a:lnTo>
                    <a:pt x="2818" y="5563"/>
                  </a:lnTo>
                  <a:lnTo>
                    <a:pt x="2811" y="5627"/>
                  </a:lnTo>
                  <a:lnTo>
                    <a:pt x="2808" y="5674"/>
                  </a:lnTo>
                  <a:lnTo>
                    <a:pt x="2813" y="5747"/>
                  </a:lnTo>
                  <a:lnTo>
                    <a:pt x="2801" y="5802"/>
                  </a:lnTo>
                  <a:lnTo>
                    <a:pt x="2810" y="5870"/>
                  </a:lnTo>
                  <a:lnTo>
                    <a:pt x="2843" y="5860"/>
                  </a:lnTo>
                  <a:lnTo>
                    <a:pt x="2877" y="5809"/>
                  </a:lnTo>
                  <a:lnTo>
                    <a:pt x="2830" y="5846"/>
                  </a:lnTo>
                  <a:lnTo>
                    <a:pt x="2840" y="5797"/>
                  </a:lnTo>
                  <a:lnTo>
                    <a:pt x="2912" y="5725"/>
                  </a:lnTo>
                  <a:lnTo>
                    <a:pt x="2977" y="5691"/>
                  </a:lnTo>
                  <a:lnTo>
                    <a:pt x="2996" y="5695"/>
                  </a:lnTo>
                  <a:lnTo>
                    <a:pt x="3069" y="5716"/>
                  </a:lnTo>
                  <a:lnTo>
                    <a:pt x="3091" y="5814"/>
                  </a:lnTo>
                  <a:lnTo>
                    <a:pt x="3121" y="5903"/>
                  </a:lnTo>
                  <a:lnTo>
                    <a:pt x="3173" y="5987"/>
                  </a:lnTo>
                  <a:lnTo>
                    <a:pt x="3218" y="5947"/>
                  </a:lnTo>
                  <a:lnTo>
                    <a:pt x="3225" y="6058"/>
                  </a:lnTo>
                  <a:lnTo>
                    <a:pt x="3222" y="6230"/>
                  </a:lnTo>
                  <a:lnTo>
                    <a:pt x="3123" y="6100"/>
                  </a:lnTo>
                  <a:lnTo>
                    <a:pt x="3012" y="6164"/>
                  </a:lnTo>
                  <a:lnTo>
                    <a:pt x="2997" y="6253"/>
                  </a:lnTo>
                  <a:lnTo>
                    <a:pt x="3086" y="6324"/>
                  </a:lnTo>
                  <a:lnTo>
                    <a:pt x="3138" y="6403"/>
                  </a:lnTo>
                  <a:lnTo>
                    <a:pt x="3220" y="6599"/>
                  </a:lnTo>
                  <a:lnTo>
                    <a:pt x="3314" y="6679"/>
                  </a:lnTo>
                  <a:lnTo>
                    <a:pt x="3359" y="6582"/>
                  </a:lnTo>
                  <a:lnTo>
                    <a:pt x="3456" y="6516"/>
                  </a:lnTo>
                  <a:lnTo>
                    <a:pt x="3300" y="6498"/>
                  </a:lnTo>
                  <a:lnTo>
                    <a:pt x="3278" y="6331"/>
                  </a:lnTo>
                  <a:lnTo>
                    <a:pt x="3349" y="6156"/>
                  </a:lnTo>
                  <a:lnTo>
                    <a:pt x="3451" y="6068"/>
                  </a:lnTo>
                  <a:lnTo>
                    <a:pt x="3601" y="5961"/>
                  </a:lnTo>
                  <a:lnTo>
                    <a:pt x="3692" y="6013"/>
                  </a:lnTo>
                  <a:lnTo>
                    <a:pt x="3764" y="5890"/>
                  </a:lnTo>
                  <a:lnTo>
                    <a:pt x="3759" y="5745"/>
                  </a:lnTo>
                  <a:lnTo>
                    <a:pt x="3662" y="5583"/>
                  </a:lnTo>
                  <a:lnTo>
                    <a:pt x="3504" y="5498"/>
                  </a:lnTo>
                  <a:lnTo>
                    <a:pt x="3498" y="5419"/>
                  </a:lnTo>
                  <a:lnTo>
                    <a:pt x="3603" y="5484"/>
                  </a:lnTo>
                  <a:lnTo>
                    <a:pt x="3767" y="5553"/>
                  </a:lnTo>
                  <a:lnTo>
                    <a:pt x="3817" y="5652"/>
                  </a:lnTo>
                  <a:lnTo>
                    <a:pt x="3913" y="5693"/>
                  </a:lnTo>
                  <a:lnTo>
                    <a:pt x="3916" y="5791"/>
                  </a:lnTo>
                  <a:lnTo>
                    <a:pt x="3910" y="5939"/>
                  </a:lnTo>
                  <a:lnTo>
                    <a:pt x="3881" y="6164"/>
                  </a:lnTo>
                  <a:lnTo>
                    <a:pt x="3911" y="6319"/>
                  </a:lnTo>
                  <a:lnTo>
                    <a:pt x="4038" y="6380"/>
                  </a:lnTo>
                  <a:lnTo>
                    <a:pt x="4107" y="6509"/>
                  </a:lnTo>
                  <a:lnTo>
                    <a:pt x="4167" y="6550"/>
                  </a:lnTo>
                  <a:lnTo>
                    <a:pt x="4233" y="6588"/>
                  </a:lnTo>
                  <a:lnTo>
                    <a:pt x="4397" y="6491"/>
                  </a:lnTo>
                  <a:lnTo>
                    <a:pt x="4449" y="6423"/>
                  </a:lnTo>
                  <a:lnTo>
                    <a:pt x="4459" y="6343"/>
                  </a:lnTo>
                  <a:lnTo>
                    <a:pt x="4581" y="6243"/>
                  </a:lnTo>
                  <a:lnTo>
                    <a:pt x="4623" y="6163"/>
                  </a:lnTo>
                  <a:lnTo>
                    <a:pt x="4649" y="6004"/>
                  </a:lnTo>
                  <a:lnTo>
                    <a:pt x="4733" y="5886"/>
                  </a:lnTo>
                  <a:lnTo>
                    <a:pt x="4815" y="5737"/>
                  </a:lnTo>
                  <a:lnTo>
                    <a:pt x="4916" y="5732"/>
                  </a:lnTo>
                  <a:lnTo>
                    <a:pt x="5101" y="5568"/>
                  </a:lnTo>
                  <a:lnTo>
                    <a:pt x="5306" y="5393"/>
                  </a:lnTo>
                  <a:lnTo>
                    <a:pt x="5451" y="5287"/>
                  </a:lnTo>
                  <a:lnTo>
                    <a:pt x="5379" y="5259"/>
                  </a:lnTo>
                  <a:lnTo>
                    <a:pt x="5205" y="5238"/>
                  </a:lnTo>
                  <a:lnTo>
                    <a:pt x="5128" y="5148"/>
                  </a:lnTo>
                  <a:lnTo>
                    <a:pt x="5227" y="5063"/>
                  </a:lnTo>
                  <a:lnTo>
                    <a:pt x="5260" y="4984"/>
                  </a:lnTo>
                  <a:lnTo>
                    <a:pt x="5466" y="4908"/>
                  </a:lnTo>
                  <a:lnTo>
                    <a:pt x="5602" y="4878"/>
                  </a:lnTo>
                  <a:lnTo>
                    <a:pt x="5635" y="4745"/>
                  </a:lnTo>
                  <a:lnTo>
                    <a:pt x="5702" y="4710"/>
                  </a:lnTo>
                  <a:lnTo>
                    <a:pt x="5814" y="4604"/>
                  </a:lnTo>
                  <a:lnTo>
                    <a:pt x="5885" y="4530"/>
                  </a:lnTo>
                  <a:lnTo>
                    <a:pt x="5856" y="4478"/>
                  </a:lnTo>
                  <a:lnTo>
                    <a:pt x="5890" y="4403"/>
                  </a:lnTo>
                  <a:lnTo>
                    <a:pt x="5969" y="4281"/>
                  </a:lnTo>
                  <a:lnTo>
                    <a:pt x="5947" y="4235"/>
                  </a:lnTo>
                  <a:lnTo>
                    <a:pt x="5692" y="4286"/>
                  </a:lnTo>
                  <a:lnTo>
                    <a:pt x="5540" y="4334"/>
                  </a:lnTo>
                  <a:lnTo>
                    <a:pt x="5406" y="4267"/>
                  </a:lnTo>
                  <a:lnTo>
                    <a:pt x="5259" y="4378"/>
                  </a:lnTo>
                  <a:lnTo>
                    <a:pt x="5113" y="4456"/>
                  </a:lnTo>
                  <a:lnTo>
                    <a:pt x="5009" y="4481"/>
                  </a:lnTo>
                  <a:lnTo>
                    <a:pt x="4917" y="4456"/>
                  </a:lnTo>
                  <a:lnTo>
                    <a:pt x="4844" y="4380"/>
                  </a:lnTo>
                  <a:lnTo>
                    <a:pt x="4822" y="4257"/>
                  </a:lnTo>
                  <a:lnTo>
                    <a:pt x="4725" y="4331"/>
                  </a:lnTo>
                  <a:lnTo>
                    <a:pt x="4480" y="4427"/>
                  </a:lnTo>
                  <a:lnTo>
                    <a:pt x="4351" y="4410"/>
                  </a:lnTo>
                  <a:lnTo>
                    <a:pt x="4333" y="4351"/>
                  </a:lnTo>
                  <a:lnTo>
                    <a:pt x="4517" y="4186"/>
                  </a:lnTo>
                  <a:lnTo>
                    <a:pt x="4701" y="4094"/>
                  </a:lnTo>
                  <a:lnTo>
                    <a:pt x="4855" y="4043"/>
                  </a:lnTo>
                  <a:lnTo>
                    <a:pt x="4974" y="4040"/>
                  </a:lnTo>
                  <a:lnTo>
                    <a:pt x="5028" y="3947"/>
                  </a:lnTo>
                  <a:lnTo>
                    <a:pt x="5100" y="3813"/>
                  </a:lnTo>
                  <a:lnTo>
                    <a:pt x="5202" y="3722"/>
                  </a:lnTo>
                  <a:lnTo>
                    <a:pt x="5294" y="3619"/>
                  </a:lnTo>
                  <a:lnTo>
                    <a:pt x="5391" y="3560"/>
                  </a:lnTo>
                  <a:lnTo>
                    <a:pt x="5490" y="3483"/>
                  </a:lnTo>
                  <a:lnTo>
                    <a:pt x="5635" y="3345"/>
                  </a:lnTo>
                  <a:lnTo>
                    <a:pt x="5677" y="3240"/>
                  </a:lnTo>
                  <a:lnTo>
                    <a:pt x="5804" y="3212"/>
                  </a:lnTo>
                  <a:lnTo>
                    <a:pt x="5955" y="3188"/>
                  </a:lnTo>
                  <a:lnTo>
                    <a:pt x="6051" y="3091"/>
                  </a:lnTo>
                  <a:lnTo>
                    <a:pt x="6208" y="3111"/>
                  </a:lnTo>
                  <a:lnTo>
                    <a:pt x="6298" y="3149"/>
                  </a:lnTo>
                  <a:lnTo>
                    <a:pt x="6407" y="3237"/>
                  </a:lnTo>
                  <a:lnTo>
                    <a:pt x="6472" y="3328"/>
                  </a:lnTo>
                  <a:lnTo>
                    <a:pt x="6444" y="3402"/>
                  </a:lnTo>
                  <a:lnTo>
                    <a:pt x="6536" y="3415"/>
                  </a:lnTo>
                  <a:lnTo>
                    <a:pt x="6569" y="3471"/>
                  </a:lnTo>
                  <a:lnTo>
                    <a:pt x="6528" y="3558"/>
                  </a:lnTo>
                  <a:lnTo>
                    <a:pt x="6593" y="3636"/>
                  </a:lnTo>
                  <a:lnTo>
                    <a:pt x="6650" y="3658"/>
                  </a:lnTo>
                  <a:lnTo>
                    <a:pt x="6752" y="3725"/>
                  </a:lnTo>
                  <a:lnTo>
                    <a:pt x="6822" y="3747"/>
                  </a:lnTo>
                  <a:lnTo>
                    <a:pt x="6745" y="3803"/>
                  </a:lnTo>
                  <a:lnTo>
                    <a:pt x="6734" y="3885"/>
                  </a:lnTo>
                  <a:lnTo>
                    <a:pt x="6799" y="4000"/>
                  </a:lnTo>
                  <a:lnTo>
                    <a:pt x="6876" y="4010"/>
                  </a:lnTo>
                  <a:lnTo>
                    <a:pt x="6978" y="3973"/>
                  </a:lnTo>
                  <a:lnTo>
                    <a:pt x="7050" y="4016"/>
                  </a:lnTo>
                  <a:lnTo>
                    <a:pt x="7134" y="4016"/>
                  </a:lnTo>
                  <a:lnTo>
                    <a:pt x="7244" y="3951"/>
                  </a:lnTo>
                  <a:lnTo>
                    <a:pt x="7303" y="3880"/>
                  </a:lnTo>
                  <a:lnTo>
                    <a:pt x="7350" y="3811"/>
                  </a:lnTo>
                  <a:lnTo>
                    <a:pt x="7172" y="3789"/>
                  </a:lnTo>
                  <a:lnTo>
                    <a:pt x="7055" y="3737"/>
                  </a:lnTo>
                  <a:lnTo>
                    <a:pt x="6970" y="3668"/>
                  </a:lnTo>
                  <a:lnTo>
                    <a:pt x="7105" y="3629"/>
                  </a:lnTo>
                  <a:lnTo>
                    <a:pt x="7212" y="3659"/>
                  </a:lnTo>
                  <a:lnTo>
                    <a:pt x="7350" y="3616"/>
                  </a:lnTo>
                  <a:lnTo>
                    <a:pt x="7268" y="3528"/>
                  </a:lnTo>
                  <a:lnTo>
                    <a:pt x="7427" y="3557"/>
                  </a:lnTo>
                  <a:lnTo>
                    <a:pt x="7515" y="3476"/>
                  </a:lnTo>
                  <a:lnTo>
                    <a:pt x="7564" y="3533"/>
                  </a:lnTo>
                  <a:lnTo>
                    <a:pt x="7778" y="3513"/>
                  </a:lnTo>
                  <a:lnTo>
                    <a:pt x="7875" y="3488"/>
                  </a:lnTo>
                  <a:lnTo>
                    <a:pt x="7940" y="3441"/>
                  </a:lnTo>
                  <a:lnTo>
                    <a:pt x="7870" y="3360"/>
                  </a:lnTo>
                  <a:lnTo>
                    <a:pt x="7709" y="3308"/>
                  </a:lnTo>
                  <a:lnTo>
                    <a:pt x="7609" y="3343"/>
                  </a:lnTo>
                  <a:lnTo>
                    <a:pt x="7480" y="3368"/>
                  </a:lnTo>
                  <a:lnTo>
                    <a:pt x="7348" y="3311"/>
                  </a:lnTo>
                  <a:lnTo>
                    <a:pt x="7381" y="3272"/>
                  </a:lnTo>
                  <a:lnTo>
                    <a:pt x="7289" y="3212"/>
                  </a:lnTo>
                  <a:lnTo>
                    <a:pt x="7427" y="3247"/>
                  </a:lnTo>
                  <a:lnTo>
                    <a:pt x="7535" y="3188"/>
                  </a:lnTo>
                  <a:lnTo>
                    <a:pt x="7545" y="3139"/>
                  </a:lnTo>
                  <a:lnTo>
                    <a:pt x="7453" y="3119"/>
                  </a:lnTo>
                  <a:lnTo>
                    <a:pt x="7517" y="3050"/>
                  </a:lnTo>
                  <a:lnTo>
                    <a:pt x="7562" y="2971"/>
                  </a:lnTo>
                  <a:lnTo>
                    <a:pt x="7703" y="2915"/>
                  </a:lnTo>
                  <a:lnTo>
                    <a:pt x="7743" y="2862"/>
                  </a:lnTo>
                  <a:lnTo>
                    <a:pt x="7860" y="2850"/>
                  </a:lnTo>
                  <a:lnTo>
                    <a:pt x="7927" y="2830"/>
                  </a:lnTo>
                  <a:lnTo>
                    <a:pt x="7952" y="2791"/>
                  </a:lnTo>
                  <a:lnTo>
                    <a:pt x="8004" y="2740"/>
                  </a:lnTo>
                  <a:lnTo>
                    <a:pt x="7994" y="2693"/>
                  </a:lnTo>
                  <a:lnTo>
                    <a:pt x="7892" y="2708"/>
                  </a:lnTo>
                  <a:lnTo>
                    <a:pt x="7885" y="2633"/>
                  </a:lnTo>
                  <a:lnTo>
                    <a:pt x="8012" y="2628"/>
                  </a:lnTo>
                  <a:lnTo>
                    <a:pt x="8036" y="2582"/>
                  </a:lnTo>
                  <a:lnTo>
                    <a:pt x="8166" y="2471"/>
                  </a:lnTo>
                  <a:lnTo>
                    <a:pt x="8290" y="2421"/>
                  </a:lnTo>
                  <a:lnTo>
                    <a:pt x="8267" y="2506"/>
                  </a:lnTo>
                  <a:lnTo>
                    <a:pt x="8394" y="2496"/>
                  </a:lnTo>
                  <a:lnTo>
                    <a:pt x="8439" y="2459"/>
                  </a:lnTo>
                  <a:lnTo>
                    <a:pt x="8531" y="2427"/>
                  </a:lnTo>
                  <a:lnTo>
                    <a:pt x="8697" y="2385"/>
                  </a:lnTo>
                  <a:lnTo>
                    <a:pt x="8821" y="2375"/>
                  </a:lnTo>
                  <a:lnTo>
                    <a:pt x="8893" y="2348"/>
                  </a:lnTo>
                  <a:lnTo>
                    <a:pt x="8888" y="2313"/>
                  </a:lnTo>
                  <a:lnTo>
                    <a:pt x="8945" y="2266"/>
                  </a:lnTo>
                  <a:lnTo>
                    <a:pt x="9017" y="2330"/>
                  </a:lnTo>
                  <a:lnTo>
                    <a:pt x="9037" y="2235"/>
                  </a:lnTo>
                  <a:lnTo>
                    <a:pt x="9204" y="2279"/>
                  </a:lnTo>
                  <a:lnTo>
                    <a:pt x="9251" y="2274"/>
                  </a:lnTo>
                  <a:lnTo>
                    <a:pt x="9229" y="2224"/>
                  </a:lnTo>
                  <a:lnTo>
                    <a:pt x="9256" y="2185"/>
                  </a:lnTo>
                  <a:lnTo>
                    <a:pt x="9326" y="2210"/>
                  </a:lnTo>
                  <a:lnTo>
                    <a:pt x="9405" y="2153"/>
                  </a:lnTo>
                  <a:lnTo>
                    <a:pt x="9469" y="2082"/>
                  </a:lnTo>
                  <a:lnTo>
                    <a:pt x="9568" y="2067"/>
                  </a:lnTo>
                  <a:lnTo>
                    <a:pt x="9626" y="2017"/>
                  </a:lnTo>
                  <a:lnTo>
                    <a:pt x="9661" y="1961"/>
                  </a:lnTo>
                  <a:lnTo>
                    <a:pt x="9733" y="1954"/>
                  </a:lnTo>
                  <a:lnTo>
                    <a:pt x="9855" y="1981"/>
                  </a:lnTo>
                  <a:lnTo>
                    <a:pt x="9984" y="1983"/>
                  </a:lnTo>
                  <a:lnTo>
                    <a:pt x="10058" y="1986"/>
                  </a:lnTo>
                  <a:lnTo>
                    <a:pt x="10163" y="2003"/>
                  </a:lnTo>
                  <a:lnTo>
                    <a:pt x="10242" y="1976"/>
                  </a:lnTo>
                  <a:lnTo>
                    <a:pt x="10294" y="1985"/>
                  </a:lnTo>
                  <a:lnTo>
                    <a:pt x="10418" y="1983"/>
                  </a:lnTo>
                  <a:lnTo>
                    <a:pt x="10554" y="2010"/>
                  </a:lnTo>
                  <a:lnTo>
                    <a:pt x="10617" y="1996"/>
                  </a:lnTo>
                  <a:lnTo>
                    <a:pt x="10713" y="2013"/>
                  </a:lnTo>
                  <a:lnTo>
                    <a:pt x="10709" y="2038"/>
                  </a:lnTo>
                  <a:lnTo>
                    <a:pt x="10813" y="2045"/>
                  </a:lnTo>
                  <a:lnTo>
                    <a:pt x="10841" y="2023"/>
                  </a:lnTo>
                  <a:lnTo>
                    <a:pt x="10883" y="2074"/>
                  </a:lnTo>
                  <a:lnTo>
                    <a:pt x="10972" y="2102"/>
                  </a:lnTo>
                  <a:lnTo>
                    <a:pt x="11072" y="2049"/>
                  </a:lnTo>
                  <a:lnTo>
                    <a:pt x="11128" y="2060"/>
                  </a:lnTo>
                  <a:lnTo>
                    <a:pt x="11255" y="2023"/>
                  </a:lnTo>
                  <a:lnTo>
                    <a:pt x="11319" y="2018"/>
                  </a:lnTo>
                  <a:lnTo>
                    <a:pt x="11396" y="1978"/>
                  </a:lnTo>
                  <a:lnTo>
                    <a:pt x="11426" y="1929"/>
                  </a:lnTo>
                  <a:lnTo>
                    <a:pt x="11523" y="1895"/>
                  </a:lnTo>
                  <a:lnTo>
                    <a:pt x="11642" y="1912"/>
                  </a:lnTo>
                  <a:lnTo>
                    <a:pt x="11700" y="1867"/>
                  </a:lnTo>
                  <a:lnTo>
                    <a:pt x="11620" y="1818"/>
                  </a:lnTo>
                  <a:lnTo>
                    <a:pt x="11568" y="1764"/>
                  </a:lnTo>
                  <a:lnTo>
                    <a:pt x="11534" y="1707"/>
                  </a:lnTo>
                  <a:lnTo>
                    <a:pt x="11457" y="1656"/>
                  </a:lnTo>
                  <a:lnTo>
                    <a:pt x="11414" y="1589"/>
                  </a:lnTo>
                  <a:lnTo>
                    <a:pt x="11573" y="1608"/>
                  </a:lnTo>
                  <a:lnTo>
                    <a:pt x="11546" y="1655"/>
                  </a:lnTo>
                  <a:lnTo>
                    <a:pt x="11606" y="1665"/>
                  </a:lnTo>
                  <a:lnTo>
                    <a:pt x="11789" y="1648"/>
                  </a:lnTo>
                  <a:lnTo>
                    <a:pt x="11911" y="1631"/>
                  </a:lnTo>
                  <a:lnTo>
                    <a:pt x="11839" y="1559"/>
                  </a:lnTo>
                  <a:lnTo>
                    <a:pt x="11824" y="1517"/>
                  </a:lnTo>
                  <a:lnTo>
                    <a:pt x="11717" y="1473"/>
                  </a:lnTo>
                  <a:lnTo>
                    <a:pt x="11601" y="1464"/>
                  </a:lnTo>
                  <a:lnTo>
                    <a:pt x="11546" y="1436"/>
                  </a:lnTo>
                  <a:lnTo>
                    <a:pt x="11516" y="1453"/>
                  </a:lnTo>
                  <a:lnTo>
                    <a:pt x="11426" y="1461"/>
                  </a:lnTo>
                  <a:lnTo>
                    <a:pt x="11377" y="1456"/>
                  </a:lnTo>
                  <a:lnTo>
                    <a:pt x="11446" y="1429"/>
                  </a:lnTo>
                  <a:lnTo>
                    <a:pt x="11404" y="1407"/>
                  </a:lnTo>
                  <a:lnTo>
                    <a:pt x="11401" y="1363"/>
                  </a:lnTo>
                  <a:lnTo>
                    <a:pt x="11469" y="1343"/>
                  </a:lnTo>
                  <a:lnTo>
                    <a:pt x="11528" y="1358"/>
                  </a:lnTo>
                  <a:lnTo>
                    <a:pt x="11608" y="1326"/>
                  </a:lnTo>
                  <a:lnTo>
                    <a:pt x="11660" y="1348"/>
                  </a:lnTo>
                  <a:lnTo>
                    <a:pt x="11730" y="1353"/>
                  </a:lnTo>
                  <a:lnTo>
                    <a:pt x="11777" y="1315"/>
                  </a:lnTo>
                  <a:lnTo>
                    <a:pt x="11866" y="1281"/>
                  </a:lnTo>
                  <a:lnTo>
                    <a:pt x="11921" y="1241"/>
                  </a:lnTo>
                  <a:lnTo>
                    <a:pt x="11868" y="1193"/>
                  </a:lnTo>
                  <a:lnTo>
                    <a:pt x="11888" y="1150"/>
                  </a:lnTo>
                  <a:lnTo>
                    <a:pt x="11834" y="1119"/>
                  </a:lnTo>
                  <a:lnTo>
                    <a:pt x="11771" y="1071"/>
                  </a:lnTo>
                  <a:lnTo>
                    <a:pt x="11645" y="1067"/>
                  </a:lnTo>
                  <a:lnTo>
                    <a:pt x="11595" y="1032"/>
                  </a:lnTo>
                  <a:lnTo>
                    <a:pt x="11622" y="1007"/>
                  </a:lnTo>
                  <a:lnTo>
                    <a:pt x="11628" y="961"/>
                  </a:lnTo>
                  <a:lnTo>
                    <a:pt x="11568" y="954"/>
                  </a:lnTo>
                  <a:lnTo>
                    <a:pt x="11464" y="973"/>
                  </a:lnTo>
                  <a:lnTo>
                    <a:pt x="11437" y="933"/>
                  </a:lnTo>
                  <a:lnTo>
                    <a:pt x="11406" y="956"/>
                  </a:lnTo>
                  <a:lnTo>
                    <a:pt x="11350" y="912"/>
                  </a:lnTo>
                  <a:lnTo>
                    <a:pt x="11293" y="936"/>
                  </a:lnTo>
                  <a:lnTo>
                    <a:pt x="11263" y="919"/>
                  </a:lnTo>
                  <a:lnTo>
                    <a:pt x="11149" y="936"/>
                  </a:lnTo>
                  <a:lnTo>
                    <a:pt x="11205" y="894"/>
                  </a:lnTo>
                  <a:lnTo>
                    <a:pt x="11231" y="840"/>
                  </a:lnTo>
                  <a:lnTo>
                    <a:pt x="11312" y="820"/>
                  </a:lnTo>
                  <a:lnTo>
                    <a:pt x="11337" y="808"/>
                  </a:lnTo>
                  <a:lnTo>
                    <a:pt x="11489" y="779"/>
                  </a:lnTo>
                  <a:lnTo>
                    <a:pt x="11548" y="757"/>
                  </a:lnTo>
                  <a:lnTo>
                    <a:pt x="11678" y="766"/>
                  </a:lnTo>
                  <a:lnTo>
                    <a:pt x="11804" y="746"/>
                  </a:lnTo>
                  <a:lnTo>
                    <a:pt x="11914" y="742"/>
                  </a:lnTo>
                  <a:lnTo>
                    <a:pt x="12045" y="732"/>
                  </a:lnTo>
                  <a:lnTo>
                    <a:pt x="12033" y="719"/>
                  </a:lnTo>
                  <a:lnTo>
                    <a:pt x="11842" y="707"/>
                  </a:lnTo>
                  <a:lnTo>
                    <a:pt x="11745" y="715"/>
                  </a:lnTo>
                  <a:lnTo>
                    <a:pt x="11630" y="724"/>
                  </a:lnTo>
                  <a:lnTo>
                    <a:pt x="11526" y="731"/>
                  </a:lnTo>
                  <a:lnTo>
                    <a:pt x="11456" y="719"/>
                  </a:lnTo>
                  <a:lnTo>
                    <a:pt x="11327" y="736"/>
                  </a:lnTo>
                  <a:lnTo>
                    <a:pt x="11287" y="766"/>
                  </a:lnTo>
                  <a:lnTo>
                    <a:pt x="11121" y="791"/>
                  </a:lnTo>
                  <a:lnTo>
                    <a:pt x="11093" y="821"/>
                  </a:lnTo>
                  <a:lnTo>
                    <a:pt x="10989" y="838"/>
                  </a:lnTo>
                  <a:lnTo>
                    <a:pt x="10880" y="867"/>
                  </a:lnTo>
                  <a:lnTo>
                    <a:pt x="10786" y="919"/>
                  </a:lnTo>
                  <a:lnTo>
                    <a:pt x="10857" y="958"/>
                  </a:lnTo>
                  <a:lnTo>
                    <a:pt x="10719" y="1013"/>
                  </a:lnTo>
                  <a:lnTo>
                    <a:pt x="10657" y="1067"/>
                  </a:lnTo>
                  <a:lnTo>
                    <a:pt x="10545" y="1116"/>
                  </a:lnTo>
                  <a:lnTo>
                    <a:pt x="10518" y="1096"/>
                  </a:lnTo>
                  <a:lnTo>
                    <a:pt x="10614" y="1069"/>
                  </a:lnTo>
                  <a:lnTo>
                    <a:pt x="10651" y="988"/>
                  </a:lnTo>
                  <a:lnTo>
                    <a:pt x="10636" y="943"/>
                  </a:lnTo>
                  <a:lnTo>
                    <a:pt x="10530" y="963"/>
                  </a:lnTo>
                  <a:lnTo>
                    <a:pt x="10450" y="991"/>
                  </a:lnTo>
                  <a:lnTo>
                    <a:pt x="10343" y="1015"/>
                  </a:lnTo>
                  <a:lnTo>
                    <a:pt x="10292" y="1023"/>
                  </a:lnTo>
                  <a:lnTo>
                    <a:pt x="10321" y="1077"/>
                  </a:lnTo>
                  <a:lnTo>
                    <a:pt x="10224" y="1103"/>
                  </a:lnTo>
                  <a:lnTo>
                    <a:pt x="10107" y="1077"/>
                  </a:lnTo>
                  <a:lnTo>
                    <a:pt x="9916" y="1062"/>
                  </a:lnTo>
                  <a:lnTo>
                    <a:pt x="9790" y="1087"/>
                  </a:lnTo>
                  <a:lnTo>
                    <a:pt x="9618" y="1087"/>
                  </a:lnTo>
                  <a:lnTo>
                    <a:pt x="9522" y="1089"/>
                  </a:lnTo>
                  <a:lnTo>
                    <a:pt x="9290" y="1054"/>
                  </a:lnTo>
                  <a:lnTo>
                    <a:pt x="9166" y="1059"/>
                  </a:lnTo>
                  <a:lnTo>
                    <a:pt x="9015" y="1096"/>
                  </a:lnTo>
                  <a:lnTo>
                    <a:pt x="8921" y="1116"/>
                  </a:lnTo>
                  <a:lnTo>
                    <a:pt x="8823" y="1069"/>
                  </a:lnTo>
                  <a:lnTo>
                    <a:pt x="8654" y="1057"/>
                  </a:lnTo>
                  <a:lnTo>
                    <a:pt x="8578" y="1015"/>
                  </a:lnTo>
                  <a:lnTo>
                    <a:pt x="8473" y="1025"/>
                  </a:lnTo>
                  <a:lnTo>
                    <a:pt x="8397" y="1022"/>
                  </a:lnTo>
                  <a:lnTo>
                    <a:pt x="8364" y="997"/>
                  </a:lnTo>
                  <a:lnTo>
                    <a:pt x="8200" y="1002"/>
                  </a:lnTo>
                  <a:lnTo>
                    <a:pt x="8133" y="970"/>
                  </a:lnTo>
                  <a:lnTo>
                    <a:pt x="7974" y="1000"/>
                  </a:lnTo>
                  <a:lnTo>
                    <a:pt x="7950" y="968"/>
                  </a:lnTo>
                  <a:lnTo>
                    <a:pt x="7837" y="954"/>
                  </a:lnTo>
                  <a:lnTo>
                    <a:pt x="7617" y="1017"/>
                  </a:lnTo>
                  <a:lnTo>
                    <a:pt x="7514" y="1035"/>
                  </a:lnTo>
                  <a:lnTo>
                    <a:pt x="7239" y="1098"/>
                  </a:lnTo>
                  <a:lnTo>
                    <a:pt x="7226" y="1104"/>
                  </a:lnTo>
                  <a:lnTo>
                    <a:pt x="7130" y="1098"/>
                  </a:lnTo>
                  <a:lnTo>
                    <a:pt x="7057" y="1086"/>
                  </a:lnTo>
                  <a:lnTo>
                    <a:pt x="7065" y="1066"/>
                  </a:lnTo>
                  <a:lnTo>
                    <a:pt x="7189" y="1062"/>
                  </a:lnTo>
                  <a:lnTo>
                    <a:pt x="7368" y="1000"/>
                  </a:lnTo>
                  <a:lnTo>
                    <a:pt x="7370" y="988"/>
                  </a:lnTo>
                  <a:lnTo>
                    <a:pt x="7306" y="990"/>
                  </a:lnTo>
                  <a:lnTo>
                    <a:pt x="7214" y="983"/>
                  </a:lnTo>
                  <a:lnTo>
                    <a:pt x="7107" y="961"/>
                  </a:lnTo>
                  <a:lnTo>
                    <a:pt x="7020" y="917"/>
                  </a:lnTo>
                  <a:lnTo>
                    <a:pt x="7008" y="882"/>
                  </a:lnTo>
                  <a:lnTo>
                    <a:pt x="6924" y="890"/>
                  </a:lnTo>
                  <a:lnTo>
                    <a:pt x="6869" y="885"/>
                  </a:lnTo>
                  <a:lnTo>
                    <a:pt x="6847" y="869"/>
                  </a:lnTo>
                  <a:lnTo>
                    <a:pt x="6749" y="896"/>
                  </a:lnTo>
                  <a:lnTo>
                    <a:pt x="6685" y="902"/>
                  </a:lnTo>
                  <a:lnTo>
                    <a:pt x="6538" y="949"/>
                  </a:lnTo>
                  <a:lnTo>
                    <a:pt x="6462" y="978"/>
                  </a:lnTo>
                  <a:lnTo>
                    <a:pt x="6454" y="976"/>
                  </a:lnTo>
                  <a:cubicBezTo>
                    <a:pt x="7774" y="389"/>
                    <a:pt x="9229" y="54"/>
                    <a:pt x="10763" y="54"/>
                  </a:cubicBezTo>
                  <a:close/>
                  <a:moveTo>
                    <a:pt x="21158" y="13241"/>
                  </a:moveTo>
                  <a:lnTo>
                    <a:pt x="21200" y="13072"/>
                  </a:lnTo>
                  <a:lnTo>
                    <a:pt x="21227" y="12906"/>
                  </a:lnTo>
                  <a:lnTo>
                    <a:pt x="21250" y="12737"/>
                  </a:lnTo>
                  <a:lnTo>
                    <a:pt x="21239" y="12744"/>
                  </a:lnTo>
                  <a:lnTo>
                    <a:pt x="21212" y="12845"/>
                  </a:lnTo>
                  <a:lnTo>
                    <a:pt x="21202" y="12838"/>
                  </a:lnTo>
                  <a:lnTo>
                    <a:pt x="21197" y="12790"/>
                  </a:lnTo>
                  <a:lnTo>
                    <a:pt x="21183" y="12842"/>
                  </a:lnTo>
                  <a:lnTo>
                    <a:pt x="21158" y="12891"/>
                  </a:lnTo>
                  <a:lnTo>
                    <a:pt x="21177" y="12743"/>
                  </a:lnTo>
                  <a:lnTo>
                    <a:pt x="21143" y="12808"/>
                  </a:lnTo>
                  <a:lnTo>
                    <a:pt x="21115" y="12805"/>
                  </a:lnTo>
                  <a:lnTo>
                    <a:pt x="21069" y="12855"/>
                  </a:lnTo>
                  <a:lnTo>
                    <a:pt x="21018" y="13003"/>
                  </a:lnTo>
                  <a:lnTo>
                    <a:pt x="20959" y="13025"/>
                  </a:lnTo>
                  <a:lnTo>
                    <a:pt x="20922" y="13061"/>
                  </a:lnTo>
                  <a:lnTo>
                    <a:pt x="20870" y="13099"/>
                  </a:lnTo>
                  <a:lnTo>
                    <a:pt x="20802" y="13120"/>
                  </a:lnTo>
                  <a:lnTo>
                    <a:pt x="20698" y="13320"/>
                  </a:lnTo>
                  <a:lnTo>
                    <a:pt x="20654" y="13407"/>
                  </a:lnTo>
                  <a:lnTo>
                    <a:pt x="20668" y="13451"/>
                  </a:lnTo>
                  <a:lnTo>
                    <a:pt x="20753" y="13424"/>
                  </a:lnTo>
                  <a:lnTo>
                    <a:pt x="20807" y="13377"/>
                  </a:lnTo>
                  <a:lnTo>
                    <a:pt x="20847" y="13396"/>
                  </a:lnTo>
                  <a:lnTo>
                    <a:pt x="20905" y="13333"/>
                  </a:lnTo>
                  <a:lnTo>
                    <a:pt x="20931" y="13364"/>
                  </a:lnTo>
                  <a:lnTo>
                    <a:pt x="20949" y="13412"/>
                  </a:lnTo>
                  <a:lnTo>
                    <a:pt x="20997" y="13374"/>
                  </a:lnTo>
                  <a:lnTo>
                    <a:pt x="21033" y="13409"/>
                  </a:lnTo>
                  <a:lnTo>
                    <a:pt x="21051" y="13414"/>
                  </a:lnTo>
                  <a:lnTo>
                    <a:pt x="21081" y="13387"/>
                  </a:lnTo>
                  <a:lnTo>
                    <a:pt x="21093" y="13387"/>
                  </a:lnTo>
                  <a:lnTo>
                    <a:pt x="21138" y="13281"/>
                  </a:lnTo>
                  <a:lnTo>
                    <a:pt x="21158" y="13241"/>
                  </a:lnTo>
                  <a:close/>
                  <a:moveTo>
                    <a:pt x="11858" y="316"/>
                  </a:moveTo>
                  <a:lnTo>
                    <a:pt x="11856" y="327"/>
                  </a:lnTo>
                  <a:lnTo>
                    <a:pt x="11878" y="332"/>
                  </a:lnTo>
                  <a:lnTo>
                    <a:pt x="11933" y="330"/>
                  </a:lnTo>
                  <a:lnTo>
                    <a:pt x="11925" y="327"/>
                  </a:lnTo>
                  <a:lnTo>
                    <a:pt x="11898" y="320"/>
                  </a:lnTo>
                  <a:lnTo>
                    <a:pt x="11858" y="316"/>
                  </a:lnTo>
                  <a:close/>
                  <a:moveTo>
                    <a:pt x="11630" y="318"/>
                  </a:moveTo>
                  <a:lnTo>
                    <a:pt x="11616" y="320"/>
                  </a:lnTo>
                  <a:lnTo>
                    <a:pt x="11568" y="332"/>
                  </a:lnTo>
                  <a:lnTo>
                    <a:pt x="11578" y="335"/>
                  </a:lnTo>
                  <a:lnTo>
                    <a:pt x="11590" y="335"/>
                  </a:lnTo>
                  <a:lnTo>
                    <a:pt x="11650" y="338"/>
                  </a:lnTo>
                  <a:lnTo>
                    <a:pt x="11670" y="330"/>
                  </a:lnTo>
                  <a:lnTo>
                    <a:pt x="11677" y="328"/>
                  </a:lnTo>
                  <a:lnTo>
                    <a:pt x="11630" y="318"/>
                  </a:lnTo>
                  <a:close/>
                  <a:moveTo>
                    <a:pt x="11412" y="328"/>
                  </a:moveTo>
                  <a:lnTo>
                    <a:pt x="11419" y="333"/>
                  </a:lnTo>
                  <a:lnTo>
                    <a:pt x="11511" y="338"/>
                  </a:lnTo>
                  <a:lnTo>
                    <a:pt x="11498" y="332"/>
                  </a:lnTo>
                  <a:lnTo>
                    <a:pt x="11412" y="328"/>
                  </a:lnTo>
                  <a:close/>
                  <a:moveTo>
                    <a:pt x="11327" y="335"/>
                  </a:moveTo>
                  <a:lnTo>
                    <a:pt x="11282" y="340"/>
                  </a:lnTo>
                  <a:lnTo>
                    <a:pt x="11297" y="347"/>
                  </a:lnTo>
                  <a:lnTo>
                    <a:pt x="11355" y="353"/>
                  </a:lnTo>
                  <a:lnTo>
                    <a:pt x="11385" y="345"/>
                  </a:lnTo>
                  <a:lnTo>
                    <a:pt x="11404" y="342"/>
                  </a:lnTo>
                  <a:lnTo>
                    <a:pt x="11406" y="340"/>
                  </a:lnTo>
                  <a:lnTo>
                    <a:pt x="11389" y="335"/>
                  </a:lnTo>
                  <a:lnTo>
                    <a:pt x="11327" y="335"/>
                  </a:lnTo>
                  <a:close/>
                  <a:moveTo>
                    <a:pt x="11247" y="364"/>
                  </a:moveTo>
                  <a:lnTo>
                    <a:pt x="11180" y="369"/>
                  </a:lnTo>
                  <a:lnTo>
                    <a:pt x="11149" y="372"/>
                  </a:lnTo>
                  <a:lnTo>
                    <a:pt x="11121" y="377"/>
                  </a:lnTo>
                  <a:lnTo>
                    <a:pt x="11077" y="394"/>
                  </a:lnTo>
                  <a:lnTo>
                    <a:pt x="11081" y="397"/>
                  </a:lnTo>
                  <a:lnTo>
                    <a:pt x="11151" y="409"/>
                  </a:lnTo>
                  <a:lnTo>
                    <a:pt x="11208" y="419"/>
                  </a:lnTo>
                  <a:lnTo>
                    <a:pt x="11233" y="429"/>
                  </a:lnTo>
                  <a:lnTo>
                    <a:pt x="11277" y="423"/>
                  </a:lnTo>
                  <a:lnTo>
                    <a:pt x="11272" y="409"/>
                  </a:lnTo>
                  <a:lnTo>
                    <a:pt x="11298" y="392"/>
                  </a:lnTo>
                  <a:lnTo>
                    <a:pt x="11290" y="385"/>
                  </a:lnTo>
                  <a:lnTo>
                    <a:pt x="11258" y="377"/>
                  </a:lnTo>
                  <a:lnTo>
                    <a:pt x="11270" y="369"/>
                  </a:lnTo>
                  <a:lnTo>
                    <a:pt x="11260" y="364"/>
                  </a:lnTo>
                  <a:lnTo>
                    <a:pt x="11247" y="364"/>
                  </a:lnTo>
                  <a:close/>
                  <a:moveTo>
                    <a:pt x="10862" y="766"/>
                  </a:moveTo>
                  <a:lnTo>
                    <a:pt x="10759" y="791"/>
                  </a:lnTo>
                  <a:lnTo>
                    <a:pt x="10672" y="826"/>
                  </a:lnTo>
                  <a:lnTo>
                    <a:pt x="10716" y="848"/>
                  </a:lnTo>
                  <a:lnTo>
                    <a:pt x="10781" y="853"/>
                  </a:lnTo>
                  <a:lnTo>
                    <a:pt x="10835" y="842"/>
                  </a:lnTo>
                  <a:lnTo>
                    <a:pt x="10927" y="818"/>
                  </a:lnTo>
                  <a:lnTo>
                    <a:pt x="10913" y="784"/>
                  </a:lnTo>
                  <a:lnTo>
                    <a:pt x="10862" y="766"/>
                  </a:lnTo>
                  <a:close/>
                  <a:moveTo>
                    <a:pt x="8357" y="855"/>
                  </a:moveTo>
                  <a:lnTo>
                    <a:pt x="8315" y="869"/>
                  </a:lnTo>
                  <a:lnTo>
                    <a:pt x="8451" y="877"/>
                  </a:lnTo>
                  <a:lnTo>
                    <a:pt x="8481" y="946"/>
                  </a:lnTo>
                  <a:lnTo>
                    <a:pt x="8575" y="911"/>
                  </a:lnTo>
                  <a:lnTo>
                    <a:pt x="8630" y="902"/>
                  </a:lnTo>
                  <a:lnTo>
                    <a:pt x="8620" y="884"/>
                  </a:lnTo>
                  <a:lnTo>
                    <a:pt x="8578" y="867"/>
                  </a:lnTo>
                  <a:lnTo>
                    <a:pt x="8510" y="867"/>
                  </a:lnTo>
                  <a:lnTo>
                    <a:pt x="8446" y="855"/>
                  </a:lnTo>
                  <a:lnTo>
                    <a:pt x="8357" y="855"/>
                  </a:lnTo>
                  <a:close/>
                  <a:moveTo>
                    <a:pt x="7853" y="896"/>
                  </a:moveTo>
                  <a:lnTo>
                    <a:pt x="7730" y="933"/>
                  </a:lnTo>
                  <a:lnTo>
                    <a:pt x="7693" y="931"/>
                  </a:lnTo>
                  <a:lnTo>
                    <a:pt x="7572" y="959"/>
                  </a:lnTo>
                  <a:lnTo>
                    <a:pt x="7517" y="961"/>
                  </a:lnTo>
                  <a:lnTo>
                    <a:pt x="7308" y="1027"/>
                  </a:lnTo>
                  <a:lnTo>
                    <a:pt x="7262" y="1055"/>
                  </a:lnTo>
                  <a:lnTo>
                    <a:pt x="7345" y="1052"/>
                  </a:lnTo>
                  <a:lnTo>
                    <a:pt x="7480" y="1017"/>
                  </a:lnTo>
                  <a:lnTo>
                    <a:pt x="7564" y="1010"/>
                  </a:lnTo>
                  <a:lnTo>
                    <a:pt x="7624" y="1007"/>
                  </a:lnTo>
                  <a:lnTo>
                    <a:pt x="7731" y="970"/>
                  </a:lnTo>
                  <a:lnTo>
                    <a:pt x="7807" y="949"/>
                  </a:lnTo>
                  <a:lnTo>
                    <a:pt x="7932" y="914"/>
                  </a:lnTo>
                  <a:lnTo>
                    <a:pt x="7927" y="901"/>
                  </a:lnTo>
                  <a:lnTo>
                    <a:pt x="7853" y="896"/>
                  </a:lnTo>
                  <a:close/>
                  <a:moveTo>
                    <a:pt x="11991" y="1106"/>
                  </a:moveTo>
                  <a:lnTo>
                    <a:pt x="11930" y="1108"/>
                  </a:lnTo>
                  <a:lnTo>
                    <a:pt x="11925" y="1138"/>
                  </a:lnTo>
                  <a:lnTo>
                    <a:pt x="11993" y="1160"/>
                  </a:lnTo>
                  <a:lnTo>
                    <a:pt x="12089" y="1165"/>
                  </a:lnTo>
                  <a:lnTo>
                    <a:pt x="12045" y="1133"/>
                  </a:lnTo>
                  <a:lnTo>
                    <a:pt x="11991" y="1106"/>
                  </a:lnTo>
                  <a:close/>
                  <a:moveTo>
                    <a:pt x="12145" y="1424"/>
                  </a:moveTo>
                  <a:lnTo>
                    <a:pt x="12073" y="1426"/>
                  </a:lnTo>
                  <a:lnTo>
                    <a:pt x="12062" y="1434"/>
                  </a:lnTo>
                  <a:lnTo>
                    <a:pt x="12135" y="1464"/>
                  </a:lnTo>
                  <a:lnTo>
                    <a:pt x="12187" y="1503"/>
                  </a:lnTo>
                  <a:lnTo>
                    <a:pt x="12243" y="1507"/>
                  </a:lnTo>
                  <a:lnTo>
                    <a:pt x="12281" y="1537"/>
                  </a:lnTo>
                  <a:lnTo>
                    <a:pt x="12306" y="1507"/>
                  </a:lnTo>
                  <a:lnTo>
                    <a:pt x="12291" y="1495"/>
                  </a:lnTo>
                  <a:lnTo>
                    <a:pt x="12217" y="1480"/>
                  </a:lnTo>
                  <a:lnTo>
                    <a:pt x="12197" y="1458"/>
                  </a:lnTo>
                  <a:lnTo>
                    <a:pt x="12145" y="1424"/>
                  </a:lnTo>
                  <a:close/>
                  <a:moveTo>
                    <a:pt x="12350" y="1602"/>
                  </a:moveTo>
                  <a:lnTo>
                    <a:pt x="12306" y="1611"/>
                  </a:lnTo>
                  <a:lnTo>
                    <a:pt x="12249" y="1695"/>
                  </a:lnTo>
                  <a:lnTo>
                    <a:pt x="12124" y="1670"/>
                  </a:lnTo>
                  <a:lnTo>
                    <a:pt x="12028" y="1690"/>
                  </a:lnTo>
                  <a:lnTo>
                    <a:pt x="12119" y="1813"/>
                  </a:lnTo>
                  <a:lnTo>
                    <a:pt x="12296" y="1884"/>
                  </a:lnTo>
                  <a:lnTo>
                    <a:pt x="12326" y="1813"/>
                  </a:lnTo>
                  <a:lnTo>
                    <a:pt x="12356" y="1850"/>
                  </a:lnTo>
                  <a:lnTo>
                    <a:pt x="12311" y="1904"/>
                  </a:lnTo>
                  <a:lnTo>
                    <a:pt x="12415" y="2054"/>
                  </a:lnTo>
                  <a:lnTo>
                    <a:pt x="12507" y="2183"/>
                  </a:lnTo>
                  <a:lnTo>
                    <a:pt x="12554" y="2257"/>
                  </a:lnTo>
                  <a:lnTo>
                    <a:pt x="12676" y="2377"/>
                  </a:lnTo>
                  <a:lnTo>
                    <a:pt x="12795" y="2431"/>
                  </a:lnTo>
                  <a:lnTo>
                    <a:pt x="12934" y="2550"/>
                  </a:lnTo>
                  <a:lnTo>
                    <a:pt x="13004" y="2528"/>
                  </a:lnTo>
                  <a:lnTo>
                    <a:pt x="13028" y="2453"/>
                  </a:lnTo>
                  <a:lnTo>
                    <a:pt x="13128" y="2469"/>
                  </a:lnTo>
                  <a:lnTo>
                    <a:pt x="13123" y="2596"/>
                  </a:lnTo>
                  <a:lnTo>
                    <a:pt x="13230" y="2653"/>
                  </a:lnTo>
                  <a:lnTo>
                    <a:pt x="13299" y="2735"/>
                  </a:lnTo>
                  <a:lnTo>
                    <a:pt x="13386" y="2799"/>
                  </a:lnTo>
                  <a:lnTo>
                    <a:pt x="13473" y="2838"/>
                  </a:lnTo>
                  <a:lnTo>
                    <a:pt x="13491" y="2904"/>
                  </a:lnTo>
                  <a:lnTo>
                    <a:pt x="13393" y="2944"/>
                  </a:lnTo>
                  <a:lnTo>
                    <a:pt x="13372" y="3001"/>
                  </a:lnTo>
                  <a:lnTo>
                    <a:pt x="13431" y="3085"/>
                  </a:lnTo>
                  <a:lnTo>
                    <a:pt x="13609" y="3237"/>
                  </a:lnTo>
                  <a:lnTo>
                    <a:pt x="13587" y="3380"/>
                  </a:lnTo>
                  <a:lnTo>
                    <a:pt x="13527" y="3442"/>
                  </a:lnTo>
                  <a:lnTo>
                    <a:pt x="13662" y="3835"/>
                  </a:lnTo>
                  <a:lnTo>
                    <a:pt x="13761" y="3880"/>
                  </a:lnTo>
                  <a:lnTo>
                    <a:pt x="13898" y="3826"/>
                  </a:lnTo>
                  <a:lnTo>
                    <a:pt x="13912" y="3904"/>
                  </a:lnTo>
                  <a:lnTo>
                    <a:pt x="13973" y="3932"/>
                  </a:lnTo>
                  <a:lnTo>
                    <a:pt x="13960" y="4026"/>
                  </a:lnTo>
                  <a:lnTo>
                    <a:pt x="14037" y="4102"/>
                  </a:lnTo>
                  <a:lnTo>
                    <a:pt x="13987" y="4181"/>
                  </a:lnTo>
                  <a:lnTo>
                    <a:pt x="14181" y="4223"/>
                  </a:lnTo>
                  <a:lnTo>
                    <a:pt x="14134" y="4301"/>
                  </a:lnTo>
                  <a:lnTo>
                    <a:pt x="14012" y="4358"/>
                  </a:lnTo>
                  <a:lnTo>
                    <a:pt x="13933" y="4329"/>
                  </a:lnTo>
                  <a:lnTo>
                    <a:pt x="13826" y="4348"/>
                  </a:lnTo>
                  <a:lnTo>
                    <a:pt x="13749" y="4417"/>
                  </a:lnTo>
                  <a:lnTo>
                    <a:pt x="13764" y="4486"/>
                  </a:lnTo>
                  <a:lnTo>
                    <a:pt x="13747" y="4575"/>
                  </a:lnTo>
                  <a:lnTo>
                    <a:pt x="13883" y="4589"/>
                  </a:lnTo>
                  <a:lnTo>
                    <a:pt x="13873" y="4774"/>
                  </a:lnTo>
                  <a:lnTo>
                    <a:pt x="13789" y="4772"/>
                  </a:lnTo>
                  <a:lnTo>
                    <a:pt x="13761" y="4907"/>
                  </a:lnTo>
                  <a:lnTo>
                    <a:pt x="13786" y="4981"/>
                  </a:lnTo>
                  <a:lnTo>
                    <a:pt x="13831" y="5011"/>
                  </a:lnTo>
                  <a:lnTo>
                    <a:pt x="13714" y="5008"/>
                  </a:lnTo>
                  <a:lnTo>
                    <a:pt x="13744" y="5053"/>
                  </a:lnTo>
                  <a:lnTo>
                    <a:pt x="13692" y="5105"/>
                  </a:lnTo>
                  <a:lnTo>
                    <a:pt x="13659" y="5151"/>
                  </a:lnTo>
                  <a:lnTo>
                    <a:pt x="13610" y="5105"/>
                  </a:lnTo>
                  <a:lnTo>
                    <a:pt x="13523" y="4976"/>
                  </a:lnTo>
                  <a:lnTo>
                    <a:pt x="13473" y="4920"/>
                  </a:lnTo>
                  <a:lnTo>
                    <a:pt x="13379" y="4893"/>
                  </a:lnTo>
                  <a:lnTo>
                    <a:pt x="13309" y="4910"/>
                  </a:lnTo>
                  <a:lnTo>
                    <a:pt x="13213" y="4972"/>
                  </a:lnTo>
                  <a:lnTo>
                    <a:pt x="13195" y="5075"/>
                  </a:lnTo>
                  <a:lnTo>
                    <a:pt x="13232" y="5119"/>
                  </a:lnTo>
                  <a:lnTo>
                    <a:pt x="13141" y="5104"/>
                  </a:lnTo>
                  <a:lnTo>
                    <a:pt x="13095" y="5173"/>
                  </a:lnTo>
                  <a:lnTo>
                    <a:pt x="13063" y="5114"/>
                  </a:lnTo>
                  <a:lnTo>
                    <a:pt x="12991" y="5153"/>
                  </a:lnTo>
                  <a:lnTo>
                    <a:pt x="13041" y="5254"/>
                  </a:lnTo>
                  <a:lnTo>
                    <a:pt x="13105" y="5312"/>
                  </a:lnTo>
                  <a:lnTo>
                    <a:pt x="13177" y="5351"/>
                  </a:lnTo>
                  <a:lnTo>
                    <a:pt x="13150" y="5413"/>
                  </a:lnTo>
                  <a:lnTo>
                    <a:pt x="13208" y="5531"/>
                  </a:lnTo>
                  <a:lnTo>
                    <a:pt x="13157" y="5541"/>
                  </a:lnTo>
                  <a:lnTo>
                    <a:pt x="13128" y="5639"/>
                  </a:lnTo>
                  <a:lnTo>
                    <a:pt x="13167" y="5674"/>
                  </a:lnTo>
                  <a:lnTo>
                    <a:pt x="13136" y="5777"/>
                  </a:lnTo>
                  <a:lnTo>
                    <a:pt x="13173" y="5893"/>
                  </a:lnTo>
                  <a:lnTo>
                    <a:pt x="13150" y="5935"/>
                  </a:lnTo>
                  <a:lnTo>
                    <a:pt x="13224" y="6043"/>
                  </a:lnTo>
                  <a:lnTo>
                    <a:pt x="13326" y="6068"/>
                  </a:lnTo>
                  <a:lnTo>
                    <a:pt x="13287" y="6163"/>
                  </a:lnTo>
                  <a:lnTo>
                    <a:pt x="13212" y="6243"/>
                  </a:lnTo>
                  <a:lnTo>
                    <a:pt x="13188" y="6327"/>
                  </a:lnTo>
                  <a:lnTo>
                    <a:pt x="13346" y="6452"/>
                  </a:lnTo>
                  <a:lnTo>
                    <a:pt x="13495" y="6516"/>
                  </a:lnTo>
                  <a:lnTo>
                    <a:pt x="13351" y="6519"/>
                  </a:lnTo>
                  <a:lnTo>
                    <a:pt x="13284" y="6602"/>
                  </a:lnTo>
                  <a:lnTo>
                    <a:pt x="13275" y="6713"/>
                  </a:lnTo>
                  <a:lnTo>
                    <a:pt x="13389" y="6789"/>
                  </a:lnTo>
                  <a:lnTo>
                    <a:pt x="13322" y="6806"/>
                  </a:lnTo>
                  <a:lnTo>
                    <a:pt x="13210" y="6666"/>
                  </a:lnTo>
                  <a:lnTo>
                    <a:pt x="13116" y="6612"/>
                  </a:lnTo>
                  <a:lnTo>
                    <a:pt x="13101" y="6630"/>
                  </a:lnTo>
                  <a:lnTo>
                    <a:pt x="13203" y="6716"/>
                  </a:lnTo>
                  <a:lnTo>
                    <a:pt x="13220" y="6870"/>
                  </a:lnTo>
                  <a:lnTo>
                    <a:pt x="13379" y="6932"/>
                  </a:lnTo>
                  <a:lnTo>
                    <a:pt x="13473" y="7098"/>
                  </a:lnTo>
                  <a:lnTo>
                    <a:pt x="13555" y="7166"/>
                  </a:lnTo>
                  <a:lnTo>
                    <a:pt x="13615" y="7132"/>
                  </a:lnTo>
                  <a:lnTo>
                    <a:pt x="13679" y="7242"/>
                  </a:lnTo>
                  <a:lnTo>
                    <a:pt x="13779" y="7294"/>
                  </a:lnTo>
                  <a:lnTo>
                    <a:pt x="13798" y="7396"/>
                  </a:lnTo>
                  <a:lnTo>
                    <a:pt x="13848" y="7477"/>
                  </a:lnTo>
                  <a:lnTo>
                    <a:pt x="13823" y="7563"/>
                  </a:lnTo>
                  <a:lnTo>
                    <a:pt x="13846" y="7630"/>
                  </a:lnTo>
                  <a:lnTo>
                    <a:pt x="13768" y="7659"/>
                  </a:lnTo>
                  <a:lnTo>
                    <a:pt x="13694" y="7375"/>
                  </a:lnTo>
                  <a:lnTo>
                    <a:pt x="13632" y="7263"/>
                  </a:lnTo>
                  <a:lnTo>
                    <a:pt x="13503" y="7223"/>
                  </a:lnTo>
                  <a:lnTo>
                    <a:pt x="13341" y="7024"/>
                  </a:lnTo>
                  <a:lnTo>
                    <a:pt x="13239" y="6940"/>
                  </a:lnTo>
                  <a:lnTo>
                    <a:pt x="13172" y="6918"/>
                  </a:lnTo>
                  <a:lnTo>
                    <a:pt x="13108" y="6775"/>
                  </a:lnTo>
                  <a:lnTo>
                    <a:pt x="13029" y="6708"/>
                  </a:lnTo>
                  <a:lnTo>
                    <a:pt x="12892" y="6755"/>
                  </a:lnTo>
                  <a:lnTo>
                    <a:pt x="12885" y="6806"/>
                  </a:lnTo>
                  <a:lnTo>
                    <a:pt x="12966" y="6955"/>
                  </a:lnTo>
                  <a:lnTo>
                    <a:pt x="12987" y="7146"/>
                  </a:lnTo>
                  <a:lnTo>
                    <a:pt x="13024" y="7191"/>
                  </a:lnTo>
                  <a:lnTo>
                    <a:pt x="13138" y="7289"/>
                  </a:lnTo>
                  <a:lnTo>
                    <a:pt x="13177" y="7369"/>
                  </a:lnTo>
                  <a:lnTo>
                    <a:pt x="13247" y="7343"/>
                  </a:lnTo>
                  <a:lnTo>
                    <a:pt x="13274" y="7373"/>
                  </a:lnTo>
                  <a:lnTo>
                    <a:pt x="13386" y="7412"/>
                  </a:lnTo>
                  <a:lnTo>
                    <a:pt x="13413" y="7514"/>
                  </a:lnTo>
                  <a:lnTo>
                    <a:pt x="13095" y="7472"/>
                  </a:lnTo>
                  <a:lnTo>
                    <a:pt x="12989" y="7470"/>
                  </a:lnTo>
                  <a:lnTo>
                    <a:pt x="12802" y="7514"/>
                  </a:lnTo>
                  <a:lnTo>
                    <a:pt x="12805" y="7582"/>
                  </a:lnTo>
                  <a:lnTo>
                    <a:pt x="12919" y="7642"/>
                  </a:lnTo>
                  <a:lnTo>
                    <a:pt x="12919" y="7782"/>
                  </a:lnTo>
                  <a:lnTo>
                    <a:pt x="12797" y="7720"/>
                  </a:lnTo>
                  <a:lnTo>
                    <a:pt x="12746" y="7831"/>
                  </a:lnTo>
                  <a:lnTo>
                    <a:pt x="12638" y="7886"/>
                  </a:lnTo>
                  <a:lnTo>
                    <a:pt x="12621" y="7964"/>
                  </a:lnTo>
                  <a:lnTo>
                    <a:pt x="12536" y="7977"/>
                  </a:lnTo>
                  <a:lnTo>
                    <a:pt x="12549" y="7851"/>
                  </a:lnTo>
                  <a:lnTo>
                    <a:pt x="12499" y="7863"/>
                  </a:lnTo>
                  <a:lnTo>
                    <a:pt x="12345" y="8092"/>
                  </a:lnTo>
                  <a:lnTo>
                    <a:pt x="12238" y="8220"/>
                  </a:lnTo>
                  <a:lnTo>
                    <a:pt x="12261" y="8336"/>
                  </a:lnTo>
                  <a:lnTo>
                    <a:pt x="12167" y="8406"/>
                  </a:lnTo>
                  <a:lnTo>
                    <a:pt x="12094" y="8361"/>
                  </a:lnTo>
                  <a:lnTo>
                    <a:pt x="12062" y="8263"/>
                  </a:lnTo>
                  <a:lnTo>
                    <a:pt x="12140" y="8218"/>
                  </a:lnTo>
                  <a:lnTo>
                    <a:pt x="12070" y="8130"/>
                  </a:lnTo>
                  <a:lnTo>
                    <a:pt x="11869" y="8122"/>
                  </a:lnTo>
                  <a:lnTo>
                    <a:pt x="11950" y="8220"/>
                  </a:lnTo>
                  <a:lnTo>
                    <a:pt x="11946" y="8334"/>
                  </a:lnTo>
                  <a:lnTo>
                    <a:pt x="12035" y="8427"/>
                  </a:lnTo>
                  <a:lnTo>
                    <a:pt x="12028" y="8560"/>
                  </a:lnTo>
                  <a:lnTo>
                    <a:pt x="11943" y="8512"/>
                  </a:lnTo>
                  <a:lnTo>
                    <a:pt x="11874" y="8517"/>
                  </a:lnTo>
                  <a:lnTo>
                    <a:pt x="11742" y="8730"/>
                  </a:lnTo>
                  <a:lnTo>
                    <a:pt x="11822" y="8852"/>
                  </a:lnTo>
                  <a:lnTo>
                    <a:pt x="11765" y="8910"/>
                  </a:lnTo>
                  <a:lnTo>
                    <a:pt x="11556" y="8827"/>
                  </a:lnTo>
                  <a:lnTo>
                    <a:pt x="11514" y="8901"/>
                  </a:lnTo>
                  <a:lnTo>
                    <a:pt x="11576" y="8975"/>
                  </a:lnTo>
                  <a:lnTo>
                    <a:pt x="11581" y="9066"/>
                  </a:lnTo>
                  <a:lnTo>
                    <a:pt x="11511" y="9027"/>
                  </a:lnTo>
                  <a:lnTo>
                    <a:pt x="11399" y="8984"/>
                  </a:lnTo>
                  <a:lnTo>
                    <a:pt x="11355" y="8713"/>
                  </a:lnTo>
                  <a:lnTo>
                    <a:pt x="11218" y="8590"/>
                  </a:lnTo>
                  <a:lnTo>
                    <a:pt x="11268" y="8561"/>
                  </a:lnTo>
                  <a:lnTo>
                    <a:pt x="11620" y="8657"/>
                  </a:lnTo>
                  <a:lnTo>
                    <a:pt x="11732" y="8586"/>
                  </a:lnTo>
                  <a:lnTo>
                    <a:pt x="11791" y="8475"/>
                  </a:lnTo>
                  <a:lnTo>
                    <a:pt x="11759" y="8358"/>
                  </a:lnTo>
                  <a:lnTo>
                    <a:pt x="11685" y="8283"/>
                  </a:lnTo>
                  <a:lnTo>
                    <a:pt x="11392" y="8122"/>
                  </a:lnTo>
                  <a:lnTo>
                    <a:pt x="11206" y="8100"/>
                  </a:lnTo>
                  <a:lnTo>
                    <a:pt x="11089" y="7999"/>
                  </a:lnTo>
                  <a:lnTo>
                    <a:pt x="11027" y="8066"/>
                  </a:lnTo>
                  <a:lnTo>
                    <a:pt x="10950" y="7957"/>
                  </a:lnTo>
                  <a:lnTo>
                    <a:pt x="11027" y="7903"/>
                  </a:lnTo>
                  <a:lnTo>
                    <a:pt x="10830" y="7778"/>
                  </a:lnTo>
                  <a:lnTo>
                    <a:pt x="10721" y="7816"/>
                  </a:lnTo>
                  <a:lnTo>
                    <a:pt x="10609" y="7805"/>
                  </a:lnTo>
                  <a:lnTo>
                    <a:pt x="10507" y="7950"/>
                  </a:lnTo>
                  <a:lnTo>
                    <a:pt x="10403" y="7933"/>
                  </a:lnTo>
                  <a:lnTo>
                    <a:pt x="10256" y="7999"/>
                  </a:lnTo>
                  <a:lnTo>
                    <a:pt x="10040" y="8201"/>
                  </a:lnTo>
                  <a:lnTo>
                    <a:pt x="9899" y="8319"/>
                  </a:lnTo>
                  <a:lnTo>
                    <a:pt x="9651" y="8632"/>
                  </a:lnTo>
                  <a:lnTo>
                    <a:pt x="9449" y="8851"/>
                  </a:lnTo>
                  <a:lnTo>
                    <a:pt x="9241" y="8996"/>
                  </a:lnTo>
                  <a:lnTo>
                    <a:pt x="8983" y="9083"/>
                  </a:lnTo>
                  <a:lnTo>
                    <a:pt x="8870" y="9172"/>
                  </a:lnTo>
                  <a:lnTo>
                    <a:pt x="8756" y="9591"/>
                  </a:lnTo>
                  <a:lnTo>
                    <a:pt x="8726" y="9793"/>
                  </a:lnTo>
                  <a:lnTo>
                    <a:pt x="8824" y="9923"/>
                  </a:lnTo>
                  <a:lnTo>
                    <a:pt x="8960" y="9916"/>
                  </a:lnTo>
                  <a:lnTo>
                    <a:pt x="9198" y="9755"/>
                  </a:lnTo>
                  <a:lnTo>
                    <a:pt x="9233" y="9881"/>
                  </a:lnTo>
                  <a:lnTo>
                    <a:pt x="9244" y="10157"/>
                  </a:lnTo>
                  <a:lnTo>
                    <a:pt x="9281" y="10383"/>
                  </a:lnTo>
                  <a:lnTo>
                    <a:pt x="9278" y="10564"/>
                  </a:lnTo>
                  <a:lnTo>
                    <a:pt x="9400" y="10579"/>
                  </a:lnTo>
                  <a:lnTo>
                    <a:pt x="9484" y="10443"/>
                  </a:lnTo>
                  <a:lnTo>
                    <a:pt x="9606" y="10482"/>
                  </a:lnTo>
                  <a:lnTo>
                    <a:pt x="9690" y="10317"/>
                  </a:lnTo>
                  <a:lnTo>
                    <a:pt x="9775" y="10012"/>
                  </a:lnTo>
                  <a:lnTo>
                    <a:pt x="9881" y="9982"/>
                  </a:lnTo>
                  <a:lnTo>
                    <a:pt x="9994" y="9783"/>
                  </a:lnTo>
                  <a:lnTo>
                    <a:pt x="9921" y="9669"/>
                  </a:lnTo>
                  <a:lnTo>
                    <a:pt x="9876" y="9531"/>
                  </a:lnTo>
                  <a:lnTo>
                    <a:pt x="9978" y="9278"/>
                  </a:lnTo>
                  <a:lnTo>
                    <a:pt x="10160" y="9139"/>
                  </a:lnTo>
                  <a:lnTo>
                    <a:pt x="10304" y="9002"/>
                  </a:lnTo>
                  <a:lnTo>
                    <a:pt x="10302" y="8888"/>
                  </a:lnTo>
                  <a:lnTo>
                    <a:pt x="10388" y="8765"/>
                  </a:lnTo>
                  <a:lnTo>
                    <a:pt x="10523" y="8721"/>
                  </a:lnTo>
                  <a:lnTo>
                    <a:pt x="10627" y="8812"/>
                  </a:lnTo>
                  <a:lnTo>
                    <a:pt x="10632" y="8889"/>
                  </a:lnTo>
                  <a:lnTo>
                    <a:pt x="10579" y="8926"/>
                  </a:lnTo>
                  <a:lnTo>
                    <a:pt x="10383" y="9118"/>
                  </a:lnTo>
                  <a:lnTo>
                    <a:pt x="10297" y="9229"/>
                  </a:lnTo>
                  <a:lnTo>
                    <a:pt x="10247" y="9336"/>
                  </a:lnTo>
                  <a:lnTo>
                    <a:pt x="10276" y="9506"/>
                  </a:lnTo>
                  <a:lnTo>
                    <a:pt x="10240" y="9687"/>
                  </a:lnTo>
                  <a:lnTo>
                    <a:pt x="10324" y="9756"/>
                  </a:lnTo>
                  <a:lnTo>
                    <a:pt x="10371" y="9861"/>
                  </a:lnTo>
                  <a:lnTo>
                    <a:pt x="10525" y="9829"/>
                  </a:lnTo>
                  <a:lnTo>
                    <a:pt x="10691" y="9765"/>
                  </a:lnTo>
                  <a:lnTo>
                    <a:pt x="10858" y="9748"/>
                  </a:lnTo>
                  <a:lnTo>
                    <a:pt x="10957" y="9835"/>
                  </a:lnTo>
                  <a:lnTo>
                    <a:pt x="10851" y="9942"/>
                  </a:lnTo>
                  <a:lnTo>
                    <a:pt x="10754" y="9948"/>
                  </a:lnTo>
                  <a:lnTo>
                    <a:pt x="10651" y="9916"/>
                  </a:lnTo>
                  <a:lnTo>
                    <a:pt x="10532" y="9940"/>
                  </a:lnTo>
                  <a:lnTo>
                    <a:pt x="10408" y="9987"/>
                  </a:lnTo>
                  <a:lnTo>
                    <a:pt x="10411" y="10095"/>
                  </a:lnTo>
                  <a:lnTo>
                    <a:pt x="10470" y="10164"/>
                  </a:lnTo>
                  <a:lnTo>
                    <a:pt x="10507" y="10142"/>
                  </a:lnTo>
                  <a:lnTo>
                    <a:pt x="10492" y="10251"/>
                  </a:lnTo>
                  <a:lnTo>
                    <a:pt x="10465" y="10396"/>
                  </a:lnTo>
                  <a:lnTo>
                    <a:pt x="10384" y="10394"/>
                  </a:lnTo>
                  <a:lnTo>
                    <a:pt x="10312" y="10250"/>
                  </a:lnTo>
                  <a:lnTo>
                    <a:pt x="10214" y="10307"/>
                  </a:lnTo>
                  <a:lnTo>
                    <a:pt x="10153" y="10421"/>
                  </a:lnTo>
                  <a:lnTo>
                    <a:pt x="10138" y="10561"/>
                  </a:lnTo>
                  <a:lnTo>
                    <a:pt x="10147" y="10721"/>
                  </a:lnTo>
                  <a:lnTo>
                    <a:pt x="9994" y="10768"/>
                  </a:lnTo>
                  <a:lnTo>
                    <a:pt x="9963" y="10847"/>
                  </a:lnTo>
                  <a:lnTo>
                    <a:pt x="9859" y="10834"/>
                  </a:lnTo>
                  <a:lnTo>
                    <a:pt x="9855" y="10787"/>
                  </a:lnTo>
                  <a:lnTo>
                    <a:pt x="9753" y="10741"/>
                  </a:lnTo>
                  <a:lnTo>
                    <a:pt x="9609" y="10785"/>
                  </a:lnTo>
                  <a:lnTo>
                    <a:pt x="9429" y="10842"/>
                  </a:lnTo>
                  <a:lnTo>
                    <a:pt x="9345" y="10884"/>
                  </a:lnTo>
                  <a:lnTo>
                    <a:pt x="9306" y="10815"/>
                  </a:lnTo>
                  <a:lnTo>
                    <a:pt x="9201" y="10718"/>
                  </a:lnTo>
                  <a:lnTo>
                    <a:pt x="9131" y="10755"/>
                  </a:lnTo>
                  <a:lnTo>
                    <a:pt x="9015" y="10765"/>
                  </a:lnTo>
                  <a:lnTo>
                    <a:pt x="9032" y="10701"/>
                  </a:lnTo>
                  <a:lnTo>
                    <a:pt x="8936" y="10632"/>
                  </a:lnTo>
                  <a:lnTo>
                    <a:pt x="8952" y="10561"/>
                  </a:lnTo>
                  <a:lnTo>
                    <a:pt x="8947" y="10465"/>
                  </a:lnTo>
                  <a:lnTo>
                    <a:pt x="9050" y="10352"/>
                  </a:lnTo>
                  <a:lnTo>
                    <a:pt x="9075" y="10379"/>
                  </a:lnTo>
                  <a:lnTo>
                    <a:pt x="9117" y="10317"/>
                  </a:lnTo>
                  <a:lnTo>
                    <a:pt x="9070" y="10276"/>
                  </a:lnTo>
                  <a:lnTo>
                    <a:pt x="9070" y="10223"/>
                  </a:lnTo>
                  <a:lnTo>
                    <a:pt x="9114" y="10170"/>
                  </a:lnTo>
                  <a:lnTo>
                    <a:pt x="9141" y="10076"/>
                  </a:lnTo>
                  <a:lnTo>
                    <a:pt x="9050" y="10108"/>
                  </a:lnTo>
                  <a:lnTo>
                    <a:pt x="9003" y="10150"/>
                  </a:lnTo>
                  <a:lnTo>
                    <a:pt x="8915" y="10138"/>
                  </a:lnTo>
                  <a:lnTo>
                    <a:pt x="8873" y="10186"/>
                  </a:lnTo>
                  <a:lnTo>
                    <a:pt x="8843" y="10229"/>
                  </a:lnTo>
                  <a:lnTo>
                    <a:pt x="8794" y="10416"/>
                  </a:lnTo>
                  <a:lnTo>
                    <a:pt x="8808" y="10527"/>
                  </a:lnTo>
                  <a:lnTo>
                    <a:pt x="8786" y="10632"/>
                  </a:lnTo>
                  <a:lnTo>
                    <a:pt x="8791" y="10706"/>
                  </a:lnTo>
                  <a:lnTo>
                    <a:pt x="8697" y="10776"/>
                  </a:lnTo>
                  <a:lnTo>
                    <a:pt x="8687" y="10731"/>
                  </a:lnTo>
                  <a:lnTo>
                    <a:pt x="8598" y="10714"/>
                  </a:lnTo>
                  <a:lnTo>
                    <a:pt x="8567" y="10746"/>
                  </a:lnTo>
                  <a:lnTo>
                    <a:pt x="8481" y="10714"/>
                  </a:lnTo>
                  <a:lnTo>
                    <a:pt x="8315" y="10743"/>
                  </a:lnTo>
                  <a:lnTo>
                    <a:pt x="8140" y="10973"/>
                  </a:lnTo>
                  <a:lnTo>
                    <a:pt x="8069" y="11002"/>
                  </a:lnTo>
                  <a:lnTo>
                    <a:pt x="7971" y="11005"/>
                  </a:lnTo>
                  <a:lnTo>
                    <a:pt x="7865" y="11005"/>
                  </a:lnTo>
                  <a:lnTo>
                    <a:pt x="7783" y="11137"/>
                  </a:lnTo>
                  <a:lnTo>
                    <a:pt x="7482" y="11169"/>
                  </a:lnTo>
                  <a:lnTo>
                    <a:pt x="7410" y="11049"/>
                  </a:lnTo>
                  <a:lnTo>
                    <a:pt x="7366" y="11260"/>
                  </a:lnTo>
                  <a:lnTo>
                    <a:pt x="7204" y="11132"/>
                  </a:lnTo>
                  <a:lnTo>
                    <a:pt x="7052" y="11101"/>
                  </a:lnTo>
                  <a:lnTo>
                    <a:pt x="7008" y="11229"/>
                  </a:lnTo>
                  <a:lnTo>
                    <a:pt x="7147" y="11376"/>
                  </a:lnTo>
                  <a:lnTo>
                    <a:pt x="7194" y="11500"/>
                  </a:lnTo>
                  <a:lnTo>
                    <a:pt x="7242" y="11733"/>
                  </a:lnTo>
                  <a:lnTo>
                    <a:pt x="7095" y="12066"/>
                  </a:lnTo>
                  <a:lnTo>
                    <a:pt x="6996" y="12140"/>
                  </a:lnTo>
                  <a:lnTo>
                    <a:pt x="6809" y="12046"/>
                  </a:lnTo>
                  <a:lnTo>
                    <a:pt x="6708" y="12007"/>
                  </a:lnTo>
                  <a:lnTo>
                    <a:pt x="6598" y="11914"/>
                  </a:lnTo>
                  <a:lnTo>
                    <a:pt x="6444" y="11834"/>
                  </a:lnTo>
                  <a:lnTo>
                    <a:pt x="6320" y="11727"/>
                  </a:lnTo>
                  <a:lnTo>
                    <a:pt x="6111" y="11753"/>
                  </a:lnTo>
                  <a:lnTo>
                    <a:pt x="6124" y="11850"/>
                  </a:lnTo>
                  <a:lnTo>
                    <a:pt x="6066" y="11963"/>
                  </a:lnTo>
                  <a:lnTo>
                    <a:pt x="6046" y="12022"/>
                  </a:lnTo>
                  <a:lnTo>
                    <a:pt x="6042" y="12094"/>
                  </a:lnTo>
                  <a:lnTo>
                    <a:pt x="6015" y="12163"/>
                  </a:lnTo>
                  <a:lnTo>
                    <a:pt x="5948" y="12248"/>
                  </a:lnTo>
                  <a:lnTo>
                    <a:pt x="5912" y="12308"/>
                  </a:lnTo>
                  <a:lnTo>
                    <a:pt x="5840" y="12339"/>
                  </a:lnTo>
                  <a:lnTo>
                    <a:pt x="5784" y="12438"/>
                  </a:lnTo>
                  <a:lnTo>
                    <a:pt x="5786" y="12517"/>
                  </a:lnTo>
                  <a:lnTo>
                    <a:pt x="5833" y="12562"/>
                  </a:lnTo>
                  <a:lnTo>
                    <a:pt x="5804" y="12668"/>
                  </a:lnTo>
                  <a:lnTo>
                    <a:pt x="5734" y="12785"/>
                  </a:lnTo>
                  <a:lnTo>
                    <a:pt x="5803" y="12803"/>
                  </a:lnTo>
                  <a:lnTo>
                    <a:pt x="5860" y="12864"/>
                  </a:lnTo>
                  <a:lnTo>
                    <a:pt x="5925" y="12849"/>
                  </a:lnTo>
                  <a:lnTo>
                    <a:pt x="6030" y="12939"/>
                  </a:lnTo>
                  <a:lnTo>
                    <a:pt x="6030" y="13052"/>
                  </a:lnTo>
                  <a:lnTo>
                    <a:pt x="6057" y="13131"/>
                  </a:lnTo>
                  <a:lnTo>
                    <a:pt x="6116" y="13178"/>
                  </a:lnTo>
                  <a:lnTo>
                    <a:pt x="6186" y="13141"/>
                  </a:lnTo>
                  <a:lnTo>
                    <a:pt x="6287" y="13125"/>
                  </a:lnTo>
                  <a:lnTo>
                    <a:pt x="6409" y="13189"/>
                  </a:lnTo>
                  <a:lnTo>
                    <a:pt x="6574" y="13263"/>
                  </a:lnTo>
                  <a:lnTo>
                    <a:pt x="6708" y="13177"/>
                  </a:lnTo>
                  <a:lnTo>
                    <a:pt x="6817" y="13187"/>
                  </a:lnTo>
                  <a:lnTo>
                    <a:pt x="6881" y="13089"/>
                  </a:lnTo>
                  <a:lnTo>
                    <a:pt x="6980" y="13046"/>
                  </a:lnTo>
                  <a:lnTo>
                    <a:pt x="6959" y="12928"/>
                  </a:lnTo>
                  <a:lnTo>
                    <a:pt x="7053" y="12810"/>
                  </a:lnTo>
                  <a:lnTo>
                    <a:pt x="7160" y="12748"/>
                  </a:lnTo>
                  <a:lnTo>
                    <a:pt x="7191" y="12695"/>
                  </a:lnTo>
                  <a:lnTo>
                    <a:pt x="7365" y="12722"/>
                  </a:lnTo>
                  <a:lnTo>
                    <a:pt x="7519" y="12653"/>
                  </a:lnTo>
                  <a:lnTo>
                    <a:pt x="7542" y="12549"/>
                  </a:lnTo>
                  <a:lnTo>
                    <a:pt x="7587" y="12450"/>
                  </a:lnTo>
                  <a:lnTo>
                    <a:pt x="7786" y="12458"/>
                  </a:lnTo>
                  <a:lnTo>
                    <a:pt x="8024" y="12586"/>
                  </a:lnTo>
                  <a:lnTo>
                    <a:pt x="8163" y="12520"/>
                  </a:lnTo>
                  <a:lnTo>
                    <a:pt x="8220" y="12522"/>
                  </a:lnTo>
                  <a:lnTo>
                    <a:pt x="8314" y="12461"/>
                  </a:lnTo>
                  <a:lnTo>
                    <a:pt x="8377" y="12453"/>
                  </a:lnTo>
                  <a:lnTo>
                    <a:pt x="8468" y="12539"/>
                  </a:lnTo>
                  <a:lnTo>
                    <a:pt x="8528" y="12576"/>
                  </a:lnTo>
                  <a:lnTo>
                    <a:pt x="8531" y="12763"/>
                  </a:lnTo>
                  <a:lnTo>
                    <a:pt x="8602" y="12887"/>
                  </a:lnTo>
                  <a:lnTo>
                    <a:pt x="8702" y="13032"/>
                  </a:lnTo>
                  <a:lnTo>
                    <a:pt x="8794" y="13135"/>
                  </a:lnTo>
                  <a:lnTo>
                    <a:pt x="8893" y="13167"/>
                  </a:lnTo>
                  <a:lnTo>
                    <a:pt x="8941" y="13251"/>
                  </a:lnTo>
                  <a:lnTo>
                    <a:pt x="9027" y="13300"/>
                  </a:lnTo>
                  <a:lnTo>
                    <a:pt x="9057" y="13384"/>
                  </a:lnTo>
                  <a:lnTo>
                    <a:pt x="9112" y="13416"/>
                  </a:lnTo>
                  <a:lnTo>
                    <a:pt x="9142" y="13513"/>
                  </a:lnTo>
                  <a:lnTo>
                    <a:pt x="9184" y="13626"/>
                  </a:lnTo>
                  <a:lnTo>
                    <a:pt x="9149" y="13660"/>
                  </a:lnTo>
                  <a:lnTo>
                    <a:pt x="9107" y="13749"/>
                  </a:lnTo>
                  <a:lnTo>
                    <a:pt x="9101" y="13805"/>
                  </a:lnTo>
                  <a:lnTo>
                    <a:pt x="9162" y="13800"/>
                  </a:lnTo>
                  <a:lnTo>
                    <a:pt x="9258" y="13660"/>
                  </a:lnTo>
                  <a:lnTo>
                    <a:pt x="9318" y="13658"/>
                  </a:lnTo>
                  <a:lnTo>
                    <a:pt x="9347" y="13567"/>
                  </a:lnTo>
                  <a:lnTo>
                    <a:pt x="9251" y="13485"/>
                  </a:lnTo>
                  <a:lnTo>
                    <a:pt x="9325" y="13379"/>
                  </a:lnTo>
                  <a:lnTo>
                    <a:pt x="9444" y="13424"/>
                  </a:lnTo>
                  <a:lnTo>
                    <a:pt x="9512" y="13519"/>
                  </a:lnTo>
                  <a:lnTo>
                    <a:pt x="9546" y="13458"/>
                  </a:lnTo>
                  <a:lnTo>
                    <a:pt x="9534" y="13423"/>
                  </a:lnTo>
                  <a:lnTo>
                    <a:pt x="9424" y="13313"/>
                  </a:lnTo>
                  <a:lnTo>
                    <a:pt x="9328" y="13244"/>
                  </a:lnTo>
                  <a:lnTo>
                    <a:pt x="9213" y="13160"/>
                  </a:lnTo>
                  <a:lnTo>
                    <a:pt x="9256" y="13130"/>
                  </a:lnTo>
                  <a:lnTo>
                    <a:pt x="9228" y="13084"/>
                  </a:lnTo>
                  <a:lnTo>
                    <a:pt x="9121" y="13067"/>
                  </a:lnTo>
                  <a:lnTo>
                    <a:pt x="8993" y="12896"/>
                  </a:lnTo>
                  <a:lnTo>
                    <a:pt x="8950" y="12732"/>
                  </a:lnTo>
                  <a:lnTo>
                    <a:pt x="8843" y="12616"/>
                  </a:lnTo>
                  <a:lnTo>
                    <a:pt x="8818" y="12515"/>
                  </a:lnTo>
                  <a:lnTo>
                    <a:pt x="8843" y="12466"/>
                  </a:lnTo>
                  <a:lnTo>
                    <a:pt x="8853" y="12376"/>
                  </a:lnTo>
                  <a:lnTo>
                    <a:pt x="8967" y="12333"/>
                  </a:lnTo>
                  <a:lnTo>
                    <a:pt x="9064" y="12379"/>
                  </a:lnTo>
                  <a:lnTo>
                    <a:pt x="9032" y="12391"/>
                  </a:lnTo>
                  <a:lnTo>
                    <a:pt x="9027" y="12392"/>
                  </a:lnTo>
                  <a:lnTo>
                    <a:pt x="9013" y="12455"/>
                  </a:lnTo>
                  <a:lnTo>
                    <a:pt x="9042" y="12524"/>
                  </a:lnTo>
                  <a:lnTo>
                    <a:pt x="9094" y="12451"/>
                  </a:lnTo>
                  <a:lnTo>
                    <a:pt x="9172" y="12495"/>
                  </a:lnTo>
                  <a:lnTo>
                    <a:pt x="9166" y="12557"/>
                  </a:lnTo>
                  <a:lnTo>
                    <a:pt x="9214" y="12645"/>
                  </a:lnTo>
                  <a:lnTo>
                    <a:pt x="9186" y="12653"/>
                  </a:lnTo>
                  <a:lnTo>
                    <a:pt x="9278" y="12806"/>
                  </a:lnTo>
                  <a:lnTo>
                    <a:pt x="9393" y="12879"/>
                  </a:lnTo>
                  <a:lnTo>
                    <a:pt x="9464" y="12955"/>
                  </a:lnTo>
                  <a:lnTo>
                    <a:pt x="9584" y="13039"/>
                  </a:lnTo>
                  <a:lnTo>
                    <a:pt x="9640" y="13083"/>
                  </a:lnTo>
                  <a:lnTo>
                    <a:pt x="9671" y="13147"/>
                  </a:lnTo>
                  <a:lnTo>
                    <a:pt x="9700" y="13163"/>
                  </a:lnTo>
                  <a:lnTo>
                    <a:pt x="9720" y="13195"/>
                  </a:lnTo>
                  <a:lnTo>
                    <a:pt x="9696" y="13249"/>
                  </a:lnTo>
                  <a:lnTo>
                    <a:pt x="9673" y="13370"/>
                  </a:lnTo>
                  <a:lnTo>
                    <a:pt x="9678" y="13458"/>
                  </a:lnTo>
                  <a:lnTo>
                    <a:pt x="9752" y="13527"/>
                  </a:lnTo>
                  <a:lnTo>
                    <a:pt x="9752" y="13567"/>
                  </a:lnTo>
                  <a:lnTo>
                    <a:pt x="9775" y="13582"/>
                  </a:lnTo>
                  <a:lnTo>
                    <a:pt x="9780" y="13635"/>
                  </a:lnTo>
                  <a:lnTo>
                    <a:pt x="9847" y="13744"/>
                  </a:lnTo>
                  <a:lnTo>
                    <a:pt x="9897" y="13832"/>
                  </a:lnTo>
                  <a:lnTo>
                    <a:pt x="9916" y="13951"/>
                  </a:lnTo>
                  <a:lnTo>
                    <a:pt x="9963" y="14099"/>
                  </a:lnTo>
                  <a:lnTo>
                    <a:pt x="10081" y="14183"/>
                  </a:lnTo>
                  <a:lnTo>
                    <a:pt x="10180" y="14188"/>
                  </a:lnTo>
                  <a:lnTo>
                    <a:pt x="10132" y="14029"/>
                  </a:lnTo>
                  <a:lnTo>
                    <a:pt x="10225" y="14015"/>
                  </a:lnTo>
                  <a:lnTo>
                    <a:pt x="10185" y="13921"/>
                  </a:lnTo>
                  <a:lnTo>
                    <a:pt x="10321" y="13975"/>
                  </a:lnTo>
                  <a:lnTo>
                    <a:pt x="10323" y="13874"/>
                  </a:lnTo>
                  <a:lnTo>
                    <a:pt x="10251" y="13818"/>
                  </a:lnTo>
                  <a:lnTo>
                    <a:pt x="10174" y="13732"/>
                  </a:lnTo>
                  <a:lnTo>
                    <a:pt x="10230" y="13695"/>
                  </a:lnTo>
                  <a:lnTo>
                    <a:pt x="10162" y="13606"/>
                  </a:lnTo>
                  <a:lnTo>
                    <a:pt x="10135" y="13497"/>
                  </a:lnTo>
                  <a:lnTo>
                    <a:pt x="10163" y="13458"/>
                  </a:lnTo>
                  <a:lnTo>
                    <a:pt x="10235" y="13556"/>
                  </a:lnTo>
                  <a:lnTo>
                    <a:pt x="10314" y="13561"/>
                  </a:lnTo>
                  <a:lnTo>
                    <a:pt x="10388" y="13534"/>
                  </a:lnTo>
                  <a:lnTo>
                    <a:pt x="10292" y="13428"/>
                  </a:lnTo>
                  <a:lnTo>
                    <a:pt x="10466" y="13387"/>
                  </a:lnTo>
                  <a:lnTo>
                    <a:pt x="10538" y="13406"/>
                  </a:lnTo>
                  <a:lnTo>
                    <a:pt x="10626" y="13412"/>
                  </a:lnTo>
                  <a:lnTo>
                    <a:pt x="10622" y="13450"/>
                  </a:lnTo>
                  <a:lnTo>
                    <a:pt x="10667" y="13535"/>
                  </a:lnTo>
                  <a:lnTo>
                    <a:pt x="10786" y="13438"/>
                  </a:lnTo>
                  <a:lnTo>
                    <a:pt x="10846" y="13380"/>
                  </a:lnTo>
                  <a:lnTo>
                    <a:pt x="11014" y="13369"/>
                  </a:lnTo>
                  <a:lnTo>
                    <a:pt x="11037" y="13323"/>
                  </a:lnTo>
                  <a:lnTo>
                    <a:pt x="10915" y="13268"/>
                  </a:lnTo>
                  <a:lnTo>
                    <a:pt x="10897" y="13197"/>
                  </a:lnTo>
                  <a:lnTo>
                    <a:pt x="10851" y="13093"/>
                  </a:lnTo>
                  <a:lnTo>
                    <a:pt x="10900" y="12961"/>
                  </a:lnTo>
                  <a:lnTo>
                    <a:pt x="10969" y="12884"/>
                  </a:lnTo>
                  <a:lnTo>
                    <a:pt x="11002" y="12662"/>
                  </a:lnTo>
                  <a:lnTo>
                    <a:pt x="11042" y="12677"/>
                  </a:lnTo>
                  <a:lnTo>
                    <a:pt x="11106" y="12635"/>
                  </a:lnTo>
                  <a:lnTo>
                    <a:pt x="11101" y="12588"/>
                  </a:lnTo>
                  <a:lnTo>
                    <a:pt x="11196" y="12446"/>
                  </a:lnTo>
                  <a:lnTo>
                    <a:pt x="11240" y="12342"/>
                  </a:lnTo>
                  <a:lnTo>
                    <a:pt x="11357" y="12313"/>
                  </a:lnTo>
                  <a:lnTo>
                    <a:pt x="11370" y="12381"/>
                  </a:lnTo>
                  <a:lnTo>
                    <a:pt x="11575" y="12411"/>
                  </a:lnTo>
                  <a:lnTo>
                    <a:pt x="11615" y="12451"/>
                  </a:lnTo>
                  <a:lnTo>
                    <a:pt x="11496" y="12522"/>
                  </a:lnTo>
                  <a:lnTo>
                    <a:pt x="11474" y="12561"/>
                  </a:lnTo>
                  <a:lnTo>
                    <a:pt x="11622" y="12601"/>
                  </a:lnTo>
                  <a:lnTo>
                    <a:pt x="11600" y="12690"/>
                  </a:lnTo>
                  <a:lnTo>
                    <a:pt x="11677" y="12721"/>
                  </a:lnTo>
                  <a:lnTo>
                    <a:pt x="11846" y="12594"/>
                  </a:lnTo>
                  <a:lnTo>
                    <a:pt x="11985" y="12546"/>
                  </a:lnTo>
                  <a:lnTo>
                    <a:pt x="12003" y="12477"/>
                  </a:lnTo>
                  <a:lnTo>
                    <a:pt x="11873" y="12505"/>
                  </a:lnTo>
                  <a:lnTo>
                    <a:pt x="11804" y="12468"/>
                  </a:lnTo>
                  <a:lnTo>
                    <a:pt x="11786" y="12354"/>
                  </a:lnTo>
                  <a:lnTo>
                    <a:pt x="11888" y="12273"/>
                  </a:lnTo>
                  <a:lnTo>
                    <a:pt x="12005" y="12246"/>
                  </a:lnTo>
                  <a:lnTo>
                    <a:pt x="12080" y="12175"/>
                  </a:lnTo>
                  <a:lnTo>
                    <a:pt x="12179" y="12145"/>
                  </a:lnTo>
                  <a:lnTo>
                    <a:pt x="12286" y="12096"/>
                  </a:lnTo>
                  <a:lnTo>
                    <a:pt x="12296" y="12135"/>
                  </a:lnTo>
                  <a:lnTo>
                    <a:pt x="12122" y="12241"/>
                  </a:lnTo>
                  <a:lnTo>
                    <a:pt x="12202" y="12301"/>
                  </a:lnTo>
                  <a:lnTo>
                    <a:pt x="12117" y="12472"/>
                  </a:lnTo>
                  <a:lnTo>
                    <a:pt x="12027" y="12515"/>
                  </a:lnTo>
                  <a:lnTo>
                    <a:pt x="12154" y="12606"/>
                  </a:lnTo>
                  <a:lnTo>
                    <a:pt x="12311" y="12650"/>
                  </a:lnTo>
                  <a:lnTo>
                    <a:pt x="12504" y="12773"/>
                  </a:lnTo>
                  <a:lnTo>
                    <a:pt x="12561" y="12820"/>
                  </a:lnTo>
                  <a:lnTo>
                    <a:pt x="12638" y="12825"/>
                  </a:lnTo>
                  <a:lnTo>
                    <a:pt x="12726" y="12875"/>
                  </a:lnTo>
                  <a:lnTo>
                    <a:pt x="12782" y="12992"/>
                  </a:lnTo>
                  <a:lnTo>
                    <a:pt x="12775" y="13072"/>
                  </a:lnTo>
                  <a:lnTo>
                    <a:pt x="12629" y="13199"/>
                  </a:lnTo>
                  <a:lnTo>
                    <a:pt x="12509" y="13205"/>
                  </a:lnTo>
                  <a:lnTo>
                    <a:pt x="12351" y="13261"/>
                  </a:lnTo>
                  <a:lnTo>
                    <a:pt x="12144" y="13222"/>
                  </a:lnTo>
                  <a:lnTo>
                    <a:pt x="11889" y="13126"/>
                  </a:lnTo>
                  <a:lnTo>
                    <a:pt x="11662" y="13153"/>
                  </a:lnTo>
                  <a:lnTo>
                    <a:pt x="11504" y="13219"/>
                  </a:lnTo>
                  <a:lnTo>
                    <a:pt x="11342" y="13349"/>
                  </a:lnTo>
                  <a:lnTo>
                    <a:pt x="11074" y="13337"/>
                  </a:lnTo>
                  <a:lnTo>
                    <a:pt x="11017" y="13476"/>
                  </a:lnTo>
                  <a:lnTo>
                    <a:pt x="10798" y="13487"/>
                  </a:lnTo>
                  <a:lnTo>
                    <a:pt x="10639" y="13660"/>
                  </a:lnTo>
                  <a:lnTo>
                    <a:pt x="10731" y="13746"/>
                  </a:lnTo>
                  <a:lnTo>
                    <a:pt x="10659" y="13885"/>
                  </a:lnTo>
                  <a:lnTo>
                    <a:pt x="10766" y="13985"/>
                  </a:lnTo>
                  <a:lnTo>
                    <a:pt x="10855" y="14162"/>
                  </a:lnTo>
                  <a:lnTo>
                    <a:pt x="11019" y="14156"/>
                  </a:lnTo>
                  <a:lnTo>
                    <a:pt x="11166" y="14246"/>
                  </a:lnTo>
                  <a:lnTo>
                    <a:pt x="11270" y="14220"/>
                  </a:lnTo>
                  <a:lnTo>
                    <a:pt x="11302" y="14145"/>
                  </a:lnTo>
                  <a:lnTo>
                    <a:pt x="11462" y="14141"/>
                  </a:lnTo>
                  <a:lnTo>
                    <a:pt x="11590" y="14227"/>
                  </a:lnTo>
                  <a:lnTo>
                    <a:pt x="11816" y="14187"/>
                  </a:lnTo>
                  <a:lnTo>
                    <a:pt x="11909" y="14074"/>
                  </a:lnTo>
                  <a:lnTo>
                    <a:pt x="12038" y="14099"/>
                  </a:lnTo>
                  <a:lnTo>
                    <a:pt x="12127" y="14074"/>
                  </a:lnTo>
                  <a:lnTo>
                    <a:pt x="12077" y="14146"/>
                  </a:lnTo>
                  <a:lnTo>
                    <a:pt x="12140" y="14219"/>
                  </a:lnTo>
                  <a:lnTo>
                    <a:pt x="12110" y="14296"/>
                  </a:lnTo>
                  <a:lnTo>
                    <a:pt x="12137" y="14429"/>
                  </a:lnTo>
                  <a:lnTo>
                    <a:pt x="12135" y="14434"/>
                  </a:lnTo>
                  <a:lnTo>
                    <a:pt x="12070" y="14567"/>
                  </a:lnTo>
                  <a:lnTo>
                    <a:pt x="12027" y="14715"/>
                  </a:lnTo>
                  <a:lnTo>
                    <a:pt x="12023" y="14717"/>
                  </a:lnTo>
                  <a:lnTo>
                    <a:pt x="12005" y="14762"/>
                  </a:lnTo>
                  <a:lnTo>
                    <a:pt x="11983" y="14897"/>
                  </a:lnTo>
                  <a:lnTo>
                    <a:pt x="11948" y="14981"/>
                  </a:lnTo>
                  <a:lnTo>
                    <a:pt x="11960" y="14990"/>
                  </a:lnTo>
                  <a:lnTo>
                    <a:pt x="11916" y="15050"/>
                  </a:lnTo>
                  <a:lnTo>
                    <a:pt x="11842" y="15102"/>
                  </a:lnTo>
                  <a:lnTo>
                    <a:pt x="11717" y="15104"/>
                  </a:lnTo>
                  <a:lnTo>
                    <a:pt x="11586" y="15074"/>
                  </a:lnTo>
                  <a:lnTo>
                    <a:pt x="11553" y="15131"/>
                  </a:lnTo>
                  <a:lnTo>
                    <a:pt x="11506" y="15050"/>
                  </a:lnTo>
                  <a:lnTo>
                    <a:pt x="11392" y="15035"/>
                  </a:lnTo>
                  <a:lnTo>
                    <a:pt x="11252" y="15057"/>
                  </a:lnTo>
                  <a:lnTo>
                    <a:pt x="11188" y="15109"/>
                  </a:lnTo>
                  <a:lnTo>
                    <a:pt x="11094" y="15153"/>
                  </a:lnTo>
                  <a:lnTo>
                    <a:pt x="11118" y="15111"/>
                  </a:lnTo>
                  <a:lnTo>
                    <a:pt x="11121" y="15101"/>
                  </a:lnTo>
                  <a:lnTo>
                    <a:pt x="11153" y="15059"/>
                  </a:lnTo>
                  <a:lnTo>
                    <a:pt x="11143" y="14991"/>
                  </a:lnTo>
                  <a:lnTo>
                    <a:pt x="11069" y="15008"/>
                  </a:lnTo>
                  <a:lnTo>
                    <a:pt x="11024" y="15059"/>
                  </a:lnTo>
                  <a:lnTo>
                    <a:pt x="10989" y="15116"/>
                  </a:lnTo>
                  <a:lnTo>
                    <a:pt x="10982" y="15141"/>
                  </a:lnTo>
                  <a:lnTo>
                    <a:pt x="10831" y="15094"/>
                  </a:lnTo>
                  <a:lnTo>
                    <a:pt x="10679" y="15049"/>
                  </a:lnTo>
                  <a:lnTo>
                    <a:pt x="10466" y="15047"/>
                  </a:lnTo>
                  <a:lnTo>
                    <a:pt x="10430" y="14990"/>
                  </a:lnTo>
                  <a:lnTo>
                    <a:pt x="10272" y="14964"/>
                  </a:lnTo>
                  <a:lnTo>
                    <a:pt x="10222" y="14932"/>
                  </a:lnTo>
                  <a:lnTo>
                    <a:pt x="10163" y="14929"/>
                  </a:lnTo>
                  <a:lnTo>
                    <a:pt x="10113" y="14848"/>
                  </a:lnTo>
                  <a:lnTo>
                    <a:pt x="9902" y="14798"/>
                  </a:lnTo>
                  <a:lnTo>
                    <a:pt x="9794" y="14813"/>
                  </a:lnTo>
                  <a:lnTo>
                    <a:pt x="9676" y="14884"/>
                  </a:lnTo>
                  <a:lnTo>
                    <a:pt x="9621" y="14961"/>
                  </a:lnTo>
                  <a:lnTo>
                    <a:pt x="9648" y="15096"/>
                  </a:lnTo>
                  <a:lnTo>
                    <a:pt x="9566" y="15166"/>
                  </a:lnTo>
                  <a:lnTo>
                    <a:pt x="9486" y="15202"/>
                  </a:lnTo>
                  <a:lnTo>
                    <a:pt x="9323" y="15096"/>
                  </a:lnTo>
                  <a:lnTo>
                    <a:pt x="9107" y="14995"/>
                  </a:lnTo>
                  <a:lnTo>
                    <a:pt x="8970" y="14939"/>
                  </a:lnTo>
                  <a:lnTo>
                    <a:pt x="8915" y="14776"/>
                  </a:lnTo>
                  <a:lnTo>
                    <a:pt x="8719" y="14661"/>
                  </a:lnTo>
                  <a:lnTo>
                    <a:pt x="8595" y="14608"/>
                  </a:lnTo>
                  <a:lnTo>
                    <a:pt x="8530" y="14609"/>
                  </a:lnTo>
                  <a:lnTo>
                    <a:pt x="8361" y="14512"/>
                  </a:lnTo>
                  <a:lnTo>
                    <a:pt x="8307" y="14471"/>
                  </a:lnTo>
                  <a:lnTo>
                    <a:pt x="8284" y="14382"/>
                  </a:lnTo>
                  <a:lnTo>
                    <a:pt x="8207" y="14360"/>
                  </a:lnTo>
                  <a:lnTo>
                    <a:pt x="8195" y="14259"/>
                  </a:lnTo>
                  <a:lnTo>
                    <a:pt x="8307" y="14197"/>
                  </a:lnTo>
                  <a:lnTo>
                    <a:pt x="8352" y="14052"/>
                  </a:lnTo>
                  <a:lnTo>
                    <a:pt x="8309" y="13997"/>
                  </a:lnTo>
                  <a:lnTo>
                    <a:pt x="8325" y="13917"/>
                  </a:lnTo>
                  <a:lnTo>
                    <a:pt x="8413" y="13848"/>
                  </a:lnTo>
                  <a:lnTo>
                    <a:pt x="8407" y="13813"/>
                  </a:lnTo>
                  <a:lnTo>
                    <a:pt x="8274" y="13848"/>
                  </a:lnTo>
                  <a:lnTo>
                    <a:pt x="8295" y="13761"/>
                  </a:lnTo>
                  <a:lnTo>
                    <a:pt x="8200" y="13715"/>
                  </a:lnTo>
                  <a:lnTo>
                    <a:pt x="8031" y="13744"/>
                  </a:lnTo>
                  <a:lnTo>
                    <a:pt x="7932" y="13727"/>
                  </a:lnTo>
                  <a:lnTo>
                    <a:pt x="7884" y="13670"/>
                  </a:lnTo>
                  <a:lnTo>
                    <a:pt x="7733" y="13626"/>
                  </a:lnTo>
                  <a:lnTo>
                    <a:pt x="7587" y="13651"/>
                  </a:lnTo>
                  <a:lnTo>
                    <a:pt x="7522" y="13603"/>
                  </a:lnTo>
                  <a:lnTo>
                    <a:pt x="7291" y="13537"/>
                  </a:lnTo>
                  <a:lnTo>
                    <a:pt x="7052" y="13480"/>
                  </a:lnTo>
                  <a:lnTo>
                    <a:pt x="6908" y="13478"/>
                  </a:lnTo>
                  <a:lnTo>
                    <a:pt x="6802" y="13512"/>
                  </a:lnTo>
                  <a:lnTo>
                    <a:pt x="6648" y="13478"/>
                  </a:lnTo>
                  <a:lnTo>
                    <a:pt x="6491" y="13512"/>
                  </a:lnTo>
                  <a:lnTo>
                    <a:pt x="6434" y="13483"/>
                  </a:lnTo>
                  <a:lnTo>
                    <a:pt x="6308" y="13380"/>
                  </a:lnTo>
                  <a:lnTo>
                    <a:pt x="6181" y="13330"/>
                  </a:lnTo>
                  <a:lnTo>
                    <a:pt x="6128" y="13221"/>
                  </a:lnTo>
                  <a:lnTo>
                    <a:pt x="6034" y="13172"/>
                  </a:lnTo>
                  <a:lnTo>
                    <a:pt x="5957" y="13249"/>
                  </a:lnTo>
                  <a:lnTo>
                    <a:pt x="5811" y="13369"/>
                  </a:lnTo>
                  <a:lnTo>
                    <a:pt x="5692" y="13380"/>
                  </a:lnTo>
                  <a:lnTo>
                    <a:pt x="5537" y="13379"/>
                  </a:lnTo>
                  <a:lnTo>
                    <a:pt x="5414" y="13438"/>
                  </a:lnTo>
                  <a:lnTo>
                    <a:pt x="5368" y="13508"/>
                  </a:lnTo>
                  <a:lnTo>
                    <a:pt x="5269" y="13613"/>
                  </a:lnTo>
                  <a:lnTo>
                    <a:pt x="5230" y="13827"/>
                  </a:lnTo>
                  <a:lnTo>
                    <a:pt x="5076" y="13887"/>
                  </a:lnTo>
                  <a:lnTo>
                    <a:pt x="4996" y="13885"/>
                  </a:lnTo>
                  <a:lnTo>
                    <a:pt x="4857" y="13924"/>
                  </a:lnTo>
                  <a:lnTo>
                    <a:pt x="4731" y="13860"/>
                  </a:lnTo>
                  <a:lnTo>
                    <a:pt x="4644" y="13875"/>
                  </a:lnTo>
                  <a:lnTo>
                    <a:pt x="4507" y="13970"/>
                  </a:lnTo>
                  <a:lnTo>
                    <a:pt x="4403" y="13963"/>
                  </a:lnTo>
                  <a:lnTo>
                    <a:pt x="4325" y="14020"/>
                  </a:lnTo>
                  <a:lnTo>
                    <a:pt x="4295" y="14096"/>
                  </a:lnTo>
                  <a:lnTo>
                    <a:pt x="4229" y="14156"/>
                  </a:lnTo>
                  <a:lnTo>
                    <a:pt x="4179" y="14148"/>
                  </a:lnTo>
                  <a:lnTo>
                    <a:pt x="4077" y="14187"/>
                  </a:lnTo>
                  <a:lnTo>
                    <a:pt x="3998" y="14254"/>
                  </a:lnTo>
                  <a:lnTo>
                    <a:pt x="3990" y="14308"/>
                  </a:lnTo>
                  <a:lnTo>
                    <a:pt x="3923" y="14350"/>
                  </a:lnTo>
                  <a:lnTo>
                    <a:pt x="3863" y="14350"/>
                  </a:lnTo>
                  <a:lnTo>
                    <a:pt x="3834" y="14411"/>
                  </a:lnTo>
                  <a:lnTo>
                    <a:pt x="3809" y="14465"/>
                  </a:lnTo>
                  <a:lnTo>
                    <a:pt x="3856" y="14577"/>
                  </a:lnTo>
                  <a:lnTo>
                    <a:pt x="3868" y="14670"/>
                  </a:lnTo>
                  <a:lnTo>
                    <a:pt x="3833" y="14729"/>
                  </a:lnTo>
                  <a:lnTo>
                    <a:pt x="3827" y="14810"/>
                  </a:lnTo>
                  <a:lnTo>
                    <a:pt x="3802" y="14956"/>
                  </a:lnTo>
                  <a:lnTo>
                    <a:pt x="3749" y="15071"/>
                  </a:lnTo>
                  <a:lnTo>
                    <a:pt x="3695" y="15109"/>
                  </a:lnTo>
                  <a:lnTo>
                    <a:pt x="3687" y="15190"/>
                  </a:lnTo>
                  <a:lnTo>
                    <a:pt x="3638" y="15234"/>
                  </a:lnTo>
                  <a:lnTo>
                    <a:pt x="3551" y="15278"/>
                  </a:lnTo>
                  <a:lnTo>
                    <a:pt x="3488" y="15257"/>
                  </a:lnTo>
                  <a:lnTo>
                    <a:pt x="3541" y="15355"/>
                  </a:lnTo>
                  <a:lnTo>
                    <a:pt x="3571" y="15500"/>
                  </a:lnTo>
                  <a:lnTo>
                    <a:pt x="3541" y="15544"/>
                  </a:lnTo>
                  <a:lnTo>
                    <a:pt x="3541" y="15660"/>
                  </a:lnTo>
                  <a:lnTo>
                    <a:pt x="3543" y="15693"/>
                  </a:lnTo>
                  <a:lnTo>
                    <a:pt x="3578" y="15752"/>
                  </a:lnTo>
                  <a:lnTo>
                    <a:pt x="3573" y="15771"/>
                  </a:lnTo>
                  <a:lnTo>
                    <a:pt x="3596" y="15831"/>
                  </a:lnTo>
                  <a:lnTo>
                    <a:pt x="3652" y="15882"/>
                  </a:lnTo>
                  <a:lnTo>
                    <a:pt x="3714" y="15990"/>
                  </a:lnTo>
                  <a:lnTo>
                    <a:pt x="3749" y="16040"/>
                  </a:lnTo>
                  <a:lnTo>
                    <a:pt x="3764" y="16082"/>
                  </a:lnTo>
                  <a:lnTo>
                    <a:pt x="3769" y="16150"/>
                  </a:lnTo>
                  <a:lnTo>
                    <a:pt x="3799" y="16200"/>
                  </a:lnTo>
                  <a:lnTo>
                    <a:pt x="3833" y="16240"/>
                  </a:lnTo>
                  <a:lnTo>
                    <a:pt x="3879" y="16328"/>
                  </a:lnTo>
                  <a:lnTo>
                    <a:pt x="3930" y="16446"/>
                  </a:lnTo>
                  <a:lnTo>
                    <a:pt x="3933" y="16548"/>
                  </a:lnTo>
                  <a:lnTo>
                    <a:pt x="3951" y="16611"/>
                  </a:lnTo>
                  <a:lnTo>
                    <a:pt x="4018" y="16725"/>
                  </a:lnTo>
                  <a:lnTo>
                    <a:pt x="4115" y="16843"/>
                  </a:lnTo>
                  <a:lnTo>
                    <a:pt x="4154" y="16878"/>
                  </a:lnTo>
                  <a:lnTo>
                    <a:pt x="4243" y="17020"/>
                  </a:lnTo>
                  <a:lnTo>
                    <a:pt x="4363" y="17163"/>
                  </a:lnTo>
                  <a:lnTo>
                    <a:pt x="4492" y="17336"/>
                  </a:lnTo>
                  <a:lnTo>
                    <a:pt x="4643" y="17483"/>
                  </a:lnTo>
                  <a:lnTo>
                    <a:pt x="4683" y="17505"/>
                  </a:lnTo>
                  <a:lnTo>
                    <a:pt x="4713" y="17525"/>
                  </a:lnTo>
                  <a:lnTo>
                    <a:pt x="4869" y="17567"/>
                  </a:lnTo>
                  <a:lnTo>
                    <a:pt x="4979" y="17592"/>
                  </a:lnTo>
                  <a:lnTo>
                    <a:pt x="5167" y="17668"/>
                  </a:lnTo>
                  <a:lnTo>
                    <a:pt x="5269" y="17717"/>
                  </a:lnTo>
                  <a:lnTo>
                    <a:pt x="5379" y="17794"/>
                  </a:lnTo>
                  <a:lnTo>
                    <a:pt x="5453" y="17829"/>
                  </a:lnTo>
                  <a:lnTo>
                    <a:pt x="5595" y="17929"/>
                  </a:lnTo>
                  <a:lnTo>
                    <a:pt x="5744" y="17961"/>
                  </a:lnTo>
                  <a:lnTo>
                    <a:pt x="5838" y="17961"/>
                  </a:lnTo>
                  <a:lnTo>
                    <a:pt x="6104" y="17998"/>
                  </a:lnTo>
                  <a:lnTo>
                    <a:pt x="6240" y="18025"/>
                  </a:lnTo>
                  <a:lnTo>
                    <a:pt x="6380" y="18063"/>
                  </a:lnTo>
                  <a:lnTo>
                    <a:pt x="6531" y="18119"/>
                  </a:lnTo>
                  <a:lnTo>
                    <a:pt x="6658" y="18161"/>
                  </a:lnTo>
                  <a:lnTo>
                    <a:pt x="6775" y="18282"/>
                  </a:lnTo>
                  <a:lnTo>
                    <a:pt x="6827" y="18388"/>
                  </a:lnTo>
                  <a:lnTo>
                    <a:pt x="6918" y="18491"/>
                  </a:lnTo>
                  <a:lnTo>
                    <a:pt x="7057" y="18538"/>
                  </a:lnTo>
                  <a:lnTo>
                    <a:pt x="7125" y="18531"/>
                  </a:lnTo>
                  <a:lnTo>
                    <a:pt x="7191" y="18558"/>
                  </a:lnTo>
                  <a:lnTo>
                    <a:pt x="7376" y="18567"/>
                  </a:lnTo>
                  <a:lnTo>
                    <a:pt x="7373" y="18599"/>
                  </a:lnTo>
                  <a:lnTo>
                    <a:pt x="7416" y="18629"/>
                  </a:lnTo>
                  <a:lnTo>
                    <a:pt x="7452" y="18691"/>
                  </a:lnTo>
                  <a:lnTo>
                    <a:pt x="7532" y="18732"/>
                  </a:lnTo>
                  <a:lnTo>
                    <a:pt x="7599" y="18826"/>
                  </a:lnTo>
                  <a:lnTo>
                    <a:pt x="7570" y="18908"/>
                  </a:lnTo>
                  <a:lnTo>
                    <a:pt x="7507" y="19018"/>
                  </a:lnTo>
                  <a:lnTo>
                    <a:pt x="7540" y="19043"/>
                  </a:lnTo>
                  <a:lnTo>
                    <a:pt x="7504" y="19114"/>
                  </a:lnTo>
                  <a:lnTo>
                    <a:pt x="7462" y="19181"/>
                  </a:lnTo>
                  <a:lnTo>
                    <a:pt x="7423" y="19205"/>
                  </a:lnTo>
                  <a:lnTo>
                    <a:pt x="7416" y="19237"/>
                  </a:lnTo>
                  <a:lnTo>
                    <a:pt x="7527" y="19373"/>
                  </a:lnTo>
                  <a:lnTo>
                    <a:pt x="7646" y="19486"/>
                  </a:lnTo>
                  <a:lnTo>
                    <a:pt x="7833" y="19629"/>
                  </a:lnTo>
                  <a:lnTo>
                    <a:pt x="7986" y="19764"/>
                  </a:lnTo>
                  <a:lnTo>
                    <a:pt x="8036" y="19843"/>
                  </a:lnTo>
                  <a:lnTo>
                    <a:pt x="8063" y="19876"/>
                  </a:lnTo>
                  <a:lnTo>
                    <a:pt x="8048" y="19891"/>
                  </a:lnTo>
                  <a:lnTo>
                    <a:pt x="8140" y="19966"/>
                  </a:lnTo>
                  <a:lnTo>
                    <a:pt x="8181" y="20033"/>
                  </a:lnTo>
                  <a:lnTo>
                    <a:pt x="8242" y="20125"/>
                  </a:lnTo>
                  <a:lnTo>
                    <a:pt x="8190" y="20147"/>
                  </a:lnTo>
                  <a:lnTo>
                    <a:pt x="8181" y="20162"/>
                  </a:lnTo>
                  <a:lnTo>
                    <a:pt x="8230" y="20220"/>
                  </a:lnTo>
                  <a:lnTo>
                    <a:pt x="8282" y="20279"/>
                  </a:lnTo>
                  <a:lnTo>
                    <a:pt x="8337" y="20317"/>
                  </a:lnTo>
                  <a:lnTo>
                    <a:pt x="8352" y="20361"/>
                  </a:lnTo>
                  <a:lnTo>
                    <a:pt x="8339" y="20413"/>
                  </a:lnTo>
                  <a:lnTo>
                    <a:pt x="8287" y="20435"/>
                  </a:lnTo>
                  <a:lnTo>
                    <a:pt x="8192" y="20460"/>
                  </a:lnTo>
                  <a:lnTo>
                    <a:pt x="8155" y="20481"/>
                  </a:lnTo>
                  <a:lnTo>
                    <a:pt x="8108" y="20529"/>
                  </a:lnTo>
                  <a:lnTo>
                    <a:pt x="8103" y="20556"/>
                  </a:lnTo>
                  <a:lnTo>
                    <a:pt x="8054" y="20602"/>
                  </a:lnTo>
                  <a:lnTo>
                    <a:pt x="8043" y="20651"/>
                  </a:lnTo>
                  <a:lnTo>
                    <a:pt x="8068" y="20691"/>
                  </a:lnTo>
                  <a:lnTo>
                    <a:pt x="8089" y="20738"/>
                  </a:lnTo>
                  <a:lnTo>
                    <a:pt x="8243" y="20821"/>
                  </a:lnTo>
                  <a:lnTo>
                    <a:pt x="8290" y="20861"/>
                  </a:lnTo>
                  <a:lnTo>
                    <a:pt x="8399" y="20938"/>
                  </a:lnTo>
                  <a:lnTo>
                    <a:pt x="8500" y="20994"/>
                  </a:lnTo>
                  <a:lnTo>
                    <a:pt x="8572" y="21024"/>
                  </a:lnTo>
                  <a:lnTo>
                    <a:pt x="8602" y="21051"/>
                  </a:lnTo>
                  <a:lnTo>
                    <a:pt x="8625" y="21098"/>
                  </a:lnTo>
                  <a:lnTo>
                    <a:pt x="8705" y="21162"/>
                  </a:lnTo>
                  <a:lnTo>
                    <a:pt x="8759" y="21193"/>
                  </a:lnTo>
                  <a:lnTo>
                    <a:pt x="8811" y="21228"/>
                  </a:lnTo>
                  <a:lnTo>
                    <a:pt x="8888" y="21257"/>
                  </a:lnTo>
                  <a:lnTo>
                    <a:pt x="9020" y="21294"/>
                  </a:lnTo>
                  <a:lnTo>
                    <a:pt x="9157" y="21337"/>
                  </a:lnTo>
                  <a:lnTo>
                    <a:pt x="9249" y="21363"/>
                  </a:lnTo>
                  <a:lnTo>
                    <a:pt x="9368" y="21390"/>
                  </a:lnTo>
                  <a:lnTo>
                    <a:pt x="9383" y="21398"/>
                  </a:lnTo>
                  <a:lnTo>
                    <a:pt x="9337" y="21393"/>
                  </a:lnTo>
                  <a:lnTo>
                    <a:pt x="9397" y="21405"/>
                  </a:lnTo>
                  <a:lnTo>
                    <a:pt x="9405" y="21408"/>
                  </a:lnTo>
                  <a:lnTo>
                    <a:pt x="9430" y="21411"/>
                  </a:lnTo>
                  <a:lnTo>
                    <a:pt x="9435" y="21411"/>
                  </a:lnTo>
                  <a:lnTo>
                    <a:pt x="9507" y="21422"/>
                  </a:lnTo>
                  <a:lnTo>
                    <a:pt x="9559" y="21427"/>
                  </a:lnTo>
                  <a:lnTo>
                    <a:pt x="9629" y="21435"/>
                  </a:lnTo>
                  <a:lnTo>
                    <a:pt x="9698" y="21442"/>
                  </a:lnTo>
                  <a:lnTo>
                    <a:pt x="9787" y="21450"/>
                  </a:lnTo>
                  <a:lnTo>
                    <a:pt x="9917" y="21460"/>
                  </a:lnTo>
                  <a:lnTo>
                    <a:pt x="10073" y="21470"/>
                  </a:lnTo>
                  <a:lnTo>
                    <a:pt x="10137" y="21475"/>
                  </a:lnTo>
                  <a:lnTo>
                    <a:pt x="10230" y="21479"/>
                  </a:lnTo>
                  <a:lnTo>
                    <a:pt x="10400" y="21487"/>
                  </a:lnTo>
                  <a:lnTo>
                    <a:pt x="10475" y="21489"/>
                  </a:lnTo>
                  <a:lnTo>
                    <a:pt x="10570" y="21492"/>
                  </a:lnTo>
                  <a:lnTo>
                    <a:pt x="10589" y="21491"/>
                  </a:lnTo>
                  <a:lnTo>
                    <a:pt x="10669" y="21491"/>
                  </a:lnTo>
                  <a:lnTo>
                    <a:pt x="10831" y="21489"/>
                  </a:lnTo>
                  <a:lnTo>
                    <a:pt x="10950" y="21486"/>
                  </a:lnTo>
                  <a:lnTo>
                    <a:pt x="11064" y="21477"/>
                  </a:lnTo>
                  <a:lnTo>
                    <a:pt x="11248" y="21460"/>
                  </a:lnTo>
                  <a:lnTo>
                    <a:pt x="11342" y="21445"/>
                  </a:lnTo>
                  <a:lnTo>
                    <a:pt x="11391" y="21435"/>
                  </a:lnTo>
                  <a:lnTo>
                    <a:pt x="11462" y="21422"/>
                  </a:lnTo>
                  <a:lnTo>
                    <a:pt x="11496" y="21417"/>
                  </a:lnTo>
                  <a:lnTo>
                    <a:pt x="11610" y="21400"/>
                  </a:lnTo>
                  <a:lnTo>
                    <a:pt x="11657" y="21386"/>
                  </a:lnTo>
                  <a:lnTo>
                    <a:pt x="11682" y="21366"/>
                  </a:lnTo>
                  <a:lnTo>
                    <a:pt x="11730" y="21342"/>
                  </a:lnTo>
                  <a:lnTo>
                    <a:pt x="11749" y="21327"/>
                  </a:lnTo>
                  <a:lnTo>
                    <a:pt x="11707" y="21329"/>
                  </a:lnTo>
                  <a:lnTo>
                    <a:pt x="11695" y="21317"/>
                  </a:lnTo>
                  <a:lnTo>
                    <a:pt x="11772" y="21300"/>
                  </a:lnTo>
                  <a:lnTo>
                    <a:pt x="11980" y="21263"/>
                  </a:lnTo>
                  <a:lnTo>
                    <a:pt x="12122" y="21236"/>
                  </a:lnTo>
                  <a:lnTo>
                    <a:pt x="12196" y="21215"/>
                  </a:lnTo>
                  <a:lnTo>
                    <a:pt x="12226" y="21196"/>
                  </a:lnTo>
                  <a:lnTo>
                    <a:pt x="12187" y="21194"/>
                  </a:lnTo>
                  <a:lnTo>
                    <a:pt x="12221" y="21174"/>
                  </a:lnTo>
                  <a:lnTo>
                    <a:pt x="12236" y="21134"/>
                  </a:lnTo>
                  <a:lnTo>
                    <a:pt x="12204" y="21139"/>
                  </a:lnTo>
                  <a:lnTo>
                    <a:pt x="12206" y="21127"/>
                  </a:lnTo>
                  <a:lnTo>
                    <a:pt x="12177" y="21105"/>
                  </a:lnTo>
                  <a:lnTo>
                    <a:pt x="12102" y="21080"/>
                  </a:lnTo>
                  <a:lnTo>
                    <a:pt x="12124" y="21043"/>
                  </a:lnTo>
                  <a:lnTo>
                    <a:pt x="12197" y="21023"/>
                  </a:lnTo>
                  <a:lnTo>
                    <a:pt x="12325" y="20972"/>
                  </a:lnTo>
                  <a:lnTo>
                    <a:pt x="12395" y="20954"/>
                  </a:lnTo>
                  <a:lnTo>
                    <a:pt x="12602" y="20866"/>
                  </a:lnTo>
                  <a:lnTo>
                    <a:pt x="12805" y="20807"/>
                  </a:lnTo>
                  <a:lnTo>
                    <a:pt x="12969" y="20757"/>
                  </a:lnTo>
                  <a:lnTo>
                    <a:pt x="13088" y="20698"/>
                  </a:lnTo>
                  <a:lnTo>
                    <a:pt x="13163" y="20641"/>
                  </a:lnTo>
                  <a:lnTo>
                    <a:pt x="13224" y="20585"/>
                  </a:lnTo>
                  <a:lnTo>
                    <a:pt x="13198" y="20558"/>
                  </a:lnTo>
                  <a:lnTo>
                    <a:pt x="13207" y="20450"/>
                  </a:lnTo>
                  <a:lnTo>
                    <a:pt x="13193" y="20390"/>
                  </a:lnTo>
                  <a:lnTo>
                    <a:pt x="13208" y="20314"/>
                  </a:lnTo>
                  <a:lnTo>
                    <a:pt x="13183" y="20284"/>
                  </a:lnTo>
                  <a:lnTo>
                    <a:pt x="13120" y="20280"/>
                  </a:lnTo>
                  <a:lnTo>
                    <a:pt x="13051" y="20215"/>
                  </a:lnTo>
                  <a:lnTo>
                    <a:pt x="12993" y="20173"/>
                  </a:lnTo>
                  <a:lnTo>
                    <a:pt x="13008" y="20130"/>
                  </a:lnTo>
                  <a:lnTo>
                    <a:pt x="12999" y="20107"/>
                  </a:lnTo>
                  <a:lnTo>
                    <a:pt x="13051" y="20045"/>
                  </a:lnTo>
                  <a:lnTo>
                    <a:pt x="13048" y="20023"/>
                  </a:lnTo>
                  <a:lnTo>
                    <a:pt x="12932" y="20011"/>
                  </a:lnTo>
                  <a:lnTo>
                    <a:pt x="12924" y="19962"/>
                  </a:lnTo>
                  <a:lnTo>
                    <a:pt x="13013" y="19833"/>
                  </a:lnTo>
                  <a:lnTo>
                    <a:pt x="13086" y="19789"/>
                  </a:lnTo>
                  <a:lnTo>
                    <a:pt x="13125" y="19718"/>
                  </a:lnTo>
                  <a:lnTo>
                    <a:pt x="13183" y="19668"/>
                  </a:lnTo>
                  <a:lnTo>
                    <a:pt x="13210" y="19592"/>
                  </a:lnTo>
                  <a:lnTo>
                    <a:pt x="13279" y="19572"/>
                  </a:lnTo>
                  <a:lnTo>
                    <a:pt x="13324" y="19521"/>
                  </a:lnTo>
                  <a:lnTo>
                    <a:pt x="13451" y="19454"/>
                  </a:lnTo>
                  <a:lnTo>
                    <a:pt x="13493" y="19420"/>
                  </a:lnTo>
                  <a:lnTo>
                    <a:pt x="13535" y="19356"/>
                  </a:lnTo>
                  <a:lnTo>
                    <a:pt x="13732" y="19183"/>
                  </a:lnTo>
                  <a:lnTo>
                    <a:pt x="13898" y="19058"/>
                  </a:lnTo>
                  <a:lnTo>
                    <a:pt x="14163" y="18878"/>
                  </a:lnTo>
                  <a:lnTo>
                    <a:pt x="14337" y="18737"/>
                  </a:lnTo>
                  <a:lnTo>
                    <a:pt x="14538" y="18516"/>
                  </a:lnTo>
                  <a:lnTo>
                    <a:pt x="14680" y="18336"/>
                  </a:lnTo>
                  <a:lnTo>
                    <a:pt x="14817" y="18109"/>
                  </a:lnTo>
                  <a:lnTo>
                    <a:pt x="14909" y="17914"/>
                  </a:lnTo>
                  <a:lnTo>
                    <a:pt x="14980" y="17744"/>
                  </a:lnTo>
                  <a:lnTo>
                    <a:pt x="15013" y="17587"/>
                  </a:lnTo>
                  <a:lnTo>
                    <a:pt x="15043" y="17526"/>
                  </a:lnTo>
                  <a:lnTo>
                    <a:pt x="15035" y="17457"/>
                  </a:lnTo>
                  <a:lnTo>
                    <a:pt x="15041" y="17375"/>
                  </a:lnTo>
                  <a:lnTo>
                    <a:pt x="15035" y="17340"/>
                  </a:lnTo>
                  <a:lnTo>
                    <a:pt x="14971" y="17363"/>
                  </a:lnTo>
                  <a:lnTo>
                    <a:pt x="14897" y="17437"/>
                  </a:lnTo>
                  <a:lnTo>
                    <a:pt x="14809" y="17483"/>
                  </a:lnTo>
                  <a:lnTo>
                    <a:pt x="14733" y="17528"/>
                  </a:lnTo>
                  <a:lnTo>
                    <a:pt x="14680" y="17548"/>
                  </a:lnTo>
                  <a:lnTo>
                    <a:pt x="14583" y="17585"/>
                  </a:lnTo>
                  <a:lnTo>
                    <a:pt x="14524" y="17629"/>
                  </a:lnTo>
                  <a:lnTo>
                    <a:pt x="14440" y="17664"/>
                  </a:lnTo>
                  <a:lnTo>
                    <a:pt x="14292" y="17752"/>
                  </a:lnTo>
                  <a:lnTo>
                    <a:pt x="14104" y="17821"/>
                  </a:lnTo>
                  <a:lnTo>
                    <a:pt x="13943" y="17898"/>
                  </a:lnTo>
                  <a:lnTo>
                    <a:pt x="13856" y="17920"/>
                  </a:lnTo>
                  <a:lnTo>
                    <a:pt x="13773" y="17885"/>
                  </a:lnTo>
                  <a:lnTo>
                    <a:pt x="13734" y="17838"/>
                  </a:lnTo>
                  <a:lnTo>
                    <a:pt x="13675" y="17828"/>
                  </a:lnTo>
                  <a:lnTo>
                    <a:pt x="13597" y="17809"/>
                  </a:lnTo>
                  <a:lnTo>
                    <a:pt x="13694" y="17752"/>
                  </a:lnTo>
                  <a:lnTo>
                    <a:pt x="13696" y="17695"/>
                  </a:lnTo>
                  <a:lnTo>
                    <a:pt x="13650" y="17663"/>
                  </a:lnTo>
                  <a:lnTo>
                    <a:pt x="13560" y="17641"/>
                  </a:lnTo>
                  <a:lnTo>
                    <a:pt x="13501" y="17607"/>
                  </a:lnTo>
                  <a:lnTo>
                    <a:pt x="13401" y="17548"/>
                  </a:lnTo>
                  <a:lnTo>
                    <a:pt x="13297" y="17488"/>
                  </a:lnTo>
                  <a:lnTo>
                    <a:pt x="13046" y="17402"/>
                  </a:lnTo>
                  <a:lnTo>
                    <a:pt x="12946" y="17350"/>
                  </a:lnTo>
                  <a:lnTo>
                    <a:pt x="12887" y="17225"/>
                  </a:lnTo>
                  <a:lnTo>
                    <a:pt x="12772" y="17072"/>
                  </a:lnTo>
                  <a:lnTo>
                    <a:pt x="12673" y="17033"/>
                  </a:lnTo>
                  <a:lnTo>
                    <a:pt x="12604" y="17006"/>
                  </a:lnTo>
                  <a:lnTo>
                    <a:pt x="12527" y="16836"/>
                  </a:lnTo>
                  <a:lnTo>
                    <a:pt x="12490" y="16683"/>
                  </a:lnTo>
                  <a:lnTo>
                    <a:pt x="12525" y="16649"/>
                  </a:lnTo>
                  <a:lnTo>
                    <a:pt x="12459" y="16505"/>
                  </a:lnTo>
                  <a:lnTo>
                    <a:pt x="12427" y="16478"/>
                  </a:lnTo>
                  <a:lnTo>
                    <a:pt x="12219" y="16363"/>
                  </a:lnTo>
                  <a:lnTo>
                    <a:pt x="12206" y="16261"/>
                  </a:lnTo>
                  <a:lnTo>
                    <a:pt x="12238" y="16229"/>
                  </a:lnTo>
                  <a:lnTo>
                    <a:pt x="12073" y="16069"/>
                  </a:lnTo>
                  <a:lnTo>
                    <a:pt x="12015" y="15983"/>
                  </a:lnTo>
                  <a:lnTo>
                    <a:pt x="11948" y="15902"/>
                  </a:lnTo>
                  <a:lnTo>
                    <a:pt x="11807" y="15658"/>
                  </a:lnTo>
                  <a:lnTo>
                    <a:pt x="11697" y="15498"/>
                  </a:lnTo>
                  <a:lnTo>
                    <a:pt x="11620" y="15326"/>
                  </a:lnTo>
                  <a:lnTo>
                    <a:pt x="11637" y="15310"/>
                  </a:lnTo>
                  <a:lnTo>
                    <a:pt x="11765" y="15542"/>
                  </a:lnTo>
                  <a:lnTo>
                    <a:pt x="11844" y="15609"/>
                  </a:lnTo>
                  <a:lnTo>
                    <a:pt x="11901" y="15656"/>
                  </a:lnTo>
                  <a:lnTo>
                    <a:pt x="11938" y="15624"/>
                  </a:lnTo>
                  <a:lnTo>
                    <a:pt x="11976" y="15533"/>
                  </a:lnTo>
                  <a:lnTo>
                    <a:pt x="12003" y="15402"/>
                  </a:lnTo>
                  <a:lnTo>
                    <a:pt x="12043" y="15330"/>
                  </a:lnTo>
                  <a:lnTo>
                    <a:pt x="12050" y="15353"/>
                  </a:lnTo>
                  <a:lnTo>
                    <a:pt x="12035" y="15424"/>
                  </a:lnTo>
                  <a:lnTo>
                    <a:pt x="12032" y="15483"/>
                  </a:lnTo>
                  <a:lnTo>
                    <a:pt x="12013" y="15577"/>
                  </a:lnTo>
                  <a:lnTo>
                    <a:pt x="12095" y="15567"/>
                  </a:lnTo>
                  <a:lnTo>
                    <a:pt x="12187" y="15670"/>
                  </a:lnTo>
                  <a:lnTo>
                    <a:pt x="12298" y="15789"/>
                  </a:lnTo>
                  <a:lnTo>
                    <a:pt x="12373" y="15902"/>
                  </a:lnTo>
                  <a:lnTo>
                    <a:pt x="12423" y="15931"/>
                  </a:lnTo>
                  <a:lnTo>
                    <a:pt x="12477" y="16008"/>
                  </a:lnTo>
                  <a:lnTo>
                    <a:pt x="12472" y="16045"/>
                  </a:lnTo>
                  <a:lnTo>
                    <a:pt x="12534" y="16129"/>
                  </a:lnTo>
                  <a:lnTo>
                    <a:pt x="12628" y="16148"/>
                  </a:lnTo>
                  <a:lnTo>
                    <a:pt x="12711" y="16197"/>
                  </a:lnTo>
                  <a:lnTo>
                    <a:pt x="12825" y="16355"/>
                  </a:lnTo>
                  <a:lnTo>
                    <a:pt x="12827" y="16449"/>
                  </a:lnTo>
                  <a:lnTo>
                    <a:pt x="12855" y="16553"/>
                  </a:lnTo>
                  <a:lnTo>
                    <a:pt x="12982" y="16678"/>
                  </a:lnTo>
                  <a:lnTo>
                    <a:pt x="13061" y="16688"/>
                  </a:lnTo>
                  <a:lnTo>
                    <a:pt x="13190" y="16769"/>
                  </a:lnTo>
                  <a:lnTo>
                    <a:pt x="13250" y="16882"/>
                  </a:lnTo>
                  <a:lnTo>
                    <a:pt x="13354" y="16986"/>
                  </a:lnTo>
                  <a:lnTo>
                    <a:pt x="13448" y="17018"/>
                  </a:lnTo>
                  <a:lnTo>
                    <a:pt x="13466" y="17074"/>
                  </a:lnTo>
                  <a:lnTo>
                    <a:pt x="13523" y="17106"/>
                  </a:lnTo>
                  <a:lnTo>
                    <a:pt x="13552" y="17163"/>
                  </a:lnTo>
                  <a:lnTo>
                    <a:pt x="13565" y="17223"/>
                  </a:lnTo>
                  <a:lnTo>
                    <a:pt x="13547" y="17255"/>
                  </a:lnTo>
                  <a:lnTo>
                    <a:pt x="13570" y="17316"/>
                  </a:lnTo>
                  <a:lnTo>
                    <a:pt x="13537" y="17331"/>
                  </a:lnTo>
                  <a:lnTo>
                    <a:pt x="13592" y="17378"/>
                  </a:lnTo>
                  <a:lnTo>
                    <a:pt x="13635" y="17474"/>
                  </a:lnTo>
                  <a:lnTo>
                    <a:pt x="13667" y="17508"/>
                  </a:lnTo>
                  <a:lnTo>
                    <a:pt x="13669" y="17585"/>
                  </a:lnTo>
                  <a:lnTo>
                    <a:pt x="13721" y="17654"/>
                  </a:lnTo>
                  <a:lnTo>
                    <a:pt x="13843" y="17631"/>
                  </a:lnTo>
                  <a:lnTo>
                    <a:pt x="13896" y="17599"/>
                  </a:lnTo>
                  <a:lnTo>
                    <a:pt x="13983" y="17579"/>
                  </a:lnTo>
                  <a:lnTo>
                    <a:pt x="14007" y="17537"/>
                  </a:lnTo>
                  <a:lnTo>
                    <a:pt x="14050" y="17515"/>
                  </a:lnTo>
                  <a:lnTo>
                    <a:pt x="14086" y="17468"/>
                  </a:lnTo>
                  <a:lnTo>
                    <a:pt x="14127" y="17447"/>
                  </a:lnTo>
                  <a:lnTo>
                    <a:pt x="14271" y="17399"/>
                  </a:lnTo>
                  <a:lnTo>
                    <a:pt x="14377" y="17340"/>
                  </a:lnTo>
                  <a:lnTo>
                    <a:pt x="14469" y="17252"/>
                  </a:lnTo>
                  <a:lnTo>
                    <a:pt x="14521" y="17244"/>
                  </a:lnTo>
                  <a:lnTo>
                    <a:pt x="14595" y="17212"/>
                  </a:lnTo>
                  <a:lnTo>
                    <a:pt x="14732" y="17064"/>
                  </a:lnTo>
                  <a:lnTo>
                    <a:pt x="14988" y="16905"/>
                  </a:lnTo>
                  <a:lnTo>
                    <a:pt x="15142" y="16784"/>
                  </a:lnTo>
                  <a:lnTo>
                    <a:pt x="15139" y="16735"/>
                  </a:lnTo>
                  <a:lnTo>
                    <a:pt x="15160" y="16660"/>
                  </a:lnTo>
                  <a:lnTo>
                    <a:pt x="15271" y="16575"/>
                  </a:lnTo>
                  <a:lnTo>
                    <a:pt x="15344" y="16537"/>
                  </a:lnTo>
                  <a:lnTo>
                    <a:pt x="15442" y="16444"/>
                  </a:lnTo>
                  <a:lnTo>
                    <a:pt x="15532" y="16421"/>
                  </a:lnTo>
                  <a:lnTo>
                    <a:pt x="15601" y="16348"/>
                  </a:lnTo>
                  <a:lnTo>
                    <a:pt x="15589" y="16291"/>
                  </a:lnTo>
                  <a:lnTo>
                    <a:pt x="15644" y="16227"/>
                  </a:lnTo>
                  <a:lnTo>
                    <a:pt x="15741" y="16183"/>
                  </a:lnTo>
                  <a:lnTo>
                    <a:pt x="15771" y="16138"/>
                  </a:lnTo>
                  <a:lnTo>
                    <a:pt x="15771" y="16060"/>
                  </a:lnTo>
                  <a:lnTo>
                    <a:pt x="15857" y="15961"/>
                  </a:lnTo>
                  <a:lnTo>
                    <a:pt x="15927" y="15927"/>
                  </a:lnTo>
                  <a:lnTo>
                    <a:pt x="15937" y="15904"/>
                  </a:lnTo>
                  <a:lnTo>
                    <a:pt x="15897" y="15816"/>
                  </a:lnTo>
                  <a:lnTo>
                    <a:pt x="15905" y="15730"/>
                  </a:lnTo>
                  <a:lnTo>
                    <a:pt x="15929" y="15680"/>
                  </a:lnTo>
                  <a:lnTo>
                    <a:pt x="15997" y="15653"/>
                  </a:lnTo>
                  <a:lnTo>
                    <a:pt x="16029" y="15525"/>
                  </a:lnTo>
                  <a:lnTo>
                    <a:pt x="16081" y="15446"/>
                  </a:lnTo>
                  <a:lnTo>
                    <a:pt x="16093" y="15392"/>
                  </a:lnTo>
                  <a:lnTo>
                    <a:pt x="16125" y="15276"/>
                  </a:lnTo>
                  <a:lnTo>
                    <a:pt x="16116" y="15244"/>
                  </a:lnTo>
                  <a:lnTo>
                    <a:pt x="16059" y="15252"/>
                  </a:lnTo>
                  <a:lnTo>
                    <a:pt x="16007" y="15222"/>
                  </a:lnTo>
                  <a:lnTo>
                    <a:pt x="15919" y="15170"/>
                  </a:lnTo>
                  <a:lnTo>
                    <a:pt x="15825" y="15187"/>
                  </a:lnTo>
                  <a:lnTo>
                    <a:pt x="15713" y="15220"/>
                  </a:lnTo>
                  <a:lnTo>
                    <a:pt x="15617" y="15203"/>
                  </a:lnTo>
                  <a:lnTo>
                    <a:pt x="15524" y="15131"/>
                  </a:lnTo>
                  <a:lnTo>
                    <a:pt x="15473" y="15018"/>
                  </a:lnTo>
                  <a:lnTo>
                    <a:pt x="15485" y="14981"/>
                  </a:lnTo>
                  <a:lnTo>
                    <a:pt x="15483" y="14911"/>
                  </a:lnTo>
                  <a:lnTo>
                    <a:pt x="15462" y="14906"/>
                  </a:lnTo>
                  <a:lnTo>
                    <a:pt x="15431" y="14978"/>
                  </a:lnTo>
                  <a:lnTo>
                    <a:pt x="15363" y="15116"/>
                  </a:lnTo>
                  <a:lnTo>
                    <a:pt x="15276" y="15264"/>
                  </a:lnTo>
                  <a:lnTo>
                    <a:pt x="15195" y="15412"/>
                  </a:lnTo>
                  <a:lnTo>
                    <a:pt x="15103" y="15446"/>
                  </a:lnTo>
                  <a:lnTo>
                    <a:pt x="14974" y="15493"/>
                  </a:lnTo>
                  <a:lnTo>
                    <a:pt x="14859" y="15564"/>
                  </a:lnTo>
                  <a:lnTo>
                    <a:pt x="14846" y="15523"/>
                  </a:lnTo>
                  <a:lnTo>
                    <a:pt x="14819" y="15542"/>
                  </a:lnTo>
                  <a:lnTo>
                    <a:pt x="14777" y="15493"/>
                  </a:lnTo>
                  <a:lnTo>
                    <a:pt x="14792" y="15389"/>
                  </a:lnTo>
                  <a:lnTo>
                    <a:pt x="14770" y="15298"/>
                  </a:lnTo>
                  <a:lnTo>
                    <a:pt x="14713" y="15266"/>
                  </a:lnTo>
                  <a:lnTo>
                    <a:pt x="14675" y="15298"/>
                  </a:lnTo>
                  <a:lnTo>
                    <a:pt x="14650" y="15395"/>
                  </a:lnTo>
                  <a:lnTo>
                    <a:pt x="14683" y="15506"/>
                  </a:lnTo>
                  <a:lnTo>
                    <a:pt x="14653" y="15476"/>
                  </a:lnTo>
                  <a:lnTo>
                    <a:pt x="14621" y="15432"/>
                  </a:lnTo>
                  <a:lnTo>
                    <a:pt x="14568" y="15404"/>
                  </a:lnTo>
                  <a:lnTo>
                    <a:pt x="14538" y="15358"/>
                  </a:lnTo>
                  <a:lnTo>
                    <a:pt x="14543" y="15299"/>
                  </a:lnTo>
                  <a:lnTo>
                    <a:pt x="14519" y="15237"/>
                  </a:lnTo>
                  <a:lnTo>
                    <a:pt x="14402" y="15207"/>
                  </a:lnTo>
                  <a:lnTo>
                    <a:pt x="14363" y="15160"/>
                  </a:lnTo>
                  <a:lnTo>
                    <a:pt x="14281" y="15148"/>
                  </a:lnTo>
                  <a:lnTo>
                    <a:pt x="14193" y="15028"/>
                  </a:lnTo>
                  <a:lnTo>
                    <a:pt x="14119" y="14921"/>
                  </a:lnTo>
                  <a:lnTo>
                    <a:pt x="14126" y="14880"/>
                  </a:lnTo>
                  <a:lnTo>
                    <a:pt x="14079" y="14816"/>
                  </a:lnTo>
                  <a:lnTo>
                    <a:pt x="14169" y="14796"/>
                  </a:lnTo>
                  <a:lnTo>
                    <a:pt x="14213" y="14714"/>
                  </a:lnTo>
                  <a:lnTo>
                    <a:pt x="14320" y="14736"/>
                  </a:lnTo>
                  <a:lnTo>
                    <a:pt x="14394" y="14682"/>
                  </a:lnTo>
                  <a:lnTo>
                    <a:pt x="14553" y="14858"/>
                  </a:lnTo>
                  <a:lnTo>
                    <a:pt x="14687" y="14975"/>
                  </a:lnTo>
                  <a:lnTo>
                    <a:pt x="14842" y="14964"/>
                  </a:lnTo>
                  <a:lnTo>
                    <a:pt x="15021" y="15025"/>
                  </a:lnTo>
                  <a:lnTo>
                    <a:pt x="15216" y="15001"/>
                  </a:lnTo>
                  <a:lnTo>
                    <a:pt x="15344" y="14860"/>
                  </a:lnTo>
                  <a:lnTo>
                    <a:pt x="15450" y="14781"/>
                  </a:lnTo>
                  <a:lnTo>
                    <a:pt x="15525" y="14776"/>
                  </a:lnTo>
                  <a:lnTo>
                    <a:pt x="15639" y="14936"/>
                  </a:lnTo>
                  <a:lnTo>
                    <a:pt x="15806" y="14875"/>
                  </a:lnTo>
                  <a:lnTo>
                    <a:pt x="15972" y="14830"/>
                  </a:lnTo>
                  <a:lnTo>
                    <a:pt x="16250" y="14730"/>
                  </a:lnTo>
                  <a:lnTo>
                    <a:pt x="16439" y="14598"/>
                  </a:lnTo>
                  <a:lnTo>
                    <a:pt x="16659" y="14459"/>
                  </a:lnTo>
                  <a:lnTo>
                    <a:pt x="16893" y="14271"/>
                  </a:lnTo>
                  <a:lnTo>
                    <a:pt x="17032" y="14315"/>
                  </a:lnTo>
                  <a:lnTo>
                    <a:pt x="17105" y="14392"/>
                  </a:lnTo>
                  <a:lnTo>
                    <a:pt x="17213" y="14362"/>
                  </a:lnTo>
                  <a:lnTo>
                    <a:pt x="17405" y="14372"/>
                  </a:lnTo>
                  <a:lnTo>
                    <a:pt x="17460" y="14401"/>
                  </a:lnTo>
                  <a:lnTo>
                    <a:pt x="17417" y="14498"/>
                  </a:lnTo>
                  <a:lnTo>
                    <a:pt x="17639" y="14542"/>
                  </a:lnTo>
                  <a:lnTo>
                    <a:pt x="17733" y="14488"/>
                  </a:lnTo>
                  <a:lnTo>
                    <a:pt x="17886" y="14257"/>
                  </a:lnTo>
                  <a:lnTo>
                    <a:pt x="17952" y="14367"/>
                  </a:lnTo>
                  <a:lnTo>
                    <a:pt x="18008" y="14534"/>
                  </a:lnTo>
                  <a:lnTo>
                    <a:pt x="18098" y="14675"/>
                  </a:lnTo>
                  <a:lnTo>
                    <a:pt x="18225" y="14889"/>
                  </a:lnTo>
                  <a:lnTo>
                    <a:pt x="18386" y="14970"/>
                  </a:lnTo>
                  <a:lnTo>
                    <a:pt x="18430" y="15032"/>
                  </a:lnTo>
                  <a:lnTo>
                    <a:pt x="18498" y="15163"/>
                  </a:lnTo>
                  <a:lnTo>
                    <a:pt x="18592" y="15225"/>
                  </a:lnTo>
                  <a:lnTo>
                    <a:pt x="18647" y="15246"/>
                  </a:lnTo>
                  <a:lnTo>
                    <a:pt x="18721" y="15326"/>
                  </a:lnTo>
                  <a:lnTo>
                    <a:pt x="18808" y="15444"/>
                  </a:lnTo>
                  <a:lnTo>
                    <a:pt x="18940" y="15446"/>
                  </a:lnTo>
                  <a:lnTo>
                    <a:pt x="18982" y="15365"/>
                  </a:lnTo>
                  <a:lnTo>
                    <a:pt x="19005" y="15242"/>
                  </a:lnTo>
                  <a:lnTo>
                    <a:pt x="19103" y="15099"/>
                  </a:lnTo>
                  <a:lnTo>
                    <a:pt x="19061" y="15096"/>
                  </a:lnTo>
                  <a:lnTo>
                    <a:pt x="19092" y="14949"/>
                  </a:lnTo>
                  <a:lnTo>
                    <a:pt x="19149" y="14880"/>
                  </a:lnTo>
                  <a:lnTo>
                    <a:pt x="19101" y="14672"/>
                  </a:lnTo>
                  <a:lnTo>
                    <a:pt x="19118" y="14503"/>
                  </a:lnTo>
                  <a:lnTo>
                    <a:pt x="19082" y="14406"/>
                  </a:lnTo>
                  <a:lnTo>
                    <a:pt x="19012" y="14266"/>
                  </a:lnTo>
                  <a:lnTo>
                    <a:pt x="19014" y="14133"/>
                  </a:lnTo>
                  <a:lnTo>
                    <a:pt x="19062" y="14069"/>
                  </a:lnTo>
                  <a:lnTo>
                    <a:pt x="19141" y="13916"/>
                  </a:lnTo>
                  <a:lnTo>
                    <a:pt x="19181" y="13825"/>
                  </a:lnTo>
                  <a:lnTo>
                    <a:pt x="19161" y="13766"/>
                  </a:lnTo>
                  <a:lnTo>
                    <a:pt x="19231" y="13561"/>
                  </a:lnTo>
                  <a:lnTo>
                    <a:pt x="19275" y="13389"/>
                  </a:lnTo>
                  <a:lnTo>
                    <a:pt x="19322" y="13101"/>
                  </a:lnTo>
                  <a:lnTo>
                    <a:pt x="19417" y="12837"/>
                  </a:lnTo>
                  <a:lnTo>
                    <a:pt x="19431" y="12695"/>
                  </a:lnTo>
                  <a:lnTo>
                    <a:pt x="19382" y="12606"/>
                  </a:lnTo>
                  <a:lnTo>
                    <a:pt x="19474" y="12426"/>
                  </a:lnTo>
                  <a:lnTo>
                    <a:pt x="19531" y="12342"/>
                  </a:lnTo>
                  <a:lnTo>
                    <a:pt x="19521" y="12278"/>
                  </a:lnTo>
                  <a:lnTo>
                    <a:pt x="19558" y="12241"/>
                  </a:lnTo>
                  <a:lnTo>
                    <a:pt x="19588" y="12217"/>
                  </a:lnTo>
                  <a:lnTo>
                    <a:pt x="19588" y="12177"/>
                  </a:lnTo>
                  <a:lnTo>
                    <a:pt x="19633" y="12148"/>
                  </a:lnTo>
                  <a:lnTo>
                    <a:pt x="19623" y="12039"/>
                  </a:lnTo>
                  <a:lnTo>
                    <a:pt x="19590" y="11999"/>
                  </a:lnTo>
                  <a:lnTo>
                    <a:pt x="19662" y="11886"/>
                  </a:lnTo>
                  <a:lnTo>
                    <a:pt x="19730" y="11904"/>
                  </a:lnTo>
                  <a:lnTo>
                    <a:pt x="19774" y="11940"/>
                  </a:lnTo>
                  <a:lnTo>
                    <a:pt x="19811" y="11995"/>
                  </a:lnTo>
                  <a:lnTo>
                    <a:pt x="19863" y="12022"/>
                  </a:lnTo>
                  <a:lnTo>
                    <a:pt x="19961" y="12027"/>
                  </a:lnTo>
                  <a:lnTo>
                    <a:pt x="20010" y="11967"/>
                  </a:lnTo>
                  <a:lnTo>
                    <a:pt x="20022" y="12025"/>
                  </a:lnTo>
                  <a:lnTo>
                    <a:pt x="20140" y="12059"/>
                  </a:lnTo>
                  <a:lnTo>
                    <a:pt x="20202" y="12143"/>
                  </a:lnTo>
                  <a:lnTo>
                    <a:pt x="20239" y="12339"/>
                  </a:lnTo>
                  <a:lnTo>
                    <a:pt x="20293" y="12281"/>
                  </a:lnTo>
                  <a:lnTo>
                    <a:pt x="20335" y="12216"/>
                  </a:lnTo>
                  <a:lnTo>
                    <a:pt x="20375" y="11975"/>
                  </a:lnTo>
                  <a:lnTo>
                    <a:pt x="20390" y="11825"/>
                  </a:lnTo>
                  <a:lnTo>
                    <a:pt x="20457" y="11860"/>
                  </a:lnTo>
                  <a:lnTo>
                    <a:pt x="20527" y="11983"/>
                  </a:lnTo>
                  <a:lnTo>
                    <a:pt x="20597" y="12076"/>
                  </a:lnTo>
                  <a:lnTo>
                    <a:pt x="20643" y="12079"/>
                  </a:lnTo>
                  <a:lnTo>
                    <a:pt x="20679" y="12216"/>
                  </a:lnTo>
                  <a:lnTo>
                    <a:pt x="20720" y="12236"/>
                  </a:lnTo>
                  <a:lnTo>
                    <a:pt x="20728" y="12367"/>
                  </a:lnTo>
                  <a:lnTo>
                    <a:pt x="20758" y="12438"/>
                  </a:lnTo>
                  <a:lnTo>
                    <a:pt x="20768" y="12589"/>
                  </a:lnTo>
                  <a:lnTo>
                    <a:pt x="20778" y="12675"/>
                  </a:lnTo>
                  <a:lnTo>
                    <a:pt x="20803" y="12711"/>
                  </a:lnTo>
                  <a:lnTo>
                    <a:pt x="20798" y="12621"/>
                  </a:lnTo>
                  <a:lnTo>
                    <a:pt x="20838" y="12604"/>
                  </a:lnTo>
                  <a:lnTo>
                    <a:pt x="20880" y="12589"/>
                  </a:lnTo>
                  <a:lnTo>
                    <a:pt x="20902" y="12621"/>
                  </a:lnTo>
                  <a:lnTo>
                    <a:pt x="20931" y="12606"/>
                  </a:lnTo>
                  <a:lnTo>
                    <a:pt x="20951" y="12621"/>
                  </a:lnTo>
                  <a:lnTo>
                    <a:pt x="20957" y="12717"/>
                  </a:lnTo>
                  <a:lnTo>
                    <a:pt x="20986" y="12724"/>
                  </a:lnTo>
                  <a:lnTo>
                    <a:pt x="21004" y="12795"/>
                  </a:lnTo>
                  <a:lnTo>
                    <a:pt x="21041" y="12783"/>
                  </a:lnTo>
                  <a:lnTo>
                    <a:pt x="21051" y="12822"/>
                  </a:lnTo>
                  <a:lnTo>
                    <a:pt x="21115" y="12732"/>
                  </a:lnTo>
                  <a:lnTo>
                    <a:pt x="21162" y="12670"/>
                  </a:lnTo>
                  <a:lnTo>
                    <a:pt x="21190" y="12557"/>
                  </a:lnTo>
                  <a:lnTo>
                    <a:pt x="21190" y="12519"/>
                  </a:lnTo>
                  <a:lnTo>
                    <a:pt x="21168" y="12482"/>
                  </a:lnTo>
                  <a:lnTo>
                    <a:pt x="21150" y="12503"/>
                  </a:lnTo>
                  <a:lnTo>
                    <a:pt x="21141" y="12451"/>
                  </a:lnTo>
                  <a:lnTo>
                    <a:pt x="21133" y="12428"/>
                  </a:lnTo>
                  <a:lnTo>
                    <a:pt x="21133" y="12362"/>
                  </a:lnTo>
                  <a:lnTo>
                    <a:pt x="21120" y="12296"/>
                  </a:lnTo>
                  <a:lnTo>
                    <a:pt x="21091" y="12286"/>
                  </a:lnTo>
                  <a:lnTo>
                    <a:pt x="21053" y="12307"/>
                  </a:lnTo>
                  <a:lnTo>
                    <a:pt x="21039" y="12330"/>
                  </a:lnTo>
                  <a:lnTo>
                    <a:pt x="21004" y="12349"/>
                  </a:lnTo>
                  <a:lnTo>
                    <a:pt x="20971" y="12426"/>
                  </a:lnTo>
                  <a:lnTo>
                    <a:pt x="20931" y="12443"/>
                  </a:lnTo>
                  <a:lnTo>
                    <a:pt x="20899" y="12372"/>
                  </a:lnTo>
                  <a:lnTo>
                    <a:pt x="20853" y="12328"/>
                  </a:lnTo>
                  <a:lnTo>
                    <a:pt x="20817" y="12419"/>
                  </a:lnTo>
                  <a:lnTo>
                    <a:pt x="20790" y="12347"/>
                  </a:lnTo>
                  <a:lnTo>
                    <a:pt x="20780" y="12200"/>
                  </a:lnTo>
                  <a:lnTo>
                    <a:pt x="20758" y="11956"/>
                  </a:lnTo>
                  <a:lnTo>
                    <a:pt x="20718" y="11820"/>
                  </a:lnTo>
                  <a:lnTo>
                    <a:pt x="20763" y="11692"/>
                  </a:lnTo>
                  <a:lnTo>
                    <a:pt x="20788" y="11803"/>
                  </a:lnTo>
                  <a:lnTo>
                    <a:pt x="20830" y="11677"/>
                  </a:lnTo>
                  <a:lnTo>
                    <a:pt x="20889" y="11598"/>
                  </a:lnTo>
                  <a:lnTo>
                    <a:pt x="20949" y="11642"/>
                  </a:lnTo>
                  <a:lnTo>
                    <a:pt x="20984" y="11640"/>
                  </a:lnTo>
                  <a:lnTo>
                    <a:pt x="21024" y="11532"/>
                  </a:lnTo>
                  <a:lnTo>
                    <a:pt x="21071" y="11485"/>
                  </a:lnTo>
                  <a:lnTo>
                    <a:pt x="21081" y="11603"/>
                  </a:lnTo>
                  <a:lnTo>
                    <a:pt x="21113" y="11620"/>
                  </a:lnTo>
                  <a:lnTo>
                    <a:pt x="21131" y="11332"/>
                  </a:lnTo>
                  <a:lnTo>
                    <a:pt x="21131" y="11118"/>
                  </a:lnTo>
                  <a:lnTo>
                    <a:pt x="21143" y="10876"/>
                  </a:lnTo>
                  <a:lnTo>
                    <a:pt x="21141" y="10680"/>
                  </a:lnTo>
                  <a:lnTo>
                    <a:pt x="21074" y="10468"/>
                  </a:lnTo>
                  <a:lnTo>
                    <a:pt x="20979" y="10334"/>
                  </a:lnTo>
                  <a:lnTo>
                    <a:pt x="20924" y="10335"/>
                  </a:lnTo>
                  <a:lnTo>
                    <a:pt x="20865" y="10399"/>
                  </a:lnTo>
                  <a:lnTo>
                    <a:pt x="20765" y="10391"/>
                  </a:lnTo>
                  <a:lnTo>
                    <a:pt x="20678" y="10384"/>
                  </a:lnTo>
                  <a:lnTo>
                    <a:pt x="20644" y="10276"/>
                  </a:lnTo>
                  <a:lnTo>
                    <a:pt x="20611" y="10053"/>
                  </a:lnTo>
                  <a:lnTo>
                    <a:pt x="20594" y="9772"/>
                  </a:lnTo>
                  <a:lnTo>
                    <a:pt x="20594" y="9686"/>
                  </a:lnTo>
                  <a:lnTo>
                    <a:pt x="20648" y="9531"/>
                  </a:lnTo>
                  <a:lnTo>
                    <a:pt x="20669" y="9605"/>
                  </a:lnTo>
                  <a:lnTo>
                    <a:pt x="20721" y="9645"/>
                  </a:lnTo>
                  <a:lnTo>
                    <a:pt x="20730" y="9559"/>
                  </a:lnTo>
                  <a:lnTo>
                    <a:pt x="20666" y="9400"/>
                  </a:lnTo>
                  <a:lnTo>
                    <a:pt x="20674" y="9233"/>
                  </a:lnTo>
                  <a:lnTo>
                    <a:pt x="20659" y="8982"/>
                  </a:lnTo>
                  <a:lnTo>
                    <a:pt x="20629" y="8849"/>
                  </a:lnTo>
                  <a:lnTo>
                    <a:pt x="20656" y="8834"/>
                  </a:lnTo>
                  <a:lnTo>
                    <a:pt x="20629" y="8703"/>
                  </a:lnTo>
                  <a:lnTo>
                    <a:pt x="20626" y="8531"/>
                  </a:lnTo>
                  <a:lnTo>
                    <a:pt x="20609" y="8450"/>
                  </a:lnTo>
                  <a:lnTo>
                    <a:pt x="20666" y="8575"/>
                  </a:lnTo>
                  <a:lnTo>
                    <a:pt x="20658" y="8422"/>
                  </a:lnTo>
                  <a:lnTo>
                    <a:pt x="20621" y="8300"/>
                  </a:lnTo>
                  <a:lnTo>
                    <a:pt x="20661" y="8214"/>
                  </a:lnTo>
                  <a:lnTo>
                    <a:pt x="20708" y="8189"/>
                  </a:lnTo>
                  <a:lnTo>
                    <a:pt x="20843" y="8374"/>
                  </a:lnTo>
                  <a:lnTo>
                    <a:pt x="20894" y="8485"/>
                  </a:lnTo>
                  <a:lnTo>
                    <a:pt x="20989" y="8603"/>
                  </a:lnTo>
                  <a:lnTo>
                    <a:pt x="20999" y="8701"/>
                  </a:lnTo>
                  <a:lnTo>
                    <a:pt x="21018" y="8767"/>
                  </a:lnTo>
                  <a:lnTo>
                    <a:pt x="21034" y="8760"/>
                  </a:lnTo>
                  <a:lnTo>
                    <a:pt x="21039" y="8713"/>
                  </a:lnTo>
                  <a:lnTo>
                    <a:pt x="21081" y="8773"/>
                  </a:lnTo>
                  <a:lnTo>
                    <a:pt x="21056" y="8672"/>
                  </a:lnTo>
                  <a:lnTo>
                    <a:pt x="21063" y="8686"/>
                  </a:lnTo>
                  <a:lnTo>
                    <a:pt x="21083" y="8708"/>
                  </a:lnTo>
                  <a:lnTo>
                    <a:pt x="21105" y="8693"/>
                  </a:lnTo>
                  <a:lnTo>
                    <a:pt x="21096" y="8666"/>
                  </a:lnTo>
                  <a:lnTo>
                    <a:pt x="21098" y="8666"/>
                  </a:lnTo>
                  <a:lnTo>
                    <a:pt x="21140" y="8778"/>
                  </a:lnTo>
                  <a:lnTo>
                    <a:pt x="21145" y="8782"/>
                  </a:lnTo>
                  <a:lnTo>
                    <a:pt x="21148" y="8824"/>
                  </a:lnTo>
                  <a:lnTo>
                    <a:pt x="21175" y="8824"/>
                  </a:lnTo>
                  <a:lnTo>
                    <a:pt x="21188" y="8812"/>
                  </a:lnTo>
                  <a:lnTo>
                    <a:pt x="21150" y="8684"/>
                  </a:lnTo>
                  <a:lnTo>
                    <a:pt x="21140" y="8699"/>
                  </a:lnTo>
                  <a:lnTo>
                    <a:pt x="21141" y="8718"/>
                  </a:lnTo>
                  <a:lnTo>
                    <a:pt x="21130" y="8676"/>
                  </a:lnTo>
                  <a:lnTo>
                    <a:pt x="21111" y="8536"/>
                  </a:lnTo>
                  <a:lnTo>
                    <a:pt x="21126" y="8501"/>
                  </a:lnTo>
                  <a:lnTo>
                    <a:pt x="21106" y="8427"/>
                  </a:lnTo>
                  <a:lnTo>
                    <a:pt x="21121" y="8423"/>
                  </a:lnTo>
                  <a:lnTo>
                    <a:pt x="21125" y="8358"/>
                  </a:lnTo>
                  <a:lnTo>
                    <a:pt x="21105" y="8295"/>
                  </a:lnTo>
                  <a:lnTo>
                    <a:pt x="21101" y="8319"/>
                  </a:lnTo>
                  <a:lnTo>
                    <a:pt x="21076" y="8251"/>
                  </a:lnTo>
                  <a:lnTo>
                    <a:pt x="21076" y="8381"/>
                  </a:lnTo>
                  <a:lnTo>
                    <a:pt x="21090" y="8459"/>
                  </a:lnTo>
                  <a:lnTo>
                    <a:pt x="21093" y="8526"/>
                  </a:lnTo>
                  <a:lnTo>
                    <a:pt x="21091" y="8524"/>
                  </a:lnTo>
                  <a:lnTo>
                    <a:pt x="21074" y="8450"/>
                  </a:lnTo>
                  <a:lnTo>
                    <a:pt x="20991" y="8257"/>
                  </a:lnTo>
                  <a:lnTo>
                    <a:pt x="20989" y="8257"/>
                  </a:lnTo>
                  <a:lnTo>
                    <a:pt x="20941" y="8135"/>
                  </a:lnTo>
                  <a:lnTo>
                    <a:pt x="20907" y="8115"/>
                  </a:lnTo>
                  <a:lnTo>
                    <a:pt x="20880" y="8051"/>
                  </a:lnTo>
                  <a:lnTo>
                    <a:pt x="20867" y="8039"/>
                  </a:lnTo>
                  <a:lnTo>
                    <a:pt x="20887" y="8110"/>
                  </a:lnTo>
                  <a:lnTo>
                    <a:pt x="20880" y="8172"/>
                  </a:lnTo>
                  <a:lnTo>
                    <a:pt x="20887" y="8260"/>
                  </a:lnTo>
                  <a:lnTo>
                    <a:pt x="20937" y="8384"/>
                  </a:lnTo>
                  <a:lnTo>
                    <a:pt x="20890" y="8322"/>
                  </a:lnTo>
                  <a:lnTo>
                    <a:pt x="20848" y="8085"/>
                  </a:lnTo>
                  <a:lnTo>
                    <a:pt x="20780" y="7853"/>
                  </a:lnTo>
                  <a:lnTo>
                    <a:pt x="20721" y="7726"/>
                  </a:lnTo>
                  <a:lnTo>
                    <a:pt x="20659" y="7642"/>
                  </a:lnTo>
                  <a:lnTo>
                    <a:pt x="20604" y="7575"/>
                  </a:lnTo>
                  <a:lnTo>
                    <a:pt x="20524" y="7445"/>
                  </a:lnTo>
                  <a:lnTo>
                    <a:pt x="20381" y="7279"/>
                  </a:lnTo>
                  <a:lnTo>
                    <a:pt x="20221" y="7088"/>
                  </a:lnTo>
                  <a:lnTo>
                    <a:pt x="20154" y="7053"/>
                  </a:lnTo>
                  <a:lnTo>
                    <a:pt x="20099" y="7034"/>
                  </a:lnTo>
                  <a:lnTo>
                    <a:pt x="20075" y="7080"/>
                  </a:lnTo>
                  <a:lnTo>
                    <a:pt x="20025" y="7034"/>
                  </a:lnTo>
                  <a:lnTo>
                    <a:pt x="20011" y="7018"/>
                  </a:lnTo>
                  <a:lnTo>
                    <a:pt x="20010" y="7021"/>
                  </a:lnTo>
                  <a:lnTo>
                    <a:pt x="19913" y="6930"/>
                  </a:lnTo>
                  <a:lnTo>
                    <a:pt x="19901" y="6940"/>
                  </a:lnTo>
                  <a:lnTo>
                    <a:pt x="19837" y="6883"/>
                  </a:lnTo>
                  <a:lnTo>
                    <a:pt x="19770" y="6907"/>
                  </a:lnTo>
                  <a:lnTo>
                    <a:pt x="19685" y="6907"/>
                  </a:lnTo>
                  <a:lnTo>
                    <a:pt x="19586" y="6875"/>
                  </a:lnTo>
                  <a:lnTo>
                    <a:pt x="19536" y="6964"/>
                  </a:lnTo>
                  <a:lnTo>
                    <a:pt x="19457" y="6841"/>
                  </a:lnTo>
                  <a:lnTo>
                    <a:pt x="19395" y="6679"/>
                  </a:lnTo>
                  <a:lnTo>
                    <a:pt x="19330" y="6578"/>
                  </a:lnTo>
                  <a:lnTo>
                    <a:pt x="19282" y="6381"/>
                  </a:lnTo>
                  <a:lnTo>
                    <a:pt x="19226" y="6361"/>
                  </a:lnTo>
                  <a:lnTo>
                    <a:pt x="19231" y="6439"/>
                  </a:lnTo>
                  <a:lnTo>
                    <a:pt x="19196" y="6516"/>
                  </a:lnTo>
                  <a:lnTo>
                    <a:pt x="19287" y="6710"/>
                  </a:lnTo>
                  <a:lnTo>
                    <a:pt x="19258" y="6782"/>
                  </a:lnTo>
                  <a:lnTo>
                    <a:pt x="19208" y="6750"/>
                  </a:lnTo>
                  <a:lnTo>
                    <a:pt x="19193" y="6836"/>
                  </a:lnTo>
                  <a:lnTo>
                    <a:pt x="19116" y="6843"/>
                  </a:lnTo>
                  <a:lnTo>
                    <a:pt x="19059" y="6743"/>
                  </a:lnTo>
                  <a:lnTo>
                    <a:pt x="19051" y="6622"/>
                  </a:lnTo>
                  <a:lnTo>
                    <a:pt x="18970" y="6499"/>
                  </a:lnTo>
                  <a:lnTo>
                    <a:pt x="18877" y="6312"/>
                  </a:lnTo>
                  <a:lnTo>
                    <a:pt x="18825" y="6186"/>
                  </a:lnTo>
                  <a:lnTo>
                    <a:pt x="18882" y="6163"/>
                  </a:lnTo>
                  <a:lnTo>
                    <a:pt x="18972" y="6306"/>
                  </a:lnTo>
                  <a:lnTo>
                    <a:pt x="19015" y="6309"/>
                  </a:lnTo>
                  <a:lnTo>
                    <a:pt x="19076" y="6408"/>
                  </a:lnTo>
                  <a:lnTo>
                    <a:pt x="19032" y="6258"/>
                  </a:lnTo>
                  <a:lnTo>
                    <a:pt x="18967" y="6137"/>
                  </a:lnTo>
                  <a:lnTo>
                    <a:pt x="18908" y="5952"/>
                  </a:lnTo>
                  <a:lnTo>
                    <a:pt x="18932" y="5915"/>
                  </a:lnTo>
                  <a:lnTo>
                    <a:pt x="18932" y="5903"/>
                  </a:lnTo>
                  <a:lnTo>
                    <a:pt x="18959" y="5903"/>
                  </a:lnTo>
                  <a:lnTo>
                    <a:pt x="18955" y="5878"/>
                  </a:lnTo>
                  <a:lnTo>
                    <a:pt x="18933" y="5873"/>
                  </a:lnTo>
                  <a:lnTo>
                    <a:pt x="18933" y="5854"/>
                  </a:lnTo>
                  <a:lnTo>
                    <a:pt x="18950" y="5858"/>
                  </a:lnTo>
                  <a:lnTo>
                    <a:pt x="19019" y="5925"/>
                  </a:lnTo>
                  <a:lnTo>
                    <a:pt x="19037" y="5927"/>
                  </a:lnTo>
                  <a:lnTo>
                    <a:pt x="19044" y="5942"/>
                  </a:lnTo>
                  <a:lnTo>
                    <a:pt x="19017" y="5934"/>
                  </a:lnTo>
                  <a:lnTo>
                    <a:pt x="19029" y="5982"/>
                  </a:lnTo>
                  <a:lnTo>
                    <a:pt x="19061" y="6028"/>
                  </a:lnTo>
                  <a:lnTo>
                    <a:pt x="19116" y="6035"/>
                  </a:lnTo>
                  <a:lnTo>
                    <a:pt x="19176" y="6013"/>
                  </a:lnTo>
                  <a:lnTo>
                    <a:pt x="19211" y="5952"/>
                  </a:lnTo>
                  <a:lnTo>
                    <a:pt x="19198" y="5924"/>
                  </a:lnTo>
                  <a:lnTo>
                    <a:pt x="19181" y="5945"/>
                  </a:lnTo>
                  <a:lnTo>
                    <a:pt x="19143" y="5934"/>
                  </a:lnTo>
                  <a:lnTo>
                    <a:pt x="19124" y="5939"/>
                  </a:lnTo>
                  <a:lnTo>
                    <a:pt x="19111" y="5924"/>
                  </a:lnTo>
                  <a:lnTo>
                    <a:pt x="19121" y="5878"/>
                  </a:lnTo>
                  <a:lnTo>
                    <a:pt x="19200" y="5854"/>
                  </a:lnTo>
                  <a:lnTo>
                    <a:pt x="19236" y="5957"/>
                  </a:lnTo>
                  <a:lnTo>
                    <a:pt x="19339" y="5977"/>
                  </a:lnTo>
                  <a:lnTo>
                    <a:pt x="19384" y="6019"/>
                  </a:lnTo>
                  <a:lnTo>
                    <a:pt x="19372" y="6046"/>
                  </a:lnTo>
                  <a:lnTo>
                    <a:pt x="19404" y="6115"/>
                  </a:lnTo>
                  <a:lnTo>
                    <a:pt x="19431" y="6072"/>
                  </a:lnTo>
                  <a:lnTo>
                    <a:pt x="19444" y="6065"/>
                  </a:lnTo>
                  <a:lnTo>
                    <a:pt x="19476" y="6082"/>
                  </a:lnTo>
                  <a:lnTo>
                    <a:pt x="19471" y="6062"/>
                  </a:lnTo>
                  <a:lnTo>
                    <a:pt x="19513" y="6078"/>
                  </a:lnTo>
                  <a:lnTo>
                    <a:pt x="19576" y="6102"/>
                  </a:lnTo>
                  <a:lnTo>
                    <a:pt x="19653" y="6161"/>
                  </a:lnTo>
                  <a:lnTo>
                    <a:pt x="19626" y="6099"/>
                  </a:lnTo>
                  <a:lnTo>
                    <a:pt x="19568" y="6062"/>
                  </a:lnTo>
                  <a:lnTo>
                    <a:pt x="19531" y="6043"/>
                  </a:lnTo>
                  <a:lnTo>
                    <a:pt x="19484" y="6018"/>
                  </a:lnTo>
                  <a:lnTo>
                    <a:pt x="19459" y="6016"/>
                  </a:lnTo>
                  <a:lnTo>
                    <a:pt x="19444" y="5962"/>
                  </a:lnTo>
                  <a:lnTo>
                    <a:pt x="19377" y="5834"/>
                  </a:lnTo>
                  <a:lnTo>
                    <a:pt x="19330" y="5708"/>
                  </a:lnTo>
                  <a:lnTo>
                    <a:pt x="19260" y="5624"/>
                  </a:lnTo>
                  <a:lnTo>
                    <a:pt x="19136" y="5548"/>
                  </a:lnTo>
                  <a:lnTo>
                    <a:pt x="19072" y="5535"/>
                  </a:lnTo>
                  <a:lnTo>
                    <a:pt x="18967" y="5560"/>
                  </a:lnTo>
                  <a:lnTo>
                    <a:pt x="18932" y="5599"/>
                  </a:lnTo>
                  <a:lnTo>
                    <a:pt x="18923" y="5634"/>
                  </a:lnTo>
                  <a:lnTo>
                    <a:pt x="18908" y="5614"/>
                  </a:lnTo>
                  <a:lnTo>
                    <a:pt x="18856" y="5582"/>
                  </a:lnTo>
                  <a:lnTo>
                    <a:pt x="18813" y="5514"/>
                  </a:lnTo>
                  <a:lnTo>
                    <a:pt x="18776" y="5427"/>
                  </a:lnTo>
                  <a:lnTo>
                    <a:pt x="18729" y="5366"/>
                  </a:lnTo>
                  <a:lnTo>
                    <a:pt x="18704" y="5334"/>
                  </a:lnTo>
                  <a:lnTo>
                    <a:pt x="18661" y="5262"/>
                  </a:lnTo>
                  <a:lnTo>
                    <a:pt x="18577" y="5225"/>
                  </a:lnTo>
                  <a:lnTo>
                    <a:pt x="18527" y="5171"/>
                  </a:lnTo>
                  <a:lnTo>
                    <a:pt x="18471" y="5104"/>
                  </a:lnTo>
                  <a:lnTo>
                    <a:pt x="18466" y="5065"/>
                  </a:lnTo>
                  <a:lnTo>
                    <a:pt x="18420" y="5030"/>
                  </a:lnTo>
                  <a:lnTo>
                    <a:pt x="18284" y="4845"/>
                  </a:lnTo>
                  <a:lnTo>
                    <a:pt x="18321" y="4801"/>
                  </a:lnTo>
                  <a:lnTo>
                    <a:pt x="18294" y="4732"/>
                  </a:lnTo>
                  <a:lnTo>
                    <a:pt x="18170" y="4562"/>
                  </a:lnTo>
                  <a:lnTo>
                    <a:pt x="18070" y="4467"/>
                  </a:lnTo>
                  <a:lnTo>
                    <a:pt x="17869" y="4279"/>
                  </a:lnTo>
                  <a:lnTo>
                    <a:pt x="17661" y="4100"/>
                  </a:lnTo>
                  <a:lnTo>
                    <a:pt x="17557" y="4045"/>
                  </a:lnTo>
                  <a:lnTo>
                    <a:pt x="17301" y="3858"/>
                  </a:lnTo>
                  <a:lnTo>
                    <a:pt x="17072" y="3777"/>
                  </a:lnTo>
                  <a:lnTo>
                    <a:pt x="16910" y="3745"/>
                  </a:lnTo>
                  <a:lnTo>
                    <a:pt x="16739" y="3659"/>
                  </a:lnTo>
                  <a:lnTo>
                    <a:pt x="16625" y="3649"/>
                  </a:lnTo>
                  <a:lnTo>
                    <a:pt x="16538" y="3755"/>
                  </a:lnTo>
                  <a:lnTo>
                    <a:pt x="16575" y="3845"/>
                  </a:lnTo>
                  <a:lnTo>
                    <a:pt x="16670" y="3909"/>
                  </a:lnTo>
                  <a:lnTo>
                    <a:pt x="16677" y="3986"/>
                  </a:lnTo>
                  <a:lnTo>
                    <a:pt x="16607" y="4015"/>
                  </a:lnTo>
                  <a:lnTo>
                    <a:pt x="16643" y="4146"/>
                  </a:lnTo>
                  <a:lnTo>
                    <a:pt x="16163" y="3794"/>
                  </a:lnTo>
                  <a:lnTo>
                    <a:pt x="15751" y="3543"/>
                  </a:lnTo>
                  <a:lnTo>
                    <a:pt x="15567" y="3313"/>
                  </a:lnTo>
                  <a:lnTo>
                    <a:pt x="15445" y="3102"/>
                  </a:lnTo>
                  <a:lnTo>
                    <a:pt x="15314" y="3028"/>
                  </a:lnTo>
                  <a:lnTo>
                    <a:pt x="15254" y="2924"/>
                  </a:lnTo>
                  <a:lnTo>
                    <a:pt x="15353" y="2914"/>
                  </a:lnTo>
                  <a:lnTo>
                    <a:pt x="15254" y="2816"/>
                  </a:lnTo>
                  <a:lnTo>
                    <a:pt x="15092" y="2680"/>
                  </a:lnTo>
                  <a:lnTo>
                    <a:pt x="15062" y="2747"/>
                  </a:lnTo>
                  <a:lnTo>
                    <a:pt x="14705" y="2650"/>
                  </a:lnTo>
                  <a:lnTo>
                    <a:pt x="14511" y="2520"/>
                  </a:lnTo>
                  <a:lnTo>
                    <a:pt x="14610" y="2427"/>
                  </a:lnTo>
                  <a:lnTo>
                    <a:pt x="14320" y="2338"/>
                  </a:lnTo>
                  <a:lnTo>
                    <a:pt x="14188" y="2347"/>
                  </a:lnTo>
                  <a:lnTo>
                    <a:pt x="14101" y="2291"/>
                  </a:lnTo>
                  <a:lnTo>
                    <a:pt x="14312" y="2262"/>
                  </a:lnTo>
                  <a:lnTo>
                    <a:pt x="14521" y="2323"/>
                  </a:lnTo>
                  <a:lnTo>
                    <a:pt x="14752" y="2380"/>
                  </a:lnTo>
                  <a:lnTo>
                    <a:pt x="15018" y="2444"/>
                  </a:lnTo>
                  <a:lnTo>
                    <a:pt x="15145" y="2535"/>
                  </a:lnTo>
                  <a:lnTo>
                    <a:pt x="15206" y="2527"/>
                  </a:lnTo>
                  <a:lnTo>
                    <a:pt x="15333" y="2567"/>
                  </a:lnTo>
                  <a:lnTo>
                    <a:pt x="15532" y="2572"/>
                  </a:lnTo>
                  <a:lnTo>
                    <a:pt x="15756" y="2500"/>
                  </a:lnTo>
                  <a:lnTo>
                    <a:pt x="15892" y="2451"/>
                  </a:lnTo>
                  <a:lnTo>
                    <a:pt x="15942" y="2417"/>
                  </a:lnTo>
                  <a:lnTo>
                    <a:pt x="15729" y="2323"/>
                  </a:lnTo>
                  <a:lnTo>
                    <a:pt x="15594" y="2316"/>
                  </a:lnTo>
                  <a:lnTo>
                    <a:pt x="15455" y="2219"/>
                  </a:lnTo>
                  <a:lnTo>
                    <a:pt x="15303" y="2220"/>
                  </a:lnTo>
                  <a:lnTo>
                    <a:pt x="15115" y="2121"/>
                  </a:lnTo>
                  <a:lnTo>
                    <a:pt x="15100" y="2160"/>
                  </a:lnTo>
                  <a:lnTo>
                    <a:pt x="14976" y="2156"/>
                  </a:lnTo>
                  <a:lnTo>
                    <a:pt x="14903" y="2102"/>
                  </a:lnTo>
                  <a:lnTo>
                    <a:pt x="14735" y="2145"/>
                  </a:lnTo>
                  <a:lnTo>
                    <a:pt x="14792" y="2217"/>
                  </a:lnTo>
                  <a:lnTo>
                    <a:pt x="14749" y="2234"/>
                  </a:lnTo>
                  <a:lnTo>
                    <a:pt x="14558" y="2203"/>
                  </a:lnTo>
                  <a:lnTo>
                    <a:pt x="14462" y="2214"/>
                  </a:lnTo>
                  <a:lnTo>
                    <a:pt x="14385" y="2138"/>
                  </a:lnTo>
                  <a:lnTo>
                    <a:pt x="14271" y="2107"/>
                  </a:lnTo>
                  <a:lnTo>
                    <a:pt x="14278" y="2067"/>
                  </a:lnTo>
                  <a:lnTo>
                    <a:pt x="14010" y="1980"/>
                  </a:lnTo>
                  <a:lnTo>
                    <a:pt x="13973" y="1877"/>
                  </a:lnTo>
                  <a:lnTo>
                    <a:pt x="13901" y="1884"/>
                  </a:lnTo>
                  <a:lnTo>
                    <a:pt x="13736" y="1855"/>
                  </a:lnTo>
                  <a:lnTo>
                    <a:pt x="13557" y="1833"/>
                  </a:lnTo>
                  <a:lnTo>
                    <a:pt x="13480" y="1804"/>
                  </a:lnTo>
                  <a:lnTo>
                    <a:pt x="13207" y="1751"/>
                  </a:lnTo>
                  <a:lnTo>
                    <a:pt x="13081" y="1672"/>
                  </a:lnTo>
                  <a:lnTo>
                    <a:pt x="13041" y="1682"/>
                  </a:lnTo>
                  <a:lnTo>
                    <a:pt x="13019" y="1715"/>
                  </a:lnTo>
                  <a:lnTo>
                    <a:pt x="13033" y="1751"/>
                  </a:lnTo>
                  <a:lnTo>
                    <a:pt x="13011" y="1831"/>
                  </a:lnTo>
                  <a:lnTo>
                    <a:pt x="13031" y="1900"/>
                  </a:lnTo>
                  <a:lnTo>
                    <a:pt x="12946" y="1853"/>
                  </a:lnTo>
                  <a:lnTo>
                    <a:pt x="12820" y="1847"/>
                  </a:lnTo>
                  <a:lnTo>
                    <a:pt x="12818" y="1848"/>
                  </a:lnTo>
                  <a:lnTo>
                    <a:pt x="12746" y="1865"/>
                  </a:lnTo>
                  <a:lnTo>
                    <a:pt x="12741" y="1916"/>
                  </a:lnTo>
                  <a:lnTo>
                    <a:pt x="12643" y="1902"/>
                  </a:lnTo>
                  <a:lnTo>
                    <a:pt x="12684" y="1877"/>
                  </a:lnTo>
                  <a:lnTo>
                    <a:pt x="12673" y="1833"/>
                  </a:lnTo>
                  <a:lnTo>
                    <a:pt x="12582" y="1815"/>
                  </a:lnTo>
                  <a:lnTo>
                    <a:pt x="12522" y="1774"/>
                  </a:lnTo>
                  <a:lnTo>
                    <a:pt x="12534" y="1732"/>
                  </a:lnTo>
                  <a:lnTo>
                    <a:pt x="12455" y="1675"/>
                  </a:lnTo>
                  <a:lnTo>
                    <a:pt x="12418" y="1628"/>
                  </a:lnTo>
                  <a:lnTo>
                    <a:pt x="12350" y="1602"/>
                  </a:lnTo>
                  <a:close/>
                  <a:moveTo>
                    <a:pt x="12207" y="2331"/>
                  </a:moveTo>
                  <a:lnTo>
                    <a:pt x="12192" y="2343"/>
                  </a:lnTo>
                  <a:lnTo>
                    <a:pt x="12248" y="2402"/>
                  </a:lnTo>
                  <a:lnTo>
                    <a:pt x="12293" y="2421"/>
                  </a:lnTo>
                  <a:lnTo>
                    <a:pt x="12303" y="2419"/>
                  </a:lnTo>
                  <a:lnTo>
                    <a:pt x="12405" y="2409"/>
                  </a:lnTo>
                  <a:lnTo>
                    <a:pt x="12422" y="2375"/>
                  </a:lnTo>
                  <a:lnTo>
                    <a:pt x="12358" y="2355"/>
                  </a:lnTo>
                  <a:lnTo>
                    <a:pt x="12281" y="2331"/>
                  </a:lnTo>
                  <a:lnTo>
                    <a:pt x="12207" y="2331"/>
                  </a:lnTo>
                  <a:close/>
                  <a:moveTo>
                    <a:pt x="9008" y="2431"/>
                  </a:moveTo>
                  <a:lnTo>
                    <a:pt x="8918" y="2543"/>
                  </a:lnTo>
                  <a:lnTo>
                    <a:pt x="8958" y="2580"/>
                  </a:lnTo>
                  <a:lnTo>
                    <a:pt x="8967" y="2676"/>
                  </a:lnTo>
                  <a:lnTo>
                    <a:pt x="8928" y="2803"/>
                  </a:lnTo>
                  <a:lnTo>
                    <a:pt x="8901" y="2858"/>
                  </a:lnTo>
                  <a:lnTo>
                    <a:pt x="8992" y="2867"/>
                  </a:lnTo>
                  <a:lnTo>
                    <a:pt x="9062" y="2868"/>
                  </a:lnTo>
                  <a:lnTo>
                    <a:pt x="9176" y="2814"/>
                  </a:lnTo>
                  <a:lnTo>
                    <a:pt x="9256" y="2803"/>
                  </a:lnTo>
                  <a:lnTo>
                    <a:pt x="9390" y="2717"/>
                  </a:lnTo>
                  <a:lnTo>
                    <a:pt x="9295" y="2675"/>
                  </a:lnTo>
                  <a:lnTo>
                    <a:pt x="9278" y="2592"/>
                  </a:lnTo>
                  <a:lnTo>
                    <a:pt x="9248" y="2495"/>
                  </a:lnTo>
                  <a:lnTo>
                    <a:pt x="9239" y="2456"/>
                  </a:lnTo>
                  <a:lnTo>
                    <a:pt x="9074" y="2458"/>
                  </a:lnTo>
                  <a:lnTo>
                    <a:pt x="9008" y="2431"/>
                  </a:lnTo>
                  <a:close/>
                  <a:moveTo>
                    <a:pt x="8468" y="2488"/>
                  </a:moveTo>
                  <a:lnTo>
                    <a:pt x="8433" y="2527"/>
                  </a:lnTo>
                  <a:lnTo>
                    <a:pt x="8332" y="2552"/>
                  </a:lnTo>
                  <a:lnTo>
                    <a:pt x="8252" y="2537"/>
                  </a:lnTo>
                  <a:lnTo>
                    <a:pt x="8188" y="2592"/>
                  </a:lnTo>
                  <a:lnTo>
                    <a:pt x="8061" y="2715"/>
                  </a:lnTo>
                  <a:lnTo>
                    <a:pt x="8012" y="2811"/>
                  </a:lnTo>
                  <a:lnTo>
                    <a:pt x="7967" y="2860"/>
                  </a:lnTo>
                  <a:lnTo>
                    <a:pt x="7855" y="2915"/>
                  </a:lnTo>
                  <a:lnTo>
                    <a:pt x="7755" y="2983"/>
                  </a:lnTo>
                  <a:lnTo>
                    <a:pt x="7790" y="3016"/>
                  </a:lnTo>
                  <a:lnTo>
                    <a:pt x="7868" y="3011"/>
                  </a:lnTo>
                  <a:lnTo>
                    <a:pt x="7813" y="3084"/>
                  </a:lnTo>
                  <a:lnTo>
                    <a:pt x="7868" y="3111"/>
                  </a:lnTo>
                  <a:lnTo>
                    <a:pt x="8006" y="3064"/>
                  </a:lnTo>
                  <a:lnTo>
                    <a:pt x="8140" y="3028"/>
                  </a:lnTo>
                  <a:lnTo>
                    <a:pt x="8245" y="3062"/>
                  </a:lnTo>
                  <a:lnTo>
                    <a:pt x="8399" y="3102"/>
                  </a:lnTo>
                  <a:lnTo>
                    <a:pt x="8493" y="3094"/>
                  </a:lnTo>
                  <a:lnTo>
                    <a:pt x="8551" y="3072"/>
                  </a:lnTo>
                  <a:lnTo>
                    <a:pt x="8567" y="3035"/>
                  </a:lnTo>
                  <a:lnTo>
                    <a:pt x="8409" y="2984"/>
                  </a:lnTo>
                  <a:lnTo>
                    <a:pt x="8377" y="2937"/>
                  </a:lnTo>
                  <a:lnTo>
                    <a:pt x="8533" y="2981"/>
                  </a:lnTo>
                  <a:lnTo>
                    <a:pt x="8610" y="2978"/>
                  </a:lnTo>
                  <a:lnTo>
                    <a:pt x="8595" y="2904"/>
                  </a:lnTo>
                  <a:lnTo>
                    <a:pt x="8714" y="2900"/>
                  </a:lnTo>
                  <a:lnTo>
                    <a:pt x="8774" y="2811"/>
                  </a:lnTo>
                  <a:lnTo>
                    <a:pt x="8804" y="2865"/>
                  </a:lnTo>
                  <a:lnTo>
                    <a:pt x="8870" y="2853"/>
                  </a:lnTo>
                  <a:lnTo>
                    <a:pt x="8923" y="2729"/>
                  </a:lnTo>
                  <a:lnTo>
                    <a:pt x="8915" y="2675"/>
                  </a:lnTo>
                  <a:lnTo>
                    <a:pt x="8880" y="2586"/>
                  </a:lnTo>
                  <a:lnTo>
                    <a:pt x="8767" y="2612"/>
                  </a:lnTo>
                  <a:lnTo>
                    <a:pt x="8694" y="2658"/>
                  </a:lnTo>
                  <a:lnTo>
                    <a:pt x="8767" y="2557"/>
                  </a:lnTo>
                  <a:lnTo>
                    <a:pt x="8704" y="2542"/>
                  </a:lnTo>
                  <a:lnTo>
                    <a:pt x="8630" y="2582"/>
                  </a:lnTo>
                  <a:lnTo>
                    <a:pt x="8533" y="2656"/>
                  </a:lnTo>
                  <a:lnTo>
                    <a:pt x="8413" y="2702"/>
                  </a:lnTo>
                  <a:lnTo>
                    <a:pt x="8456" y="2644"/>
                  </a:lnTo>
                  <a:lnTo>
                    <a:pt x="8531" y="2602"/>
                  </a:lnTo>
                  <a:lnTo>
                    <a:pt x="8592" y="2540"/>
                  </a:lnTo>
                  <a:lnTo>
                    <a:pt x="8615" y="2511"/>
                  </a:lnTo>
                  <a:lnTo>
                    <a:pt x="8468" y="2488"/>
                  </a:lnTo>
                  <a:close/>
                  <a:moveTo>
                    <a:pt x="9465" y="2944"/>
                  </a:moveTo>
                  <a:lnTo>
                    <a:pt x="9392" y="2947"/>
                  </a:lnTo>
                  <a:lnTo>
                    <a:pt x="9347" y="2995"/>
                  </a:lnTo>
                  <a:lnTo>
                    <a:pt x="9321" y="3075"/>
                  </a:lnTo>
                  <a:lnTo>
                    <a:pt x="9293" y="3099"/>
                  </a:lnTo>
                  <a:lnTo>
                    <a:pt x="9303" y="3149"/>
                  </a:lnTo>
                  <a:lnTo>
                    <a:pt x="9383" y="3225"/>
                  </a:lnTo>
                  <a:lnTo>
                    <a:pt x="9412" y="3185"/>
                  </a:lnTo>
                  <a:lnTo>
                    <a:pt x="9464" y="3156"/>
                  </a:lnTo>
                  <a:lnTo>
                    <a:pt x="9472" y="3052"/>
                  </a:lnTo>
                  <a:lnTo>
                    <a:pt x="9465" y="2944"/>
                  </a:lnTo>
                  <a:close/>
                  <a:moveTo>
                    <a:pt x="9178" y="2961"/>
                  </a:moveTo>
                  <a:lnTo>
                    <a:pt x="9104" y="2978"/>
                  </a:lnTo>
                  <a:lnTo>
                    <a:pt x="8948" y="3101"/>
                  </a:lnTo>
                  <a:lnTo>
                    <a:pt x="8973" y="3008"/>
                  </a:lnTo>
                  <a:lnTo>
                    <a:pt x="8931" y="2984"/>
                  </a:lnTo>
                  <a:lnTo>
                    <a:pt x="8876" y="3027"/>
                  </a:lnTo>
                  <a:lnTo>
                    <a:pt x="8834" y="3131"/>
                  </a:lnTo>
                  <a:lnTo>
                    <a:pt x="8739" y="3239"/>
                  </a:lnTo>
                  <a:lnTo>
                    <a:pt x="8781" y="3293"/>
                  </a:lnTo>
                  <a:lnTo>
                    <a:pt x="8853" y="3323"/>
                  </a:lnTo>
                  <a:lnTo>
                    <a:pt x="8890" y="3298"/>
                  </a:lnTo>
                  <a:lnTo>
                    <a:pt x="8896" y="3261"/>
                  </a:lnTo>
                  <a:lnTo>
                    <a:pt x="8955" y="3279"/>
                  </a:lnTo>
                  <a:lnTo>
                    <a:pt x="9027" y="3309"/>
                  </a:lnTo>
                  <a:lnTo>
                    <a:pt x="9074" y="3294"/>
                  </a:lnTo>
                  <a:lnTo>
                    <a:pt x="9057" y="3240"/>
                  </a:lnTo>
                  <a:lnTo>
                    <a:pt x="8891" y="3198"/>
                  </a:lnTo>
                  <a:lnTo>
                    <a:pt x="8960" y="3158"/>
                  </a:lnTo>
                  <a:lnTo>
                    <a:pt x="9092" y="3165"/>
                  </a:lnTo>
                  <a:lnTo>
                    <a:pt x="9228" y="3131"/>
                  </a:lnTo>
                  <a:lnTo>
                    <a:pt x="9229" y="3084"/>
                  </a:lnTo>
                  <a:lnTo>
                    <a:pt x="9178" y="2961"/>
                  </a:lnTo>
                  <a:close/>
                  <a:moveTo>
                    <a:pt x="8558" y="3107"/>
                  </a:moveTo>
                  <a:lnTo>
                    <a:pt x="8409" y="3109"/>
                  </a:lnTo>
                  <a:lnTo>
                    <a:pt x="8464" y="3183"/>
                  </a:lnTo>
                  <a:lnTo>
                    <a:pt x="8521" y="3173"/>
                  </a:lnTo>
                  <a:lnTo>
                    <a:pt x="8565" y="3128"/>
                  </a:lnTo>
                  <a:lnTo>
                    <a:pt x="8558" y="3107"/>
                  </a:lnTo>
                  <a:close/>
                  <a:moveTo>
                    <a:pt x="7735" y="3131"/>
                  </a:moveTo>
                  <a:lnTo>
                    <a:pt x="7619" y="3170"/>
                  </a:lnTo>
                  <a:lnTo>
                    <a:pt x="7602" y="3212"/>
                  </a:lnTo>
                  <a:lnTo>
                    <a:pt x="7509" y="3261"/>
                  </a:lnTo>
                  <a:lnTo>
                    <a:pt x="7537" y="3304"/>
                  </a:lnTo>
                  <a:lnTo>
                    <a:pt x="7614" y="3291"/>
                  </a:lnTo>
                  <a:lnTo>
                    <a:pt x="7653" y="3286"/>
                  </a:lnTo>
                  <a:lnTo>
                    <a:pt x="7701" y="3267"/>
                  </a:lnTo>
                  <a:lnTo>
                    <a:pt x="7781" y="3234"/>
                  </a:lnTo>
                  <a:lnTo>
                    <a:pt x="7745" y="3183"/>
                  </a:lnTo>
                  <a:lnTo>
                    <a:pt x="7735" y="3131"/>
                  </a:lnTo>
                  <a:close/>
                  <a:moveTo>
                    <a:pt x="8270" y="3193"/>
                  </a:moveTo>
                  <a:lnTo>
                    <a:pt x="8073" y="3242"/>
                  </a:lnTo>
                  <a:lnTo>
                    <a:pt x="7994" y="3249"/>
                  </a:lnTo>
                  <a:lnTo>
                    <a:pt x="7949" y="3282"/>
                  </a:lnTo>
                  <a:lnTo>
                    <a:pt x="7950" y="3368"/>
                  </a:lnTo>
                  <a:lnTo>
                    <a:pt x="8078" y="3419"/>
                  </a:lnTo>
                  <a:lnTo>
                    <a:pt x="8188" y="3383"/>
                  </a:lnTo>
                  <a:lnTo>
                    <a:pt x="8230" y="3442"/>
                  </a:lnTo>
                  <a:lnTo>
                    <a:pt x="8282" y="3449"/>
                  </a:lnTo>
                  <a:lnTo>
                    <a:pt x="8317" y="3378"/>
                  </a:lnTo>
                  <a:lnTo>
                    <a:pt x="8384" y="3350"/>
                  </a:lnTo>
                  <a:lnTo>
                    <a:pt x="8356" y="3279"/>
                  </a:lnTo>
                  <a:lnTo>
                    <a:pt x="8225" y="3279"/>
                  </a:lnTo>
                  <a:lnTo>
                    <a:pt x="8314" y="3213"/>
                  </a:lnTo>
                  <a:lnTo>
                    <a:pt x="8270" y="3193"/>
                  </a:lnTo>
                  <a:close/>
                  <a:moveTo>
                    <a:pt x="9310" y="3289"/>
                  </a:moveTo>
                  <a:lnTo>
                    <a:pt x="9226" y="3291"/>
                  </a:lnTo>
                  <a:lnTo>
                    <a:pt x="9204" y="3358"/>
                  </a:lnTo>
                  <a:lnTo>
                    <a:pt x="9233" y="3392"/>
                  </a:lnTo>
                  <a:lnTo>
                    <a:pt x="9291" y="3375"/>
                  </a:lnTo>
                  <a:lnTo>
                    <a:pt x="9321" y="3335"/>
                  </a:lnTo>
                  <a:lnTo>
                    <a:pt x="9310" y="3289"/>
                  </a:lnTo>
                  <a:close/>
                  <a:moveTo>
                    <a:pt x="9358" y="3372"/>
                  </a:moveTo>
                  <a:lnTo>
                    <a:pt x="9311" y="3405"/>
                  </a:lnTo>
                  <a:lnTo>
                    <a:pt x="9303" y="3449"/>
                  </a:lnTo>
                  <a:lnTo>
                    <a:pt x="9363" y="3441"/>
                  </a:lnTo>
                  <a:lnTo>
                    <a:pt x="9383" y="3434"/>
                  </a:lnTo>
                  <a:lnTo>
                    <a:pt x="9375" y="3385"/>
                  </a:lnTo>
                  <a:lnTo>
                    <a:pt x="9358" y="3372"/>
                  </a:lnTo>
                  <a:close/>
                  <a:moveTo>
                    <a:pt x="8694" y="3390"/>
                  </a:moveTo>
                  <a:lnTo>
                    <a:pt x="8657" y="3446"/>
                  </a:lnTo>
                  <a:lnTo>
                    <a:pt x="8575" y="3407"/>
                  </a:lnTo>
                  <a:lnTo>
                    <a:pt x="8520" y="3431"/>
                  </a:lnTo>
                  <a:lnTo>
                    <a:pt x="8488" y="3491"/>
                  </a:lnTo>
                  <a:lnTo>
                    <a:pt x="8585" y="3548"/>
                  </a:lnTo>
                  <a:lnTo>
                    <a:pt x="8664" y="3577"/>
                  </a:lnTo>
                  <a:lnTo>
                    <a:pt x="8751" y="3584"/>
                  </a:lnTo>
                  <a:lnTo>
                    <a:pt x="8734" y="3574"/>
                  </a:lnTo>
                  <a:lnTo>
                    <a:pt x="8779" y="3537"/>
                  </a:lnTo>
                  <a:lnTo>
                    <a:pt x="8769" y="3471"/>
                  </a:lnTo>
                  <a:lnTo>
                    <a:pt x="8804" y="3442"/>
                  </a:lnTo>
                  <a:lnTo>
                    <a:pt x="8694" y="3390"/>
                  </a:lnTo>
                  <a:close/>
                  <a:moveTo>
                    <a:pt x="16992" y="3424"/>
                  </a:moveTo>
                  <a:lnTo>
                    <a:pt x="16821" y="3486"/>
                  </a:lnTo>
                  <a:lnTo>
                    <a:pt x="16712" y="3506"/>
                  </a:lnTo>
                  <a:lnTo>
                    <a:pt x="16580" y="3493"/>
                  </a:lnTo>
                  <a:lnTo>
                    <a:pt x="16468" y="3511"/>
                  </a:lnTo>
                  <a:lnTo>
                    <a:pt x="16391" y="3526"/>
                  </a:lnTo>
                  <a:lnTo>
                    <a:pt x="16431" y="3564"/>
                  </a:lnTo>
                  <a:lnTo>
                    <a:pt x="16474" y="3537"/>
                  </a:lnTo>
                  <a:lnTo>
                    <a:pt x="16582" y="3617"/>
                  </a:lnTo>
                  <a:lnTo>
                    <a:pt x="16769" y="3646"/>
                  </a:lnTo>
                  <a:lnTo>
                    <a:pt x="16871" y="3611"/>
                  </a:lnTo>
                  <a:lnTo>
                    <a:pt x="17047" y="3639"/>
                  </a:lnTo>
                  <a:lnTo>
                    <a:pt x="17156" y="3676"/>
                  </a:lnTo>
                  <a:lnTo>
                    <a:pt x="17286" y="3691"/>
                  </a:lnTo>
                  <a:lnTo>
                    <a:pt x="17413" y="3725"/>
                  </a:lnTo>
                  <a:lnTo>
                    <a:pt x="17506" y="3730"/>
                  </a:lnTo>
                  <a:lnTo>
                    <a:pt x="17375" y="3648"/>
                  </a:lnTo>
                  <a:lnTo>
                    <a:pt x="17405" y="3590"/>
                  </a:lnTo>
                  <a:lnTo>
                    <a:pt x="17318" y="3570"/>
                  </a:lnTo>
                  <a:lnTo>
                    <a:pt x="17246" y="3638"/>
                  </a:lnTo>
                  <a:lnTo>
                    <a:pt x="17032" y="3552"/>
                  </a:lnTo>
                  <a:lnTo>
                    <a:pt x="16992" y="3424"/>
                  </a:lnTo>
                  <a:close/>
                  <a:moveTo>
                    <a:pt x="7969" y="3439"/>
                  </a:moveTo>
                  <a:lnTo>
                    <a:pt x="7927" y="3483"/>
                  </a:lnTo>
                  <a:lnTo>
                    <a:pt x="8011" y="3558"/>
                  </a:lnTo>
                  <a:lnTo>
                    <a:pt x="8009" y="3614"/>
                  </a:lnTo>
                  <a:lnTo>
                    <a:pt x="8113" y="3707"/>
                  </a:lnTo>
                  <a:lnTo>
                    <a:pt x="8198" y="3644"/>
                  </a:lnTo>
                  <a:lnTo>
                    <a:pt x="8257" y="3570"/>
                  </a:lnTo>
                  <a:lnTo>
                    <a:pt x="8243" y="3521"/>
                  </a:lnTo>
                  <a:lnTo>
                    <a:pt x="8193" y="3481"/>
                  </a:lnTo>
                  <a:lnTo>
                    <a:pt x="8120" y="3456"/>
                  </a:lnTo>
                  <a:lnTo>
                    <a:pt x="7969" y="3439"/>
                  </a:lnTo>
                  <a:close/>
                  <a:moveTo>
                    <a:pt x="17501" y="3461"/>
                  </a:moveTo>
                  <a:lnTo>
                    <a:pt x="17594" y="3540"/>
                  </a:lnTo>
                  <a:lnTo>
                    <a:pt x="17613" y="3604"/>
                  </a:lnTo>
                  <a:lnTo>
                    <a:pt x="17619" y="3670"/>
                  </a:lnTo>
                  <a:lnTo>
                    <a:pt x="17562" y="3755"/>
                  </a:lnTo>
                  <a:lnTo>
                    <a:pt x="17673" y="3808"/>
                  </a:lnTo>
                  <a:lnTo>
                    <a:pt x="17852" y="3882"/>
                  </a:lnTo>
                  <a:lnTo>
                    <a:pt x="17917" y="3994"/>
                  </a:lnTo>
                  <a:lnTo>
                    <a:pt x="18033" y="4074"/>
                  </a:lnTo>
                  <a:lnTo>
                    <a:pt x="18140" y="4099"/>
                  </a:lnTo>
                  <a:lnTo>
                    <a:pt x="18076" y="3981"/>
                  </a:lnTo>
                  <a:lnTo>
                    <a:pt x="17921" y="3883"/>
                  </a:lnTo>
                  <a:lnTo>
                    <a:pt x="17906" y="3745"/>
                  </a:lnTo>
                  <a:lnTo>
                    <a:pt x="17740" y="3624"/>
                  </a:lnTo>
                  <a:lnTo>
                    <a:pt x="17614" y="3469"/>
                  </a:lnTo>
                  <a:lnTo>
                    <a:pt x="17501" y="3461"/>
                  </a:lnTo>
                  <a:close/>
                  <a:moveTo>
                    <a:pt x="9156" y="3528"/>
                  </a:moveTo>
                  <a:lnTo>
                    <a:pt x="9095" y="3579"/>
                  </a:lnTo>
                  <a:lnTo>
                    <a:pt x="9010" y="3594"/>
                  </a:lnTo>
                  <a:lnTo>
                    <a:pt x="8955" y="3629"/>
                  </a:lnTo>
                  <a:lnTo>
                    <a:pt x="9025" y="3648"/>
                  </a:lnTo>
                  <a:lnTo>
                    <a:pt x="9112" y="3663"/>
                  </a:lnTo>
                  <a:lnTo>
                    <a:pt x="9224" y="3627"/>
                  </a:lnTo>
                  <a:lnTo>
                    <a:pt x="9290" y="3596"/>
                  </a:lnTo>
                  <a:lnTo>
                    <a:pt x="9236" y="3567"/>
                  </a:lnTo>
                  <a:lnTo>
                    <a:pt x="9174" y="3574"/>
                  </a:lnTo>
                  <a:lnTo>
                    <a:pt x="9156" y="3528"/>
                  </a:lnTo>
                  <a:close/>
                  <a:moveTo>
                    <a:pt x="8439" y="3530"/>
                  </a:moveTo>
                  <a:lnTo>
                    <a:pt x="8367" y="3558"/>
                  </a:lnTo>
                  <a:lnTo>
                    <a:pt x="8319" y="3604"/>
                  </a:lnTo>
                  <a:lnTo>
                    <a:pt x="8366" y="3643"/>
                  </a:lnTo>
                  <a:lnTo>
                    <a:pt x="8423" y="3644"/>
                  </a:lnTo>
                  <a:lnTo>
                    <a:pt x="8498" y="3634"/>
                  </a:lnTo>
                  <a:lnTo>
                    <a:pt x="8495" y="3574"/>
                  </a:lnTo>
                  <a:lnTo>
                    <a:pt x="8439" y="3530"/>
                  </a:lnTo>
                  <a:close/>
                  <a:moveTo>
                    <a:pt x="13056" y="3542"/>
                  </a:moveTo>
                  <a:lnTo>
                    <a:pt x="13081" y="3639"/>
                  </a:lnTo>
                  <a:lnTo>
                    <a:pt x="13101" y="3708"/>
                  </a:lnTo>
                  <a:lnTo>
                    <a:pt x="13158" y="3703"/>
                  </a:lnTo>
                  <a:lnTo>
                    <a:pt x="13175" y="3619"/>
                  </a:lnTo>
                  <a:lnTo>
                    <a:pt x="13147" y="3560"/>
                  </a:lnTo>
                  <a:lnTo>
                    <a:pt x="13056" y="3542"/>
                  </a:lnTo>
                  <a:close/>
                  <a:moveTo>
                    <a:pt x="8722" y="3626"/>
                  </a:moveTo>
                  <a:lnTo>
                    <a:pt x="8647" y="3643"/>
                  </a:lnTo>
                  <a:lnTo>
                    <a:pt x="8580" y="3700"/>
                  </a:lnTo>
                  <a:lnTo>
                    <a:pt x="8490" y="3710"/>
                  </a:lnTo>
                  <a:lnTo>
                    <a:pt x="8407" y="3690"/>
                  </a:lnTo>
                  <a:lnTo>
                    <a:pt x="8314" y="3676"/>
                  </a:lnTo>
                  <a:lnTo>
                    <a:pt x="8200" y="3759"/>
                  </a:lnTo>
                  <a:lnTo>
                    <a:pt x="8145" y="3814"/>
                  </a:lnTo>
                  <a:lnTo>
                    <a:pt x="8106" y="3893"/>
                  </a:lnTo>
                  <a:lnTo>
                    <a:pt x="8078" y="4006"/>
                  </a:lnTo>
                  <a:lnTo>
                    <a:pt x="8036" y="4053"/>
                  </a:lnTo>
                  <a:lnTo>
                    <a:pt x="8049" y="4116"/>
                  </a:lnTo>
                  <a:lnTo>
                    <a:pt x="8086" y="4144"/>
                  </a:lnTo>
                  <a:lnTo>
                    <a:pt x="8161" y="4143"/>
                  </a:lnTo>
                  <a:lnTo>
                    <a:pt x="8242" y="4111"/>
                  </a:lnTo>
                  <a:lnTo>
                    <a:pt x="8279" y="4053"/>
                  </a:lnTo>
                  <a:lnTo>
                    <a:pt x="8297" y="3979"/>
                  </a:lnTo>
                  <a:lnTo>
                    <a:pt x="8289" y="3915"/>
                  </a:lnTo>
                  <a:lnTo>
                    <a:pt x="8330" y="3867"/>
                  </a:lnTo>
                  <a:lnTo>
                    <a:pt x="8366" y="3823"/>
                  </a:lnTo>
                  <a:lnTo>
                    <a:pt x="8418" y="3809"/>
                  </a:lnTo>
                  <a:lnTo>
                    <a:pt x="8478" y="3781"/>
                  </a:lnTo>
                  <a:lnTo>
                    <a:pt x="8533" y="3806"/>
                  </a:lnTo>
                  <a:lnTo>
                    <a:pt x="8603" y="3792"/>
                  </a:lnTo>
                  <a:lnTo>
                    <a:pt x="8645" y="3734"/>
                  </a:lnTo>
                  <a:lnTo>
                    <a:pt x="8719" y="3717"/>
                  </a:lnTo>
                  <a:lnTo>
                    <a:pt x="8776" y="3661"/>
                  </a:lnTo>
                  <a:lnTo>
                    <a:pt x="8722" y="3626"/>
                  </a:lnTo>
                  <a:close/>
                  <a:moveTo>
                    <a:pt x="6400" y="3629"/>
                  </a:moveTo>
                  <a:lnTo>
                    <a:pt x="6369" y="3715"/>
                  </a:lnTo>
                  <a:lnTo>
                    <a:pt x="6268" y="3735"/>
                  </a:lnTo>
                  <a:lnTo>
                    <a:pt x="6303" y="3828"/>
                  </a:lnTo>
                  <a:lnTo>
                    <a:pt x="6359" y="3892"/>
                  </a:lnTo>
                  <a:lnTo>
                    <a:pt x="6271" y="3927"/>
                  </a:lnTo>
                  <a:lnTo>
                    <a:pt x="6191" y="4030"/>
                  </a:lnTo>
                  <a:lnTo>
                    <a:pt x="6220" y="4085"/>
                  </a:lnTo>
                  <a:lnTo>
                    <a:pt x="6290" y="4038"/>
                  </a:lnTo>
                  <a:lnTo>
                    <a:pt x="6297" y="3991"/>
                  </a:lnTo>
                  <a:lnTo>
                    <a:pt x="6375" y="3984"/>
                  </a:lnTo>
                  <a:lnTo>
                    <a:pt x="6456" y="3912"/>
                  </a:lnTo>
                  <a:lnTo>
                    <a:pt x="6539" y="3846"/>
                  </a:lnTo>
                  <a:lnTo>
                    <a:pt x="6598" y="3813"/>
                  </a:lnTo>
                  <a:lnTo>
                    <a:pt x="6588" y="3781"/>
                  </a:lnTo>
                  <a:lnTo>
                    <a:pt x="6663" y="3774"/>
                  </a:lnTo>
                  <a:lnTo>
                    <a:pt x="6697" y="3732"/>
                  </a:lnTo>
                  <a:lnTo>
                    <a:pt x="6564" y="3703"/>
                  </a:lnTo>
                  <a:lnTo>
                    <a:pt x="6447" y="3688"/>
                  </a:lnTo>
                  <a:lnTo>
                    <a:pt x="6400" y="3629"/>
                  </a:lnTo>
                  <a:close/>
                  <a:moveTo>
                    <a:pt x="7678" y="3639"/>
                  </a:moveTo>
                  <a:lnTo>
                    <a:pt x="7639" y="3703"/>
                  </a:lnTo>
                  <a:lnTo>
                    <a:pt x="7594" y="3643"/>
                  </a:lnTo>
                  <a:lnTo>
                    <a:pt x="7517" y="3671"/>
                  </a:lnTo>
                  <a:lnTo>
                    <a:pt x="7448" y="3744"/>
                  </a:lnTo>
                  <a:lnTo>
                    <a:pt x="7350" y="3840"/>
                  </a:lnTo>
                  <a:lnTo>
                    <a:pt x="7231" y="4020"/>
                  </a:lnTo>
                  <a:lnTo>
                    <a:pt x="7217" y="4112"/>
                  </a:lnTo>
                  <a:lnTo>
                    <a:pt x="7257" y="4139"/>
                  </a:lnTo>
                  <a:lnTo>
                    <a:pt x="7187" y="4180"/>
                  </a:lnTo>
                  <a:lnTo>
                    <a:pt x="7162" y="4225"/>
                  </a:lnTo>
                  <a:lnTo>
                    <a:pt x="7040" y="4282"/>
                  </a:lnTo>
                  <a:lnTo>
                    <a:pt x="7008" y="4250"/>
                  </a:lnTo>
                  <a:lnTo>
                    <a:pt x="6919" y="4363"/>
                  </a:lnTo>
                  <a:lnTo>
                    <a:pt x="6816" y="4454"/>
                  </a:lnTo>
                  <a:lnTo>
                    <a:pt x="6752" y="4481"/>
                  </a:lnTo>
                  <a:lnTo>
                    <a:pt x="6673" y="4504"/>
                  </a:lnTo>
                  <a:lnTo>
                    <a:pt x="6526" y="4444"/>
                  </a:lnTo>
                  <a:lnTo>
                    <a:pt x="6447" y="4432"/>
                  </a:lnTo>
                  <a:lnTo>
                    <a:pt x="6384" y="4459"/>
                  </a:lnTo>
                  <a:lnTo>
                    <a:pt x="6395" y="4331"/>
                  </a:lnTo>
                  <a:lnTo>
                    <a:pt x="6427" y="4213"/>
                  </a:lnTo>
                  <a:lnTo>
                    <a:pt x="6322" y="4180"/>
                  </a:lnTo>
                  <a:lnTo>
                    <a:pt x="6248" y="4237"/>
                  </a:lnTo>
                  <a:lnTo>
                    <a:pt x="6220" y="4422"/>
                  </a:lnTo>
                  <a:lnTo>
                    <a:pt x="6268" y="4417"/>
                  </a:lnTo>
                  <a:lnTo>
                    <a:pt x="6164" y="4521"/>
                  </a:lnTo>
                  <a:lnTo>
                    <a:pt x="6059" y="4634"/>
                  </a:lnTo>
                  <a:lnTo>
                    <a:pt x="6017" y="4617"/>
                  </a:lnTo>
                  <a:lnTo>
                    <a:pt x="5922" y="4715"/>
                  </a:lnTo>
                  <a:lnTo>
                    <a:pt x="5803" y="4885"/>
                  </a:lnTo>
                  <a:lnTo>
                    <a:pt x="5719" y="5095"/>
                  </a:lnTo>
                  <a:lnTo>
                    <a:pt x="5778" y="5068"/>
                  </a:lnTo>
                  <a:lnTo>
                    <a:pt x="5883" y="4971"/>
                  </a:lnTo>
                  <a:lnTo>
                    <a:pt x="6037" y="4841"/>
                  </a:lnTo>
                  <a:lnTo>
                    <a:pt x="5886" y="5045"/>
                  </a:lnTo>
                  <a:lnTo>
                    <a:pt x="5838" y="5146"/>
                  </a:lnTo>
                  <a:lnTo>
                    <a:pt x="5957" y="5137"/>
                  </a:lnTo>
                  <a:lnTo>
                    <a:pt x="6124" y="5052"/>
                  </a:lnTo>
                  <a:lnTo>
                    <a:pt x="6169" y="5013"/>
                  </a:lnTo>
                  <a:lnTo>
                    <a:pt x="6255" y="4907"/>
                  </a:lnTo>
                  <a:lnTo>
                    <a:pt x="6360" y="4819"/>
                  </a:lnTo>
                  <a:lnTo>
                    <a:pt x="6456" y="4809"/>
                  </a:lnTo>
                  <a:lnTo>
                    <a:pt x="6471" y="4885"/>
                  </a:lnTo>
                  <a:lnTo>
                    <a:pt x="6300" y="5020"/>
                  </a:lnTo>
                  <a:lnTo>
                    <a:pt x="6225" y="5117"/>
                  </a:lnTo>
                  <a:lnTo>
                    <a:pt x="6422" y="5178"/>
                  </a:lnTo>
                  <a:lnTo>
                    <a:pt x="6543" y="5164"/>
                  </a:lnTo>
                  <a:lnTo>
                    <a:pt x="6554" y="5067"/>
                  </a:lnTo>
                  <a:lnTo>
                    <a:pt x="6715" y="4946"/>
                  </a:lnTo>
                  <a:lnTo>
                    <a:pt x="6759" y="4846"/>
                  </a:lnTo>
                  <a:lnTo>
                    <a:pt x="6884" y="4695"/>
                  </a:lnTo>
                  <a:lnTo>
                    <a:pt x="6954" y="4784"/>
                  </a:lnTo>
                  <a:lnTo>
                    <a:pt x="7124" y="4708"/>
                  </a:lnTo>
                  <a:lnTo>
                    <a:pt x="7199" y="4654"/>
                  </a:lnTo>
                  <a:lnTo>
                    <a:pt x="7286" y="4525"/>
                  </a:lnTo>
                  <a:lnTo>
                    <a:pt x="7408" y="4466"/>
                  </a:lnTo>
                  <a:lnTo>
                    <a:pt x="7388" y="4378"/>
                  </a:lnTo>
                  <a:lnTo>
                    <a:pt x="7465" y="4370"/>
                  </a:lnTo>
                  <a:lnTo>
                    <a:pt x="7565" y="4304"/>
                  </a:lnTo>
                  <a:lnTo>
                    <a:pt x="7683" y="4205"/>
                  </a:lnTo>
                  <a:lnTo>
                    <a:pt x="7627" y="4159"/>
                  </a:lnTo>
                  <a:lnTo>
                    <a:pt x="7611" y="4069"/>
                  </a:lnTo>
                  <a:lnTo>
                    <a:pt x="7719" y="4082"/>
                  </a:lnTo>
                  <a:lnTo>
                    <a:pt x="7925" y="4026"/>
                  </a:lnTo>
                  <a:lnTo>
                    <a:pt x="7904" y="3914"/>
                  </a:lnTo>
                  <a:lnTo>
                    <a:pt x="7788" y="3856"/>
                  </a:lnTo>
                  <a:lnTo>
                    <a:pt x="7909" y="3840"/>
                  </a:lnTo>
                  <a:lnTo>
                    <a:pt x="7999" y="3887"/>
                  </a:lnTo>
                  <a:lnTo>
                    <a:pt x="8011" y="3776"/>
                  </a:lnTo>
                  <a:lnTo>
                    <a:pt x="7971" y="3722"/>
                  </a:lnTo>
                  <a:lnTo>
                    <a:pt x="7847" y="3659"/>
                  </a:lnTo>
                  <a:lnTo>
                    <a:pt x="7678" y="3639"/>
                  </a:lnTo>
                  <a:close/>
                  <a:moveTo>
                    <a:pt x="8947" y="3680"/>
                  </a:moveTo>
                  <a:lnTo>
                    <a:pt x="8893" y="3686"/>
                  </a:lnTo>
                  <a:lnTo>
                    <a:pt x="8893" y="3739"/>
                  </a:lnTo>
                  <a:lnTo>
                    <a:pt x="8943" y="3769"/>
                  </a:lnTo>
                  <a:lnTo>
                    <a:pt x="9020" y="3759"/>
                  </a:lnTo>
                  <a:lnTo>
                    <a:pt x="9042" y="3749"/>
                  </a:lnTo>
                  <a:lnTo>
                    <a:pt x="9075" y="3720"/>
                  </a:lnTo>
                  <a:lnTo>
                    <a:pt x="9012" y="3693"/>
                  </a:lnTo>
                  <a:lnTo>
                    <a:pt x="8947" y="3680"/>
                  </a:lnTo>
                  <a:close/>
                  <a:moveTo>
                    <a:pt x="8823" y="3700"/>
                  </a:moveTo>
                  <a:lnTo>
                    <a:pt x="8772" y="3750"/>
                  </a:lnTo>
                  <a:lnTo>
                    <a:pt x="8767" y="3764"/>
                  </a:lnTo>
                  <a:lnTo>
                    <a:pt x="8782" y="3774"/>
                  </a:lnTo>
                  <a:lnTo>
                    <a:pt x="8826" y="3764"/>
                  </a:lnTo>
                  <a:lnTo>
                    <a:pt x="8871" y="3710"/>
                  </a:lnTo>
                  <a:lnTo>
                    <a:pt x="8823" y="3700"/>
                  </a:lnTo>
                  <a:close/>
                  <a:moveTo>
                    <a:pt x="13530" y="3718"/>
                  </a:moveTo>
                  <a:lnTo>
                    <a:pt x="13491" y="3732"/>
                  </a:lnTo>
                  <a:lnTo>
                    <a:pt x="13461" y="3801"/>
                  </a:lnTo>
                  <a:lnTo>
                    <a:pt x="13503" y="3846"/>
                  </a:lnTo>
                  <a:lnTo>
                    <a:pt x="13588" y="3873"/>
                  </a:lnTo>
                  <a:lnTo>
                    <a:pt x="13593" y="3865"/>
                  </a:lnTo>
                  <a:lnTo>
                    <a:pt x="13567" y="3779"/>
                  </a:lnTo>
                  <a:lnTo>
                    <a:pt x="13530" y="3718"/>
                  </a:lnTo>
                  <a:close/>
                  <a:moveTo>
                    <a:pt x="13255" y="3752"/>
                  </a:moveTo>
                  <a:lnTo>
                    <a:pt x="13120" y="3755"/>
                  </a:lnTo>
                  <a:lnTo>
                    <a:pt x="13106" y="3899"/>
                  </a:lnTo>
                  <a:lnTo>
                    <a:pt x="13147" y="3989"/>
                  </a:lnTo>
                  <a:lnTo>
                    <a:pt x="13200" y="4030"/>
                  </a:lnTo>
                  <a:lnTo>
                    <a:pt x="13326" y="4033"/>
                  </a:lnTo>
                  <a:lnTo>
                    <a:pt x="13401" y="3942"/>
                  </a:lnTo>
                  <a:lnTo>
                    <a:pt x="13329" y="3887"/>
                  </a:lnTo>
                  <a:lnTo>
                    <a:pt x="13255" y="3752"/>
                  </a:lnTo>
                  <a:close/>
                  <a:moveTo>
                    <a:pt x="8963" y="3829"/>
                  </a:moveTo>
                  <a:lnTo>
                    <a:pt x="8878" y="3835"/>
                  </a:lnTo>
                  <a:lnTo>
                    <a:pt x="8819" y="3885"/>
                  </a:lnTo>
                  <a:lnTo>
                    <a:pt x="8801" y="3939"/>
                  </a:lnTo>
                  <a:lnTo>
                    <a:pt x="8896" y="4021"/>
                  </a:lnTo>
                  <a:lnTo>
                    <a:pt x="8928" y="4070"/>
                  </a:lnTo>
                  <a:lnTo>
                    <a:pt x="8998" y="4052"/>
                  </a:lnTo>
                  <a:lnTo>
                    <a:pt x="9121" y="4062"/>
                  </a:lnTo>
                  <a:lnTo>
                    <a:pt x="9174" y="4033"/>
                  </a:lnTo>
                  <a:lnTo>
                    <a:pt x="9233" y="4006"/>
                  </a:lnTo>
                  <a:lnTo>
                    <a:pt x="9337" y="4010"/>
                  </a:lnTo>
                  <a:lnTo>
                    <a:pt x="9363" y="3959"/>
                  </a:lnTo>
                  <a:lnTo>
                    <a:pt x="9320" y="3954"/>
                  </a:lnTo>
                  <a:lnTo>
                    <a:pt x="9325" y="3929"/>
                  </a:lnTo>
                  <a:lnTo>
                    <a:pt x="9290" y="3893"/>
                  </a:lnTo>
                  <a:lnTo>
                    <a:pt x="9233" y="3850"/>
                  </a:lnTo>
                  <a:lnTo>
                    <a:pt x="9151" y="3835"/>
                  </a:lnTo>
                  <a:lnTo>
                    <a:pt x="9079" y="3840"/>
                  </a:lnTo>
                  <a:lnTo>
                    <a:pt x="9049" y="3885"/>
                  </a:lnTo>
                  <a:lnTo>
                    <a:pt x="9020" y="3850"/>
                  </a:lnTo>
                  <a:lnTo>
                    <a:pt x="8963" y="3829"/>
                  </a:lnTo>
                  <a:close/>
                  <a:moveTo>
                    <a:pt x="6128" y="3835"/>
                  </a:moveTo>
                  <a:lnTo>
                    <a:pt x="6077" y="3850"/>
                  </a:lnTo>
                  <a:lnTo>
                    <a:pt x="6052" y="3897"/>
                  </a:lnTo>
                  <a:lnTo>
                    <a:pt x="6106" y="3974"/>
                  </a:lnTo>
                  <a:lnTo>
                    <a:pt x="6136" y="3974"/>
                  </a:lnTo>
                  <a:lnTo>
                    <a:pt x="6176" y="3883"/>
                  </a:lnTo>
                  <a:lnTo>
                    <a:pt x="6128" y="3835"/>
                  </a:lnTo>
                  <a:close/>
                  <a:moveTo>
                    <a:pt x="8511" y="3846"/>
                  </a:moveTo>
                  <a:lnTo>
                    <a:pt x="8468" y="3907"/>
                  </a:lnTo>
                  <a:lnTo>
                    <a:pt x="8421" y="3951"/>
                  </a:lnTo>
                  <a:lnTo>
                    <a:pt x="8399" y="4055"/>
                  </a:lnTo>
                  <a:lnTo>
                    <a:pt x="8314" y="4139"/>
                  </a:lnTo>
                  <a:lnTo>
                    <a:pt x="8386" y="4242"/>
                  </a:lnTo>
                  <a:lnTo>
                    <a:pt x="8429" y="4245"/>
                  </a:lnTo>
                  <a:lnTo>
                    <a:pt x="8443" y="4186"/>
                  </a:lnTo>
                  <a:lnTo>
                    <a:pt x="8483" y="4186"/>
                  </a:lnTo>
                  <a:lnTo>
                    <a:pt x="8520" y="4237"/>
                  </a:lnTo>
                  <a:lnTo>
                    <a:pt x="8585" y="4259"/>
                  </a:lnTo>
                  <a:lnTo>
                    <a:pt x="8620" y="4311"/>
                  </a:lnTo>
                  <a:lnTo>
                    <a:pt x="8674" y="4343"/>
                  </a:lnTo>
                  <a:lnTo>
                    <a:pt x="8769" y="4326"/>
                  </a:lnTo>
                  <a:lnTo>
                    <a:pt x="8794" y="4348"/>
                  </a:lnTo>
                  <a:lnTo>
                    <a:pt x="8828" y="4311"/>
                  </a:lnTo>
                  <a:lnTo>
                    <a:pt x="8824" y="4397"/>
                  </a:lnTo>
                  <a:lnTo>
                    <a:pt x="8858" y="4415"/>
                  </a:lnTo>
                  <a:lnTo>
                    <a:pt x="8878" y="4473"/>
                  </a:lnTo>
                  <a:lnTo>
                    <a:pt x="9020" y="4518"/>
                  </a:lnTo>
                  <a:lnTo>
                    <a:pt x="9067" y="4557"/>
                  </a:lnTo>
                  <a:lnTo>
                    <a:pt x="9174" y="4609"/>
                  </a:lnTo>
                  <a:lnTo>
                    <a:pt x="9178" y="4560"/>
                  </a:lnTo>
                  <a:lnTo>
                    <a:pt x="9218" y="4579"/>
                  </a:lnTo>
                  <a:lnTo>
                    <a:pt x="9251" y="4629"/>
                  </a:lnTo>
                  <a:lnTo>
                    <a:pt x="9332" y="4675"/>
                  </a:lnTo>
                  <a:lnTo>
                    <a:pt x="9382" y="4671"/>
                  </a:lnTo>
                  <a:lnTo>
                    <a:pt x="9432" y="4632"/>
                  </a:lnTo>
                  <a:lnTo>
                    <a:pt x="9457" y="4590"/>
                  </a:lnTo>
                  <a:lnTo>
                    <a:pt x="9475" y="4540"/>
                  </a:lnTo>
                  <a:lnTo>
                    <a:pt x="9494" y="4501"/>
                  </a:lnTo>
                  <a:lnTo>
                    <a:pt x="9512" y="4462"/>
                  </a:lnTo>
                  <a:lnTo>
                    <a:pt x="9494" y="4407"/>
                  </a:lnTo>
                  <a:lnTo>
                    <a:pt x="9516" y="4400"/>
                  </a:lnTo>
                  <a:lnTo>
                    <a:pt x="9526" y="4345"/>
                  </a:lnTo>
                  <a:lnTo>
                    <a:pt x="9519" y="4309"/>
                  </a:lnTo>
                  <a:lnTo>
                    <a:pt x="9501" y="4281"/>
                  </a:lnTo>
                  <a:lnTo>
                    <a:pt x="9412" y="4245"/>
                  </a:lnTo>
                  <a:lnTo>
                    <a:pt x="9470" y="4235"/>
                  </a:lnTo>
                  <a:lnTo>
                    <a:pt x="9491" y="4215"/>
                  </a:lnTo>
                  <a:lnTo>
                    <a:pt x="9440" y="4171"/>
                  </a:lnTo>
                  <a:lnTo>
                    <a:pt x="9435" y="4126"/>
                  </a:lnTo>
                  <a:lnTo>
                    <a:pt x="9442" y="4102"/>
                  </a:lnTo>
                  <a:lnTo>
                    <a:pt x="9430" y="4063"/>
                  </a:lnTo>
                  <a:lnTo>
                    <a:pt x="9372" y="4047"/>
                  </a:lnTo>
                  <a:lnTo>
                    <a:pt x="9308" y="4055"/>
                  </a:lnTo>
                  <a:lnTo>
                    <a:pt x="9229" y="4052"/>
                  </a:lnTo>
                  <a:lnTo>
                    <a:pt x="9151" y="4075"/>
                  </a:lnTo>
                  <a:lnTo>
                    <a:pt x="9119" y="4159"/>
                  </a:lnTo>
                  <a:lnTo>
                    <a:pt x="9075" y="4210"/>
                  </a:lnTo>
                  <a:lnTo>
                    <a:pt x="9029" y="4159"/>
                  </a:lnTo>
                  <a:lnTo>
                    <a:pt x="9057" y="4144"/>
                  </a:lnTo>
                  <a:lnTo>
                    <a:pt x="9097" y="4079"/>
                  </a:lnTo>
                  <a:lnTo>
                    <a:pt x="9005" y="4069"/>
                  </a:lnTo>
                  <a:lnTo>
                    <a:pt x="8920" y="4089"/>
                  </a:lnTo>
                  <a:lnTo>
                    <a:pt x="8864" y="4069"/>
                  </a:lnTo>
                  <a:lnTo>
                    <a:pt x="8849" y="4011"/>
                  </a:lnTo>
                  <a:lnTo>
                    <a:pt x="8798" y="3973"/>
                  </a:lnTo>
                  <a:lnTo>
                    <a:pt x="8741" y="4011"/>
                  </a:lnTo>
                  <a:lnTo>
                    <a:pt x="8612" y="4030"/>
                  </a:lnTo>
                  <a:lnTo>
                    <a:pt x="8726" y="3964"/>
                  </a:lnTo>
                  <a:lnTo>
                    <a:pt x="8724" y="3944"/>
                  </a:lnTo>
                  <a:lnTo>
                    <a:pt x="8597" y="3930"/>
                  </a:lnTo>
                  <a:lnTo>
                    <a:pt x="8592" y="3863"/>
                  </a:lnTo>
                  <a:lnTo>
                    <a:pt x="8511" y="3846"/>
                  </a:lnTo>
                  <a:close/>
                  <a:moveTo>
                    <a:pt x="18204" y="3954"/>
                  </a:moveTo>
                  <a:lnTo>
                    <a:pt x="18083" y="3957"/>
                  </a:lnTo>
                  <a:lnTo>
                    <a:pt x="18163" y="4077"/>
                  </a:lnTo>
                  <a:lnTo>
                    <a:pt x="18257" y="4149"/>
                  </a:lnTo>
                  <a:lnTo>
                    <a:pt x="18373" y="4180"/>
                  </a:lnTo>
                  <a:lnTo>
                    <a:pt x="18540" y="4306"/>
                  </a:lnTo>
                  <a:lnTo>
                    <a:pt x="18612" y="4388"/>
                  </a:lnTo>
                  <a:lnTo>
                    <a:pt x="18796" y="4609"/>
                  </a:lnTo>
                  <a:lnTo>
                    <a:pt x="18779" y="4659"/>
                  </a:lnTo>
                  <a:lnTo>
                    <a:pt x="19017" y="4882"/>
                  </a:lnTo>
                  <a:lnTo>
                    <a:pt x="19047" y="4998"/>
                  </a:lnTo>
                  <a:lnTo>
                    <a:pt x="19164" y="5255"/>
                  </a:lnTo>
                  <a:lnTo>
                    <a:pt x="19265" y="5388"/>
                  </a:lnTo>
                  <a:lnTo>
                    <a:pt x="19355" y="5546"/>
                  </a:lnTo>
                  <a:lnTo>
                    <a:pt x="19437" y="5654"/>
                  </a:lnTo>
                  <a:lnTo>
                    <a:pt x="19501" y="5796"/>
                  </a:lnTo>
                  <a:lnTo>
                    <a:pt x="19556" y="5792"/>
                  </a:lnTo>
                  <a:lnTo>
                    <a:pt x="19561" y="5733"/>
                  </a:lnTo>
                  <a:lnTo>
                    <a:pt x="19657" y="5831"/>
                  </a:lnTo>
                  <a:lnTo>
                    <a:pt x="19675" y="5797"/>
                  </a:lnTo>
                  <a:lnTo>
                    <a:pt x="19610" y="5684"/>
                  </a:lnTo>
                  <a:lnTo>
                    <a:pt x="19421" y="5481"/>
                  </a:lnTo>
                  <a:lnTo>
                    <a:pt x="19387" y="5557"/>
                  </a:lnTo>
                  <a:lnTo>
                    <a:pt x="19339" y="5410"/>
                  </a:lnTo>
                  <a:lnTo>
                    <a:pt x="19241" y="5235"/>
                  </a:lnTo>
                  <a:lnTo>
                    <a:pt x="19141" y="5009"/>
                  </a:lnTo>
                  <a:lnTo>
                    <a:pt x="19213" y="5052"/>
                  </a:lnTo>
                  <a:lnTo>
                    <a:pt x="19216" y="4993"/>
                  </a:lnTo>
                  <a:lnTo>
                    <a:pt x="19032" y="4754"/>
                  </a:lnTo>
                  <a:lnTo>
                    <a:pt x="18928" y="4542"/>
                  </a:lnTo>
                  <a:lnTo>
                    <a:pt x="18806" y="4368"/>
                  </a:lnTo>
                  <a:lnTo>
                    <a:pt x="18706" y="4271"/>
                  </a:lnTo>
                  <a:lnTo>
                    <a:pt x="18666" y="4265"/>
                  </a:lnTo>
                  <a:lnTo>
                    <a:pt x="18562" y="4183"/>
                  </a:lnTo>
                  <a:lnTo>
                    <a:pt x="18455" y="4138"/>
                  </a:lnTo>
                  <a:lnTo>
                    <a:pt x="18292" y="3991"/>
                  </a:lnTo>
                  <a:lnTo>
                    <a:pt x="18204" y="3954"/>
                  </a:lnTo>
                  <a:close/>
                  <a:moveTo>
                    <a:pt x="7830" y="4079"/>
                  </a:moveTo>
                  <a:lnTo>
                    <a:pt x="7721" y="4119"/>
                  </a:lnTo>
                  <a:lnTo>
                    <a:pt x="7706" y="4132"/>
                  </a:lnTo>
                  <a:lnTo>
                    <a:pt x="7713" y="4181"/>
                  </a:lnTo>
                  <a:lnTo>
                    <a:pt x="7693" y="4228"/>
                  </a:lnTo>
                  <a:lnTo>
                    <a:pt x="7674" y="4276"/>
                  </a:lnTo>
                  <a:lnTo>
                    <a:pt x="7723" y="4272"/>
                  </a:lnTo>
                  <a:lnTo>
                    <a:pt x="7842" y="4201"/>
                  </a:lnTo>
                  <a:lnTo>
                    <a:pt x="7894" y="4107"/>
                  </a:lnTo>
                  <a:lnTo>
                    <a:pt x="7890" y="4085"/>
                  </a:lnTo>
                  <a:lnTo>
                    <a:pt x="7830" y="4079"/>
                  </a:lnTo>
                  <a:close/>
                  <a:moveTo>
                    <a:pt x="5955" y="4084"/>
                  </a:moveTo>
                  <a:lnTo>
                    <a:pt x="5902" y="4104"/>
                  </a:lnTo>
                  <a:lnTo>
                    <a:pt x="5876" y="4136"/>
                  </a:lnTo>
                  <a:lnTo>
                    <a:pt x="5950" y="4158"/>
                  </a:lnTo>
                  <a:lnTo>
                    <a:pt x="5989" y="4138"/>
                  </a:lnTo>
                  <a:lnTo>
                    <a:pt x="6002" y="4109"/>
                  </a:lnTo>
                  <a:lnTo>
                    <a:pt x="5963" y="4085"/>
                  </a:lnTo>
                  <a:lnTo>
                    <a:pt x="5955" y="4084"/>
                  </a:lnTo>
                  <a:close/>
                  <a:moveTo>
                    <a:pt x="6794" y="4237"/>
                  </a:moveTo>
                  <a:lnTo>
                    <a:pt x="6707" y="4254"/>
                  </a:lnTo>
                  <a:lnTo>
                    <a:pt x="6697" y="4319"/>
                  </a:lnTo>
                  <a:lnTo>
                    <a:pt x="6737" y="4353"/>
                  </a:lnTo>
                  <a:lnTo>
                    <a:pt x="6757" y="4358"/>
                  </a:lnTo>
                  <a:lnTo>
                    <a:pt x="6831" y="4353"/>
                  </a:lnTo>
                  <a:lnTo>
                    <a:pt x="6889" y="4306"/>
                  </a:lnTo>
                  <a:lnTo>
                    <a:pt x="6881" y="4257"/>
                  </a:lnTo>
                  <a:lnTo>
                    <a:pt x="6794" y="4237"/>
                  </a:lnTo>
                  <a:close/>
                  <a:moveTo>
                    <a:pt x="8572" y="4403"/>
                  </a:moveTo>
                  <a:lnTo>
                    <a:pt x="8483" y="4476"/>
                  </a:lnTo>
                  <a:lnTo>
                    <a:pt x="8418" y="4621"/>
                  </a:lnTo>
                  <a:lnTo>
                    <a:pt x="8416" y="4553"/>
                  </a:lnTo>
                  <a:lnTo>
                    <a:pt x="8372" y="4466"/>
                  </a:lnTo>
                  <a:lnTo>
                    <a:pt x="8248" y="4530"/>
                  </a:lnTo>
                  <a:lnTo>
                    <a:pt x="8185" y="4575"/>
                  </a:lnTo>
                  <a:lnTo>
                    <a:pt x="8190" y="4664"/>
                  </a:lnTo>
                  <a:lnTo>
                    <a:pt x="8193" y="4762"/>
                  </a:lnTo>
                  <a:lnTo>
                    <a:pt x="8181" y="4843"/>
                  </a:lnTo>
                  <a:lnTo>
                    <a:pt x="8083" y="4964"/>
                  </a:lnTo>
                  <a:lnTo>
                    <a:pt x="8007" y="4981"/>
                  </a:lnTo>
                  <a:lnTo>
                    <a:pt x="7942" y="5047"/>
                  </a:lnTo>
                  <a:lnTo>
                    <a:pt x="7760" y="5146"/>
                  </a:lnTo>
                  <a:lnTo>
                    <a:pt x="7642" y="5215"/>
                  </a:lnTo>
                  <a:lnTo>
                    <a:pt x="7581" y="5262"/>
                  </a:lnTo>
                  <a:lnTo>
                    <a:pt x="7406" y="5259"/>
                  </a:lnTo>
                  <a:lnTo>
                    <a:pt x="7370" y="5312"/>
                  </a:lnTo>
                  <a:lnTo>
                    <a:pt x="7403" y="5353"/>
                  </a:lnTo>
                  <a:lnTo>
                    <a:pt x="7353" y="5417"/>
                  </a:lnTo>
                  <a:lnTo>
                    <a:pt x="7262" y="5541"/>
                  </a:lnTo>
                  <a:lnTo>
                    <a:pt x="7284" y="5422"/>
                  </a:lnTo>
                  <a:lnTo>
                    <a:pt x="7273" y="5376"/>
                  </a:lnTo>
                  <a:lnTo>
                    <a:pt x="7177" y="5388"/>
                  </a:lnTo>
                  <a:lnTo>
                    <a:pt x="7060" y="5430"/>
                  </a:lnTo>
                  <a:lnTo>
                    <a:pt x="7015" y="5516"/>
                  </a:lnTo>
                  <a:lnTo>
                    <a:pt x="7050" y="5555"/>
                  </a:lnTo>
                  <a:lnTo>
                    <a:pt x="7082" y="5575"/>
                  </a:lnTo>
                  <a:lnTo>
                    <a:pt x="7159" y="5610"/>
                  </a:lnTo>
                  <a:lnTo>
                    <a:pt x="7021" y="5652"/>
                  </a:lnTo>
                  <a:lnTo>
                    <a:pt x="6944" y="5659"/>
                  </a:lnTo>
                  <a:lnTo>
                    <a:pt x="6861" y="5600"/>
                  </a:lnTo>
                  <a:lnTo>
                    <a:pt x="6650" y="5619"/>
                  </a:lnTo>
                  <a:lnTo>
                    <a:pt x="6598" y="5681"/>
                  </a:lnTo>
                  <a:lnTo>
                    <a:pt x="6469" y="5708"/>
                  </a:lnTo>
                  <a:lnTo>
                    <a:pt x="6333" y="5860"/>
                  </a:lnTo>
                  <a:lnTo>
                    <a:pt x="6186" y="5934"/>
                  </a:lnTo>
                  <a:lnTo>
                    <a:pt x="6087" y="6014"/>
                  </a:lnTo>
                  <a:lnTo>
                    <a:pt x="5915" y="6230"/>
                  </a:lnTo>
                  <a:lnTo>
                    <a:pt x="5773" y="6358"/>
                  </a:lnTo>
                  <a:lnTo>
                    <a:pt x="5707" y="6474"/>
                  </a:lnTo>
                  <a:lnTo>
                    <a:pt x="5756" y="6620"/>
                  </a:lnTo>
                  <a:lnTo>
                    <a:pt x="5671" y="6802"/>
                  </a:lnTo>
                  <a:lnTo>
                    <a:pt x="5722" y="6900"/>
                  </a:lnTo>
                  <a:lnTo>
                    <a:pt x="5888" y="6839"/>
                  </a:lnTo>
                  <a:lnTo>
                    <a:pt x="6029" y="6789"/>
                  </a:lnTo>
                  <a:lnTo>
                    <a:pt x="6138" y="6686"/>
                  </a:lnTo>
                  <a:lnTo>
                    <a:pt x="6312" y="6715"/>
                  </a:lnTo>
                  <a:lnTo>
                    <a:pt x="6429" y="6681"/>
                  </a:lnTo>
                  <a:lnTo>
                    <a:pt x="6539" y="6612"/>
                  </a:lnTo>
                  <a:lnTo>
                    <a:pt x="6662" y="6602"/>
                  </a:lnTo>
                  <a:lnTo>
                    <a:pt x="6744" y="6662"/>
                  </a:lnTo>
                  <a:lnTo>
                    <a:pt x="6826" y="6713"/>
                  </a:lnTo>
                  <a:lnTo>
                    <a:pt x="6856" y="6747"/>
                  </a:lnTo>
                  <a:lnTo>
                    <a:pt x="7036" y="6789"/>
                  </a:lnTo>
                  <a:lnTo>
                    <a:pt x="7244" y="6743"/>
                  </a:lnTo>
                  <a:lnTo>
                    <a:pt x="7339" y="6750"/>
                  </a:lnTo>
                  <a:lnTo>
                    <a:pt x="7380" y="6804"/>
                  </a:lnTo>
                  <a:lnTo>
                    <a:pt x="7544" y="6901"/>
                  </a:lnTo>
                  <a:lnTo>
                    <a:pt x="7763" y="6925"/>
                  </a:lnTo>
                  <a:lnTo>
                    <a:pt x="7991" y="6923"/>
                  </a:lnTo>
                  <a:lnTo>
                    <a:pt x="7942" y="6861"/>
                  </a:lnTo>
                  <a:lnTo>
                    <a:pt x="7845" y="6747"/>
                  </a:lnTo>
                  <a:lnTo>
                    <a:pt x="7964" y="6730"/>
                  </a:lnTo>
                  <a:lnTo>
                    <a:pt x="8046" y="6632"/>
                  </a:lnTo>
                  <a:lnTo>
                    <a:pt x="8012" y="6752"/>
                  </a:lnTo>
                  <a:lnTo>
                    <a:pt x="7989" y="6831"/>
                  </a:lnTo>
                  <a:lnTo>
                    <a:pt x="8088" y="6876"/>
                  </a:lnTo>
                  <a:lnTo>
                    <a:pt x="8180" y="6757"/>
                  </a:lnTo>
                  <a:lnTo>
                    <a:pt x="8213" y="6630"/>
                  </a:lnTo>
                  <a:lnTo>
                    <a:pt x="8198" y="6550"/>
                  </a:lnTo>
                  <a:lnTo>
                    <a:pt x="8255" y="6535"/>
                  </a:lnTo>
                  <a:lnTo>
                    <a:pt x="8270" y="6657"/>
                  </a:lnTo>
                  <a:lnTo>
                    <a:pt x="8329" y="6600"/>
                  </a:lnTo>
                  <a:lnTo>
                    <a:pt x="8377" y="6471"/>
                  </a:lnTo>
                  <a:lnTo>
                    <a:pt x="8426" y="6518"/>
                  </a:lnTo>
                  <a:lnTo>
                    <a:pt x="8498" y="6545"/>
                  </a:lnTo>
                  <a:lnTo>
                    <a:pt x="8556" y="6509"/>
                  </a:lnTo>
                  <a:lnTo>
                    <a:pt x="8570" y="6420"/>
                  </a:lnTo>
                  <a:lnTo>
                    <a:pt x="8655" y="6479"/>
                  </a:lnTo>
                  <a:lnTo>
                    <a:pt x="8726" y="6329"/>
                  </a:lnTo>
                  <a:lnTo>
                    <a:pt x="8772" y="6348"/>
                  </a:lnTo>
                  <a:lnTo>
                    <a:pt x="8878" y="6232"/>
                  </a:lnTo>
                  <a:lnTo>
                    <a:pt x="8895" y="6115"/>
                  </a:lnTo>
                  <a:lnTo>
                    <a:pt x="8985" y="6119"/>
                  </a:lnTo>
                  <a:lnTo>
                    <a:pt x="9035" y="6152"/>
                  </a:lnTo>
                  <a:lnTo>
                    <a:pt x="9087" y="6040"/>
                  </a:lnTo>
                  <a:lnTo>
                    <a:pt x="9234" y="5898"/>
                  </a:lnTo>
                  <a:lnTo>
                    <a:pt x="9342" y="5834"/>
                  </a:lnTo>
                  <a:lnTo>
                    <a:pt x="9464" y="5765"/>
                  </a:lnTo>
                  <a:lnTo>
                    <a:pt x="9419" y="5716"/>
                  </a:lnTo>
                  <a:lnTo>
                    <a:pt x="9512" y="5753"/>
                  </a:lnTo>
                  <a:lnTo>
                    <a:pt x="9554" y="5735"/>
                  </a:lnTo>
                  <a:lnTo>
                    <a:pt x="9732" y="5706"/>
                  </a:lnTo>
                  <a:lnTo>
                    <a:pt x="9770" y="5641"/>
                  </a:lnTo>
                  <a:lnTo>
                    <a:pt x="9733" y="5572"/>
                  </a:lnTo>
                  <a:lnTo>
                    <a:pt x="9589" y="5543"/>
                  </a:lnTo>
                  <a:lnTo>
                    <a:pt x="9491" y="5541"/>
                  </a:lnTo>
                  <a:lnTo>
                    <a:pt x="9593" y="5494"/>
                  </a:lnTo>
                  <a:lnTo>
                    <a:pt x="9629" y="5440"/>
                  </a:lnTo>
                  <a:lnTo>
                    <a:pt x="9552" y="5442"/>
                  </a:lnTo>
                  <a:lnTo>
                    <a:pt x="9558" y="5353"/>
                  </a:lnTo>
                  <a:lnTo>
                    <a:pt x="9489" y="5301"/>
                  </a:lnTo>
                  <a:lnTo>
                    <a:pt x="9511" y="5274"/>
                  </a:lnTo>
                  <a:lnTo>
                    <a:pt x="9603" y="5358"/>
                  </a:lnTo>
                  <a:lnTo>
                    <a:pt x="9668" y="5415"/>
                  </a:lnTo>
                  <a:lnTo>
                    <a:pt x="9752" y="5398"/>
                  </a:lnTo>
                  <a:lnTo>
                    <a:pt x="9777" y="5222"/>
                  </a:lnTo>
                  <a:lnTo>
                    <a:pt x="9708" y="5094"/>
                  </a:lnTo>
                  <a:lnTo>
                    <a:pt x="9660" y="5047"/>
                  </a:lnTo>
                  <a:lnTo>
                    <a:pt x="9586" y="5053"/>
                  </a:lnTo>
                  <a:lnTo>
                    <a:pt x="9566" y="4991"/>
                  </a:lnTo>
                  <a:lnTo>
                    <a:pt x="9437" y="4966"/>
                  </a:lnTo>
                  <a:lnTo>
                    <a:pt x="9358" y="4988"/>
                  </a:lnTo>
                  <a:lnTo>
                    <a:pt x="9281" y="5070"/>
                  </a:lnTo>
                  <a:lnTo>
                    <a:pt x="9323" y="5006"/>
                  </a:lnTo>
                  <a:lnTo>
                    <a:pt x="9326" y="4972"/>
                  </a:lnTo>
                  <a:lnTo>
                    <a:pt x="9380" y="4905"/>
                  </a:lnTo>
                  <a:lnTo>
                    <a:pt x="9266" y="4875"/>
                  </a:lnTo>
                  <a:lnTo>
                    <a:pt x="9320" y="4839"/>
                  </a:lnTo>
                  <a:lnTo>
                    <a:pt x="9308" y="4775"/>
                  </a:lnTo>
                  <a:lnTo>
                    <a:pt x="9273" y="4715"/>
                  </a:lnTo>
                  <a:lnTo>
                    <a:pt x="9223" y="4669"/>
                  </a:lnTo>
                  <a:lnTo>
                    <a:pt x="9139" y="4686"/>
                  </a:lnTo>
                  <a:lnTo>
                    <a:pt x="9119" y="4654"/>
                  </a:lnTo>
                  <a:lnTo>
                    <a:pt x="8995" y="4577"/>
                  </a:lnTo>
                  <a:lnTo>
                    <a:pt x="8923" y="4557"/>
                  </a:lnTo>
                  <a:lnTo>
                    <a:pt x="8851" y="4632"/>
                  </a:lnTo>
                  <a:lnTo>
                    <a:pt x="8786" y="4626"/>
                  </a:lnTo>
                  <a:lnTo>
                    <a:pt x="8707" y="4525"/>
                  </a:lnTo>
                  <a:lnTo>
                    <a:pt x="8640" y="4410"/>
                  </a:lnTo>
                  <a:lnTo>
                    <a:pt x="8572" y="4403"/>
                  </a:lnTo>
                  <a:close/>
                  <a:moveTo>
                    <a:pt x="12817" y="5065"/>
                  </a:moveTo>
                  <a:lnTo>
                    <a:pt x="12695" y="5107"/>
                  </a:lnTo>
                  <a:lnTo>
                    <a:pt x="12676" y="5124"/>
                  </a:lnTo>
                  <a:lnTo>
                    <a:pt x="12690" y="5154"/>
                  </a:lnTo>
                  <a:lnTo>
                    <a:pt x="12900" y="5292"/>
                  </a:lnTo>
                  <a:lnTo>
                    <a:pt x="12887" y="5095"/>
                  </a:lnTo>
                  <a:lnTo>
                    <a:pt x="12817" y="5065"/>
                  </a:lnTo>
                  <a:close/>
                  <a:moveTo>
                    <a:pt x="19206" y="5090"/>
                  </a:moveTo>
                  <a:lnTo>
                    <a:pt x="19218" y="5166"/>
                  </a:lnTo>
                  <a:lnTo>
                    <a:pt x="19278" y="5243"/>
                  </a:lnTo>
                  <a:lnTo>
                    <a:pt x="19292" y="5306"/>
                  </a:lnTo>
                  <a:lnTo>
                    <a:pt x="19374" y="5413"/>
                  </a:lnTo>
                  <a:lnTo>
                    <a:pt x="19421" y="5447"/>
                  </a:lnTo>
                  <a:lnTo>
                    <a:pt x="19421" y="5385"/>
                  </a:lnTo>
                  <a:lnTo>
                    <a:pt x="19352" y="5312"/>
                  </a:lnTo>
                  <a:lnTo>
                    <a:pt x="19307" y="5233"/>
                  </a:lnTo>
                  <a:lnTo>
                    <a:pt x="19320" y="5205"/>
                  </a:lnTo>
                  <a:lnTo>
                    <a:pt x="19233" y="5097"/>
                  </a:lnTo>
                  <a:lnTo>
                    <a:pt x="19206" y="5090"/>
                  </a:lnTo>
                  <a:close/>
                  <a:moveTo>
                    <a:pt x="12390" y="5144"/>
                  </a:moveTo>
                  <a:lnTo>
                    <a:pt x="12283" y="5153"/>
                  </a:lnTo>
                  <a:lnTo>
                    <a:pt x="12298" y="5217"/>
                  </a:lnTo>
                  <a:lnTo>
                    <a:pt x="12380" y="5331"/>
                  </a:lnTo>
                  <a:lnTo>
                    <a:pt x="12432" y="5316"/>
                  </a:lnTo>
                  <a:lnTo>
                    <a:pt x="12562" y="5355"/>
                  </a:lnTo>
                  <a:lnTo>
                    <a:pt x="12649" y="5341"/>
                  </a:lnTo>
                  <a:lnTo>
                    <a:pt x="12735" y="5284"/>
                  </a:lnTo>
                  <a:lnTo>
                    <a:pt x="12738" y="5213"/>
                  </a:lnTo>
                  <a:lnTo>
                    <a:pt x="12582" y="5149"/>
                  </a:lnTo>
                  <a:lnTo>
                    <a:pt x="12390" y="5144"/>
                  </a:lnTo>
                  <a:close/>
                  <a:moveTo>
                    <a:pt x="1548" y="5400"/>
                  </a:moveTo>
                  <a:lnTo>
                    <a:pt x="1514" y="5464"/>
                  </a:lnTo>
                  <a:lnTo>
                    <a:pt x="1491" y="5521"/>
                  </a:lnTo>
                  <a:lnTo>
                    <a:pt x="1497" y="5521"/>
                  </a:lnTo>
                  <a:lnTo>
                    <a:pt x="1472" y="5575"/>
                  </a:lnTo>
                  <a:lnTo>
                    <a:pt x="1466" y="5629"/>
                  </a:lnTo>
                  <a:lnTo>
                    <a:pt x="1405" y="5765"/>
                  </a:lnTo>
                  <a:lnTo>
                    <a:pt x="1410" y="5735"/>
                  </a:lnTo>
                  <a:lnTo>
                    <a:pt x="1377" y="5797"/>
                  </a:lnTo>
                  <a:lnTo>
                    <a:pt x="1296" y="5987"/>
                  </a:lnTo>
                  <a:lnTo>
                    <a:pt x="1266" y="6045"/>
                  </a:lnTo>
                  <a:lnTo>
                    <a:pt x="1203" y="6195"/>
                  </a:lnTo>
                  <a:lnTo>
                    <a:pt x="1178" y="6269"/>
                  </a:lnTo>
                  <a:lnTo>
                    <a:pt x="1131" y="6351"/>
                  </a:lnTo>
                  <a:lnTo>
                    <a:pt x="1096" y="6423"/>
                  </a:lnTo>
                  <a:lnTo>
                    <a:pt x="1062" y="6518"/>
                  </a:lnTo>
                  <a:lnTo>
                    <a:pt x="1029" y="6599"/>
                  </a:lnTo>
                  <a:lnTo>
                    <a:pt x="1024" y="6553"/>
                  </a:lnTo>
                  <a:lnTo>
                    <a:pt x="968" y="6745"/>
                  </a:lnTo>
                  <a:lnTo>
                    <a:pt x="937" y="6849"/>
                  </a:lnTo>
                  <a:lnTo>
                    <a:pt x="915" y="6940"/>
                  </a:lnTo>
                  <a:lnTo>
                    <a:pt x="898" y="7023"/>
                  </a:lnTo>
                  <a:lnTo>
                    <a:pt x="910" y="7019"/>
                  </a:lnTo>
                  <a:lnTo>
                    <a:pt x="962" y="6875"/>
                  </a:lnTo>
                  <a:lnTo>
                    <a:pt x="992" y="6769"/>
                  </a:lnTo>
                  <a:lnTo>
                    <a:pt x="1007" y="6753"/>
                  </a:lnTo>
                  <a:lnTo>
                    <a:pt x="1044" y="6652"/>
                  </a:lnTo>
                  <a:lnTo>
                    <a:pt x="1057" y="6607"/>
                  </a:lnTo>
                  <a:lnTo>
                    <a:pt x="1112" y="6482"/>
                  </a:lnTo>
                  <a:lnTo>
                    <a:pt x="1191" y="6312"/>
                  </a:lnTo>
                  <a:lnTo>
                    <a:pt x="1223" y="6243"/>
                  </a:lnTo>
                  <a:lnTo>
                    <a:pt x="1258" y="6125"/>
                  </a:lnTo>
                  <a:lnTo>
                    <a:pt x="1303" y="6041"/>
                  </a:lnTo>
                  <a:lnTo>
                    <a:pt x="1375" y="5886"/>
                  </a:lnTo>
                  <a:lnTo>
                    <a:pt x="1417" y="5779"/>
                  </a:lnTo>
                  <a:lnTo>
                    <a:pt x="1471" y="5658"/>
                  </a:lnTo>
                  <a:lnTo>
                    <a:pt x="1476" y="5634"/>
                  </a:lnTo>
                  <a:lnTo>
                    <a:pt x="1514" y="5541"/>
                  </a:lnTo>
                  <a:lnTo>
                    <a:pt x="1531" y="5489"/>
                  </a:lnTo>
                  <a:lnTo>
                    <a:pt x="1544" y="5445"/>
                  </a:lnTo>
                  <a:lnTo>
                    <a:pt x="1534" y="5445"/>
                  </a:lnTo>
                  <a:lnTo>
                    <a:pt x="1548" y="5400"/>
                  </a:lnTo>
                  <a:close/>
                  <a:moveTo>
                    <a:pt x="1571" y="5816"/>
                  </a:moveTo>
                  <a:lnTo>
                    <a:pt x="1537" y="5853"/>
                  </a:lnTo>
                  <a:lnTo>
                    <a:pt x="1502" y="5986"/>
                  </a:lnTo>
                  <a:lnTo>
                    <a:pt x="1524" y="5962"/>
                  </a:lnTo>
                  <a:lnTo>
                    <a:pt x="1556" y="5871"/>
                  </a:lnTo>
                  <a:lnTo>
                    <a:pt x="1571" y="5816"/>
                  </a:lnTo>
                  <a:close/>
                  <a:moveTo>
                    <a:pt x="3853" y="5900"/>
                  </a:moveTo>
                  <a:lnTo>
                    <a:pt x="3782" y="6026"/>
                  </a:lnTo>
                  <a:lnTo>
                    <a:pt x="3739" y="6178"/>
                  </a:lnTo>
                  <a:lnTo>
                    <a:pt x="3742" y="6226"/>
                  </a:lnTo>
                  <a:lnTo>
                    <a:pt x="3769" y="6210"/>
                  </a:lnTo>
                  <a:lnTo>
                    <a:pt x="3826" y="6077"/>
                  </a:lnTo>
                  <a:lnTo>
                    <a:pt x="3863" y="5930"/>
                  </a:lnTo>
                  <a:lnTo>
                    <a:pt x="3853" y="5900"/>
                  </a:lnTo>
                  <a:close/>
                  <a:moveTo>
                    <a:pt x="1537" y="5954"/>
                  </a:moveTo>
                  <a:lnTo>
                    <a:pt x="1529" y="5962"/>
                  </a:lnTo>
                  <a:lnTo>
                    <a:pt x="1479" y="6053"/>
                  </a:lnTo>
                  <a:lnTo>
                    <a:pt x="1437" y="6094"/>
                  </a:lnTo>
                  <a:lnTo>
                    <a:pt x="1419" y="6127"/>
                  </a:lnTo>
                  <a:lnTo>
                    <a:pt x="1469" y="6094"/>
                  </a:lnTo>
                  <a:lnTo>
                    <a:pt x="1537" y="5954"/>
                  </a:lnTo>
                  <a:close/>
                  <a:moveTo>
                    <a:pt x="11422" y="5959"/>
                  </a:moveTo>
                  <a:lnTo>
                    <a:pt x="11407" y="5994"/>
                  </a:lnTo>
                  <a:lnTo>
                    <a:pt x="11407" y="6038"/>
                  </a:lnTo>
                  <a:lnTo>
                    <a:pt x="11384" y="5996"/>
                  </a:lnTo>
                  <a:lnTo>
                    <a:pt x="11342" y="6011"/>
                  </a:lnTo>
                  <a:lnTo>
                    <a:pt x="11297" y="6056"/>
                  </a:lnTo>
                  <a:lnTo>
                    <a:pt x="11364" y="6043"/>
                  </a:lnTo>
                  <a:lnTo>
                    <a:pt x="11365" y="6099"/>
                  </a:lnTo>
                  <a:lnTo>
                    <a:pt x="11414" y="6127"/>
                  </a:lnTo>
                  <a:lnTo>
                    <a:pt x="11437" y="6090"/>
                  </a:lnTo>
                  <a:lnTo>
                    <a:pt x="11431" y="6062"/>
                  </a:lnTo>
                  <a:lnTo>
                    <a:pt x="11451" y="6041"/>
                  </a:lnTo>
                  <a:lnTo>
                    <a:pt x="11479" y="6006"/>
                  </a:lnTo>
                  <a:lnTo>
                    <a:pt x="11479" y="5979"/>
                  </a:lnTo>
                  <a:lnTo>
                    <a:pt x="11422" y="5959"/>
                  </a:lnTo>
                  <a:close/>
                  <a:moveTo>
                    <a:pt x="1410" y="6045"/>
                  </a:moveTo>
                  <a:lnTo>
                    <a:pt x="1373" y="6067"/>
                  </a:lnTo>
                  <a:lnTo>
                    <a:pt x="1335" y="6141"/>
                  </a:lnTo>
                  <a:lnTo>
                    <a:pt x="1281" y="6221"/>
                  </a:lnTo>
                  <a:lnTo>
                    <a:pt x="1275" y="6252"/>
                  </a:lnTo>
                  <a:lnTo>
                    <a:pt x="1317" y="6203"/>
                  </a:lnTo>
                  <a:lnTo>
                    <a:pt x="1395" y="6088"/>
                  </a:lnTo>
                  <a:lnTo>
                    <a:pt x="1410" y="6045"/>
                  </a:lnTo>
                  <a:close/>
                  <a:moveTo>
                    <a:pt x="10634" y="6112"/>
                  </a:moveTo>
                  <a:lnTo>
                    <a:pt x="10599" y="6159"/>
                  </a:lnTo>
                  <a:lnTo>
                    <a:pt x="10559" y="6115"/>
                  </a:lnTo>
                  <a:lnTo>
                    <a:pt x="10456" y="6151"/>
                  </a:lnTo>
                  <a:lnTo>
                    <a:pt x="10478" y="6233"/>
                  </a:lnTo>
                  <a:lnTo>
                    <a:pt x="10525" y="6242"/>
                  </a:lnTo>
                  <a:lnTo>
                    <a:pt x="10525" y="6289"/>
                  </a:lnTo>
                  <a:lnTo>
                    <a:pt x="10622" y="6326"/>
                  </a:lnTo>
                  <a:lnTo>
                    <a:pt x="10723" y="6309"/>
                  </a:lnTo>
                  <a:lnTo>
                    <a:pt x="10771" y="6216"/>
                  </a:lnTo>
                  <a:lnTo>
                    <a:pt x="10711" y="6157"/>
                  </a:lnTo>
                  <a:lnTo>
                    <a:pt x="10634" y="6112"/>
                  </a:lnTo>
                  <a:close/>
                  <a:moveTo>
                    <a:pt x="19462" y="6125"/>
                  </a:moveTo>
                  <a:lnTo>
                    <a:pt x="19457" y="6191"/>
                  </a:lnTo>
                  <a:lnTo>
                    <a:pt x="19486" y="6302"/>
                  </a:lnTo>
                  <a:lnTo>
                    <a:pt x="19539" y="6378"/>
                  </a:lnTo>
                  <a:lnTo>
                    <a:pt x="19551" y="6430"/>
                  </a:lnTo>
                  <a:lnTo>
                    <a:pt x="19605" y="6528"/>
                  </a:lnTo>
                  <a:lnTo>
                    <a:pt x="19653" y="6620"/>
                  </a:lnTo>
                  <a:lnTo>
                    <a:pt x="19707" y="6688"/>
                  </a:lnTo>
                  <a:lnTo>
                    <a:pt x="19794" y="6760"/>
                  </a:lnTo>
                  <a:lnTo>
                    <a:pt x="19854" y="6804"/>
                  </a:lnTo>
                  <a:lnTo>
                    <a:pt x="19851" y="6757"/>
                  </a:lnTo>
                  <a:lnTo>
                    <a:pt x="19760" y="6657"/>
                  </a:lnTo>
                  <a:lnTo>
                    <a:pt x="19707" y="6578"/>
                  </a:lnTo>
                  <a:lnTo>
                    <a:pt x="19698" y="6504"/>
                  </a:lnTo>
                  <a:lnTo>
                    <a:pt x="19683" y="6482"/>
                  </a:lnTo>
                  <a:lnTo>
                    <a:pt x="19667" y="6531"/>
                  </a:lnTo>
                  <a:lnTo>
                    <a:pt x="19610" y="6449"/>
                  </a:lnTo>
                  <a:lnTo>
                    <a:pt x="19585" y="6375"/>
                  </a:lnTo>
                  <a:lnTo>
                    <a:pt x="19531" y="6262"/>
                  </a:lnTo>
                  <a:lnTo>
                    <a:pt x="19549" y="6210"/>
                  </a:lnTo>
                  <a:lnTo>
                    <a:pt x="19486" y="6132"/>
                  </a:lnTo>
                  <a:lnTo>
                    <a:pt x="19462" y="6125"/>
                  </a:lnTo>
                  <a:close/>
                  <a:moveTo>
                    <a:pt x="3414" y="6129"/>
                  </a:moveTo>
                  <a:lnTo>
                    <a:pt x="3367" y="6179"/>
                  </a:lnTo>
                  <a:lnTo>
                    <a:pt x="3309" y="6346"/>
                  </a:lnTo>
                  <a:lnTo>
                    <a:pt x="3319" y="6381"/>
                  </a:lnTo>
                  <a:lnTo>
                    <a:pt x="3374" y="6403"/>
                  </a:lnTo>
                  <a:lnTo>
                    <a:pt x="3369" y="6306"/>
                  </a:lnTo>
                  <a:lnTo>
                    <a:pt x="3387" y="6220"/>
                  </a:lnTo>
                  <a:lnTo>
                    <a:pt x="3454" y="6147"/>
                  </a:lnTo>
                  <a:lnTo>
                    <a:pt x="3414" y="6129"/>
                  </a:lnTo>
                  <a:close/>
                  <a:moveTo>
                    <a:pt x="10314" y="6181"/>
                  </a:moveTo>
                  <a:lnTo>
                    <a:pt x="10209" y="6220"/>
                  </a:lnTo>
                  <a:lnTo>
                    <a:pt x="10195" y="6356"/>
                  </a:lnTo>
                  <a:lnTo>
                    <a:pt x="10227" y="6513"/>
                  </a:lnTo>
                  <a:lnTo>
                    <a:pt x="10272" y="6573"/>
                  </a:lnTo>
                  <a:lnTo>
                    <a:pt x="10222" y="6627"/>
                  </a:lnTo>
                  <a:lnTo>
                    <a:pt x="10286" y="6747"/>
                  </a:lnTo>
                  <a:lnTo>
                    <a:pt x="10338" y="6748"/>
                  </a:lnTo>
                  <a:lnTo>
                    <a:pt x="10383" y="6609"/>
                  </a:lnTo>
                  <a:lnTo>
                    <a:pt x="10423" y="6580"/>
                  </a:lnTo>
                  <a:lnTo>
                    <a:pt x="10463" y="6457"/>
                  </a:lnTo>
                  <a:lnTo>
                    <a:pt x="10564" y="6398"/>
                  </a:lnTo>
                  <a:lnTo>
                    <a:pt x="10466" y="6260"/>
                  </a:lnTo>
                  <a:lnTo>
                    <a:pt x="10436" y="6195"/>
                  </a:lnTo>
                  <a:lnTo>
                    <a:pt x="10388" y="6193"/>
                  </a:lnTo>
                  <a:lnTo>
                    <a:pt x="10363" y="6248"/>
                  </a:lnTo>
                  <a:lnTo>
                    <a:pt x="10316" y="6242"/>
                  </a:lnTo>
                  <a:lnTo>
                    <a:pt x="10314" y="6181"/>
                  </a:lnTo>
                  <a:close/>
                  <a:moveTo>
                    <a:pt x="12355" y="6262"/>
                  </a:moveTo>
                  <a:lnTo>
                    <a:pt x="12308" y="6324"/>
                  </a:lnTo>
                  <a:lnTo>
                    <a:pt x="12291" y="6415"/>
                  </a:lnTo>
                  <a:lnTo>
                    <a:pt x="12191" y="6513"/>
                  </a:lnTo>
                  <a:lnTo>
                    <a:pt x="12127" y="6678"/>
                  </a:lnTo>
                  <a:lnTo>
                    <a:pt x="12084" y="6804"/>
                  </a:lnTo>
                  <a:lnTo>
                    <a:pt x="12134" y="6871"/>
                  </a:lnTo>
                  <a:lnTo>
                    <a:pt x="12099" y="7058"/>
                  </a:lnTo>
                  <a:lnTo>
                    <a:pt x="12152" y="7060"/>
                  </a:lnTo>
                  <a:lnTo>
                    <a:pt x="12124" y="7238"/>
                  </a:lnTo>
                  <a:lnTo>
                    <a:pt x="12167" y="7329"/>
                  </a:lnTo>
                  <a:lnTo>
                    <a:pt x="12130" y="7385"/>
                  </a:lnTo>
                  <a:lnTo>
                    <a:pt x="12179" y="7472"/>
                  </a:lnTo>
                  <a:lnTo>
                    <a:pt x="12296" y="7477"/>
                  </a:lnTo>
                  <a:lnTo>
                    <a:pt x="12346" y="7545"/>
                  </a:lnTo>
                  <a:lnTo>
                    <a:pt x="12536" y="7487"/>
                  </a:lnTo>
                  <a:lnTo>
                    <a:pt x="12559" y="7459"/>
                  </a:lnTo>
                  <a:lnTo>
                    <a:pt x="12387" y="7373"/>
                  </a:lnTo>
                  <a:lnTo>
                    <a:pt x="12306" y="7243"/>
                  </a:lnTo>
                  <a:lnTo>
                    <a:pt x="12298" y="7053"/>
                  </a:lnTo>
                  <a:lnTo>
                    <a:pt x="12274" y="6868"/>
                  </a:lnTo>
                  <a:lnTo>
                    <a:pt x="12308" y="6652"/>
                  </a:lnTo>
                  <a:lnTo>
                    <a:pt x="12373" y="6513"/>
                  </a:lnTo>
                  <a:lnTo>
                    <a:pt x="12440" y="6358"/>
                  </a:lnTo>
                  <a:lnTo>
                    <a:pt x="12425" y="6299"/>
                  </a:lnTo>
                  <a:lnTo>
                    <a:pt x="12355" y="6262"/>
                  </a:lnTo>
                  <a:close/>
                  <a:moveTo>
                    <a:pt x="10604" y="6487"/>
                  </a:moveTo>
                  <a:lnTo>
                    <a:pt x="10523" y="6516"/>
                  </a:lnTo>
                  <a:lnTo>
                    <a:pt x="10540" y="6573"/>
                  </a:lnTo>
                  <a:lnTo>
                    <a:pt x="10508" y="6615"/>
                  </a:lnTo>
                  <a:lnTo>
                    <a:pt x="10575" y="6661"/>
                  </a:lnTo>
                  <a:lnTo>
                    <a:pt x="10669" y="6595"/>
                  </a:lnTo>
                  <a:lnTo>
                    <a:pt x="10615" y="6553"/>
                  </a:lnTo>
                  <a:lnTo>
                    <a:pt x="10604" y="6487"/>
                  </a:lnTo>
                  <a:close/>
                  <a:moveTo>
                    <a:pt x="3675" y="6531"/>
                  </a:moveTo>
                  <a:lnTo>
                    <a:pt x="3640" y="6597"/>
                  </a:lnTo>
                  <a:lnTo>
                    <a:pt x="3586" y="6561"/>
                  </a:lnTo>
                  <a:lnTo>
                    <a:pt x="3546" y="6600"/>
                  </a:lnTo>
                  <a:lnTo>
                    <a:pt x="3563" y="6804"/>
                  </a:lnTo>
                  <a:lnTo>
                    <a:pt x="3585" y="6910"/>
                  </a:lnTo>
                  <a:lnTo>
                    <a:pt x="3568" y="7029"/>
                  </a:lnTo>
                  <a:lnTo>
                    <a:pt x="3493" y="6997"/>
                  </a:lnTo>
                  <a:lnTo>
                    <a:pt x="3498" y="7063"/>
                  </a:lnTo>
                  <a:lnTo>
                    <a:pt x="3637" y="7105"/>
                  </a:lnTo>
                  <a:lnTo>
                    <a:pt x="3623" y="7146"/>
                  </a:lnTo>
                  <a:lnTo>
                    <a:pt x="3509" y="7198"/>
                  </a:lnTo>
                  <a:lnTo>
                    <a:pt x="3498" y="7284"/>
                  </a:lnTo>
                  <a:lnTo>
                    <a:pt x="3513" y="7327"/>
                  </a:lnTo>
                  <a:lnTo>
                    <a:pt x="3640" y="7289"/>
                  </a:lnTo>
                  <a:lnTo>
                    <a:pt x="3717" y="7199"/>
                  </a:lnTo>
                  <a:lnTo>
                    <a:pt x="3787" y="7139"/>
                  </a:lnTo>
                  <a:lnTo>
                    <a:pt x="3750" y="7083"/>
                  </a:lnTo>
                  <a:lnTo>
                    <a:pt x="3858" y="7050"/>
                  </a:lnTo>
                  <a:lnTo>
                    <a:pt x="3881" y="6923"/>
                  </a:lnTo>
                  <a:lnTo>
                    <a:pt x="3839" y="6898"/>
                  </a:lnTo>
                  <a:lnTo>
                    <a:pt x="3863" y="6787"/>
                  </a:lnTo>
                  <a:lnTo>
                    <a:pt x="3918" y="6792"/>
                  </a:lnTo>
                  <a:lnTo>
                    <a:pt x="3938" y="6708"/>
                  </a:lnTo>
                  <a:lnTo>
                    <a:pt x="3881" y="6671"/>
                  </a:lnTo>
                  <a:lnTo>
                    <a:pt x="4015" y="6664"/>
                  </a:lnTo>
                  <a:lnTo>
                    <a:pt x="4114" y="6664"/>
                  </a:lnTo>
                  <a:lnTo>
                    <a:pt x="4156" y="6659"/>
                  </a:lnTo>
                  <a:lnTo>
                    <a:pt x="4156" y="6612"/>
                  </a:lnTo>
                  <a:lnTo>
                    <a:pt x="4094" y="6558"/>
                  </a:lnTo>
                  <a:lnTo>
                    <a:pt x="4003" y="6543"/>
                  </a:lnTo>
                  <a:lnTo>
                    <a:pt x="3766" y="6568"/>
                  </a:lnTo>
                  <a:lnTo>
                    <a:pt x="3675" y="6531"/>
                  </a:lnTo>
                  <a:close/>
                  <a:moveTo>
                    <a:pt x="962" y="6612"/>
                  </a:moveTo>
                  <a:lnTo>
                    <a:pt x="955" y="6615"/>
                  </a:lnTo>
                  <a:lnTo>
                    <a:pt x="908" y="6728"/>
                  </a:lnTo>
                  <a:lnTo>
                    <a:pt x="875" y="6822"/>
                  </a:lnTo>
                  <a:lnTo>
                    <a:pt x="871" y="6851"/>
                  </a:lnTo>
                  <a:lnTo>
                    <a:pt x="843" y="6949"/>
                  </a:lnTo>
                  <a:lnTo>
                    <a:pt x="865" y="6900"/>
                  </a:lnTo>
                  <a:lnTo>
                    <a:pt x="900" y="6802"/>
                  </a:lnTo>
                  <a:lnTo>
                    <a:pt x="935" y="6700"/>
                  </a:lnTo>
                  <a:lnTo>
                    <a:pt x="947" y="6664"/>
                  </a:lnTo>
                  <a:lnTo>
                    <a:pt x="962" y="6612"/>
                  </a:lnTo>
                  <a:close/>
                  <a:moveTo>
                    <a:pt x="818" y="7139"/>
                  </a:moveTo>
                  <a:lnTo>
                    <a:pt x="803" y="7156"/>
                  </a:lnTo>
                  <a:lnTo>
                    <a:pt x="766" y="7262"/>
                  </a:lnTo>
                  <a:lnTo>
                    <a:pt x="761" y="7311"/>
                  </a:lnTo>
                  <a:lnTo>
                    <a:pt x="737" y="7406"/>
                  </a:lnTo>
                  <a:lnTo>
                    <a:pt x="727" y="7467"/>
                  </a:lnTo>
                  <a:lnTo>
                    <a:pt x="700" y="7580"/>
                  </a:lnTo>
                  <a:lnTo>
                    <a:pt x="682" y="7614"/>
                  </a:lnTo>
                  <a:lnTo>
                    <a:pt x="667" y="7666"/>
                  </a:lnTo>
                  <a:lnTo>
                    <a:pt x="695" y="7659"/>
                  </a:lnTo>
                  <a:lnTo>
                    <a:pt x="695" y="7693"/>
                  </a:lnTo>
                  <a:lnTo>
                    <a:pt x="677" y="7738"/>
                  </a:lnTo>
                  <a:lnTo>
                    <a:pt x="672" y="7789"/>
                  </a:lnTo>
                  <a:lnTo>
                    <a:pt x="679" y="7797"/>
                  </a:lnTo>
                  <a:lnTo>
                    <a:pt x="670" y="7849"/>
                  </a:lnTo>
                  <a:lnTo>
                    <a:pt x="664" y="7911"/>
                  </a:lnTo>
                  <a:lnTo>
                    <a:pt x="642" y="8002"/>
                  </a:lnTo>
                  <a:lnTo>
                    <a:pt x="659" y="8016"/>
                  </a:lnTo>
                  <a:lnTo>
                    <a:pt x="689" y="7910"/>
                  </a:lnTo>
                  <a:lnTo>
                    <a:pt x="700" y="7842"/>
                  </a:lnTo>
                  <a:lnTo>
                    <a:pt x="717" y="7817"/>
                  </a:lnTo>
                  <a:lnTo>
                    <a:pt x="727" y="7741"/>
                  </a:lnTo>
                  <a:lnTo>
                    <a:pt x="752" y="7681"/>
                  </a:lnTo>
                  <a:lnTo>
                    <a:pt x="757" y="7646"/>
                  </a:lnTo>
                  <a:lnTo>
                    <a:pt x="786" y="7536"/>
                  </a:lnTo>
                  <a:lnTo>
                    <a:pt x="806" y="7423"/>
                  </a:lnTo>
                  <a:lnTo>
                    <a:pt x="799" y="7422"/>
                  </a:lnTo>
                  <a:lnTo>
                    <a:pt x="833" y="7284"/>
                  </a:lnTo>
                  <a:lnTo>
                    <a:pt x="855" y="7193"/>
                  </a:lnTo>
                  <a:lnTo>
                    <a:pt x="844" y="7186"/>
                  </a:lnTo>
                  <a:lnTo>
                    <a:pt x="814" y="7290"/>
                  </a:lnTo>
                  <a:lnTo>
                    <a:pt x="793" y="7324"/>
                  </a:lnTo>
                  <a:lnTo>
                    <a:pt x="752" y="7430"/>
                  </a:lnTo>
                  <a:lnTo>
                    <a:pt x="751" y="7400"/>
                  </a:lnTo>
                  <a:lnTo>
                    <a:pt x="779" y="7284"/>
                  </a:lnTo>
                  <a:lnTo>
                    <a:pt x="818" y="7139"/>
                  </a:lnTo>
                  <a:close/>
                  <a:moveTo>
                    <a:pt x="7418" y="7376"/>
                  </a:moveTo>
                  <a:lnTo>
                    <a:pt x="7299" y="7430"/>
                  </a:lnTo>
                  <a:lnTo>
                    <a:pt x="7373" y="7565"/>
                  </a:lnTo>
                  <a:lnTo>
                    <a:pt x="7338" y="7607"/>
                  </a:lnTo>
                  <a:lnTo>
                    <a:pt x="7222" y="7545"/>
                  </a:lnTo>
                  <a:lnTo>
                    <a:pt x="7273" y="7721"/>
                  </a:lnTo>
                  <a:lnTo>
                    <a:pt x="7164" y="7731"/>
                  </a:lnTo>
                  <a:lnTo>
                    <a:pt x="7278" y="7917"/>
                  </a:lnTo>
                  <a:lnTo>
                    <a:pt x="7334" y="8004"/>
                  </a:lnTo>
                  <a:lnTo>
                    <a:pt x="7406" y="8019"/>
                  </a:lnTo>
                  <a:lnTo>
                    <a:pt x="7658" y="8051"/>
                  </a:lnTo>
                  <a:lnTo>
                    <a:pt x="7822" y="7994"/>
                  </a:lnTo>
                  <a:lnTo>
                    <a:pt x="7832" y="7842"/>
                  </a:lnTo>
                  <a:lnTo>
                    <a:pt x="7919" y="7757"/>
                  </a:lnTo>
                  <a:lnTo>
                    <a:pt x="7835" y="7677"/>
                  </a:lnTo>
                  <a:lnTo>
                    <a:pt x="7683" y="7684"/>
                  </a:lnTo>
                  <a:lnTo>
                    <a:pt x="7651" y="7588"/>
                  </a:lnTo>
                  <a:lnTo>
                    <a:pt x="7504" y="7595"/>
                  </a:lnTo>
                  <a:lnTo>
                    <a:pt x="7512" y="7428"/>
                  </a:lnTo>
                  <a:lnTo>
                    <a:pt x="7418" y="7376"/>
                  </a:lnTo>
                  <a:close/>
                  <a:moveTo>
                    <a:pt x="533" y="8076"/>
                  </a:moveTo>
                  <a:lnTo>
                    <a:pt x="503" y="8134"/>
                  </a:lnTo>
                  <a:cubicBezTo>
                    <a:pt x="468" y="8339"/>
                    <a:pt x="438" y="8523"/>
                    <a:pt x="491" y="8743"/>
                  </a:cubicBezTo>
                  <a:cubicBezTo>
                    <a:pt x="531" y="8908"/>
                    <a:pt x="531" y="8878"/>
                    <a:pt x="531" y="8878"/>
                  </a:cubicBezTo>
                  <a:cubicBezTo>
                    <a:pt x="531" y="8878"/>
                    <a:pt x="561" y="9039"/>
                    <a:pt x="593" y="8994"/>
                  </a:cubicBezTo>
                  <a:lnTo>
                    <a:pt x="623" y="8807"/>
                  </a:lnTo>
                  <a:lnTo>
                    <a:pt x="655" y="8659"/>
                  </a:lnTo>
                  <a:lnTo>
                    <a:pt x="629" y="8655"/>
                  </a:lnTo>
                  <a:lnTo>
                    <a:pt x="642" y="8480"/>
                  </a:lnTo>
                  <a:lnTo>
                    <a:pt x="613" y="8448"/>
                  </a:lnTo>
                  <a:lnTo>
                    <a:pt x="562" y="8496"/>
                  </a:lnTo>
                  <a:lnTo>
                    <a:pt x="525" y="8492"/>
                  </a:lnTo>
                  <a:lnTo>
                    <a:pt x="533" y="8413"/>
                  </a:lnTo>
                  <a:lnTo>
                    <a:pt x="558" y="8406"/>
                  </a:lnTo>
                  <a:lnTo>
                    <a:pt x="588" y="8272"/>
                  </a:lnTo>
                  <a:lnTo>
                    <a:pt x="575" y="8270"/>
                  </a:lnTo>
                  <a:lnTo>
                    <a:pt x="582" y="8147"/>
                  </a:lnTo>
                  <a:lnTo>
                    <a:pt x="560" y="8182"/>
                  </a:lnTo>
                  <a:lnTo>
                    <a:pt x="550" y="8142"/>
                  </a:lnTo>
                  <a:lnTo>
                    <a:pt x="528" y="8129"/>
                  </a:lnTo>
                  <a:lnTo>
                    <a:pt x="533" y="8076"/>
                  </a:lnTo>
                  <a:close/>
                  <a:moveTo>
                    <a:pt x="629" y="8196"/>
                  </a:moveTo>
                  <a:lnTo>
                    <a:pt x="603" y="8246"/>
                  </a:lnTo>
                  <a:lnTo>
                    <a:pt x="598" y="8329"/>
                  </a:lnTo>
                  <a:lnTo>
                    <a:pt x="592" y="8438"/>
                  </a:lnTo>
                  <a:lnTo>
                    <a:pt x="603" y="8452"/>
                  </a:lnTo>
                  <a:lnTo>
                    <a:pt x="617" y="8405"/>
                  </a:lnTo>
                  <a:lnTo>
                    <a:pt x="627" y="8322"/>
                  </a:lnTo>
                  <a:lnTo>
                    <a:pt x="637" y="8203"/>
                  </a:lnTo>
                  <a:lnTo>
                    <a:pt x="629" y="8196"/>
                  </a:lnTo>
                  <a:close/>
                  <a:moveTo>
                    <a:pt x="21143" y="8294"/>
                  </a:moveTo>
                  <a:cubicBezTo>
                    <a:pt x="21150" y="8324"/>
                    <a:pt x="21160" y="8353"/>
                    <a:pt x="21167" y="8383"/>
                  </a:cubicBezTo>
                  <a:lnTo>
                    <a:pt x="21160" y="8371"/>
                  </a:lnTo>
                  <a:lnTo>
                    <a:pt x="21150" y="8341"/>
                  </a:lnTo>
                  <a:lnTo>
                    <a:pt x="21143" y="8294"/>
                  </a:lnTo>
                  <a:close/>
                  <a:moveTo>
                    <a:pt x="21175" y="8489"/>
                  </a:moveTo>
                  <a:lnTo>
                    <a:pt x="21223" y="8698"/>
                  </a:lnTo>
                  <a:lnTo>
                    <a:pt x="21197" y="8605"/>
                  </a:lnTo>
                  <a:lnTo>
                    <a:pt x="21210" y="8694"/>
                  </a:lnTo>
                  <a:lnTo>
                    <a:pt x="21233" y="8773"/>
                  </a:lnTo>
                  <a:lnTo>
                    <a:pt x="21247" y="8841"/>
                  </a:lnTo>
                  <a:lnTo>
                    <a:pt x="21257" y="8891"/>
                  </a:lnTo>
                  <a:lnTo>
                    <a:pt x="21235" y="8812"/>
                  </a:lnTo>
                  <a:lnTo>
                    <a:pt x="21233" y="8836"/>
                  </a:lnTo>
                  <a:lnTo>
                    <a:pt x="21220" y="8755"/>
                  </a:lnTo>
                  <a:lnTo>
                    <a:pt x="21197" y="8642"/>
                  </a:lnTo>
                  <a:lnTo>
                    <a:pt x="21182" y="8597"/>
                  </a:lnTo>
                  <a:lnTo>
                    <a:pt x="21193" y="8691"/>
                  </a:lnTo>
                  <a:lnTo>
                    <a:pt x="21192" y="8750"/>
                  </a:lnTo>
                  <a:lnTo>
                    <a:pt x="21207" y="8775"/>
                  </a:lnTo>
                  <a:lnTo>
                    <a:pt x="21227" y="8839"/>
                  </a:lnTo>
                  <a:lnTo>
                    <a:pt x="21235" y="8861"/>
                  </a:lnTo>
                  <a:lnTo>
                    <a:pt x="21239" y="8943"/>
                  </a:lnTo>
                  <a:lnTo>
                    <a:pt x="21257" y="9011"/>
                  </a:lnTo>
                  <a:lnTo>
                    <a:pt x="21262" y="9098"/>
                  </a:lnTo>
                  <a:lnTo>
                    <a:pt x="21247" y="9093"/>
                  </a:lnTo>
                  <a:lnTo>
                    <a:pt x="21257" y="9147"/>
                  </a:lnTo>
                  <a:lnTo>
                    <a:pt x="21272" y="9140"/>
                  </a:lnTo>
                  <a:lnTo>
                    <a:pt x="21280" y="9049"/>
                  </a:lnTo>
                  <a:lnTo>
                    <a:pt x="21270" y="8933"/>
                  </a:lnTo>
                  <a:lnTo>
                    <a:pt x="21264" y="8889"/>
                  </a:lnTo>
                  <a:lnTo>
                    <a:pt x="21269" y="8878"/>
                  </a:lnTo>
                  <a:lnTo>
                    <a:pt x="21254" y="8799"/>
                  </a:lnTo>
                  <a:lnTo>
                    <a:pt x="21228" y="8687"/>
                  </a:lnTo>
                  <a:lnTo>
                    <a:pt x="21210" y="8600"/>
                  </a:lnTo>
                  <a:lnTo>
                    <a:pt x="21175" y="8489"/>
                  </a:lnTo>
                  <a:close/>
                  <a:moveTo>
                    <a:pt x="20899" y="8691"/>
                  </a:moveTo>
                  <a:lnTo>
                    <a:pt x="20890" y="8743"/>
                  </a:lnTo>
                  <a:lnTo>
                    <a:pt x="20905" y="8895"/>
                  </a:lnTo>
                  <a:lnTo>
                    <a:pt x="20925" y="8825"/>
                  </a:lnTo>
                  <a:lnTo>
                    <a:pt x="20922" y="8760"/>
                  </a:lnTo>
                  <a:lnTo>
                    <a:pt x="20917" y="8691"/>
                  </a:lnTo>
                  <a:lnTo>
                    <a:pt x="20899" y="8691"/>
                  </a:lnTo>
                  <a:close/>
                  <a:moveTo>
                    <a:pt x="21148" y="9029"/>
                  </a:moveTo>
                  <a:lnTo>
                    <a:pt x="21125" y="9058"/>
                  </a:lnTo>
                  <a:lnTo>
                    <a:pt x="21165" y="9139"/>
                  </a:lnTo>
                  <a:lnTo>
                    <a:pt x="21200" y="9255"/>
                  </a:lnTo>
                  <a:lnTo>
                    <a:pt x="21222" y="9347"/>
                  </a:lnTo>
                  <a:lnTo>
                    <a:pt x="21247" y="9447"/>
                  </a:lnTo>
                  <a:lnTo>
                    <a:pt x="21244" y="9352"/>
                  </a:lnTo>
                  <a:lnTo>
                    <a:pt x="21197" y="9162"/>
                  </a:lnTo>
                  <a:lnTo>
                    <a:pt x="21148" y="9029"/>
                  </a:lnTo>
                  <a:close/>
                  <a:moveTo>
                    <a:pt x="21240" y="9160"/>
                  </a:moveTo>
                  <a:lnTo>
                    <a:pt x="21279" y="9342"/>
                  </a:lnTo>
                  <a:lnTo>
                    <a:pt x="21304" y="9506"/>
                  </a:lnTo>
                  <a:lnTo>
                    <a:pt x="21324" y="9681"/>
                  </a:lnTo>
                  <a:lnTo>
                    <a:pt x="21346" y="9829"/>
                  </a:lnTo>
                  <a:lnTo>
                    <a:pt x="21314" y="9527"/>
                  </a:lnTo>
                  <a:lnTo>
                    <a:pt x="21290" y="9376"/>
                  </a:lnTo>
                  <a:lnTo>
                    <a:pt x="21267" y="9218"/>
                  </a:lnTo>
                  <a:lnTo>
                    <a:pt x="21240" y="9160"/>
                  </a:lnTo>
                  <a:close/>
                  <a:moveTo>
                    <a:pt x="7800" y="9401"/>
                  </a:moveTo>
                  <a:lnTo>
                    <a:pt x="7666" y="9502"/>
                  </a:lnTo>
                  <a:lnTo>
                    <a:pt x="7547" y="9659"/>
                  </a:lnTo>
                  <a:lnTo>
                    <a:pt x="7547" y="9768"/>
                  </a:lnTo>
                  <a:lnTo>
                    <a:pt x="7472" y="9931"/>
                  </a:lnTo>
                  <a:lnTo>
                    <a:pt x="7559" y="9878"/>
                  </a:lnTo>
                  <a:lnTo>
                    <a:pt x="7565" y="9940"/>
                  </a:lnTo>
                  <a:lnTo>
                    <a:pt x="7497" y="9997"/>
                  </a:lnTo>
                  <a:lnTo>
                    <a:pt x="7497" y="10054"/>
                  </a:lnTo>
                  <a:lnTo>
                    <a:pt x="7596" y="10140"/>
                  </a:lnTo>
                  <a:lnTo>
                    <a:pt x="7611" y="10278"/>
                  </a:lnTo>
                  <a:lnTo>
                    <a:pt x="7554" y="10371"/>
                  </a:lnTo>
                  <a:lnTo>
                    <a:pt x="7418" y="10287"/>
                  </a:lnTo>
                  <a:lnTo>
                    <a:pt x="7348" y="10388"/>
                  </a:lnTo>
                  <a:lnTo>
                    <a:pt x="7360" y="10505"/>
                  </a:lnTo>
                  <a:lnTo>
                    <a:pt x="7234" y="10507"/>
                  </a:lnTo>
                  <a:lnTo>
                    <a:pt x="7231" y="10588"/>
                  </a:lnTo>
                  <a:lnTo>
                    <a:pt x="7375" y="10694"/>
                  </a:lnTo>
                  <a:lnTo>
                    <a:pt x="7269" y="10687"/>
                  </a:lnTo>
                  <a:lnTo>
                    <a:pt x="7040" y="10788"/>
                  </a:lnTo>
                  <a:lnTo>
                    <a:pt x="7078" y="10850"/>
                  </a:lnTo>
                  <a:lnTo>
                    <a:pt x="7179" y="10822"/>
                  </a:lnTo>
                  <a:lnTo>
                    <a:pt x="7266" y="10889"/>
                  </a:lnTo>
                  <a:lnTo>
                    <a:pt x="7368" y="10842"/>
                  </a:lnTo>
                  <a:lnTo>
                    <a:pt x="7401" y="10898"/>
                  </a:lnTo>
                  <a:lnTo>
                    <a:pt x="7599" y="10930"/>
                  </a:lnTo>
                  <a:lnTo>
                    <a:pt x="7738" y="10992"/>
                  </a:lnTo>
                  <a:lnTo>
                    <a:pt x="7867" y="10938"/>
                  </a:lnTo>
                  <a:lnTo>
                    <a:pt x="7858" y="10830"/>
                  </a:lnTo>
                  <a:lnTo>
                    <a:pt x="7929" y="10800"/>
                  </a:lnTo>
                  <a:lnTo>
                    <a:pt x="7982" y="10692"/>
                  </a:lnTo>
                  <a:lnTo>
                    <a:pt x="7872" y="10610"/>
                  </a:lnTo>
                  <a:lnTo>
                    <a:pt x="7870" y="10529"/>
                  </a:lnTo>
                  <a:lnTo>
                    <a:pt x="7887" y="10305"/>
                  </a:lnTo>
                  <a:lnTo>
                    <a:pt x="7833" y="10248"/>
                  </a:lnTo>
                  <a:lnTo>
                    <a:pt x="7837" y="9987"/>
                  </a:lnTo>
                  <a:lnTo>
                    <a:pt x="7748" y="9931"/>
                  </a:lnTo>
                  <a:lnTo>
                    <a:pt x="7897" y="9815"/>
                  </a:lnTo>
                  <a:lnTo>
                    <a:pt x="7982" y="9687"/>
                  </a:lnTo>
                  <a:lnTo>
                    <a:pt x="7887" y="9642"/>
                  </a:lnTo>
                  <a:lnTo>
                    <a:pt x="7788" y="9622"/>
                  </a:lnTo>
                  <a:lnTo>
                    <a:pt x="7967" y="9484"/>
                  </a:lnTo>
                  <a:lnTo>
                    <a:pt x="7858" y="9448"/>
                  </a:lnTo>
                  <a:lnTo>
                    <a:pt x="7800" y="9401"/>
                  </a:lnTo>
                  <a:close/>
                  <a:moveTo>
                    <a:pt x="20753" y="9539"/>
                  </a:moveTo>
                  <a:lnTo>
                    <a:pt x="20740" y="9618"/>
                  </a:lnTo>
                  <a:lnTo>
                    <a:pt x="20733" y="9805"/>
                  </a:lnTo>
                  <a:lnTo>
                    <a:pt x="20748" y="9925"/>
                  </a:lnTo>
                  <a:lnTo>
                    <a:pt x="20800" y="10014"/>
                  </a:lnTo>
                  <a:lnTo>
                    <a:pt x="20838" y="9930"/>
                  </a:lnTo>
                  <a:lnTo>
                    <a:pt x="20830" y="9753"/>
                  </a:lnTo>
                  <a:lnTo>
                    <a:pt x="20800" y="9657"/>
                  </a:lnTo>
                  <a:lnTo>
                    <a:pt x="20782" y="9548"/>
                  </a:lnTo>
                  <a:lnTo>
                    <a:pt x="20753" y="9539"/>
                  </a:lnTo>
                  <a:close/>
                  <a:moveTo>
                    <a:pt x="21269" y="9553"/>
                  </a:moveTo>
                  <a:lnTo>
                    <a:pt x="21277" y="9645"/>
                  </a:lnTo>
                  <a:lnTo>
                    <a:pt x="21300" y="9729"/>
                  </a:lnTo>
                  <a:lnTo>
                    <a:pt x="21310" y="9713"/>
                  </a:lnTo>
                  <a:lnTo>
                    <a:pt x="21280" y="9554"/>
                  </a:lnTo>
                  <a:lnTo>
                    <a:pt x="21269" y="9553"/>
                  </a:lnTo>
                  <a:close/>
                  <a:moveTo>
                    <a:pt x="7279" y="9866"/>
                  </a:moveTo>
                  <a:lnTo>
                    <a:pt x="7172" y="9904"/>
                  </a:lnTo>
                  <a:lnTo>
                    <a:pt x="6983" y="9960"/>
                  </a:lnTo>
                  <a:lnTo>
                    <a:pt x="6939" y="10155"/>
                  </a:lnTo>
                  <a:lnTo>
                    <a:pt x="6772" y="10280"/>
                  </a:lnTo>
                  <a:lnTo>
                    <a:pt x="6891" y="10384"/>
                  </a:lnTo>
                  <a:lnTo>
                    <a:pt x="7108" y="10383"/>
                  </a:lnTo>
                  <a:lnTo>
                    <a:pt x="7254" y="10271"/>
                  </a:lnTo>
                  <a:lnTo>
                    <a:pt x="7298" y="10144"/>
                  </a:lnTo>
                  <a:lnTo>
                    <a:pt x="7403" y="10056"/>
                  </a:lnTo>
                  <a:lnTo>
                    <a:pt x="7358" y="9899"/>
                  </a:lnTo>
                  <a:lnTo>
                    <a:pt x="7279" y="9866"/>
                  </a:lnTo>
                  <a:close/>
                  <a:moveTo>
                    <a:pt x="21413" y="9962"/>
                  </a:moveTo>
                  <a:cubicBezTo>
                    <a:pt x="21414" y="9976"/>
                    <a:pt x="21415" y="9990"/>
                    <a:pt x="21416" y="10004"/>
                  </a:cubicBezTo>
                  <a:lnTo>
                    <a:pt x="21414" y="9997"/>
                  </a:lnTo>
                  <a:lnTo>
                    <a:pt x="21413" y="9962"/>
                  </a:lnTo>
                  <a:close/>
                  <a:moveTo>
                    <a:pt x="21172" y="10078"/>
                  </a:moveTo>
                  <a:lnTo>
                    <a:pt x="21177" y="10164"/>
                  </a:lnTo>
                  <a:lnTo>
                    <a:pt x="21197" y="10367"/>
                  </a:lnTo>
                  <a:lnTo>
                    <a:pt x="21210" y="10524"/>
                  </a:lnTo>
                  <a:lnTo>
                    <a:pt x="21203" y="10704"/>
                  </a:lnTo>
                  <a:lnTo>
                    <a:pt x="21215" y="10857"/>
                  </a:lnTo>
                  <a:lnTo>
                    <a:pt x="21222" y="10862"/>
                  </a:lnTo>
                  <a:lnTo>
                    <a:pt x="21230" y="10812"/>
                  </a:lnTo>
                  <a:lnTo>
                    <a:pt x="21240" y="10680"/>
                  </a:lnTo>
                  <a:lnTo>
                    <a:pt x="21228" y="10489"/>
                  </a:lnTo>
                  <a:lnTo>
                    <a:pt x="21232" y="10445"/>
                  </a:lnTo>
                  <a:lnTo>
                    <a:pt x="21215" y="10290"/>
                  </a:lnTo>
                  <a:lnTo>
                    <a:pt x="21195" y="10182"/>
                  </a:lnTo>
                  <a:lnTo>
                    <a:pt x="21188" y="10122"/>
                  </a:lnTo>
                  <a:lnTo>
                    <a:pt x="21172" y="10078"/>
                  </a:lnTo>
                  <a:close/>
                  <a:moveTo>
                    <a:pt x="9248" y="10413"/>
                  </a:moveTo>
                  <a:lnTo>
                    <a:pt x="9087" y="10440"/>
                  </a:lnTo>
                  <a:lnTo>
                    <a:pt x="9084" y="10519"/>
                  </a:lnTo>
                  <a:lnTo>
                    <a:pt x="9167" y="10649"/>
                  </a:lnTo>
                  <a:lnTo>
                    <a:pt x="9261" y="10512"/>
                  </a:lnTo>
                  <a:lnTo>
                    <a:pt x="9248" y="10413"/>
                  </a:lnTo>
                  <a:close/>
                  <a:moveTo>
                    <a:pt x="21295" y="10714"/>
                  </a:moveTo>
                  <a:lnTo>
                    <a:pt x="21284" y="10795"/>
                  </a:lnTo>
                  <a:lnTo>
                    <a:pt x="21300" y="11054"/>
                  </a:lnTo>
                  <a:lnTo>
                    <a:pt x="21319" y="11243"/>
                  </a:lnTo>
                  <a:lnTo>
                    <a:pt x="21329" y="11204"/>
                  </a:lnTo>
                  <a:lnTo>
                    <a:pt x="21326" y="11061"/>
                  </a:lnTo>
                  <a:lnTo>
                    <a:pt x="21310" y="10999"/>
                  </a:lnTo>
                  <a:lnTo>
                    <a:pt x="21302" y="10889"/>
                  </a:lnTo>
                  <a:lnTo>
                    <a:pt x="21295" y="10714"/>
                  </a:lnTo>
                  <a:close/>
                  <a:moveTo>
                    <a:pt x="21438" y="11211"/>
                  </a:moveTo>
                  <a:cubicBezTo>
                    <a:pt x="21437" y="11239"/>
                    <a:pt x="21434" y="11268"/>
                    <a:pt x="21433" y="11297"/>
                  </a:cubicBezTo>
                  <a:lnTo>
                    <a:pt x="21431" y="11307"/>
                  </a:lnTo>
                  <a:lnTo>
                    <a:pt x="21438" y="11211"/>
                  </a:lnTo>
                  <a:close/>
                  <a:moveTo>
                    <a:pt x="21275" y="11238"/>
                  </a:moveTo>
                  <a:lnTo>
                    <a:pt x="21267" y="11275"/>
                  </a:lnTo>
                  <a:lnTo>
                    <a:pt x="21270" y="11340"/>
                  </a:lnTo>
                  <a:lnTo>
                    <a:pt x="21304" y="11467"/>
                  </a:lnTo>
                  <a:lnTo>
                    <a:pt x="21302" y="11305"/>
                  </a:lnTo>
                  <a:lnTo>
                    <a:pt x="21289" y="11258"/>
                  </a:lnTo>
                  <a:lnTo>
                    <a:pt x="21275" y="11238"/>
                  </a:lnTo>
                  <a:close/>
                  <a:moveTo>
                    <a:pt x="21342" y="11345"/>
                  </a:moveTo>
                  <a:lnTo>
                    <a:pt x="21329" y="11352"/>
                  </a:lnTo>
                  <a:lnTo>
                    <a:pt x="21329" y="11549"/>
                  </a:lnTo>
                  <a:lnTo>
                    <a:pt x="21326" y="11669"/>
                  </a:lnTo>
                  <a:lnTo>
                    <a:pt x="21326" y="11749"/>
                  </a:lnTo>
                  <a:lnTo>
                    <a:pt x="21342" y="11637"/>
                  </a:lnTo>
                  <a:lnTo>
                    <a:pt x="21342" y="11552"/>
                  </a:lnTo>
                  <a:lnTo>
                    <a:pt x="21351" y="11473"/>
                  </a:lnTo>
                  <a:lnTo>
                    <a:pt x="21342" y="11448"/>
                  </a:lnTo>
                  <a:lnTo>
                    <a:pt x="21342" y="11345"/>
                  </a:lnTo>
                  <a:close/>
                  <a:moveTo>
                    <a:pt x="13977" y="11692"/>
                  </a:moveTo>
                  <a:lnTo>
                    <a:pt x="14034" y="11791"/>
                  </a:lnTo>
                  <a:lnTo>
                    <a:pt x="14071" y="11970"/>
                  </a:lnTo>
                  <a:lnTo>
                    <a:pt x="13958" y="11985"/>
                  </a:lnTo>
                  <a:lnTo>
                    <a:pt x="13866" y="12051"/>
                  </a:lnTo>
                  <a:lnTo>
                    <a:pt x="13901" y="12180"/>
                  </a:lnTo>
                  <a:lnTo>
                    <a:pt x="13778" y="12207"/>
                  </a:lnTo>
                  <a:lnTo>
                    <a:pt x="13798" y="12263"/>
                  </a:lnTo>
                  <a:lnTo>
                    <a:pt x="13880" y="12283"/>
                  </a:lnTo>
                  <a:lnTo>
                    <a:pt x="13982" y="12419"/>
                  </a:lnTo>
                  <a:lnTo>
                    <a:pt x="14144" y="12423"/>
                  </a:lnTo>
                  <a:lnTo>
                    <a:pt x="14188" y="12475"/>
                  </a:lnTo>
                  <a:lnTo>
                    <a:pt x="14179" y="12559"/>
                  </a:lnTo>
                  <a:lnTo>
                    <a:pt x="14199" y="12598"/>
                  </a:lnTo>
                  <a:lnTo>
                    <a:pt x="14273" y="12694"/>
                  </a:lnTo>
                  <a:lnTo>
                    <a:pt x="14246" y="12562"/>
                  </a:lnTo>
                  <a:lnTo>
                    <a:pt x="14332" y="12478"/>
                  </a:lnTo>
                  <a:lnTo>
                    <a:pt x="14400" y="12561"/>
                  </a:lnTo>
                  <a:lnTo>
                    <a:pt x="14526" y="12625"/>
                  </a:lnTo>
                  <a:lnTo>
                    <a:pt x="14432" y="12726"/>
                  </a:lnTo>
                  <a:lnTo>
                    <a:pt x="14300" y="12732"/>
                  </a:lnTo>
                  <a:lnTo>
                    <a:pt x="14315" y="12889"/>
                  </a:lnTo>
                  <a:lnTo>
                    <a:pt x="14404" y="12864"/>
                  </a:lnTo>
                  <a:lnTo>
                    <a:pt x="14407" y="12995"/>
                  </a:lnTo>
                  <a:lnTo>
                    <a:pt x="14526" y="13010"/>
                  </a:lnTo>
                  <a:lnTo>
                    <a:pt x="14561" y="13195"/>
                  </a:lnTo>
                  <a:lnTo>
                    <a:pt x="14623" y="13305"/>
                  </a:lnTo>
                  <a:lnTo>
                    <a:pt x="14621" y="13349"/>
                  </a:lnTo>
                  <a:lnTo>
                    <a:pt x="14424" y="13478"/>
                  </a:lnTo>
                  <a:lnTo>
                    <a:pt x="14223" y="13522"/>
                  </a:lnTo>
                  <a:lnTo>
                    <a:pt x="14106" y="13470"/>
                  </a:lnTo>
                  <a:lnTo>
                    <a:pt x="13967" y="13480"/>
                  </a:lnTo>
                  <a:lnTo>
                    <a:pt x="13891" y="13367"/>
                  </a:lnTo>
                  <a:lnTo>
                    <a:pt x="13866" y="13283"/>
                  </a:lnTo>
                  <a:lnTo>
                    <a:pt x="13905" y="13226"/>
                  </a:lnTo>
                  <a:lnTo>
                    <a:pt x="13913" y="13157"/>
                  </a:lnTo>
                  <a:lnTo>
                    <a:pt x="13901" y="13015"/>
                  </a:lnTo>
                  <a:lnTo>
                    <a:pt x="14005" y="12963"/>
                  </a:lnTo>
                  <a:lnTo>
                    <a:pt x="13952" y="12931"/>
                  </a:lnTo>
                  <a:lnTo>
                    <a:pt x="13888" y="12943"/>
                  </a:lnTo>
                  <a:lnTo>
                    <a:pt x="13789" y="12842"/>
                  </a:lnTo>
                  <a:lnTo>
                    <a:pt x="13697" y="12773"/>
                  </a:lnTo>
                  <a:lnTo>
                    <a:pt x="13503" y="12610"/>
                  </a:lnTo>
                  <a:lnTo>
                    <a:pt x="13485" y="12487"/>
                  </a:lnTo>
                  <a:lnTo>
                    <a:pt x="13329" y="12354"/>
                  </a:lnTo>
                  <a:lnTo>
                    <a:pt x="13404" y="12131"/>
                  </a:lnTo>
                  <a:lnTo>
                    <a:pt x="13515" y="12066"/>
                  </a:lnTo>
                  <a:lnTo>
                    <a:pt x="13540" y="11941"/>
                  </a:lnTo>
                  <a:lnTo>
                    <a:pt x="13640" y="11867"/>
                  </a:lnTo>
                  <a:lnTo>
                    <a:pt x="13752" y="11741"/>
                  </a:lnTo>
                  <a:lnTo>
                    <a:pt x="13865" y="11746"/>
                  </a:lnTo>
                  <a:lnTo>
                    <a:pt x="13977" y="11692"/>
                  </a:lnTo>
                  <a:close/>
                  <a:moveTo>
                    <a:pt x="8387" y="12712"/>
                  </a:moveTo>
                  <a:lnTo>
                    <a:pt x="8289" y="12758"/>
                  </a:lnTo>
                  <a:lnTo>
                    <a:pt x="8248" y="12817"/>
                  </a:lnTo>
                  <a:lnTo>
                    <a:pt x="8252" y="12945"/>
                  </a:lnTo>
                  <a:lnTo>
                    <a:pt x="8305" y="12997"/>
                  </a:lnTo>
                  <a:lnTo>
                    <a:pt x="8377" y="12870"/>
                  </a:lnTo>
                  <a:lnTo>
                    <a:pt x="8387" y="12712"/>
                  </a:lnTo>
                  <a:close/>
                  <a:moveTo>
                    <a:pt x="8295" y="13025"/>
                  </a:moveTo>
                  <a:lnTo>
                    <a:pt x="8217" y="13062"/>
                  </a:lnTo>
                  <a:lnTo>
                    <a:pt x="8145" y="13034"/>
                  </a:lnTo>
                  <a:lnTo>
                    <a:pt x="8153" y="13143"/>
                  </a:lnTo>
                  <a:lnTo>
                    <a:pt x="8113" y="13355"/>
                  </a:lnTo>
                  <a:lnTo>
                    <a:pt x="8156" y="13418"/>
                  </a:lnTo>
                  <a:lnTo>
                    <a:pt x="8223" y="13374"/>
                  </a:lnTo>
                  <a:lnTo>
                    <a:pt x="8285" y="13401"/>
                  </a:lnTo>
                  <a:lnTo>
                    <a:pt x="8351" y="13172"/>
                  </a:lnTo>
                  <a:lnTo>
                    <a:pt x="8295" y="13025"/>
                  </a:lnTo>
                  <a:close/>
                  <a:moveTo>
                    <a:pt x="8659" y="13682"/>
                  </a:moveTo>
                  <a:lnTo>
                    <a:pt x="8623" y="13768"/>
                  </a:lnTo>
                  <a:lnTo>
                    <a:pt x="8811" y="13897"/>
                  </a:lnTo>
                  <a:lnTo>
                    <a:pt x="8883" y="13931"/>
                  </a:lnTo>
                  <a:lnTo>
                    <a:pt x="8987" y="14017"/>
                  </a:lnTo>
                  <a:lnTo>
                    <a:pt x="9029" y="13931"/>
                  </a:lnTo>
                  <a:lnTo>
                    <a:pt x="9013" y="13874"/>
                  </a:lnTo>
                  <a:lnTo>
                    <a:pt x="9084" y="13742"/>
                  </a:lnTo>
                  <a:lnTo>
                    <a:pt x="8973" y="13739"/>
                  </a:lnTo>
                  <a:lnTo>
                    <a:pt x="8824" y="13731"/>
                  </a:lnTo>
                  <a:lnTo>
                    <a:pt x="8659" y="13682"/>
                  </a:lnTo>
                  <a:close/>
                  <a:moveTo>
                    <a:pt x="11906" y="14274"/>
                  </a:moveTo>
                  <a:lnTo>
                    <a:pt x="11772" y="14342"/>
                  </a:lnTo>
                  <a:lnTo>
                    <a:pt x="11663" y="14348"/>
                  </a:lnTo>
                  <a:lnTo>
                    <a:pt x="11645" y="14392"/>
                  </a:lnTo>
                  <a:lnTo>
                    <a:pt x="11633" y="14394"/>
                  </a:lnTo>
                  <a:lnTo>
                    <a:pt x="11561" y="14407"/>
                  </a:lnTo>
                  <a:lnTo>
                    <a:pt x="11601" y="14475"/>
                  </a:lnTo>
                  <a:lnTo>
                    <a:pt x="11677" y="14491"/>
                  </a:lnTo>
                  <a:lnTo>
                    <a:pt x="11829" y="14406"/>
                  </a:lnTo>
                  <a:lnTo>
                    <a:pt x="11824" y="14392"/>
                  </a:lnTo>
                  <a:lnTo>
                    <a:pt x="11809" y="14360"/>
                  </a:lnTo>
                  <a:lnTo>
                    <a:pt x="11906" y="14274"/>
                  </a:lnTo>
                  <a:close/>
                  <a:moveTo>
                    <a:pt x="10257" y="14320"/>
                  </a:moveTo>
                  <a:lnTo>
                    <a:pt x="10227" y="14392"/>
                  </a:lnTo>
                  <a:lnTo>
                    <a:pt x="10413" y="14434"/>
                  </a:lnTo>
                  <a:lnTo>
                    <a:pt x="10410" y="14463"/>
                  </a:lnTo>
                  <a:lnTo>
                    <a:pt x="10631" y="14453"/>
                  </a:lnTo>
                  <a:lnTo>
                    <a:pt x="10651" y="14402"/>
                  </a:lnTo>
                  <a:lnTo>
                    <a:pt x="10567" y="14422"/>
                  </a:lnTo>
                  <a:lnTo>
                    <a:pt x="10570" y="14390"/>
                  </a:lnTo>
                  <a:lnTo>
                    <a:pt x="10458" y="14375"/>
                  </a:lnTo>
                  <a:lnTo>
                    <a:pt x="10339" y="14382"/>
                  </a:lnTo>
                  <a:lnTo>
                    <a:pt x="10257" y="14320"/>
                  </a:lnTo>
                  <a:close/>
                  <a:moveTo>
                    <a:pt x="9382" y="14353"/>
                  </a:moveTo>
                  <a:lnTo>
                    <a:pt x="9353" y="14412"/>
                  </a:lnTo>
                  <a:lnTo>
                    <a:pt x="9315" y="14507"/>
                  </a:lnTo>
                  <a:lnTo>
                    <a:pt x="9338" y="14488"/>
                  </a:lnTo>
                  <a:lnTo>
                    <a:pt x="9390" y="14446"/>
                  </a:lnTo>
                  <a:lnTo>
                    <a:pt x="9434" y="14375"/>
                  </a:lnTo>
                  <a:lnTo>
                    <a:pt x="9382" y="14353"/>
                  </a:lnTo>
                  <a:close/>
                  <a:moveTo>
                    <a:pt x="9191" y="14454"/>
                  </a:moveTo>
                  <a:lnTo>
                    <a:pt x="9152" y="14510"/>
                  </a:lnTo>
                  <a:lnTo>
                    <a:pt x="9111" y="14564"/>
                  </a:lnTo>
                  <a:lnTo>
                    <a:pt x="9040" y="14566"/>
                  </a:lnTo>
                  <a:lnTo>
                    <a:pt x="9101" y="14606"/>
                  </a:lnTo>
                  <a:lnTo>
                    <a:pt x="9166" y="14623"/>
                  </a:lnTo>
                  <a:lnTo>
                    <a:pt x="9219" y="14579"/>
                  </a:lnTo>
                  <a:lnTo>
                    <a:pt x="9231" y="14502"/>
                  </a:lnTo>
                  <a:lnTo>
                    <a:pt x="9191" y="14454"/>
                  </a:lnTo>
                  <a:close/>
                  <a:moveTo>
                    <a:pt x="19285" y="14894"/>
                  </a:moveTo>
                  <a:lnTo>
                    <a:pt x="19196" y="14911"/>
                  </a:lnTo>
                  <a:lnTo>
                    <a:pt x="19183" y="15160"/>
                  </a:lnTo>
                  <a:lnTo>
                    <a:pt x="19230" y="15308"/>
                  </a:lnTo>
                  <a:lnTo>
                    <a:pt x="19297" y="15343"/>
                  </a:lnTo>
                  <a:lnTo>
                    <a:pt x="19389" y="15209"/>
                  </a:lnTo>
                  <a:lnTo>
                    <a:pt x="19429" y="15124"/>
                  </a:lnTo>
                  <a:lnTo>
                    <a:pt x="19426" y="14983"/>
                  </a:lnTo>
                  <a:lnTo>
                    <a:pt x="19352" y="14921"/>
                  </a:lnTo>
                  <a:lnTo>
                    <a:pt x="19285" y="14894"/>
                  </a:lnTo>
                  <a:close/>
                  <a:moveTo>
                    <a:pt x="15580" y="19577"/>
                  </a:moveTo>
                  <a:lnTo>
                    <a:pt x="15512" y="19590"/>
                  </a:lnTo>
                  <a:lnTo>
                    <a:pt x="15368" y="19691"/>
                  </a:lnTo>
                  <a:lnTo>
                    <a:pt x="15416" y="19703"/>
                  </a:lnTo>
                  <a:lnTo>
                    <a:pt x="15468" y="19700"/>
                  </a:lnTo>
                  <a:lnTo>
                    <a:pt x="15493" y="19698"/>
                  </a:lnTo>
                  <a:lnTo>
                    <a:pt x="15524" y="19649"/>
                  </a:lnTo>
                  <a:lnTo>
                    <a:pt x="15596" y="19582"/>
                  </a:lnTo>
                  <a:lnTo>
                    <a:pt x="15580" y="19577"/>
                  </a:lnTo>
                  <a:close/>
                  <a:moveTo>
                    <a:pt x="14712" y="20008"/>
                  </a:moveTo>
                  <a:lnTo>
                    <a:pt x="14650" y="20060"/>
                  </a:lnTo>
                  <a:lnTo>
                    <a:pt x="14636" y="20105"/>
                  </a:lnTo>
                  <a:lnTo>
                    <a:pt x="14533" y="20184"/>
                  </a:lnTo>
                  <a:lnTo>
                    <a:pt x="14462" y="20200"/>
                  </a:lnTo>
                  <a:lnTo>
                    <a:pt x="14479" y="20221"/>
                  </a:lnTo>
                  <a:lnTo>
                    <a:pt x="14420" y="20272"/>
                  </a:lnTo>
                  <a:lnTo>
                    <a:pt x="14271" y="20356"/>
                  </a:lnTo>
                  <a:lnTo>
                    <a:pt x="14164" y="20420"/>
                  </a:lnTo>
                  <a:lnTo>
                    <a:pt x="14089" y="20444"/>
                  </a:lnTo>
                  <a:lnTo>
                    <a:pt x="14024" y="20472"/>
                  </a:lnTo>
                  <a:lnTo>
                    <a:pt x="13925" y="20511"/>
                  </a:lnTo>
                  <a:lnTo>
                    <a:pt x="13840" y="20534"/>
                  </a:lnTo>
                  <a:lnTo>
                    <a:pt x="13806" y="20580"/>
                  </a:lnTo>
                  <a:lnTo>
                    <a:pt x="13737" y="20629"/>
                  </a:lnTo>
                  <a:lnTo>
                    <a:pt x="13736" y="20678"/>
                  </a:lnTo>
                  <a:lnTo>
                    <a:pt x="13758" y="20704"/>
                  </a:lnTo>
                  <a:lnTo>
                    <a:pt x="13788" y="20720"/>
                  </a:lnTo>
                  <a:lnTo>
                    <a:pt x="13761" y="20755"/>
                  </a:lnTo>
                  <a:lnTo>
                    <a:pt x="13667" y="20814"/>
                  </a:lnTo>
                  <a:lnTo>
                    <a:pt x="13659" y="20829"/>
                  </a:lnTo>
                  <a:lnTo>
                    <a:pt x="13580" y="20856"/>
                  </a:lnTo>
                  <a:lnTo>
                    <a:pt x="13535" y="20896"/>
                  </a:lnTo>
                  <a:lnTo>
                    <a:pt x="13537" y="20923"/>
                  </a:lnTo>
                  <a:lnTo>
                    <a:pt x="13578" y="20942"/>
                  </a:lnTo>
                  <a:lnTo>
                    <a:pt x="13570" y="20972"/>
                  </a:lnTo>
                  <a:lnTo>
                    <a:pt x="13602" y="20981"/>
                  </a:lnTo>
                  <a:lnTo>
                    <a:pt x="13722" y="20960"/>
                  </a:lnTo>
                  <a:lnTo>
                    <a:pt x="13808" y="20944"/>
                  </a:lnTo>
                  <a:lnTo>
                    <a:pt x="13958" y="20890"/>
                  </a:lnTo>
                  <a:lnTo>
                    <a:pt x="14094" y="20843"/>
                  </a:lnTo>
                  <a:lnTo>
                    <a:pt x="14198" y="20777"/>
                  </a:lnTo>
                  <a:lnTo>
                    <a:pt x="14295" y="20698"/>
                  </a:lnTo>
                  <a:lnTo>
                    <a:pt x="14440" y="20577"/>
                  </a:lnTo>
                  <a:lnTo>
                    <a:pt x="14554" y="20477"/>
                  </a:lnTo>
                  <a:lnTo>
                    <a:pt x="14645" y="20390"/>
                  </a:lnTo>
                  <a:lnTo>
                    <a:pt x="14673" y="20336"/>
                  </a:lnTo>
                  <a:lnTo>
                    <a:pt x="14723" y="20306"/>
                  </a:lnTo>
                  <a:lnTo>
                    <a:pt x="14747" y="20275"/>
                  </a:lnTo>
                  <a:lnTo>
                    <a:pt x="14730" y="20238"/>
                  </a:lnTo>
                  <a:lnTo>
                    <a:pt x="14767" y="20208"/>
                  </a:lnTo>
                  <a:lnTo>
                    <a:pt x="14812" y="20226"/>
                  </a:lnTo>
                  <a:lnTo>
                    <a:pt x="14847" y="20198"/>
                  </a:lnTo>
                  <a:lnTo>
                    <a:pt x="14872" y="20159"/>
                  </a:lnTo>
                  <a:lnTo>
                    <a:pt x="14839" y="20144"/>
                  </a:lnTo>
                  <a:lnTo>
                    <a:pt x="14832" y="20070"/>
                  </a:lnTo>
                  <a:lnTo>
                    <a:pt x="14802" y="20036"/>
                  </a:lnTo>
                  <a:lnTo>
                    <a:pt x="14765" y="20021"/>
                  </a:lnTo>
                  <a:lnTo>
                    <a:pt x="14712" y="20008"/>
                  </a:lnTo>
                  <a:close/>
                </a:path>
              </a:pathLst>
            </a:custGeom>
            <a:solidFill>
              <a:schemeClr val="accent2">
                <a:hueOff val="50042"/>
                <a:satOff val="8963"/>
                <a:lumOff val="14616"/>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14" name="vs.">
              <a:extLst>
                <a:ext uri="{FF2B5EF4-FFF2-40B4-BE49-F238E27FC236}">
                  <a16:creationId xmlns:a16="http://schemas.microsoft.com/office/drawing/2014/main" id="{EABBD71F-0C9C-D447-847F-2DDE7FA3F6AA}"/>
                </a:ext>
              </a:extLst>
            </p:cNvPr>
            <p:cNvSpPr txBox="1"/>
            <p:nvPr/>
          </p:nvSpPr>
          <p:spPr>
            <a:xfrm>
              <a:off x="4755868" y="1488576"/>
              <a:ext cx="397331" cy="466103"/>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15" name="vs.">
              <a:extLst>
                <a:ext uri="{FF2B5EF4-FFF2-40B4-BE49-F238E27FC236}">
                  <a16:creationId xmlns:a16="http://schemas.microsoft.com/office/drawing/2014/main" id="{E2A0F856-72D9-BF47-A096-10BDA701D9FA}"/>
                </a:ext>
              </a:extLst>
            </p:cNvPr>
            <p:cNvSpPr txBox="1"/>
            <p:nvPr/>
          </p:nvSpPr>
          <p:spPr>
            <a:xfrm>
              <a:off x="4755868" y="2234989"/>
              <a:ext cx="397331" cy="466103"/>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16" name="vs.">
              <a:extLst>
                <a:ext uri="{FF2B5EF4-FFF2-40B4-BE49-F238E27FC236}">
                  <a16:creationId xmlns:a16="http://schemas.microsoft.com/office/drawing/2014/main" id="{C5DD8B10-A27B-8C41-AE87-6F30B729FFF3}"/>
                </a:ext>
              </a:extLst>
            </p:cNvPr>
            <p:cNvSpPr txBox="1"/>
            <p:nvPr/>
          </p:nvSpPr>
          <p:spPr>
            <a:xfrm>
              <a:off x="4740029" y="2936406"/>
              <a:ext cx="397331" cy="466103"/>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17" name="vs.">
              <a:extLst>
                <a:ext uri="{FF2B5EF4-FFF2-40B4-BE49-F238E27FC236}">
                  <a16:creationId xmlns:a16="http://schemas.microsoft.com/office/drawing/2014/main" id="{1F908B4A-B877-FC41-B9FE-8B4C0B05C849}"/>
                </a:ext>
              </a:extLst>
            </p:cNvPr>
            <p:cNvSpPr txBox="1"/>
            <p:nvPr/>
          </p:nvSpPr>
          <p:spPr>
            <a:xfrm>
              <a:off x="4755868" y="4387767"/>
              <a:ext cx="397331" cy="466103"/>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18" name="Bar Chart">
              <a:extLst>
                <a:ext uri="{FF2B5EF4-FFF2-40B4-BE49-F238E27FC236}">
                  <a16:creationId xmlns:a16="http://schemas.microsoft.com/office/drawing/2014/main" id="{FCAC7995-77C9-AE46-B5F5-C4917A1F45B4}"/>
                </a:ext>
              </a:extLst>
            </p:cNvPr>
            <p:cNvSpPr/>
            <p:nvPr/>
          </p:nvSpPr>
          <p:spPr>
            <a:xfrm>
              <a:off x="4146034" y="3662656"/>
              <a:ext cx="513211" cy="511726"/>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chemeClr val="accent3">
                <a:hueOff val="198700"/>
                <a:satOff val="21248"/>
                <a:lumOff val="19305"/>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19" name="vs.">
              <a:extLst>
                <a:ext uri="{FF2B5EF4-FFF2-40B4-BE49-F238E27FC236}">
                  <a16:creationId xmlns:a16="http://schemas.microsoft.com/office/drawing/2014/main" id="{560634EB-2A8F-9947-A160-EF31BB148A7E}"/>
                </a:ext>
              </a:extLst>
            </p:cNvPr>
            <p:cNvSpPr txBox="1"/>
            <p:nvPr/>
          </p:nvSpPr>
          <p:spPr>
            <a:xfrm>
              <a:off x="4755868" y="3685467"/>
              <a:ext cx="397331" cy="466103"/>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20" name="Line Graph">
              <a:extLst>
                <a:ext uri="{FF2B5EF4-FFF2-40B4-BE49-F238E27FC236}">
                  <a16:creationId xmlns:a16="http://schemas.microsoft.com/office/drawing/2014/main" id="{6D5B0485-9933-5B45-87BC-E12806528D33}"/>
                </a:ext>
              </a:extLst>
            </p:cNvPr>
            <p:cNvSpPr/>
            <p:nvPr/>
          </p:nvSpPr>
          <p:spPr>
            <a:xfrm>
              <a:off x="5278583" y="3653834"/>
              <a:ext cx="513211" cy="511726"/>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chemeClr val="accent3">
                <a:hueOff val="198700"/>
                <a:satOff val="21248"/>
                <a:lumOff val="19305"/>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21" name="Color">
              <a:extLst>
                <a:ext uri="{FF2B5EF4-FFF2-40B4-BE49-F238E27FC236}">
                  <a16:creationId xmlns:a16="http://schemas.microsoft.com/office/drawing/2014/main" id="{1055C2BF-A61A-9A4B-97CC-4CA2832618CD}"/>
                </a:ext>
              </a:extLst>
            </p:cNvPr>
            <p:cNvSpPr txBox="1"/>
            <p:nvPr/>
          </p:nvSpPr>
          <p:spPr>
            <a:xfrm>
              <a:off x="6422219" y="1488576"/>
              <a:ext cx="845178" cy="466103"/>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Color</a:t>
              </a:r>
            </a:p>
          </p:txBody>
        </p:sp>
        <p:sp>
          <p:nvSpPr>
            <p:cNvPr id="222" name="Size">
              <a:extLst>
                <a:ext uri="{FF2B5EF4-FFF2-40B4-BE49-F238E27FC236}">
                  <a16:creationId xmlns:a16="http://schemas.microsoft.com/office/drawing/2014/main" id="{EB8C8714-A813-5B43-9F56-7EBA7CB0F77C}"/>
                </a:ext>
              </a:extLst>
            </p:cNvPr>
            <p:cNvSpPr txBox="1"/>
            <p:nvPr/>
          </p:nvSpPr>
          <p:spPr>
            <a:xfrm>
              <a:off x="6487162" y="2234989"/>
              <a:ext cx="683441" cy="466103"/>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Size</a:t>
              </a:r>
            </a:p>
          </p:txBody>
        </p:sp>
        <p:sp>
          <p:nvSpPr>
            <p:cNvPr id="223" name="Orientation">
              <a:extLst>
                <a:ext uri="{FF2B5EF4-FFF2-40B4-BE49-F238E27FC236}">
                  <a16:creationId xmlns:a16="http://schemas.microsoft.com/office/drawing/2014/main" id="{A83173E7-2988-E44F-9615-58F1ADDDA439}"/>
                </a:ext>
              </a:extLst>
            </p:cNvPr>
            <p:cNvSpPr txBox="1"/>
            <p:nvPr/>
          </p:nvSpPr>
          <p:spPr>
            <a:xfrm>
              <a:off x="6457066" y="2936406"/>
              <a:ext cx="1760064" cy="466103"/>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Orientation</a:t>
              </a:r>
            </a:p>
          </p:txBody>
        </p:sp>
        <p:sp>
          <p:nvSpPr>
            <p:cNvPr id="224" name="Style">
              <a:extLst>
                <a:ext uri="{FF2B5EF4-FFF2-40B4-BE49-F238E27FC236}">
                  <a16:creationId xmlns:a16="http://schemas.microsoft.com/office/drawing/2014/main" id="{68F0F63B-4345-0E4B-BBCE-07F570C28DFC}"/>
                </a:ext>
              </a:extLst>
            </p:cNvPr>
            <p:cNvSpPr txBox="1"/>
            <p:nvPr/>
          </p:nvSpPr>
          <p:spPr>
            <a:xfrm>
              <a:off x="6487162" y="3676643"/>
              <a:ext cx="822401" cy="466103"/>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Style</a:t>
              </a:r>
            </a:p>
          </p:txBody>
        </p:sp>
        <p:sp>
          <p:nvSpPr>
            <p:cNvPr id="225" name="Logo">
              <a:extLst>
                <a:ext uri="{FF2B5EF4-FFF2-40B4-BE49-F238E27FC236}">
                  <a16:creationId xmlns:a16="http://schemas.microsoft.com/office/drawing/2014/main" id="{FF8859EC-00B2-4B4C-ADC0-884124ADE089}"/>
                </a:ext>
              </a:extLst>
            </p:cNvPr>
            <p:cNvSpPr txBox="1"/>
            <p:nvPr/>
          </p:nvSpPr>
          <p:spPr>
            <a:xfrm>
              <a:off x="6468154" y="4440704"/>
              <a:ext cx="779066" cy="466103"/>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Logo</a:t>
              </a:r>
            </a:p>
          </p:txBody>
        </p:sp>
      </p:grpSp>
      <p:sp>
        <p:nvSpPr>
          <p:cNvPr id="227" name="Rounded Rectangle">
            <a:extLst>
              <a:ext uri="{FF2B5EF4-FFF2-40B4-BE49-F238E27FC236}">
                <a16:creationId xmlns:a16="http://schemas.microsoft.com/office/drawing/2014/main" id="{0A25491A-3879-954A-86F1-AF82A71C8608}"/>
              </a:ext>
            </a:extLst>
          </p:cNvPr>
          <p:cNvSpPr/>
          <p:nvPr/>
        </p:nvSpPr>
        <p:spPr>
          <a:xfrm>
            <a:off x="3081338" y="1750219"/>
            <a:ext cx="835819" cy="2345531"/>
          </a:xfrm>
          <a:prstGeom prst="roundRect">
            <a:avLst>
              <a:gd name="adj" fmla="val 9798"/>
            </a:avLst>
          </a:prstGeom>
          <a:ln w="88900">
            <a:solidFill>
              <a:srgbClr val="FF0000"/>
            </a:solidFill>
            <a:custDash>
              <a:ds d="200000" sp="200000"/>
            </a:custDash>
            <a:miter lim="400000"/>
          </a:ln>
        </p:spPr>
        <p:txBody>
          <a:bodyPr lIns="20092" tIns="20092" rIns="20092" bIns="20092" anchor="ctr"/>
          <a:lstStyle/>
          <a:p>
            <a:pPr>
              <a:defRPr/>
            </a:pPr>
            <a:endParaRPr sz="712"/>
          </a:p>
        </p:txBody>
      </p:sp>
      <p:sp>
        <p:nvSpPr>
          <p:cNvPr id="228" name="Problem!">
            <a:extLst>
              <a:ext uri="{FF2B5EF4-FFF2-40B4-BE49-F238E27FC236}">
                <a16:creationId xmlns:a16="http://schemas.microsoft.com/office/drawing/2014/main" id="{5196229B-6C0E-6E4A-9B7F-BB103AC5E9C4}"/>
              </a:ext>
            </a:extLst>
          </p:cNvPr>
          <p:cNvSpPr txBox="1">
            <a:spLocks noChangeArrowheads="1"/>
          </p:cNvSpPr>
          <p:nvPr/>
        </p:nvSpPr>
        <p:spPr bwMode="auto">
          <a:xfrm>
            <a:off x="1931194" y="3480042"/>
            <a:ext cx="769494" cy="25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0092" tIns="20092" rIns="20092" bIns="20092" anchor="ctr">
            <a:spAutoFit/>
          </a:bodyPr>
          <a:lstStyle>
            <a:lvl1pPr>
              <a:spcBef>
                <a:spcPct val="20000"/>
              </a:spcBef>
              <a:buChar char="•"/>
              <a:defRPr sz="26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425">
                <a:solidFill>
                  <a:schemeClr val="accent2"/>
                </a:solidFill>
                <a:latin typeface="Gill Sans SemiBold" panose="020B0502020104020203" pitchFamily="34" charset="-79"/>
                <a:cs typeface="Gill Sans SemiBold" panose="020B0502020104020203" pitchFamily="34" charset="-79"/>
                <a:sym typeface="Gill Sans SemiBold" panose="020B0502020104020203" pitchFamily="34" charset="-79"/>
              </a:rPr>
              <a:t>Problem!</a:t>
            </a:r>
          </a:p>
        </p:txBody>
      </p:sp>
      <p:grpSp>
        <p:nvGrpSpPr>
          <p:cNvPr id="29703" name="Group 2">
            <a:extLst>
              <a:ext uri="{FF2B5EF4-FFF2-40B4-BE49-F238E27FC236}">
                <a16:creationId xmlns:a16="http://schemas.microsoft.com/office/drawing/2014/main" id="{1218C305-2FEB-BD40-A924-4CFE1CEBE600}"/>
              </a:ext>
            </a:extLst>
          </p:cNvPr>
          <p:cNvGrpSpPr>
            <a:grpSpLocks/>
          </p:cNvGrpSpPr>
          <p:nvPr/>
        </p:nvGrpSpPr>
        <p:grpSpPr bwMode="auto">
          <a:xfrm>
            <a:off x="3181350" y="1864519"/>
            <a:ext cx="626269" cy="2125266"/>
            <a:chOff x="2709213" y="1671839"/>
            <a:chExt cx="918215" cy="3183097"/>
          </a:xfrm>
        </p:grpSpPr>
        <p:pic>
          <p:nvPicPr>
            <p:cNvPr id="29705" name="Image" descr="Image">
              <a:extLst>
                <a:ext uri="{FF2B5EF4-FFF2-40B4-BE49-F238E27FC236}">
                  <a16:creationId xmlns:a16="http://schemas.microsoft.com/office/drawing/2014/main" id="{C4D9D6A7-3DD2-454A-B462-EC396F66E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213" y="1671839"/>
              <a:ext cx="877806" cy="22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9706" name="Image" descr="Image">
              <a:extLst>
                <a:ext uri="{FF2B5EF4-FFF2-40B4-BE49-F238E27FC236}">
                  <a16:creationId xmlns:a16="http://schemas.microsoft.com/office/drawing/2014/main" id="{4488D117-4828-9F4A-8F86-D0B8691C2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767" y="2372225"/>
              <a:ext cx="877806" cy="22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9707" name="Image" descr="Image">
              <a:extLst>
                <a:ext uri="{FF2B5EF4-FFF2-40B4-BE49-F238E27FC236}">
                  <a16:creationId xmlns:a16="http://schemas.microsoft.com/office/drawing/2014/main" id="{BC03DCA9-9114-D64B-BB9C-DE3E3C49C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430" y="3113937"/>
              <a:ext cx="877806" cy="22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9708" name="Image" descr="Image">
              <a:extLst>
                <a:ext uri="{FF2B5EF4-FFF2-40B4-BE49-F238E27FC236}">
                  <a16:creationId xmlns:a16="http://schemas.microsoft.com/office/drawing/2014/main" id="{CB4B7171-6352-654D-B1CE-39E3FBE5B9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297" y="3852833"/>
              <a:ext cx="877806" cy="22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9709" name="Image" descr="Image">
              <a:extLst>
                <a:ext uri="{FF2B5EF4-FFF2-40B4-BE49-F238E27FC236}">
                  <a16:creationId xmlns:a16="http://schemas.microsoft.com/office/drawing/2014/main" id="{A3114407-AC17-D14B-96B2-1B1E21FF93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9622" y="4628405"/>
              <a:ext cx="877806" cy="22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36" name="Problem!">
            <a:extLst>
              <a:ext uri="{FF2B5EF4-FFF2-40B4-BE49-F238E27FC236}">
                <a16:creationId xmlns:a16="http://schemas.microsoft.com/office/drawing/2014/main" id="{92C3C599-924D-AA44-B076-9E2892524C50}"/>
              </a:ext>
            </a:extLst>
          </p:cNvPr>
          <p:cNvSpPr txBox="1">
            <a:spLocks noChangeArrowheads="1"/>
          </p:cNvSpPr>
          <p:nvPr/>
        </p:nvSpPr>
        <p:spPr bwMode="auto">
          <a:xfrm>
            <a:off x="1765698" y="1609570"/>
            <a:ext cx="1180312" cy="25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0092" tIns="20092" rIns="20092" bIns="20092" anchor="ctr">
            <a:spAutoFit/>
          </a:bodyPr>
          <a:lstStyle>
            <a:lvl1pPr>
              <a:spcBef>
                <a:spcPct val="20000"/>
              </a:spcBef>
              <a:buChar char="•"/>
              <a:defRPr sz="26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425">
                <a:solidFill>
                  <a:schemeClr val="accent2"/>
                </a:solidFill>
                <a:latin typeface="Gill Sans SemiBold" panose="020B0502020104020203" pitchFamily="34" charset="-79"/>
                <a:cs typeface="Gill Sans SemiBold" panose="020B0502020104020203" pitchFamily="34" charset="-79"/>
                <a:sym typeface="Gill Sans SemiBold" panose="020B0502020104020203" pitchFamily="34" charset="-79"/>
              </a:rPr>
              <a:t>Decision Rule:</a:t>
            </a:r>
          </a:p>
        </p:txBody>
      </p:sp>
    </p:spTree>
    <p:extLst>
      <p:ext uri="{BB962C8B-B14F-4D97-AF65-F5344CB8AC3E}">
        <p14:creationId xmlns:p14="http://schemas.microsoft.com/office/powerpoint/2010/main" val="400948818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20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0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p:tmAbs val="0"/>
                                  </p:iterate>
                                  <p:childTnLst>
                                    <p:set>
                                      <p:cBhvr>
                                        <p:cTn id="13" fill="hold"/>
                                        <p:tgtEl>
                                          <p:spTgt spid="227"/>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228"/>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grpId="0" nodeType="afterEffect">
                                  <p:stCondLst>
                                    <p:cond delay="0"/>
                                  </p:stCondLst>
                                  <p:iterate>
                                    <p:tmAbs val="0"/>
                                  </p:iterate>
                                  <p:childTnLst>
                                    <p:set>
                                      <p:cBhvr>
                                        <p:cTn id="19" fill="hold"/>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advAuto="0"/>
      <p:bldP spid="204" grpId="0" animBg="1" advAuto="0"/>
      <p:bldP spid="227" grpId="0" animBg="1" advAuto="0"/>
      <p:bldP spid="228" grpId="0" animBg="1" advAuto="0"/>
      <p:bldP spid="36"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What we will do instead :">
            <a:extLst>
              <a:ext uri="{FF2B5EF4-FFF2-40B4-BE49-F238E27FC236}">
                <a16:creationId xmlns:a16="http://schemas.microsoft.com/office/drawing/2014/main" id="{BCF83B61-9D89-CB4B-BD45-379359AFCBDE}"/>
              </a:ext>
            </a:extLst>
          </p:cNvPr>
          <p:cNvSpPr txBox="1">
            <a:spLocks noGrp="1"/>
          </p:cNvSpPr>
          <p:nvPr>
            <p:ph type="body" sz="quarter" idx="1"/>
          </p:nvPr>
        </p:nvSpPr>
        <p:spPr>
          <a:xfrm>
            <a:off x="2153244" y="473827"/>
            <a:ext cx="5171675" cy="626269"/>
          </a:xfrm>
        </p:spPr>
        <p:txBody>
          <a:bodyPr>
            <a:noAutofit/>
          </a:bodyPr>
          <a:lstStyle>
            <a:lvl1pPr algn="l">
              <a:defRPr sz="4500">
                <a:latin typeface="Gill Sans SemiBold"/>
                <a:ea typeface="Gill Sans SemiBold"/>
                <a:cs typeface="Gill Sans SemiBold"/>
                <a:sym typeface="Gill Sans SemiBold"/>
              </a:defRPr>
            </a:lvl1pPr>
          </a:lstStyle>
          <a:p>
            <a:pPr>
              <a:defRPr>
                <a:latin typeface="+mn-lt"/>
                <a:ea typeface="+mn-ea"/>
                <a:cs typeface="+mn-cs"/>
                <a:sym typeface="Gill Sans Light"/>
              </a:defRPr>
            </a:pPr>
            <a:r>
              <a:rPr sz="2700" b="1" dirty="0">
                <a:solidFill>
                  <a:schemeClr val="accent2"/>
                </a:solidFill>
                <a:latin typeface="Arial" panose="020B0604020202020204" pitchFamily="34" charset="0"/>
                <a:ea typeface="+mn-ea"/>
                <a:cs typeface="Arial" panose="020B0604020202020204" pitchFamily="34" charset="0"/>
                <a:sym typeface="Gill Sans Light"/>
              </a:rPr>
              <a:t>What we will do instead:</a:t>
            </a:r>
          </a:p>
        </p:txBody>
      </p:sp>
      <p:sp>
        <p:nvSpPr>
          <p:cNvPr id="284" name="Arrow">
            <a:extLst>
              <a:ext uri="{FF2B5EF4-FFF2-40B4-BE49-F238E27FC236}">
                <a16:creationId xmlns:a16="http://schemas.microsoft.com/office/drawing/2014/main" id="{DC25AD13-A247-DF48-8B87-545939B01D02}"/>
              </a:ext>
            </a:extLst>
          </p:cNvPr>
          <p:cNvSpPr/>
          <p:nvPr/>
        </p:nvSpPr>
        <p:spPr>
          <a:xfrm rot="5400000">
            <a:off x="2172295" y="2606874"/>
            <a:ext cx="996554" cy="164306"/>
          </a:xfrm>
          <a:prstGeom prst="rightArrow">
            <a:avLst>
              <a:gd name="adj1" fmla="val 28322"/>
              <a:gd name="adj2" fmla="val 143071"/>
            </a:avLst>
          </a:prstGeom>
          <a:solidFill>
            <a:srgbClr val="AB1802"/>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31747" name="Time">
            <a:extLst>
              <a:ext uri="{FF2B5EF4-FFF2-40B4-BE49-F238E27FC236}">
                <a16:creationId xmlns:a16="http://schemas.microsoft.com/office/drawing/2014/main" id="{AADF7F03-98BE-934E-A311-4AF1971C6275}"/>
              </a:ext>
            </a:extLst>
          </p:cNvPr>
          <p:cNvSpPr txBox="1">
            <a:spLocks noChangeArrowheads="1"/>
          </p:cNvSpPr>
          <p:nvPr/>
        </p:nvSpPr>
        <p:spPr bwMode="auto">
          <a:xfrm>
            <a:off x="1933575" y="2362045"/>
            <a:ext cx="439340" cy="25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0092" tIns="20092" rIns="20092" bIns="20092" anchor="ctr">
            <a:spAutoFit/>
          </a:bodyPr>
          <a:lstStyle>
            <a:lvl1pPr>
              <a:spcBef>
                <a:spcPct val="20000"/>
              </a:spcBef>
              <a:buChar char="•"/>
              <a:defRPr sz="26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425"/>
              <a:t>Time</a:t>
            </a:r>
          </a:p>
        </p:txBody>
      </p:sp>
      <p:grpSp>
        <p:nvGrpSpPr>
          <p:cNvPr id="31748" name="Group 2">
            <a:extLst>
              <a:ext uri="{FF2B5EF4-FFF2-40B4-BE49-F238E27FC236}">
                <a16:creationId xmlns:a16="http://schemas.microsoft.com/office/drawing/2014/main" id="{B1FA0753-4AB8-BC41-AF05-E9ECC0EF4E8D}"/>
              </a:ext>
            </a:extLst>
          </p:cNvPr>
          <p:cNvGrpSpPr>
            <a:grpSpLocks/>
          </p:cNvGrpSpPr>
          <p:nvPr/>
        </p:nvGrpSpPr>
        <p:grpSpPr bwMode="auto">
          <a:xfrm>
            <a:off x="4291012" y="1626394"/>
            <a:ext cx="3033908" cy="2357438"/>
            <a:chOff x="4146034" y="1428708"/>
            <a:chExt cx="4097471" cy="3530909"/>
          </a:xfrm>
        </p:grpSpPr>
        <p:sp>
          <p:nvSpPr>
            <p:cNvPr id="286" name="Rectangle">
              <a:extLst>
                <a:ext uri="{FF2B5EF4-FFF2-40B4-BE49-F238E27FC236}">
                  <a16:creationId xmlns:a16="http://schemas.microsoft.com/office/drawing/2014/main" id="{0068FC4B-21C9-AB44-9DC7-26D8AAF77C07}"/>
                </a:ext>
              </a:extLst>
            </p:cNvPr>
            <p:cNvSpPr/>
            <p:nvPr/>
          </p:nvSpPr>
          <p:spPr>
            <a:xfrm>
              <a:off x="4766726" y="1903062"/>
              <a:ext cx="1099878" cy="148013"/>
            </a:xfrm>
            <a:prstGeom prst="rect">
              <a:avLst/>
            </a:prstGeom>
            <a:solidFill>
              <a:srgbClr val="FFFFFF"/>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87" name="Ballot">
              <a:extLst>
                <a:ext uri="{FF2B5EF4-FFF2-40B4-BE49-F238E27FC236}">
                  <a16:creationId xmlns:a16="http://schemas.microsoft.com/office/drawing/2014/main" id="{667B06BF-D06C-BB4F-B37F-CE3E8C6965C4}"/>
                </a:ext>
              </a:extLst>
            </p:cNvPr>
            <p:cNvSpPr/>
            <p:nvPr/>
          </p:nvSpPr>
          <p:spPr>
            <a:xfrm>
              <a:off x="4183019" y="1428708"/>
              <a:ext cx="438986" cy="5849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342"/>
                  </a:lnTo>
                  <a:lnTo>
                    <a:pt x="18478" y="0"/>
                  </a:lnTo>
                  <a:lnTo>
                    <a:pt x="0" y="0"/>
                  </a:lnTo>
                  <a:close/>
                  <a:moveTo>
                    <a:pt x="2780" y="2106"/>
                  </a:moveTo>
                  <a:lnTo>
                    <a:pt x="15405" y="2106"/>
                  </a:lnTo>
                  <a:lnTo>
                    <a:pt x="15405" y="4225"/>
                  </a:lnTo>
                  <a:lnTo>
                    <a:pt x="2780" y="4225"/>
                  </a:lnTo>
                  <a:lnTo>
                    <a:pt x="2780" y="2106"/>
                  </a:lnTo>
                  <a:close/>
                  <a:moveTo>
                    <a:pt x="17628" y="2106"/>
                  </a:moveTo>
                  <a:cubicBezTo>
                    <a:pt x="18408" y="2106"/>
                    <a:pt x="19040" y="2581"/>
                    <a:pt x="19040" y="3166"/>
                  </a:cubicBezTo>
                  <a:cubicBezTo>
                    <a:pt x="19040" y="3751"/>
                    <a:pt x="18408" y="4225"/>
                    <a:pt x="17628" y="4225"/>
                  </a:cubicBezTo>
                  <a:cubicBezTo>
                    <a:pt x="16849" y="4225"/>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4"/>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6"/>
                  </a:cubicBezTo>
                  <a:cubicBezTo>
                    <a:pt x="19040" y="12911"/>
                    <a:pt x="18408" y="13385"/>
                    <a:pt x="17628" y="13385"/>
                  </a:cubicBezTo>
                  <a:cubicBezTo>
                    <a:pt x="16849" y="13385"/>
                    <a:pt x="16217" y="12911"/>
                    <a:pt x="16217" y="12326"/>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solidFill>
              <a:srgbClr val="808785"/>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88" name="Ballot">
              <a:extLst>
                <a:ext uri="{FF2B5EF4-FFF2-40B4-BE49-F238E27FC236}">
                  <a16:creationId xmlns:a16="http://schemas.microsoft.com/office/drawing/2014/main" id="{7EC528ED-4094-C244-BE1E-7B7D487AE2B8}"/>
                </a:ext>
              </a:extLst>
            </p:cNvPr>
            <p:cNvSpPr/>
            <p:nvPr/>
          </p:nvSpPr>
          <p:spPr>
            <a:xfrm>
              <a:off x="5289329" y="1430492"/>
              <a:ext cx="438986" cy="5849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342"/>
                  </a:lnTo>
                  <a:lnTo>
                    <a:pt x="18478" y="0"/>
                  </a:lnTo>
                  <a:lnTo>
                    <a:pt x="0" y="0"/>
                  </a:lnTo>
                  <a:close/>
                  <a:moveTo>
                    <a:pt x="2780" y="2106"/>
                  </a:moveTo>
                  <a:lnTo>
                    <a:pt x="15405" y="2106"/>
                  </a:lnTo>
                  <a:lnTo>
                    <a:pt x="15405" y="4225"/>
                  </a:lnTo>
                  <a:lnTo>
                    <a:pt x="2780" y="4225"/>
                  </a:lnTo>
                  <a:lnTo>
                    <a:pt x="2780" y="2106"/>
                  </a:lnTo>
                  <a:close/>
                  <a:moveTo>
                    <a:pt x="17628" y="2106"/>
                  </a:moveTo>
                  <a:cubicBezTo>
                    <a:pt x="18408" y="2106"/>
                    <a:pt x="19040" y="2581"/>
                    <a:pt x="19040" y="3166"/>
                  </a:cubicBezTo>
                  <a:cubicBezTo>
                    <a:pt x="19040" y="3751"/>
                    <a:pt x="18408" y="4225"/>
                    <a:pt x="17628" y="4225"/>
                  </a:cubicBezTo>
                  <a:cubicBezTo>
                    <a:pt x="16849" y="4225"/>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4"/>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6"/>
                  </a:cubicBezTo>
                  <a:cubicBezTo>
                    <a:pt x="19040" y="12911"/>
                    <a:pt x="18408" y="13385"/>
                    <a:pt x="17628" y="13385"/>
                  </a:cubicBezTo>
                  <a:cubicBezTo>
                    <a:pt x="16849" y="13385"/>
                    <a:pt x="16217" y="12911"/>
                    <a:pt x="16217" y="12326"/>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solidFill>
              <a:srgbClr val="3C64F0"/>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89" name="Shopping Cart">
              <a:extLst>
                <a:ext uri="{FF2B5EF4-FFF2-40B4-BE49-F238E27FC236}">
                  <a16:creationId xmlns:a16="http://schemas.microsoft.com/office/drawing/2014/main" id="{01393AC6-7814-0747-BD2C-B211EB6AE65E}"/>
                </a:ext>
              </a:extLst>
            </p:cNvPr>
            <p:cNvSpPr/>
            <p:nvPr/>
          </p:nvSpPr>
          <p:spPr>
            <a:xfrm>
              <a:off x="5226616" y="2195522"/>
              <a:ext cx="593356" cy="545686"/>
            </a:xfrm>
            <a:custGeom>
              <a:avLst/>
              <a:gdLst/>
              <a:ahLst/>
              <a:cxnLst>
                <a:cxn ang="0">
                  <a:pos x="wd2" y="hd2"/>
                </a:cxn>
                <a:cxn ang="5400000">
                  <a:pos x="wd2" y="hd2"/>
                </a:cxn>
                <a:cxn ang="10800000">
                  <a:pos x="wd2" y="hd2"/>
                </a:cxn>
                <a:cxn ang="16200000">
                  <a:pos x="wd2" y="hd2"/>
                </a:cxn>
              </a:cxnLst>
              <a:rect l="0" t="0" r="r" b="b"/>
              <a:pathLst>
                <a:path w="21574" h="21600" extrusionOk="0">
                  <a:moveTo>
                    <a:pt x="767" y="0"/>
                  </a:moveTo>
                  <a:cubicBezTo>
                    <a:pt x="584" y="0"/>
                    <a:pt x="413" y="68"/>
                    <a:pt x="272" y="198"/>
                  </a:cubicBezTo>
                  <a:cubicBezTo>
                    <a:pt x="111" y="346"/>
                    <a:pt x="15" y="554"/>
                    <a:pt x="1" y="784"/>
                  </a:cubicBezTo>
                  <a:cubicBezTo>
                    <a:pt x="-26" y="1237"/>
                    <a:pt x="278" y="1628"/>
                    <a:pt x="693" y="1674"/>
                  </a:cubicBezTo>
                  <a:lnTo>
                    <a:pt x="3399" y="1971"/>
                  </a:lnTo>
                  <a:lnTo>
                    <a:pt x="6448" y="12924"/>
                  </a:lnTo>
                  <a:lnTo>
                    <a:pt x="4970" y="17349"/>
                  </a:lnTo>
                  <a:lnTo>
                    <a:pt x="4442" y="17349"/>
                  </a:lnTo>
                  <a:cubicBezTo>
                    <a:pt x="4270" y="17349"/>
                    <a:pt x="4130" y="17499"/>
                    <a:pt x="4130" y="17686"/>
                  </a:cubicBezTo>
                  <a:lnTo>
                    <a:pt x="4130" y="18243"/>
                  </a:lnTo>
                  <a:cubicBezTo>
                    <a:pt x="4125" y="18243"/>
                    <a:pt x="4120" y="18243"/>
                    <a:pt x="4115" y="18243"/>
                  </a:cubicBezTo>
                  <a:cubicBezTo>
                    <a:pt x="3270" y="18243"/>
                    <a:pt x="2583" y="18991"/>
                    <a:pt x="2583" y="19909"/>
                  </a:cubicBezTo>
                  <a:cubicBezTo>
                    <a:pt x="2583" y="20827"/>
                    <a:pt x="3270" y="21574"/>
                    <a:pt x="4115" y="21574"/>
                  </a:cubicBezTo>
                  <a:cubicBezTo>
                    <a:pt x="4959" y="21574"/>
                    <a:pt x="5646" y="20827"/>
                    <a:pt x="5646" y="19909"/>
                  </a:cubicBezTo>
                  <a:cubicBezTo>
                    <a:pt x="5646" y="19672"/>
                    <a:pt x="5601" y="19444"/>
                    <a:pt x="5512" y="19230"/>
                  </a:cubicBezTo>
                  <a:lnTo>
                    <a:pt x="5679" y="19094"/>
                  </a:lnTo>
                  <a:lnTo>
                    <a:pt x="5679" y="18026"/>
                  </a:lnTo>
                  <a:lnTo>
                    <a:pt x="18462" y="18026"/>
                  </a:lnTo>
                  <a:lnTo>
                    <a:pt x="18462" y="19094"/>
                  </a:lnTo>
                  <a:lnTo>
                    <a:pt x="18647" y="19247"/>
                  </a:lnTo>
                  <a:cubicBezTo>
                    <a:pt x="18556" y="19464"/>
                    <a:pt x="18510" y="19695"/>
                    <a:pt x="18510" y="19935"/>
                  </a:cubicBezTo>
                  <a:cubicBezTo>
                    <a:pt x="18510" y="20853"/>
                    <a:pt x="19198" y="21600"/>
                    <a:pt x="20043" y="21600"/>
                  </a:cubicBezTo>
                  <a:cubicBezTo>
                    <a:pt x="20887" y="21600"/>
                    <a:pt x="21574" y="20852"/>
                    <a:pt x="21574" y="19933"/>
                  </a:cubicBezTo>
                  <a:cubicBezTo>
                    <a:pt x="21574" y="19015"/>
                    <a:pt x="20887" y="18269"/>
                    <a:pt x="20043" y="18269"/>
                  </a:cubicBezTo>
                  <a:cubicBezTo>
                    <a:pt x="20036" y="18269"/>
                    <a:pt x="20029" y="18269"/>
                    <a:pt x="20022" y="18269"/>
                  </a:cubicBezTo>
                  <a:lnTo>
                    <a:pt x="20022" y="17686"/>
                  </a:lnTo>
                  <a:cubicBezTo>
                    <a:pt x="20022" y="17499"/>
                    <a:pt x="19882" y="17349"/>
                    <a:pt x="19710" y="17349"/>
                  </a:cubicBezTo>
                  <a:lnTo>
                    <a:pt x="11179" y="17349"/>
                  </a:lnTo>
                  <a:cubicBezTo>
                    <a:pt x="10281" y="17349"/>
                    <a:pt x="9550" y="16553"/>
                    <a:pt x="9550" y="15578"/>
                  </a:cubicBezTo>
                  <a:lnTo>
                    <a:pt x="9550" y="12821"/>
                  </a:lnTo>
                  <a:lnTo>
                    <a:pt x="20022" y="11026"/>
                  </a:lnTo>
                  <a:lnTo>
                    <a:pt x="20022" y="3120"/>
                  </a:lnTo>
                  <a:lnTo>
                    <a:pt x="3874" y="1342"/>
                  </a:lnTo>
                  <a:lnTo>
                    <a:pt x="3838" y="1207"/>
                  </a:lnTo>
                  <a:cubicBezTo>
                    <a:pt x="3687" y="664"/>
                    <a:pt x="3253" y="275"/>
                    <a:pt x="2734" y="215"/>
                  </a:cubicBezTo>
                  <a:cubicBezTo>
                    <a:pt x="2323" y="167"/>
                    <a:pt x="1374" y="63"/>
                    <a:pt x="846" y="6"/>
                  </a:cubicBezTo>
                  <a:cubicBezTo>
                    <a:pt x="820" y="3"/>
                    <a:pt x="793" y="0"/>
                    <a:pt x="767" y="0"/>
                  </a:cubicBezTo>
                  <a:close/>
                  <a:moveTo>
                    <a:pt x="770" y="677"/>
                  </a:moveTo>
                  <a:cubicBezTo>
                    <a:pt x="775" y="677"/>
                    <a:pt x="779" y="679"/>
                    <a:pt x="784" y="679"/>
                  </a:cubicBezTo>
                  <a:cubicBezTo>
                    <a:pt x="1196" y="724"/>
                    <a:pt x="2351" y="852"/>
                    <a:pt x="2667" y="888"/>
                  </a:cubicBezTo>
                  <a:cubicBezTo>
                    <a:pt x="2890" y="914"/>
                    <a:pt x="3083" y="1055"/>
                    <a:pt x="3188" y="1265"/>
                  </a:cubicBezTo>
                  <a:lnTo>
                    <a:pt x="755" y="997"/>
                  </a:lnTo>
                  <a:cubicBezTo>
                    <a:pt x="674" y="988"/>
                    <a:pt x="616" y="909"/>
                    <a:pt x="624" y="821"/>
                  </a:cubicBezTo>
                  <a:cubicBezTo>
                    <a:pt x="632" y="739"/>
                    <a:pt x="695" y="677"/>
                    <a:pt x="770" y="677"/>
                  </a:cubicBezTo>
                  <a:close/>
                  <a:moveTo>
                    <a:pt x="4070" y="2045"/>
                  </a:moveTo>
                  <a:lnTo>
                    <a:pt x="5402" y="2191"/>
                  </a:lnTo>
                  <a:lnTo>
                    <a:pt x="6101" y="5250"/>
                  </a:lnTo>
                  <a:lnTo>
                    <a:pt x="4956" y="5224"/>
                  </a:lnTo>
                  <a:lnTo>
                    <a:pt x="4070" y="2045"/>
                  </a:lnTo>
                  <a:close/>
                  <a:moveTo>
                    <a:pt x="5747" y="2230"/>
                  </a:moveTo>
                  <a:lnTo>
                    <a:pt x="7050" y="2374"/>
                  </a:lnTo>
                  <a:lnTo>
                    <a:pt x="7641" y="5285"/>
                  </a:lnTo>
                  <a:lnTo>
                    <a:pt x="6441" y="5257"/>
                  </a:lnTo>
                  <a:lnTo>
                    <a:pt x="5747" y="2230"/>
                  </a:lnTo>
                  <a:close/>
                  <a:moveTo>
                    <a:pt x="7394" y="2411"/>
                  </a:moveTo>
                  <a:lnTo>
                    <a:pt x="8657" y="2549"/>
                  </a:lnTo>
                  <a:lnTo>
                    <a:pt x="9152" y="5319"/>
                  </a:lnTo>
                  <a:lnTo>
                    <a:pt x="7977" y="5293"/>
                  </a:lnTo>
                  <a:lnTo>
                    <a:pt x="7394" y="2411"/>
                  </a:lnTo>
                  <a:close/>
                  <a:moveTo>
                    <a:pt x="8997" y="2588"/>
                  </a:moveTo>
                  <a:lnTo>
                    <a:pt x="10269" y="2728"/>
                  </a:lnTo>
                  <a:lnTo>
                    <a:pt x="10671" y="5354"/>
                  </a:lnTo>
                  <a:lnTo>
                    <a:pt x="9486" y="5326"/>
                  </a:lnTo>
                  <a:lnTo>
                    <a:pt x="8997" y="2588"/>
                  </a:lnTo>
                  <a:close/>
                  <a:moveTo>
                    <a:pt x="10607" y="2766"/>
                  </a:moveTo>
                  <a:lnTo>
                    <a:pt x="11866" y="2904"/>
                  </a:lnTo>
                  <a:lnTo>
                    <a:pt x="12176" y="5388"/>
                  </a:lnTo>
                  <a:lnTo>
                    <a:pt x="11002" y="5362"/>
                  </a:lnTo>
                  <a:lnTo>
                    <a:pt x="10607" y="2766"/>
                  </a:lnTo>
                  <a:close/>
                  <a:moveTo>
                    <a:pt x="12201" y="2941"/>
                  </a:moveTo>
                  <a:lnTo>
                    <a:pt x="13399" y="3072"/>
                  </a:lnTo>
                  <a:lnTo>
                    <a:pt x="13641" y="5421"/>
                  </a:lnTo>
                  <a:lnTo>
                    <a:pt x="12508" y="5395"/>
                  </a:lnTo>
                  <a:lnTo>
                    <a:pt x="12201" y="2941"/>
                  </a:lnTo>
                  <a:close/>
                  <a:moveTo>
                    <a:pt x="13732" y="3109"/>
                  </a:moveTo>
                  <a:lnTo>
                    <a:pt x="15026" y="3251"/>
                  </a:lnTo>
                  <a:lnTo>
                    <a:pt x="15176" y="5457"/>
                  </a:lnTo>
                  <a:lnTo>
                    <a:pt x="13970" y="5429"/>
                  </a:lnTo>
                  <a:lnTo>
                    <a:pt x="13732" y="3109"/>
                  </a:lnTo>
                  <a:close/>
                  <a:moveTo>
                    <a:pt x="15358" y="3288"/>
                  </a:moveTo>
                  <a:lnTo>
                    <a:pt x="16540" y="3419"/>
                  </a:lnTo>
                  <a:lnTo>
                    <a:pt x="16628" y="5491"/>
                  </a:lnTo>
                  <a:lnTo>
                    <a:pt x="15504" y="5464"/>
                  </a:lnTo>
                  <a:lnTo>
                    <a:pt x="15358" y="3288"/>
                  </a:lnTo>
                  <a:close/>
                  <a:moveTo>
                    <a:pt x="16868" y="3454"/>
                  </a:moveTo>
                  <a:lnTo>
                    <a:pt x="18183" y="3600"/>
                  </a:lnTo>
                  <a:lnTo>
                    <a:pt x="18180" y="5526"/>
                  </a:lnTo>
                  <a:lnTo>
                    <a:pt x="16956" y="5498"/>
                  </a:lnTo>
                  <a:lnTo>
                    <a:pt x="16868" y="3454"/>
                  </a:lnTo>
                  <a:close/>
                  <a:moveTo>
                    <a:pt x="18511" y="3635"/>
                  </a:moveTo>
                  <a:lnTo>
                    <a:pt x="19399" y="3733"/>
                  </a:lnTo>
                  <a:lnTo>
                    <a:pt x="19399" y="5554"/>
                  </a:lnTo>
                  <a:lnTo>
                    <a:pt x="18508" y="5533"/>
                  </a:lnTo>
                  <a:lnTo>
                    <a:pt x="18511" y="3635"/>
                  </a:lnTo>
                  <a:close/>
                  <a:moveTo>
                    <a:pt x="5055" y="5582"/>
                  </a:moveTo>
                  <a:lnTo>
                    <a:pt x="6183" y="5606"/>
                  </a:lnTo>
                  <a:lnTo>
                    <a:pt x="6964" y="9018"/>
                  </a:lnTo>
                  <a:lnTo>
                    <a:pt x="6034" y="9096"/>
                  </a:lnTo>
                  <a:lnTo>
                    <a:pt x="5055" y="5582"/>
                  </a:lnTo>
                  <a:close/>
                  <a:moveTo>
                    <a:pt x="6521" y="5616"/>
                  </a:moveTo>
                  <a:lnTo>
                    <a:pt x="7713" y="5642"/>
                  </a:lnTo>
                  <a:lnTo>
                    <a:pt x="8374" y="8900"/>
                  </a:lnTo>
                  <a:lnTo>
                    <a:pt x="7294" y="8990"/>
                  </a:lnTo>
                  <a:lnTo>
                    <a:pt x="6521" y="5616"/>
                  </a:lnTo>
                  <a:close/>
                  <a:moveTo>
                    <a:pt x="8049" y="5649"/>
                  </a:moveTo>
                  <a:lnTo>
                    <a:pt x="9217" y="5677"/>
                  </a:lnTo>
                  <a:lnTo>
                    <a:pt x="9771" y="8781"/>
                  </a:lnTo>
                  <a:lnTo>
                    <a:pt x="8703" y="8872"/>
                  </a:lnTo>
                  <a:lnTo>
                    <a:pt x="8049" y="5649"/>
                  </a:lnTo>
                  <a:close/>
                  <a:moveTo>
                    <a:pt x="9552" y="5685"/>
                  </a:moveTo>
                  <a:lnTo>
                    <a:pt x="10724" y="5711"/>
                  </a:lnTo>
                  <a:lnTo>
                    <a:pt x="11174" y="8663"/>
                  </a:lnTo>
                  <a:lnTo>
                    <a:pt x="10099" y="8753"/>
                  </a:lnTo>
                  <a:lnTo>
                    <a:pt x="9552" y="5685"/>
                  </a:lnTo>
                  <a:close/>
                  <a:moveTo>
                    <a:pt x="11057" y="5718"/>
                  </a:moveTo>
                  <a:lnTo>
                    <a:pt x="12221" y="5744"/>
                  </a:lnTo>
                  <a:lnTo>
                    <a:pt x="12573" y="8544"/>
                  </a:lnTo>
                  <a:lnTo>
                    <a:pt x="11502" y="8635"/>
                  </a:lnTo>
                  <a:lnTo>
                    <a:pt x="11057" y="5718"/>
                  </a:lnTo>
                  <a:close/>
                  <a:moveTo>
                    <a:pt x="12552" y="5752"/>
                  </a:moveTo>
                  <a:lnTo>
                    <a:pt x="13679" y="5778"/>
                  </a:lnTo>
                  <a:lnTo>
                    <a:pt x="13952" y="8428"/>
                  </a:lnTo>
                  <a:lnTo>
                    <a:pt x="12899" y="8518"/>
                  </a:lnTo>
                  <a:lnTo>
                    <a:pt x="12552" y="5752"/>
                  </a:lnTo>
                  <a:close/>
                  <a:moveTo>
                    <a:pt x="14008" y="5785"/>
                  </a:moveTo>
                  <a:lnTo>
                    <a:pt x="15200" y="5813"/>
                  </a:lnTo>
                  <a:lnTo>
                    <a:pt x="15368" y="8309"/>
                  </a:lnTo>
                  <a:lnTo>
                    <a:pt x="14278" y="8400"/>
                  </a:lnTo>
                  <a:lnTo>
                    <a:pt x="14008" y="5785"/>
                  </a:lnTo>
                  <a:close/>
                  <a:moveTo>
                    <a:pt x="15528" y="5821"/>
                  </a:moveTo>
                  <a:lnTo>
                    <a:pt x="16643" y="5847"/>
                  </a:lnTo>
                  <a:lnTo>
                    <a:pt x="16745" y="8193"/>
                  </a:lnTo>
                  <a:lnTo>
                    <a:pt x="15694" y="8281"/>
                  </a:lnTo>
                  <a:lnTo>
                    <a:pt x="15528" y="5821"/>
                  </a:lnTo>
                  <a:close/>
                  <a:moveTo>
                    <a:pt x="16971" y="5854"/>
                  </a:moveTo>
                  <a:lnTo>
                    <a:pt x="18180" y="5881"/>
                  </a:lnTo>
                  <a:lnTo>
                    <a:pt x="18175" y="8072"/>
                  </a:lnTo>
                  <a:lnTo>
                    <a:pt x="17071" y="8165"/>
                  </a:lnTo>
                  <a:lnTo>
                    <a:pt x="16971" y="5854"/>
                  </a:lnTo>
                  <a:close/>
                  <a:moveTo>
                    <a:pt x="18506" y="5888"/>
                  </a:moveTo>
                  <a:lnTo>
                    <a:pt x="19399" y="5909"/>
                  </a:lnTo>
                  <a:lnTo>
                    <a:pt x="19399" y="7969"/>
                  </a:lnTo>
                  <a:lnTo>
                    <a:pt x="18503" y="8044"/>
                  </a:lnTo>
                  <a:lnTo>
                    <a:pt x="18506" y="5888"/>
                  </a:lnTo>
                  <a:close/>
                  <a:moveTo>
                    <a:pt x="19399" y="8325"/>
                  </a:moveTo>
                  <a:lnTo>
                    <a:pt x="19399" y="10447"/>
                  </a:lnTo>
                  <a:lnTo>
                    <a:pt x="18496" y="10602"/>
                  </a:lnTo>
                  <a:lnTo>
                    <a:pt x="18501" y="8400"/>
                  </a:lnTo>
                  <a:lnTo>
                    <a:pt x="19399" y="8325"/>
                  </a:lnTo>
                  <a:close/>
                  <a:moveTo>
                    <a:pt x="18175" y="8428"/>
                  </a:moveTo>
                  <a:lnTo>
                    <a:pt x="18170" y="10658"/>
                  </a:lnTo>
                  <a:lnTo>
                    <a:pt x="17184" y="10826"/>
                  </a:lnTo>
                  <a:lnTo>
                    <a:pt x="17086" y="8519"/>
                  </a:lnTo>
                  <a:lnTo>
                    <a:pt x="18175" y="8428"/>
                  </a:lnTo>
                  <a:close/>
                  <a:moveTo>
                    <a:pt x="16760" y="8547"/>
                  </a:moveTo>
                  <a:lnTo>
                    <a:pt x="16860" y="10882"/>
                  </a:lnTo>
                  <a:lnTo>
                    <a:pt x="15881" y="11050"/>
                  </a:lnTo>
                  <a:lnTo>
                    <a:pt x="15718" y="8635"/>
                  </a:lnTo>
                  <a:lnTo>
                    <a:pt x="16760" y="8547"/>
                  </a:lnTo>
                  <a:close/>
                  <a:moveTo>
                    <a:pt x="15392" y="8663"/>
                  </a:moveTo>
                  <a:lnTo>
                    <a:pt x="15557" y="11106"/>
                  </a:lnTo>
                  <a:lnTo>
                    <a:pt x="14575" y="11274"/>
                  </a:lnTo>
                  <a:lnTo>
                    <a:pt x="14314" y="8755"/>
                  </a:lnTo>
                  <a:lnTo>
                    <a:pt x="15392" y="8663"/>
                  </a:lnTo>
                  <a:close/>
                  <a:moveTo>
                    <a:pt x="13988" y="8781"/>
                  </a:moveTo>
                  <a:lnTo>
                    <a:pt x="14250" y="11330"/>
                  </a:lnTo>
                  <a:lnTo>
                    <a:pt x="13273" y="11496"/>
                  </a:lnTo>
                  <a:lnTo>
                    <a:pt x="12944" y="8870"/>
                  </a:lnTo>
                  <a:lnTo>
                    <a:pt x="13988" y="8781"/>
                  </a:lnTo>
                  <a:close/>
                  <a:moveTo>
                    <a:pt x="12618" y="8898"/>
                  </a:moveTo>
                  <a:lnTo>
                    <a:pt x="12951" y="11552"/>
                  </a:lnTo>
                  <a:lnTo>
                    <a:pt x="11972" y="11720"/>
                  </a:lnTo>
                  <a:lnTo>
                    <a:pt x="11555" y="8988"/>
                  </a:lnTo>
                  <a:lnTo>
                    <a:pt x="12618" y="8898"/>
                  </a:lnTo>
                  <a:close/>
                  <a:moveTo>
                    <a:pt x="11227" y="9014"/>
                  </a:moveTo>
                  <a:lnTo>
                    <a:pt x="11648" y="11776"/>
                  </a:lnTo>
                  <a:lnTo>
                    <a:pt x="10671" y="11944"/>
                  </a:lnTo>
                  <a:lnTo>
                    <a:pt x="10163" y="9105"/>
                  </a:lnTo>
                  <a:lnTo>
                    <a:pt x="11227" y="9014"/>
                  </a:lnTo>
                  <a:close/>
                  <a:moveTo>
                    <a:pt x="9835" y="9132"/>
                  </a:moveTo>
                  <a:lnTo>
                    <a:pt x="10348" y="11998"/>
                  </a:lnTo>
                  <a:lnTo>
                    <a:pt x="9371" y="12166"/>
                  </a:lnTo>
                  <a:lnTo>
                    <a:pt x="8774" y="9221"/>
                  </a:lnTo>
                  <a:lnTo>
                    <a:pt x="9835" y="9132"/>
                  </a:lnTo>
                  <a:close/>
                  <a:moveTo>
                    <a:pt x="8444" y="9249"/>
                  </a:moveTo>
                  <a:lnTo>
                    <a:pt x="9047" y="12222"/>
                  </a:lnTo>
                  <a:lnTo>
                    <a:pt x="8072" y="12388"/>
                  </a:lnTo>
                  <a:lnTo>
                    <a:pt x="7375" y="9341"/>
                  </a:lnTo>
                  <a:lnTo>
                    <a:pt x="8444" y="9249"/>
                  </a:lnTo>
                  <a:close/>
                  <a:moveTo>
                    <a:pt x="7043" y="9369"/>
                  </a:moveTo>
                  <a:lnTo>
                    <a:pt x="7747" y="12444"/>
                  </a:lnTo>
                  <a:lnTo>
                    <a:pt x="7000" y="12573"/>
                  </a:lnTo>
                  <a:lnTo>
                    <a:pt x="6130" y="9445"/>
                  </a:lnTo>
                  <a:lnTo>
                    <a:pt x="7043" y="9369"/>
                  </a:lnTo>
                  <a:close/>
                  <a:moveTo>
                    <a:pt x="8927" y="12929"/>
                  </a:moveTo>
                  <a:lnTo>
                    <a:pt x="8927" y="15578"/>
                  </a:lnTo>
                  <a:cubicBezTo>
                    <a:pt x="8927" y="16249"/>
                    <a:pt x="9179" y="16887"/>
                    <a:pt x="9625" y="17349"/>
                  </a:cubicBezTo>
                  <a:lnTo>
                    <a:pt x="5632" y="17349"/>
                  </a:lnTo>
                  <a:lnTo>
                    <a:pt x="6999" y="13260"/>
                  </a:lnTo>
                  <a:lnTo>
                    <a:pt x="8927" y="12929"/>
                  </a:lnTo>
                  <a:close/>
                  <a:moveTo>
                    <a:pt x="4115" y="18922"/>
                  </a:moveTo>
                  <a:cubicBezTo>
                    <a:pt x="4120" y="18922"/>
                    <a:pt x="4125" y="18922"/>
                    <a:pt x="4130" y="18922"/>
                  </a:cubicBezTo>
                  <a:lnTo>
                    <a:pt x="4130" y="19144"/>
                  </a:lnTo>
                  <a:lnTo>
                    <a:pt x="3761" y="19639"/>
                  </a:lnTo>
                  <a:cubicBezTo>
                    <a:pt x="3631" y="19820"/>
                    <a:pt x="3652" y="20081"/>
                    <a:pt x="3811" y="20232"/>
                  </a:cubicBezTo>
                  <a:cubicBezTo>
                    <a:pt x="3876" y="20295"/>
                    <a:pt x="3956" y="20327"/>
                    <a:pt x="4039" y="20327"/>
                  </a:cubicBezTo>
                  <a:cubicBezTo>
                    <a:pt x="4127" y="20327"/>
                    <a:pt x="4215" y="20292"/>
                    <a:pt x="4295" y="20225"/>
                  </a:cubicBezTo>
                  <a:lnTo>
                    <a:pt x="4992" y="19655"/>
                  </a:lnTo>
                  <a:cubicBezTo>
                    <a:pt x="5013" y="19739"/>
                    <a:pt x="5023" y="19824"/>
                    <a:pt x="5023" y="19909"/>
                  </a:cubicBezTo>
                  <a:cubicBezTo>
                    <a:pt x="5023" y="20453"/>
                    <a:pt x="4615" y="20895"/>
                    <a:pt x="4115" y="20895"/>
                  </a:cubicBezTo>
                  <a:cubicBezTo>
                    <a:pt x="3614" y="20895"/>
                    <a:pt x="3206" y="20453"/>
                    <a:pt x="3206" y="19909"/>
                  </a:cubicBezTo>
                  <a:cubicBezTo>
                    <a:pt x="3206" y="19365"/>
                    <a:pt x="3614" y="18922"/>
                    <a:pt x="4115" y="18922"/>
                  </a:cubicBezTo>
                  <a:close/>
                  <a:moveTo>
                    <a:pt x="20022" y="18948"/>
                  </a:moveTo>
                  <a:cubicBezTo>
                    <a:pt x="20029" y="18948"/>
                    <a:pt x="20036" y="18948"/>
                    <a:pt x="20043" y="18948"/>
                  </a:cubicBezTo>
                  <a:cubicBezTo>
                    <a:pt x="20543" y="18948"/>
                    <a:pt x="20949" y="19391"/>
                    <a:pt x="20949" y="19935"/>
                  </a:cubicBezTo>
                  <a:cubicBezTo>
                    <a:pt x="20949" y="20479"/>
                    <a:pt x="20543" y="20921"/>
                    <a:pt x="20043" y="20921"/>
                  </a:cubicBezTo>
                  <a:cubicBezTo>
                    <a:pt x="19542" y="20921"/>
                    <a:pt x="19134" y="20479"/>
                    <a:pt x="19134" y="19935"/>
                  </a:cubicBezTo>
                  <a:cubicBezTo>
                    <a:pt x="19134" y="19847"/>
                    <a:pt x="19145" y="19757"/>
                    <a:pt x="19167" y="19670"/>
                  </a:cubicBezTo>
                  <a:lnTo>
                    <a:pt x="19844" y="20223"/>
                  </a:lnTo>
                  <a:cubicBezTo>
                    <a:pt x="19924" y="20291"/>
                    <a:pt x="20013" y="20327"/>
                    <a:pt x="20101" y="20327"/>
                  </a:cubicBezTo>
                  <a:cubicBezTo>
                    <a:pt x="20184" y="20327"/>
                    <a:pt x="20262" y="20295"/>
                    <a:pt x="20328" y="20232"/>
                  </a:cubicBezTo>
                  <a:cubicBezTo>
                    <a:pt x="20486" y="20080"/>
                    <a:pt x="20510" y="19819"/>
                    <a:pt x="20379" y="19637"/>
                  </a:cubicBezTo>
                  <a:lnTo>
                    <a:pt x="20022" y="19163"/>
                  </a:lnTo>
                  <a:lnTo>
                    <a:pt x="20022" y="18948"/>
                  </a:lnTo>
                  <a:close/>
                </a:path>
              </a:pathLst>
            </a:custGeom>
            <a:solidFill>
              <a:srgbClr val="AB1802"/>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90" name="Shopping Cart">
              <a:extLst>
                <a:ext uri="{FF2B5EF4-FFF2-40B4-BE49-F238E27FC236}">
                  <a16:creationId xmlns:a16="http://schemas.microsoft.com/office/drawing/2014/main" id="{4E26ECD0-8FB0-A244-AE03-AF78400B4E3A}"/>
                </a:ext>
              </a:extLst>
            </p:cNvPr>
            <p:cNvSpPr/>
            <p:nvPr/>
          </p:nvSpPr>
          <p:spPr>
            <a:xfrm>
              <a:off x="4245731" y="2336402"/>
              <a:ext cx="315170" cy="290675"/>
            </a:xfrm>
            <a:custGeom>
              <a:avLst/>
              <a:gdLst/>
              <a:ahLst/>
              <a:cxnLst>
                <a:cxn ang="0">
                  <a:pos x="wd2" y="hd2"/>
                </a:cxn>
                <a:cxn ang="5400000">
                  <a:pos x="wd2" y="hd2"/>
                </a:cxn>
                <a:cxn ang="10800000">
                  <a:pos x="wd2" y="hd2"/>
                </a:cxn>
                <a:cxn ang="16200000">
                  <a:pos x="wd2" y="hd2"/>
                </a:cxn>
              </a:cxnLst>
              <a:rect l="0" t="0" r="r" b="b"/>
              <a:pathLst>
                <a:path w="21574" h="21600" extrusionOk="0">
                  <a:moveTo>
                    <a:pt x="767" y="0"/>
                  </a:moveTo>
                  <a:cubicBezTo>
                    <a:pt x="584" y="0"/>
                    <a:pt x="413" y="68"/>
                    <a:pt x="272" y="198"/>
                  </a:cubicBezTo>
                  <a:cubicBezTo>
                    <a:pt x="111" y="346"/>
                    <a:pt x="15" y="554"/>
                    <a:pt x="1" y="784"/>
                  </a:cubicBezTo>
                  <a:cubicBezTo>
                    <a:pt x="-26" y="1237"/>
                    <a:pt x="278" y="1628"/>
                    <a:pt x="693" y="1674"/>
                  </a:cubicBezTo>
                  <a:lnTo>
                    <a:pt x="3399" y="1971"/>
                  </a:lnTo>
                  <a:lnTo>
                    <a:pt x="6448" y="12924"/>
                  </a:lnTo>
                  <a:lnTo>
                    <a:pt x="4970" y="17349"/>
                  </a:lnTo>
                  <a:lnTo>
                    <a:pt x="4442" y="17349"/>
                  </a:lnTo>
                  <a:cubicBezTo>
                    <a:pt x="4270" y="17349"/>
                    <a:pt x="4130" y="17499"/>
                    <a:pt x="4130" y="17686"/>
                  </a:cubicBezTo>
                  <a:lnTo>
                    <a:pt x="4130" y="18243"/>
                  </a:lnTo>
                  <a:cubicBezTo>
                    <a:pt x="4125" y="18243"/>
                    <a:pt x="4120" y="18243"/>
                    <a:pt x="4115" y="18243"/>
                  </a:cubicBezTo>
                  <a:cubicBezTo>
                    <a:pt x="3270" y="18243"/>
                    <a:pt x="2583" y="18991"/>
                    <a:pt x="2583" y="19909"/>
                  </a:cubicBezTo>
                  <a:cubicBezTo>
                    <a:pt x="2583" y="20827"/>
                    <a:pt x="3270" y="21574"/>
                    <a:pt x="4115" y="21574"/>
                  </a:cubicBezTo>
                  <a:cubicBezTo>
                    <a:pt x="4959" y="21574"/>
                    <a:pt x="5646" y="20827"/>
                    <a:pt x="5646" y="19909"/>
                  </a:cubicBezTo>
                  <a:cubicBezTo>
                    <a:pt x="5646" y="19672"/>
                    <a:pt x="5601" y="19444"/>
                    <a:pt x="5512" y="19230"/>
                  </a:cubicBezTo>
                  <a:lnTo>
                    <a:pt x="5679" y="19094"/>
                  </a:lnTo>
                  <a:lnTo>
                    <a:pt x="5679" y="18026"/>
                  </a:lnTo>
                  <a:lnTo>
                    <a:pt x="18462" y="18026"/>
                  </a:lnTo>
                  <a:lnTo>
                    <a:pt x="18462" y="19094"/>
                  </a:lnTo>
                  <a:lnTo>
                    <a:pt x="18647" y="19247"/>
                  </a:lnTo>
                  <a:cubicBezTo>
                    <a:pt x="18556" y="19464"/>
                    <a:pt x="18510" y="19695"/>
                    <a:pt x="18510" y="19935"/>
                  </a:cubicBezTo>
                  <a:cubicBezTo>
                    <a:pt x="18510" y="20853"/>
                    <a:pt x="19198" y="21600"/>
                    <a:pt x="20043" y="21600"/>
                  </a:cubicBezTo>
                  <a:cubicBezTo>
                    <a:pt x="20887" y="21600"/>
                    <a:pt x="21574" y="20852"/>
                    <a:pt x="21574" y="19933"/>
                  </a:cubicBezTo>
                  <a:cubicBezTo>
                    <a:pt x="21574" y="19015"/>
                    <a:pt x="20887" y="18269"/>
                    <a:pt x="20043" y="18269"/>
                  </a:cubicBezTo>
                  <a:cubicBezTo>
                    <a:pt x="20036" y="18269"/>
                    <a:pt x="20029" y="18269"/>
                    <a:pt x="20022" y="18269"/>
                  </a:cubicBezTo>
                  <a:lnTo>
                    <a:pt x="20022" y="17686"/>
                  </a:lnTo>
                  <a:cubicBezTo>
                    <a:pt x="20022" y="17499"/>
                    <a:pt x="19882" y="17349"/>
                    <a:pt x="19710" y="17349"/>
                  </a:cubicBezTo>
                  <a:lnTo>
                    <a:pt x="11179" y="17349"/>
                  </a:lnTo>
                  <a:cubicBezTo>
                    <a:pt x="10281" y="17349"/>
                    <a:pt x="9550" y="16553"/>
                    <a:pt x="9550" y="15578"/>
                  </a:cubicBezTo>
                  <a:lnTo>
                    <a:pt x="9550" y="12821"/>
                  </a:lnTo>
                  <a:lnTo>
                    <a:pt x="20022" y="11026"/>
                  </a:lnTo>
                  <a:lnTo>
                    <a:pt x="20022" y="3120"/>
                  </a:lnTo>
                  <a:lnTo>
                    <a:pt x="3874" y="1342"/>
                  </a:lnTo>
                  <a:lnTo>
                    <a:pt x="3838" y="1207"/>
                  </a:lnTo>
                  <a:cubicBezTo>
                    <a:pt x="3687" y="664"/>
                    <a:pt x="3253" y="275"/>
                    <a:pt x="2734" y="215"/>
                  </a:cubicBezTo>
                  <a:cubicBezTo>
                    <a:pt x="2323" y="167"/>
                    <a:pt x="1374" y="63"/>
                    <a:pt x="846" y="6"/>
                  </a:cubicBezTo>
                  <a:cubicBezTo>
                    <a:pt x="820" y="3"/>
                    <a:pt x="793" y="0"/>
                    <a:pt x="767" y="0"/>
                  </a:cubicBezTo>
                  <a:close/>
                  <a:moveTo>
                    <a:pt x="770" y="677"/>
                  </a:moveTo>
                  <a:cubicBezTo>
                    <a:pt x="775" y="677"/>
                    <a:pt x="779" y="679"/>
                    <a:pt x="784" y="679"/>
                  </a:cubicBezTo>
                  <a:cubicBezTo>
                    <a:pt x="1196" y="724"/>
                    <a:pt x="2351" y="852"/>
                    <a:pt x="2667" y="888"/>
                  </a:cubicBezTo>
                  <a:cubicBezTo>
                    <a:pt x="2890" y="914"/>
                    <a:pt x="3083" y="1055"/>
                    <a:pt x="3188" y="1265"/>
                  </a:cubicBezTo>
                  <a:lnTo>
                    <a:pt x="755" y="997"/>
                  </a:lnTo>
                  <a:cubicBezTo>
                    <a:pt x="674" y="988"/>
                    <a:pt x="616" y="909"/>
                    <a:pt x="624" y="821"/>
                  </a:cubicBezTo>
                  <a:cubicBezTo>
                    <a:pt x="632" y="739"/>
                    <a:pt x="695" y="677"/>
                    <a:pt x="770" y="677"/>
                  </a:cubicBezTo>
                  <a:close/>
                  <a:moveTo>
                    <a:pt x="4070" y="2045"/>
                  </a:moveTo>
                  <a:lnTo>
                    <a:pt x="5402" y="2191"/>
                  </a:lnTo>
                  <a:lnTo>
                    <a:pt x="6101" y="5250"/>
                  </a:lnTo>
                  <a:lnTo>
                    <a:pt x="4956" y="5224"/>
                  </a:lnTo>
                  <a:lnTo>
                    <a:pt x="4070" y="2045"/>
                  </a:lnTo>
                  <a:close/>
                  <a:moveTo>
                    <a:pt x="5747" y="2230"/>
                  </a:moveTo>
                  <a:lnTo>
                    <a:pt x="7050" y="2374"/>
                  </a:lnTo>
                  <a:lnTo>
                    <a:pt x="7641" y="5285"/>
                  </a:lnTo>
                  <a:lnTo>
                    <a:pt x="6441" y="5257"/>
                  </a:lnTo>
                  <a:lnTo>
                    <a:pt x="5747" y="2230"/>
                  </a:lnTo>
                  <a:close/>
                  <a:moveTo>
                    <a:pt x="7394" y="2411"/>
                  </a:moveTo>
                  <a:lnTo>
                    <a:pt x="8657" y="2549"/>
                  </a:lnTo>
                  <a:lnTo>
                    <a:pt x="9152" y="5319"/>
                  </a:lnTo>
                  <a:lnTo>
                    <a:pt x="7977" y="5293"/>
                  </a:lnTo>
                  <a:lnTo>
                    <a:pt x="7394" y="2411"/>
                  </a:lnTo>
                  <a:close/>
                  <a:moveTo>
                    <a:pt x="8997" y="2588"/>
                  </a:moveTo>
                  <a:lnTo>
                    <a:pt x="10269" y="2728"/>
                  </a:lnTo>
                  <a:lnTo>
                    <a:pt x="10671" y="5354"/>
                  </a:lnTo>
                  <a:lnTo>
                    <a:pt x="9486" y="5326"/>
                  </a:lnTo>
                  <a:lnTo>
                    <a:pt x="8997" y="2588"/>
                  </a:lnTo>
                  <a:close/>
                  <a:moveTo>
                    <a:pt x="10607" y="2766"/>
                  </a:moveTo>
                  <a:lnTo>
                    <a:pt x="11866" y="2904"/>
                  </a:lnTo>
                  <a:lnTo>
                    <a:pt x="12176" y="5388"/>
                  </a:lnTo>
                  <a:lnTo>
                    <a:pt x="11002" y="5362"/>
                  </a:lnTo>
                  <a:lnTo>
                    <a:pt x="10607" y="2766"/>
                  </a:lnTo>
                  <a:close/>
                  <a:moveTo>
                    <a:pt x="12201" y="2941"/>
                  </a:moveTo>
                  <a:lnTo>
                    <a:pt x="13399" y="3072"/>
                  </a:lnTo>
                  <a:lnTo>
                    <a:pt x="13641" y="5421"/>
                  </a:lnTo>
                  <a:lnTo>
                    <a:pt x="12508" y="5395"/>
                  </a:lnTo>
                  <a:lnTo>
                    <a:pt x="12201" y="2941"/>
                  </a:lnTo>
                  <a:close/>
                  <a:moveTo>
                    <a:pt x="13732" y="3109"/>
                  </a:moveTo>
                  <a:lnTo>
                    <a:pt x="15026" y="3251"/>
                  </a:lnTo>
                  <a:lnTo>
                    <a:pt x="15176" y="5457"/>
                  </a:lnTo>
                  <a:lnTo>
                    <a:pt x="13970" y="5429"/>
                  </a:lnTo>
                  <a:lnTo>
                    <a:pt x="13732" y="3109"/>
                  </a:lnTo>
                  <a:close/>
                  <a:moveTo>
                    <a:pt x="15358" y="3288"/>
                  </a:moveTo>
                  <a:lnTo>
                    <a:pt x="16540" y="3419"/>
                  </a:lnTo>
                  <a:lnTo>
                    <a:pt x="16628" y="5491"/>
                  </a:lnTo>
                  <a:lnTo>
                    <a:pt x="15504" y="5464"/>
                  </a:lnTo>
                  <a:lnTo>
                    <a:pt x="15358" y="3288"/>
                  </a:lnTo>
                  <a:close/>
                  <a:moveTo>
                    <a:pt x="16868" y="3454"/>
                  </a:moveTo>
                  <a:lnTo>
                    <a:pt x="18183" y="3600"/>
                  </a:lnTo>
                  <a:lnTo>
                    <a:pt x="18180" y="5526"/>
                  </a:lnTo>
                  <a:lnTo>
                    <a:pt x="16956" y="5498"/>
                  </a:lnTo>
                  <a:lnTo>
                    <a:pt x="16868" y="3454"/>
                  </a:lnTo>
                  <a:close/>
                  <a:moveTo>
                    <a:pt x="18511" y="3635"/>
                  </a:moveTo>
                  <a:lnTo>
                    <a:pt x="19399" y="3733"/>
                  </a:lnTo>
                  <a:lnTo>
                    <a:pt x="19399" y="5554"/>
                  </a:lnTo>
                  <a:lnTo>
                    <a:pt x="18508" y="5533"/>
                  </a:lnTo>
                  <a:lnTo>
                    <a:pt x="18511" y="3635"/>
                  </a:lnTo>
                  <a:close/>
                  <a:moveTo>
                    <a:pt x="5055" y="5582"/>
                  </a:moveTo>
                  <a:lnTo>
                    <a:pt x="6183" y="5606"/>
                  </a:lnTo>
                  <a:lnTo>
                    <a:pt x="6964" y="9018"/>
                  </a:lnTo>
                  <a:lnTo>
                    <a:pt x="6034" y="9096"/>
                  </a:lnTo>
                  <a:lnTo>
                    <a:pt x="5055" y="5582"/>
                  </a:lnTo>
                  <a:close/>
                  <a:moveTo>
                    <a:pt x="6521" y="5616"/>
                  </a:moveTo>
                  <a:lnTo>
                    <a:pt x="7713" y="5642"/>
                  </a:lnTo>
                  <a:lnTo>
                    <a:pt x="8374" y="8900"/>
                  </a:lnTo>
                  <a:lnTo>
                    <a:pt x="7294" y="8990"/>
                  </a:lnTo>
                  <a:lnTo>
                    <a:pt x="6521" y="5616"/>
                  </a:lnTo>
                  <a:close/>
                  <a:moveTo>
                    <a:pt x="8049" y="5649"/>
                  </a:moveTo>
                  <a:lnTo>
                    <a:pt x="9217" y="5677"/>
                  </a:lnTo>
                  <a:lnTo>
                    <a:pt x="9771" y="8781"/>
                  </a:lnTo>
                  <a:lnTo>
                    <a:pt x="8703" y="8872"/>
                  </a:lnTo>
                  <a:lnTo>
                    <a:pt x="8049" y="5649"/>
                  </a:lnTo>
                  <a:close/>
                  <a:moveTo>
                    <a:pt x="9552" y="5685"/>
                  </a:moveTo>
                  <a:lnTo>
                    <a:pt x="10724" y="5711"/>
                  </a:lnTo>
                  <a:lnTo>
                    <a:pt x="11174" y="8663"/>
                  </a:lnTo>
                  <a:lnTo>
                    <a:pt x="10099" y="8753"/>
                  </a:lnTo>
                  <a:lnTo>
                    <a:pt x="9552" y="5685"/>
                  </a:lnTo>
                  <a:close/>
                  <a:moveTo>
                    <a:pt x="11057" y="5718"/>
                  </a:moveTo>
                  <a:lnTo>
                    <a:pt x="12221" y="5744"/>
                  </a:lnTo>
                  <a:lnTo>
                    <a:pt x="12573" y="8544"/>
                  </a:lnTo>
                  <a:lnTo>
                    <a:pt x="11502" y="8635"/>
                  </a:lnTo>
                  <a:lnTo>
                    <a:pt x="11057" y="5718"/>
                  </a:lnTo>
                  <a:close/>
                  <a:moveTo>
                    <a:pt x="12552" y="5752"/>
                  </a:moveTo>
                  <a:lnTo>
                    <a:pt x="13679" y="5778"/>
                  </a:lnTo>
                  <a:lnTo>
                    <a:pt x="13952" y="8428"/>
                  </a:lnTo>
                  <a:lnTo>
                    <a:pt x="12899" y="8518"/>
                  </a:lnTo>
                  <a:lnTo>
                    <a:pt x="12552" y="5752"/>
                  </a:lnTo>
                  <a:close/>
                  <a:moveTo>
                    <a:pt x="14008" y="5785"/>
                  </a:moveTo>
                  <a:lnTo>
                    <a:pt x="15200" y="5813"/>
                  </a:lnTo>
                  <a:lnTo>
                    <a:pt x="15368" y="8309"/>
                  </a:lnTo>
                  <a:lnTo>
                    <a:pt x="14278" y="8400"/>
                  </a:lnTo>
                  <a:lnTo>
                    <a:pt x="14008" y="5785"/>
                  </a:lnTo>
                  <a:close/>
                  <a:moveTo>
                    <a:pt x="15528" y="5821"/>
                  </a:moveTo>
                  <a:lnTo>
                    <a:pt x="16643" y="5847"/>
                  </a:lnTo>
                  <a:lnTo>
                    <a:pt x="16745" y="8193"/>
                  </a:lnTo>
                  <a:lnTo>
                    <a:pt x="15694" y="8281"/>
                  </a:lnTo>
                  <a:lnTo>
                    <a:pt x="15528" y="5821"/>
                  </a:lnTo>
                  <a:close/>
                  <a:moveTo>
                    <a:pt x="16971" y="5854"/>
                  </a:moveTo>
                  <a:lnTo>
                    <a:pt x="18180" y="5881"/>
                  </a:lnTo>
                  <a:lnTo>
                    <a:pt x="18175" y="8072"/>
                  </a:lnTo>
                  <a:lnTo>
                    <a:pt x="17071" y="8165"/>
                  </a:lnTo>
                  <a:lnTo>
                    <a:pt x="16971" y="5854"/>
                  </a:lnTo>
                  <a:close/>
                  <a:moveTo>
                    <a:pt x="18506" y="5888"/>
                  </a:moveTo>
                  <a:lnTo>
                    <a:pt x="19399" y="5909"/>
                  </a:lnTo>
                  <a:lnTo>
                    <a:pt x="19399" y="7969"/>
                  </a:lnTo>
                  <a:lnTo>
                    <a:pt x="18503" y="8044"/>
                  </a:lnTo>
                  <a:lnTo>
                    <a:pt x="18506" y="5888"/>
                  </a:lnTo>
                  <a:close/>
                  <a:moveTo>
                    <a:pt x="19399" y="8325"/>
                  </a:moveTo>
                  <a:lnTo>
                    <a:pt x="19399" y="10447"/>
                  </a:lnTo>
                  <a:lnTo>
                    <a:pt x="18496" y="10602"/>
                  </a:lnTo>
                  <a:lnTo>
                    <a:pt x="18501" y="8400"/>
                  </a:lnTo>
                  <a:lnTo>
                    <a:pt x="19399" y="8325"/>
                  </a:lnTo>
                  <a:close/>
                  <a:moveTo>
                    <a:pt x="18175" y="8428"/>
                  </a:moveTo>
                  <a:lnTo>
                    <a:pt x="18170" y="10658"/>
                  </a:lnTo>
                  <a:lnTo>
                    <a:pt x="17184" y="10826"/>
                  </a:lnTo>
                  <a:lnTo>
                    <a:pt x="17086" y="8519"/>
                  </a:lnTo>
                  <a:lnTo>
                    <a:pt x="18175" y="8428"/>
                  </a:lnTo>
                  <a:close/>
                  <a:moveTo>
                    <a:pt x="16760" y="8547"/>
                  </a:moveTo>
                  <a:lnTo>
                    <a:pt x="16860" y="10882"/>
                  </a:lnTo>
                  <a:lnTo>
                    <a:pt x="15881" y="11050"/>
                  </a:lnTo>
                  <a:lnTo>
                    <a:pt x="15718" y="8635"/>
                  </a:lnTo>
                  <a:lnTo>
                    <a:pt x="16760" y="8547"/>
                  </a:lnTo>
                  <a:close/>
                  <a:moveTo>
                    <a:pt x="15392" y="8663"/>
                  </a:moveTo>
                  <a:lnTo>
                    <a:pt x="15557" y="11106"/>
                  </a:lnTo>
                  <a:lnTo>
                    <a:pt x="14575" y="11274"/>
                  </a:lnTo>
                  <a:lnTo>
                    <a:pt x="14314" y="8755"/>
                  </a:lnTo>
                  <a:lnTo>
                    <a:pt x="15392" y="8663"/>
                  </a:lnTo>
                  <a:close/>
                  <a:moveTo>
                    <a:pt x="13988" y="8781"/>
                  </a:moveTo>
                  <a:lnTo>
                    <a:pt x="14250" y="11330"/>
                  </a:lnTo>
                  <a:lnTo>
                    <a:pt x="13273" y="11496"/>
                  </a:lnTo>
                  <a:lnTo>
                    <a:pt x="12944" y="8870"/>
                  </a:lnTo>
                  <a:lnTo>
                    <a:pt x="13988" y="8781"/>
                  </a:lnTo>
                  <a:close/>
                  <a:moveTo>
                    <a:pt x="12618" y="8898"/>
                  </a:moveTo>
                  <a:lnTo>
                    <a:pt x="12951" y="11552"/>
                  </a:lnTo>
                  <a:lnTo>
                    <a:pt x="11972" y="11720"/>
                  </a:lnTo>
                  <a:lnTo>
                    <a:pt x="11555" y="8988"/>
                  </a:lnTo>
                  <a:lnTo>
                    <a:pt x="12618" y="8898"/>
                  </a:lnTo>
                  <a:close/>
                  <a:moveTo>
                    <a:pt x="11227" y="9014"/>
                  </a:moveTo>
                  <a:lnTo>
                    <a:pt x="11648" y="11776"/>
                  </a:lnTo>
                  <a:lnTo>
                    <a:pt x="10671" y="11944"/>
                  </a:lnTo>
                  <a:lnTo>
                    <a:pt x="10163" y="9105"/>
                  </a:lnTo>
                  <a:lnTo>
                    <a:pt x="11227" y="9014"/>
                  </a:lnTo>
                  <a:close/>
                  <a:moveTo>
                    <a:pt x="9835" y="9132"/>
                  </a:moveTo>
                  <a:lnTo>
                    <a:pt x="10348" y="11998"/>
                  </a:lnTo>
                  <a:lnTo>
                    <a:pt x="9371" y="12166"/>
                  </a:lnTo>
                  <a:lnTo>
                    <a:pt x="8774" y="9221"/>
                  </a:lnTo>
                  <a:lnTo>
                    <a:pt x="9835" y="9132"/>
                  </a:lnTo>
                  <a:close/>
                  <a:moveTo>
                    <a:pt x="8444" y="9249"/>
                  </a:moveTo>
                  <a:lnTo>
                    <a:pt x="9047" y="12222"/>
                  </a:lnTo>
                  <a:lnTo>
                    <a:pt x="8072" y="12388"/>
                  </a:lnTo>
                  <a:lnTo>
                    <a:pt x="7375" y="9341"/>
                  </a:lnTo>
                  <a:lnTo>
                    <a:pt x="8444" y="9249"/>
                  </a:lnTo>
                  <a:close/>
                  <a:moveTo>
                    <a:pt x="7043" y="9369"/>
                  </a:moveTo>
                  <a:lnTo>
                    <a:pt x="7747" y="12444"/>
                  </a:lnTo>
                  <a:lnTo>
                    <a:pt x="7000" y="12573"/>
                  </a:lnTo>
                  <a:lnTo>
                    <a:pt x="6130" y="9445"/>
                  </a:lnTo>
                  <a:lnTo>
                    <a:pt x="7043" y="9369"/>
                  </a:lnTo>
                  <a:close/>
                  <a:moveTo>
                    <a:pt x="8927" y="12929"/>
                  </a:moveTo>
                  <a:lnTo>
                    <a:pt x="8927" y="15578"/>
                  </a:lnTo>
                  <a:cubicBezTo>
                    <a:pt x="8927" y="16249"/>
                    <a:pt x="9179" y="16887"/>
                    <a:pt x="9625" y="17349"/>
                  </a:cubicBezTo>
                  <a:lnTo>
                    <a:pt x="5632" y="17349"/>
                  </a:lnTo>
                  <a:lnTo>
                    <a:pt x="6999" y="13260"/>
                  </a:lnTo>
                  <a:lnTo>
                    <a:pt x="8927" y="12929"/>
                  </a:lnTo>
                  <a:close/>
                  <a:moveTo>
                    <a:pt x="4115" y="18922"/>
                  </a:moveTo>
                  <a:cubicBezTo>
                    <a:pt x="4120" y="18922"/>
                    <a:pt x="4125" y="18922"/>
                    <a:pt x="4130" y="18922"/>
                  </a:cubicBezTo>
                  <a:lnTo>
                    <a:pt x="4130" y="19144"/>
                  </a:lnTo>
                  <a:lnTo>
                    <a:pt x="3761" y="19639"/>
                  </a:lnTo>
                  <a:cubicBezTo>
                    <a:pt x="3631" y="19820"/>
                    <a:pt x="3652" y="20081"/>
                    <a:pt x="3811" y="20232"/>
                  </a:cubicBezTo>
                  <a:cubicBezTo>
                    <a:pt x="3876" y="20295"/>
                    <a:pt x="3956" y="20327"/>
                    <a:pt x="4039" y="20327"/>
                  </a:cubicBezTo>
                  <a:cubicBezTo>
                    <a:pt x="4127" y="20327"/>
                    <a:pt x="4215" y="20292"/>
                    <a:pt x="4295" y="20225"/>
                  </a:cubicBezTo>
                  <a:lnTo>
                    <a:pt x="4992" y="19655"/>
                  </a:lnTo>
                  <a:cubicBezTo>
                    <a:pt x="5013" y="19739"/>
                    <a:pt x="5023" y="19824"/>
                    <a:pt x="5023" y="19909"/>
                  </a:cubicBezTo>
                  <a:cubicBezTo>
                    <a:pt x="5023" y="20453"/>
                    <a:pt x="4615" y="20895"/>
                    <a:pt x="4115" y="20895"/>
                  </a:cubicBezTo>
                  <a:cubicBezTo>
                    <a:pt x="3614" y="20895"/>
                    <a:pt x="3206" y="20453"/>
                    <a:pt x="3206" y="19909"/>
                  </a:cubicBezTo>
                  <a:cubicBezTo>
                    <a:pt x="3206" y="19365"/>
                    <a:pt x="3614" y="18922"/>
                    <a:pt x="4115" y="18922"/>
                  </a:cubicBezTo>
                  <a:close/>
                  <a:moveTo>
                    <a:pt x="20022" y="18948"/>
                  </a:moveTo>
                  <a:cubicBezTo>
                    <a:pt x="20029" y="18948"/>
                    <a:pt x="20036" y="18948"/>
                    <a:pt x="20043" y="18948"/>
                  </a:cubicBezTo>
                  <a:cubicBezTo>
                    <a:pt x="20543" y="18948"/>
                    <a:pt x="20949" y="19391"/>
                    <a:pt x="20949" y="19935"/>
                  </a:cubicBezTo>
                  <a:cubicBezTo>
                    <a:pt x="20949" y="20479"/>
                    <a:pt x="20543" y="20921"/>
                    <a:pt x="20043" y="20921"/>
                  </a:cubicBezTo>
                  <a:cubicBezTo>
                    <a:pt x="19542" y="20921"/>
                    <a:pt x="19134" y="20479"/>
                    <a:pt x="19134" y="19935"/>
                  </a:cubicBezTo>
                  <a:cubicBezTo>
                    <a:pt x="19134" y="19847"/>
                    <a:pt x="19145" y="19757"/>
                    <a:pt x="19167" y="19670"/>
                  </a:cubicBezTo>
                  <a:lnTo>
                    <a:pt x="19844" y="20223"/>
                  </a:lnTo>
                  <a:cubicBezTo>
                    <a:pt x="19924" y="20291"/>
                    <a:pt x="20013" y="20327"/>
                    <a:pt x="20101" y="20327"/>
                  </a:cubicBezTo>
                  <a:cubicBezTo>
                    <a:pt x="20184" y="20327"/>
                    <a:pt x="20262" y="20295"/>
                    <a:pt x="20328" y="20232"/>
                  </a:cubicBezTo>
                  <a:cubicBezTo>
                    <a:pt x="20486" y="20080"/>
                    <a:pt x="20510" y="19819"/>
                    <a:pt x="20379" y="19637"/>
                  </a:cubicBezTo>
                  <a:lnTo>
                    <a:pt x="20022" y="19163"/>
                  </a:lnTo>
                  <a:lnTo>
                    <a:pt x="20022" y="18948"/>
                  </a:lnTo>
                  <a:close/>
                </a:path>
              </a:pathLst>
            </a:custGeom>
            <a:solidFill>
              <a:srgbClr val="AB1802"/>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91" name="Tag">
              <a:extLst>
                <a:ext uri="{FF2B5EF4-FFF2-40B4-BE49-F238E27FC236}">
                  <a16:creationId xmlns:a16="http://schemas.microsoft.com/office/drawing/2014/main" id="{F083CBFC-B822-5E4B-B072-14732E6F55FE}"/>
                </a:ext>
              </a:extLst>
            </p:cNvPr>
            <p:cNvSpPr/>
            <p:nvPr/>
          </p:nvSpPr>
          <p:spPr>
            <a:xfrm>
              <a:off x="4245731" y="2914187"/>
              <a:ext cx="315170" cy="511803"/>
            </a:xfrm>
            <a:custGeom>
              <a:avLst/>
              <a:gdLst/>
              <a:ahLst/>
              <a:cxnLst>
                <a:cxn ang="0">
                  <a:pos x="wd2" y="hd2"/>
                </a:cxn>
                <a:cxn ang="5400000">
                  <a:pos x="wd2" y="hd2"/>
                </a:cxn>
                <a:cxn ang="10800000">
                  <a:pos x="wd2" y="hd2"/>
                </a:cxn>
                <a:cxn ang="16200000">
                  <a:pos x="wd2" y="hd2"/>
                </a:cxn>
              </a:cxnLst>
              <a:rect l="0" t="0" r="r" b="b"/>
              <a:pathLst>
                <a:path w="21600" h="21600" extrusionOk="0">
                  <a:moveTo>
                    <a:pt x="5324" y="0"/>
                  </a:moveTo>
                  <a:lnTo>
                    <a:pt x="0" y="3825"/>
                  </a:lnTo>
                  <a:lnTo>
                    <a:pt x="0" y="21600"/>
                  </a:lnTo>
                  <a:lnTo>
                    <a:pt x="21600" y="21600"/>
                  </a:lnTo>
                  <a:lnTo>
                    <a:pt x="21600" y="3825"/>
                  </a:lnTo>
                  <a:lnTo>
                    <a:pt x="16276" y="0"/>
                  </a:lnTo>
                  <a:lnTo>
                    <a:pt x="5324" y="0"/>
                  </a:lnTo>
                  <a:close/>
                  <a:moveTo>
                    <a:pt x="10792" y="2730"/>
                  </a:moveTo>
                  <a:cubicBezTo>
                    <a:pt x="11767" y="2730"/>
                    <a:pt x="12557" y="3217"/>
                    <a:pt x="12557" y="3818"/>
                  </a:cubicBezTo>
                  <a:cubicBezTo>
                    <a:pt x="12557" y="4420"/>
                    <a:pt x="11767" y="4908"/>
                    <a:pt x="10792" y="4908"/>
                  </a:cubicBezTo>
                  <a:cubicBezTo>
                    <a:pt x="9816" y="4908"/>
                    <a:pt x="9026" y="4420"/>
                    <a:pt x="9026" y="3818"/>
                  </a:cubicBezTo>
                  <a:cubicBezTo>
                    <a:pt x="9026" y="3217"/>
                    <a:pt x="9816" y="2730"/>
                    <a:pt x="10792" y="2730"/>
                  </a:cubicBezTo>
                  <a:close/>
                </a:path>
              </a:pathLst>
            </a:custGeom>
            <a:solidFill>
              <a:schemeClr val="accent1">
                <a:hueOff val="-78595"/>
                <a:satOff val="12505"/>
                <a:lumOff val="13871"/>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92" name="Tag">
              <a:extLst>
                <a:ext uri="{FF2B5EF4-FFF2-40B4-BE49-F238E27FC236}">
                  <a16:creationId xmlns:a16="http://schemas.microsoft.com/office/drawing/2014/main" id="{C3CF888B-B082-4346-88E8-354BBCEADF2B}"/>
                </a:ext>
              </a:extLst>
            </p:cNvPr>
            <p:cNvSpPr/>
            <p:nvPr/>
          </p:nvSpPr>
          <p:spPr>
            <a:xfrm rot="16200000">
              <a:off x="5351001" y="2913610"/>
              <a:ext cx="315642" cy="512955"/>
            </a:xfrm>
            <a:custGeom>
              <a:avLst/>
              <a:gdLst/>
              <a:ahLst/>
              <a:cxnLst>
                <a:cxn ang="0">
                  <a:pos x="wd2" y="hd2"/>
                </a:cxn>
                <a:cxn ang="5400000">
                  <a:pos x="wd2" y="hd2"/>
                </a:cxn>
                <a:cxn ang="10800000">
                  <a:pos x="wd2" y="hd2"/>
                </a:cxn>
                <a:cxn ang="16200000">
                  <a:pos x="wd2" y="hd2"/>
                </a:cxn>
              </a:cxnLst>
              <a:rect l="0" t="0" r="r" b="b"/>
              <a:pathLst>
                <a:path w="21600" h="21600" extrusionOk="0">
                  <a:moveTo>
                    <a:pt x="5324" y="0"/>
                  </a:moveTo>
                  <a:lnTo>
                    <a:pt x="0" y="3825"/>
                  </a:lnTo>
                  <a:lnTo>
                    <a:pt x="0" y="21600"/>
                  </a:lnTo>
                  <a:lnTo>
                    <a:pt x="21600" y="21600"/>
                  </a:lnTo>
                  <a:lnTo>
                    <a:pt x="21600" y="3825"/>
                  </a:lnTo>
                  <a:lnTo>
                    <a:pt x="16276" y="0"/>
                  </a:lnTo>
                  <a:lnTo>
                    <a:pt x="5324" y="0"/>
                  </a:lnTo>
                  <a:close/>
                  <a:moveTo>
                    <a:pt x="10792" y="2730"/>
                  </a:moveTo>
                  <a:cubicBezTo>
                    <a:pt x="11767" y="2730"/>
                    <a:pt x="12557" y="3217"/>
                    <a:pt x="12557" y="3818"/>
                  </a:cubicBezTo>
                  <a:cubicBezTo>
                    <a:pt x="12557" y="4420"/>
                    <a:pt x="11767" y="4908"/>
                    <a:pt x="10792" y="4908"/>
                  </a:cubicBezTo>
                  <a:cubicBezTo>
                    <a:pt x="9816" y="4908"/>
                    <a:pt x="9026" y="4420"/>
                    <a:pt x="9026" y="3818"/>
                  </a:cubicBezTo>
                  <a:cubicBezTo>
                    <a:pt x="9026" y="3217"/>
                    <a:pt x="9816" y="2730"/>
                    <a:pt x="10792" y="2730"/>
                  </a:cubicBezTo>
                  <a:close/>
                </a:path>
              </a:pathLst>
            </a:custGeom>
            <a:solidFill>
              <a:schemeClr val="accent1">
                <a:hueOff val="-78595"/>
                <a:satOff val="12505"/>
                <a:lumOff val="13871"/>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93" name="Globe">
              <a:extLst>
                <a:ext uri="{FF2B5EF4-FFF2-40B4-BE49-F238E27FC236}">
                  <a16:creationId xmlns:a16="http://schemas.microsoft.com/office/drawing/2014/main" id="{BA6CC20D-ED66-9145-A403-9ECD490B0AE2}"/>
                </a:ext>
              </a:extLst>
            </p:cNvPr>
            <p:cNvSpPr/>
            <p:nvPr/>
          </p:nvSpPr>
          <p:spPr>
            <a:xfrm>
              <a:off x="4179803" y="4412148"/>
              <a:ext cx="445418" cy="547469"/>
            </a:xfrm>
            <a:custGeom>
              <a:avLst/>
              <a:gdLst/>
              <a:ahLst/>
              <a:cxnLst>
                <a:cxn ang="0">
                  <a:pos x="wd2" y="hd2"/>
                </a:cxn>
                <a:cxn ang="5400000">
                  <a:pos x="wd2" y="hd2"/>
                </a:cxn>
                <a:cxn ang="10800000">
                  <a:pos x="wd2" y="hd2"/>
                </a:cxn>
                <a:cxn ang="16200000">
                  <a:pos x="wd2" y="hd2"/>
                </a:cxn>
              </a:cxnLst>
              <a:rect l="0" t="0" r="r" b="b"/>
              <a:pathLst>
                <a:path w="19148" h="21351" extrusionOk="0">
                  <a:moveTo>
                    <a:pt x="5834" y="0"/>
                  </a:moveTo>
                  <a:cubicBezTo>
                    <a:pt x="5463" y="171"/>
                    <a:pt x="5099" y="359"/>
                    <a:pt x="4747" y="566"/>
                  </a:cubicBezTo>
                  <a:lnTo>
                    <a:pt x="4400" y="119"/>
                  </a:lnTo>
                  <a:lnTo>
                    <a:pt x="3812" y="496"/>
                  </a:lnTo>
                  <a:lnTo>
                    <a:pt x="4164" y="944"/>
                  </a:lnTo>
                  <a:cubicBezTo>
                    <a:pt x="-337" y="4044"/>
                    <a:pt x="-1359" y="9861"/>
                    <a:pt x="1932" y="14080"/>
                  </a:cubicBezTo>
                  <a:cubicBezTo>
                    <a:pt x="3483" y="16067"/>
                    <a:pt x="5762" y="17420"/>
                    <a:pt x="8377" y="17915"/>
                  </a:cubicBezTo>
                  <a:cubicBezTo>
                    <a:pt x="8500" y="18331"/>
                    <a:pt x="8829" y="18672"/>
                    <a:pt x="9258" y="18837"/>
                  </a:cubicBezTo>
                  <a:lnTo>
                    <a:pt x="9258" y="19743"/>
                  </a:lnTo>
                  <a:lnTo>
                    <a:pt x="4469" y="19743"/>
                  </a:lnTo>
                  <a:cubicBezTo>
                    <a:pt x="3905" y="19743"/>
                    <a:pt x="3441" y="20158"/>
                    <a:pt x="3441" y="20675"/>
                  </a:cubicBezTo>
                  <a:lnTo>
                    <a:pt x="3441" y="21351"/>
                  </a:lnTo>
                  <a:lnTo>
                    <a:pt x="16269" y="21351"/>
                  </a:lnTo>
                  <a:lnTo>
                    <a:pt x="16269" y="20680"/>
                  </a:lnTo>
                  <a:cubicBezTo>
                    <a:pt x="16269" y="20169"/>
                    <a:pt x="15811" y="19748"/>
                    <a:pt x="15241" y="19748"/>
                  </a:cubicBezTo>
                  <a:lnTo>
                    <a:pt x="10457" y="19748"/>
                  </a:lnTo>
                  <a:lnTo>
                    <a:pt x="10457" y="18842"/>
                  </a:lnTo>
                  <a:cubicBezTo>
                    <a:pt x="10822" y="18704"/>
                    <a:pt x="11116" y="18437"/>
                    <a:pt x="11269" y="18102"/>
                  </a:cubicBezTo>
                  <a:cubicBezTo>
                    <a:pt x="13061" y="17990"/>
                    <a:pt x="14800" y="17468"/>
                    <a:pt x="16333" y="16552"/>
                  </a:cubicBezTo>
                  <a:lnTo>
                    <a:pt x="16680" y="17000"/>
                  </a:lnTo>
                  <a:lnTo>
                    <a:pt x="17268" y="16620"/>
                  </a:lnTo>
                  <a:lnTo>
                    <a:pt x="16921" y="16174"/>
                  </a:lnTo>
                  <a:cubicBezTo>
                    <a:pt x="17256" y="15945"/>
                    <a:pt x="17573" y="15694"/>
                    <a:pt x="17872" y="15433"/>
                  </a:cubicBezTo>
                  <a:lnTo>
                    <a:pt x="17039" y="14661"/>
                  </a:lnTo>
                  <a:cubicBezTo>
                    <a:pt x="16780" y="14885"/>
                    <a:pt x="16509" y="15098"/>
                    <a:pt x="16227" y="15295"/>
                  </a:cubicBezTo>
                  <a:lnTo>
                    <a:pt x="15799" y="14741"/>
                  </a:lnTo>
                  <a:cubicBezTo>
                    <a:pt x="19436" y="12200"/>
                    <a:pt x="20241" y="7486"/>
                    <a:pt x="17567" y="4060"/>
                  </a:cubicBezTo>
                  <a:cubicBezTo>
                    <a:pt x="14894" y="630"/>
                    <a:pt x="9723" y="-249"/>
                    <a:pt x="5869" y="2010"/>
                  </a:cubicBezTo>
                  <a:lnTo>
                    <a:pt x="5439" y="1455"/>
                  </a:lnTo>
                  <a:cubicBezTo>
                    <a:pt x="5739" y="1279"/>
                    <a:pt x="6051" y="1115"/>
                    <a:pt x="6368" y="971"/>
                  </a:cubicBezTo>
                  <a:lnTo>
                    <a:pt x="5834" y="0"/>
                  </a:lnTo>
                  <a:close/>
                  <a:moveTo>
                    <a:pt x="4851" y="1838"/>
                  </a:moveTo>
                  <a:lnTo>
                    <a:pt x="5281" y="2387"/>
                  </a:lnTo>
                  <a:cubicBezTo>
                    <a:pt x="1644" y="4928"/>
                    <a:pt x="839" y="9637"/>
                    <a:pt x="3513" y="13068"/>
                  </a:cubicBezTo>
                  <a:cubicBezTo>
                    <a:pt x="6186" y="16498"/>
                    <a:pt x="11357" y="17377"/>
                    <a:pt x="15211" y="15119"/>
                  </a:cubicBezTo>
                  <a:lnTo>
                    <a:pt x="15639" y="15668"/>
                  </a:lnTo>
                  <a:cubicBezTo>
                    <a:pt x="13659" y="16840"/>
                    <a:pt x="11304" y="17282"/>
                    <a:pt x="8959" y="16920"/>
                  </a:cubicBezTo>
                  <a:cubicBezTo>
                    <a:pt x="6497" y="16536"/>
                    <a:pt x="4346" y="15306"/>
                    <a:pt x="2907" y="13457"/>
                  </a:cubicBezTo>
                  <a:cubicBezTo>
                    <a:pt x="-2" y="9729"/>
                    <a:pt x="891" y="4587"/>
                    <a:pt x="4851" y="1838"/>
                  </a:cubicBezTo>
                  <a:close/>
                </a:path>
              </a:pathLst>
            </a:custGeom>
            <a:solidFill>
              <a:schemeClr val="accent2">
                <a:hueOff val="50042"/>
                <a:satOff val="8963"/>
                <a:lumOff val="14616"/>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94" name="Europe Globe">
              <a:extLst>
                <a:ext uri="{FF2B5EF4-FFF2-40B4-BE49-F238E27FC236}">
                  <a16:creationId xmlns:a16="http://schemas.microsoft.com/office/drawing/2014/main" id="{30B4458C-D88C-AE46-A519-AD7245C04C27}"/>
                </a:ext>
              </a:extLst>
            </p:cNvPr>
            <p:cNvSpPr/>
            <p:nvPr/>
          </p:nvSpPr>
          <p:spPr>
            <a:xfrm>
              <a:off x="5249128" y="4399665"/>
              <a:ext cx="546723" cy="547470"/>
            </a:xfrm>
            <a:custGeom>
              <a:avLst/>
              <a:gdLst/>
              <a:ahLst/>
              <a:cxnLst>
                <a:cxn ang="0">
                  <a:pos x="wd2" y="hd2"/>
                </a:cxn>
                <a:cxn ang="5400000">
                  <a:pos x="wd2" y="hd2"/>
                </a:cxn>
                <a:cxn ang="10800000">
                  <a:pos x="wd2" y="hd2"/>
                </a:cxn>
                <a:cxn ang="16200000">
                  <a:pos x="wd2" y="hd2"/>
                </a:cxn>
              </a:cxnLst>
              <a:rect l="0" t="0" r="r" b="b"/>
              <a:pathLst>
                <a:path w="21503" h="21600" extrusionOk="0">
                  <a:moveTo>
                    <a:pt x="10763" y="0"/>
                  </a:moveTo>
                  <a:cubicBezTo>
                    <a:pt x="8816" y="0"/>
                    <a:pt x="6993" y="533"/>
                    <a:pt x="5416" y="1448"/>
                  </a:cubicBezTo>
                  <a:lnTo>
                    <a:pt x="5364" y="1475"/>
                  </a:lnTo>
                  <a:lnTo>
                    <a:pt x="5259" y="1533"/>
                  </a:lnTo>
                  <a:lnTo>
                    <a:pt x="5173" y="1582"/>
                  </a:lnTo>
                  <a:lnTo>
                    <a:pt x="5091" y="1633"/>
                  </a:lnTo>
                  <a:lnTo>
                    <a:pt x="4999" y="1690"/>
                  </a:lnTo>
                  <a:lnTo>
                    <a:pt x="4949" y="1724"/>
                  </a:lnTo>
                  <a:lnTo>
                    <a:pt x="5018" y="1682"/>
                  </a:lnTo>
                  <a:lnTo>
                    <a:pt x="5073" y="1651"/>
                  </a:lnTo>
                  <a:lnTo>
                    <a:pt x="5123" y="1623"/>
                  </a:lnTo>
                  <a:lnTo>
                    <a:pt x="5126" y="1624"/>
                  </a:lnTo>
                  <a:lnTo>
                    <a:pt x="5039" y="1678"/>
                  </a:lnTo>
                  <a:cubicBezTo>
                    <a:pt x="4968" y="1723"/>
                    <a:pt x="4893" y="1763"/>
                    <a:pt x="4824" y="1810"/>
                  </a:cubicBezTo>
                  <a:lnTo>
                    <a:pt x="4926" y="1741"/>
                  </a:lnTo>
                  <a:lnTo>
                    <a:pt x="4931" y="1737"/>
                  </a:lnTo>
                  <a:lnTo>
                    <a:pt x="4949" y="1724"/>
                  </a:lnTo>
                  <a:lnTo>
                    <a:pt x="4860" y="1781"/>
                  </a:lnTo>
                  <a:lnTo>
                    <a:pt x="4840" y="1794"/>
                  </a:lnTo>
                  <a:lnTo>
                    <a:pt x="4817" y="1811"/>
                  </a:lnTo>
                  <a:lnTo>
                    <a:pt x="4782" y="1833"/>
                  </a:lnTo>
                  <a:lnTo>
                    <a:pt x="4762" y="1848"/>
                  </a:lnTo>
                  <a:lnTo>
                    <a:pt x="4758" y="1850"/>
                  </a:lnTo>
                  <a:lnTo>
                    <a:pt x="4723" y="1874"/>
                  </a:lnTo>
                  <a:lnTo>
                    <a:pt x="4701" y="1889"/>
                  </a:lnTo>
                  <a:lnTo>
                    <a:pt x="4639" y="1932"/>
                  </a:lnTo>
                  <a:lnTo>
                    <a:pt x="4664" y="1917"/>
                  </a:lnTo>
                  <a:lnTo>
                    <a:pt x="4562" y="1993"/>
                  </a:lnTo>
                  <a:lnTo>
                    <a:pt x="4484" y="2049"/>
                  </a:lnTo>
                  <a:lnTo>
                    <a:pt x="4437" y="2087"/>
                  </a:lnTo>
                  <a:lnTo>
                    <a:pt x="4413" y="2111"/>
                  </a:lnTo>
                  <a:cubicBezTo>
                    <a:pt x="4345" y="2162"/>
                    <a:pt x="4275" y="2211"/>
                    <a:pt x="4207" y="2264"/>
                  </a:cubicBezTo>
                  <a:lnTo>
                    <a:pt x="4221" y="2252"/>
                  </a:lnTo>
                  <a:lnTo>
                    <a:pt x="4281" y="2203"/>
                  </a:lnTo>
                  <a:lnTo>
                    <a:pt x="4341" y="2155"/>
                  </a:lnTo>
                  <a:lnTo>
                    <a:pt x="4433" y="2082"/>
                  </a:lnTo>
                  <a:lnTo>
                    <a:pt x="4541" y="2003"/>
                  </a:lnTo>
                  <a:lnTo>
                    <a:pt x="4452" y="2067"/>
                  </a:lnTo>
                  <a:lnTo>
                    <a:pt x="4380" y="2119"/>
                  </a:lnTo>
                  <a:lnTo>
                    <a:pt x="4310" y="2171"/>
                  </a:lnTo>
                  <a:lnTo>
                    <a:pt x="4209" y="2249"/>
                  </a:lnTo>
                  <a:lnTo>
                    <a:pt x="4134" y="2308"/>
                  </a:lnTo>
                  <a:lnTo>
                    <a:pt x="4119" y="2323"/>
                  </a:lnTo>
                  <a:lnTo>
                    <a:pt x="4082" y="2353"/>
                  </a:lnTo>
                  <a:lnTo>
                    <a:pt x="4000" y="2421"/>
                  </a:lnTo>
                  <a:cubicBezTo>
                    <a:pt x="3953" y="2459"/>
                    <a:pt x="3908" y="2498"/>
                    <a:pt x="3863" y="2537"/>
                  </a:cubicBezTo>
                  <a:cubicBezTo>
                    <a:pt x="3848" y="2549"/>
                    <a:pt x="3834" y="2561"/>
                    <a:pt x="3819" y="2574"/>
                  </a:cubicBezTo>
                  <a:lnTo>
                    <a:pt x="3700" y="2680"/>
                  </a:lnTo>
                  <a:lnTo>
                    <a:pt x="3543" y="2826"/>
                  </a:lnTo>
                  <a:lnTo>
                    <a:pt x="3518" y="2851"/>
                  </a:lnTo>
                  <a:cubicBezTo>
                    <a:pt x="3244" y="3104"/>
                    <a:pt x="2984" y="3369"/>
                    <a:pt x="2738" y="3648"/>
                  </a:cubicBezTo>
                  <a:lnTo>
                    <a:pt x="2736" y="3649"/>
                  </a:lnTo>
                  <a:lnTo>
                    <a:pt x="2661" y="3727"/>
                  </a:lnTo>
                  <a:lnTo>
                    <a:pt x="2642" y="3747"/>
                  </a:lnTo>
                  <a:lnTo>
                    <a:pt x="2594" y="3803"/>
                  </a:lnTo>
                  <a:lnTo>
                    <a:pt x="2544" y="3865"/>
                  </a:lnTo>
                  <a:lnTo>
                    <a:pt x="2535" y="3873"/>
                  </a:lnTo>
                  <a:cubicBezTo>
                    <a:pt x="2485" y="3934"/>
                    <a:pt x="2437" y="3997"/>
                    <a:pt x="2388" y="4058"/>
                  </a:cubicBezTo>
                  <a:lnTo>
                    <a:pt x="2368" y="4082"/>
                  </a:lnTo>
                  <a:lnTo>
                    <a:pt x="2316" y="4153"/>
                  </a:lnTo>
                  <a:lnTo>
                    <a:pt x="2254" y="4237"/>
                  </a:lnTo>
                  <a:cubicBezTo>
                    <a:pt x="2252" y="4239"/>
                    <a:pt x="2251" y="4243"/>
                    <a:pt x="2249" y="4245"/>
                  </a:cubicBezTo>
                  <a:lnTo>
                    <a:pt x="2140" y="4387"/>
                  </a:lnTo>
                  <a:lnTo>
                    <a:pt x="2087" y="4461"/>
                  </a:lnTo>
                  <a:lnTo>
                    <a:pt x="2080" y="4471"/>
                  </a:lnTo>
                  <a:lnTo>
                    <a:pt x="2015" y="4558"/>
                  </a:lnTo>
                  <a:cubicBezTo>
                    <a:pt x="1836" y="4811"/>
                    <a:pt x="1670" y="5073"/>
                    <a:pt x="1512" y="5341"/>
                  </a:cubicBezTo>
                  <a:lnTo>
                    <a:pt x="1502" y="5358"/>
                  </a:lnTo>
                  <a:cubicBezTo>
                    <a:pt x="800" y="6562"/>
                    <a:pt x="315" y="7908"/>
                    <a:pt x="121" y="9349"/>
                  </a:cubicBezTo>
                  <a:cubicBezTo>
                    <a:pt x="-23" y="10211"/>
                    <a:pt x="-97" y="11471"/>
                    <a:pt x="238" y="12968"/>
                  </a:cubicBezTo>
                  <a:cubicBezTo>
                    <a:pt x="240" y="12974"/>
                    <a:pt x="242" y="12979"/>
                    <a:pt x="244" y="12985"/>
                  </a:cubicBezTo>
                  <a:cubicBezTo>
                    <a:pt x="286" y="13171"/>
                    <a:pt x="334" y="13361"/>
                    <a:pt x="389" y="13554"/>
                  </a:cubicBezTo>
                  <a:cubicBezTo>
                    <a:pt x="1604" y="18177"/>
                    <a:pt x="5788" y="21600"/>
                    <a:pt x="10763" y="21600"/>
                  </a:cubicBezTo>
                  <a:cubicBezTo>
                    <a:pt x="16685" y="21600"/>
                    <a:pt x="21503" y="16755"/>
                    <a:pt x="21503" y="10800"/>
                  </a:cubicBezTo>
                  <a:cubicBezTo>
                    <a:pt x="21503" y="4845"/>
                    <a:pt x="16685" y="0"/>
                    <a:pt x="10763" y="0"/>
                  </a:cubicBezTo>
                  <a:close/>
                  <a:moveTo>
                    <a:pt x="10763" y="54"/>
                  </a:moveTo>
                  <a:cubicBezTo>
                    <a:pt x="15772" y="54"/>
                    <a:pt x="19975" y="3543"/>
                    <a:pt x="21126" y="8228"/>
                  </a:cubicBezTo>
                  <a:lnTo>
                    <a:pt x="21105" y="8182"/>
                  </a:lnTo>
                  <a:lnTo>
                    <a:pt x="21098" y="8186"/>
                  </a:lnTo>
                  <a:lnTo>
                    <a:pt x="21120" y="8327"/>
                  </a:lnTo>
                  <a:lnTo>
                    <a:pt x="21135" y="8312"/>
                  </a:lnTo>
                  <a:lnTo>
                    <a:pt x="21148" y="8347"/>
                  </a:lnTo>
                  <a:lnTo>
                    <a:pt x="21160" y="8428"/>
                  </a:lnTo>
                  <a:lnTo>
                    <a:pt x="21178" y="8465"/>
                  </a:lnTo>
                  <a:lnTo>
                    <a:pt x="21172" y="8427"/>
                  </a:lnTo>
                  <a:lnTo>
                    <a:pt x="21192" y="8482"/>
                  </a:lnTo>
                  <a:lnTo>
                    <a:pt x="21195" y="8491"/>
                  </a:lnTo>
                  <a:cubicBezTo>
                    <a:pt x="21228" y="8643"/>
                    <a:pt x="21260" y="8795"/>
                    <a:pt x="21287" y="8950"/>
                  </a:cubicBezTo>
                  <a:lnTo>
                    <a:pt x="21289" y="8958"/>
                  </a:lnTo>
                  <a:lnTo>
                    <a:pt x="21309" y="9083"/>
                  </a:lnTo>
                  <a:lnTo>
                    <a:pt x="21329" y="9196"/>
                  </a:lnTo>
                  <a:cubicBezTo>
                    <a:pt x="21336" y="9242"/>
                    <a:pt x="21341" y="9289"/>
                    <a:pt x="21347" y="9336"/>
                  </a:cubicBezTo>
                  <a:lnTo>
                    <a:pt x="21344" y="9334"/>
                  </a:lnTo>
                  <a:lnTo>
                    <a:pt x="21367" y="9561"/>
                  </a:lnTo>
                  <a:lnTo>
                    <a:pt x="21386" y="9696"/>
                  </a:lnTo>
                  <a:lnTo>
                    <a:pt x="21401" y="9803"/>
                  </a:lnTo>
                  <a:cubicBezTo>
                    <a:pt x="21402" y="9814"/>
                    <a:pt x="21402" y="9825"/>
                    <a:pt x="21403" y="9835"/>
                  </a:cubicBezTo>
                  <a:lnTo>
                    <a:pt x="21403" y="9931"/>
                  </a:lnTo>
                  <a:lnTo>
                    <a:pt x="21393" y="9841"/>
                  </a:lnTo>
                  <a:lnTo>
                    <a:pt x="21393" y="9903"/>
                  </a:lnTo>
                  <a:lnTo>
                    <a:pt x="21401" y="9953"/>
                  </a:lnTo>
                  <a:lnTo>
                    <a:pt x="21401" y="9960"/>
                  </a:lnTo>
                  <a:lnTo>
                    <a:pt x="21399" y="10002"/>
                  </a:lnTo>
                  <a:lnTo>
                    <a:pt x="21391" y="9963"/>
                  </a:lnTo>
                  <a:lnTo>
                    <a:pt x="21381" y="9989"/>
                  </a:lnTo>
                  <a:lnTo>
                    <a:pt x="21381" y="10051"/>
                  </a:lnTo>
                  <a:lnTo>
                    <a:pt x="21396" y="10211"/>
                  </a:lnTo>
                  <a:lnTo>
                    <a:pt x="21398" y="10253"/>
                  </a:lnTo>
                  <a:lnTo>
                    <a:pt x="21393" y="10251"/>
                  </a:lnTo>
                  <a:lnTo>
                    <a:pt x="21393" y="10317"/>
                  </a:lnTo>
                  <a:lnTo>
                    <a:pt x="21361" y="10303"/>
                  </a:lnTo>
                  <a:lnTo>
                    <a:pt x="21351" y="10376"/>
                  </a:lnTo>
                  <a:lnTo>
                    <a:pt x="21356" y="10489"/>
                  </a:lnTo>
                  <a:lnTo>
                    <a:pt x="21369" y="10510"/>
                  </a:lnTo>
                  <a:lnTo>
                    <a:pt x="21372" y="10349"/>
                  </a:lnTo>
                  <a:lnTo>
                    <a:pt x="21384" y="10541"/>
                  </a:lnTo>
                  <a:lnTo>
                    <a:pt x="21391" y="10549"/>
                  </a:lnTo>
                  <a:lnTo>
                    <a:pt x="21394" y="10487"/>
                  </a:lnTo>
                  <a:lnTo>
                    <a:pt x="21408" y="10522"/>
                  </a:lnTo>
                  <a:lnTo>
                    <a:pt x="21409" y="10591"/>
                  </a:lnTo>
                  <a:lnTo>
                    <a:pt x="21413" y="10670"/>
                  </a:lnTo>
                  <a:lnTo>
                    <a:pt x="21389" y="10813"/>
                  </a:lnTo>
                  <a:lnTo>
                    <a:pt x="21393" y="10926"/>
                  </a:lnTo>
                  <a:lnTo>
                    <a:pt x="21403" y="10960"/>
                  </a:lnTo>
                  <a:lnTo>
                    <a:pt x="21414" y="10817"/>
                  </a:lnTo>
                  <a:lnTo>
                    <a:pt x="21416" y="10810"/>
                  </a:lnTo>
                  <a:lnTo>
                    <a:pt x="21416" y="10835"/>
                  </a:lnTo>
                  <a:lnTo>
                    <a:pt x="21416" y="11031"/>
                  </a:lnTo>
                  <a:lnTo>
                    <a:pt x="21401" y="11238"/>
                  </a:lnTo>
                  <a:lnTo>
                    <a:pt x="21394" y="11324"/>
                  </a:lnTo>
                  <a:lnTo>
                    <a:pt x="21398" y="11445"/>
                  </a:lnTo>
                  <a:lnTo>
                    <a:pt x="21382" y="11583"/>
                  </a:lnTo>
                  <a:lnTo>
                    <a:pt x="21364" y="11658"/>
                  </a:lnTo>
                  <a:lnTo>
                    <a:pt x="21352" y="11820"/>
                  </a:lnTo>
                  <a:lnTo>
                    <a:pt x="21352" y="11936"/>
                  </a:lnTo>
                  <a:lnTo>
                    <a:pt x="21356" y="12009"/>
                  </a:lnTo>
                  <a:lnTo>
                    <a:pt x="21366" y="12027"/>
                  </a:lnTo>
                  <a:lnTo>
                    <a:pt x="21376" y="11982"/>
                  </a:lnTo>
                  <a:lnTo>
                    <a:pt x="21369" y="12089"/>
                  </a:lnTo>
                  <a:lnTo>
                    <a:pt x="21369" y="12100"/>
                  </a:lnTo>
                  <a:cubicBezTo>
                    <a:pt x="21359" y="12182"/>
                    <a:pt x="21344" y="12263"/>
                    <a:pt x="21332" y="12345"/>
                  </a:cubicBezTo>
                  <a:lnTo>
                    <a:pt x="21349" y="12158"/>
                  </a:lnTo>
                  <a:lnTo>
                    <a:pt x="21339" y="12170"/>
                  </a:lnTo>
                  <a:lnTo>
                    <a:pt x="21351" y="11961"/>
                  </a:lnTo>
                  <a:lnTo>
                    <a:pt x="21342" y="11837"/>
                  </a:lnTo>
                  <a:lnTo>
                    <a:pt x="21326" y="12051"/>
                  </a:lnTo>
                  <a:lnTo>
                    <a:pt x="21326" y="12175"/>
                  </a:lnTo>
                  <a:lnTo>
                    <a:pt x="21312" y="12317"/>
                  </a:lnTo>
                  <a:lnTo>
                    <a:pt x="21299" y="12465"/>
                  </a:lnTo>
                  <a:lnTo>
                    <a:pt x="21285" y="12589"/>
                  </a:lnTo>
                  <a:lnTo>
                    <a:pt x="21269" y="12724"/>
                  </a:lnTo>
                  <a:lnTo>
                    <a:pt x="21252" y="12825"/>
                  </a:lnTo>
                  <a:lnTo>
                    <a:pt x="21239" y="12901"/>
                  </a:lnTo>
                  <a:cubicBezTo>
                    <a:pt x="21236" y="12915"/>
                    <a:pt x="21233" y="12929"/>
                    <a:pt x="21230" y="12943"/>
                  </a:cubicBezTo>
                  <a:lnTo>
                    <a:pt x="21208" y="13042"/>
                  </a:lnTo>
                  <a:lnTo>
                    <a:pt x="21187" y="13136"/>
                  </a:lnTo>
                  <a:cubicBezTo>
                    <a:pt x="21179" y="13172"/>
                    <a:pt x="21166" y="13205"/>
                    <a:pt x="21158" y="13241"/>
                  </a:cubicBezTo>
                  <a:cubicBezTo>
                    <a:pt x="20055" y="17992"/>
                    <a:pt x="15819" y="21546"/>
                    <a:pt x="10763" y="21546"/>
                  </a:cubicBezTo>
                  <a:cubicBezTo>
                    <a:pt x="6628" y="21546"/>
                    <a:pt x="3050" y="19164"/>
                    <a:pt x="1275" y="15700"/>
                  </a:cubicBezTo>
                  <a:lnTo>
                    <a:pt x="1278" y="15702"/>
                  </a:lnTo>
                  <a:lnTo>
                    <a:pt x="1303" y="15725"/>
                  </a:lnTo>
                  <a:lnTo>
                    <a:pt x="1315" y="15708"/>
                  </a:lnTo>
                  <a:lnTo>
                    <a:pt x="1390" y="15769"/>
                  </a:lnTo>
                  <a:lnTo>
                    <a:pt x="1417" y="15776"/>
                  </a:lnTo>
                  <a:lnTo>
                    <a:pt x="1412" y="15671"/>
                  </a:lnTo>
                  <a:lnTo>
                    <a:pt x="1385" y="15591"/>
                  </a:lnTo>
                  <a:lnTo>
                    <a:pt x="1333" y="15419"/>
                  </a:lnTo>
                  <a:lnTo>
                    <a:pt x="1298" y="15338"/>
                  </a:lnTo>
                  <a:lnTo>
                    <a:pt x="1226" y="15217"/>
                  </a:lnTo>
                  <a:lnTo>
                    <a:pt x="1157" y="15082"/>
                  </a:lnTo>
                  <a:lnTo>
                    <a:pt x="1044" y="14791"/>
                  </a:lnTo>
                  <a:lnTo>
                    <a:pt x="923" y="14497"/>
                  </a:lnTo>
                  <a:lnTo>
                    <a:pt x="819" y="14289"/>
                  </a:lnTo>
                  <a:lnTo>
                    <a:pt x="687" y="13954"/>
                  </a:lnTo>
                  <a:lnTo>
                    <a:pt x="618" y="13816"/>
                  </a:lnTo>
                  <a:lnTo>
                    <a:pt x="623" y="13783"/>
                  </a:lnTo>
                  <a:lnTo>
                    <a:pt x="592" y="13650"/>
                  </a:lnTo>
                  <a:lnTo>
                    <a:pt x="498" y="13342"/>
                  </a:lnTo>
                  <a:lnTo>
                    <a:pt x="433" y="13116"/>
                  </a:lnTo>
                  <a:lnTo>
                    <a:pt x="399" y="13074"/>
                  </a:lnTo>
                  <a:lnTo>
                    <a:pt x="394" y="12961"/>
                  </a:lnTo>
                  <a:lnTo>
                    <a:pt x="317" y="12680"/>
                  </a:lnTo>
                  <a:lnTo>
                    <a:pt x="305" y="12601"/>
                  </a:lnTo>
                  <a:lnTo>
                    <a:pt x="337" y="12626"/>
                  </a:lnTo>
                  <a:lnTo>
                    <a:pt x="339" y="12547"/>
                  </a:lnTo>
                  <a:lnTo>
                    <a:pt x="319" y="12450"/>
                  </a:lnTo>
                  <a:lnTo>
                    <a:pt x="312" y="12175"/>
                  </a:lnTo>
                  <a:lnTo>
                    <a:pt x="309" y="12078"/>
                  </a:lnTo>
                  <a:lnTo>
                    <a:pt x="295" y="12032"/>
                  </a:lnTo>
                  <a:lnTo>
                    <a:pt x="295" y="11963"/>
                  </a:lnTo>
                  <a:lnTo>
                    <a:pt x="272" y="11711"/>
                  </a:lnTo>
                  <a:lnTo>
                    <a:pt x="254" y="11574"/>
                  </a:lnTo>
                  <a:lnTo>
                    <a:pt x="245" y="11510"/>
                  </a:lnTo>
                  <a:lnTo>
                    <a:pt x="222" y="11318"/>
                  </a:lnTo>
                  <a:lnTo>
                    <a:pt x="200" y="11204"/>
                  </a:lnTo>
                  <a:lnTo>
                    <a:pt x="193" y="11207"/>
                  </a:lnTo>
                  <a:lnTo>
                    <a:pt x="173" y="11004"/>
                  </a:lnTo>
                  <a:lnTo>
                    <a:pt x="173" y="10906"/>
                  </a:lnTo>
                  <a:lnTo>
                    <a:pt x="173" y="10771"/>
                  </a:lnTo>
                  <a:lnTo>
                    <a:pt x="168" y="10712"/>
                  </a:lnTo>
                  <a:lnTo>
                    <a:pt x="180" y="10652"/>
                  </a:lnTo>
                  <a:lnTo>
                    <a:pt x="188" y="10489"/>
                  </a:lnTo>
                  <a:lnTo>
                    <a:pt x="190" y="10349"/>
                  </a:lnTo>
                  <a:lnTo>
                    <a:pt x="192" y="10265"/>
                  </a:lnTo>
                  <a:lnTo>
                    <a:pt x="187" y="10187"/>
                  </a:lnTo>
                  <a:lnTo>
                    <a:pt x="210" y="10078"/>
                  </a:lnTo>
                  <a:lnTo>
                    <a:pt x="220" y="9911"/>
                  </a:lnTo>
                  <a:lnTo>
                    <a:pt x="220" y="9782"/>
                  </a:lnTo>
                  <a:lnTo>
                    <a:pt x="235" y="9681"/>
                  </a:lnTo>
                  <a:lnTo>
                    <a:pt x="247" y="9777"/>
                  </a:lnTo>
                  <a:lnTo>
                    <a:pt x="245" y="9598"/>
                  </a:lnTo>
                  <a:lnTo>
                    <a:pt x="245" y="9416"/>
                  </a:lnTo>
                  <a:lnTo>
                    <a:pt x="237" y="9442"/>
                  </a:lnTo>
                  <a:lnTo>
                    <a:pt x="228" y="9389"/>
                  </a:lnTo>
                  <a:lnTo>
                    <a:pt x="238" y="9260"/>
                  </a:lnTo>
                  <a:lnTo>
                    <a:pt x="259" y="9127"/>
                  </a:lnTo>
                  <a:lnTo>
                    <a:pt x="269" y="8977"/>
                  </a:lnTo>
                  <a:lnTo>
                    <a:pt x="282" y="8841"/>
                  </a:lnTo>
                  <a:lnTo>
                    <a:pt x="295" y="8800"/>
                  </a:lnTo>
                  <a:lnTo>
                    <a:pt x="326" y="8645"/>
                  </a:lnTo>
                  <a:lnTo>
                    <a:pt x="341" y="8539"/>
                  </a:lnTo>
                  <a:lnTo>
                    <a:pt x="374" y="8415"/>
                  </a:lnTo>
                  <a:lnTo>
                    <a:pt x="371" y="8395"/>
                  </a:lnTo>
                  <a:lnTo>
                    <a:pt x="351" y="8462"/>
                  </a:lnTo>
                  <a:lnTo>
                    <a:pt x="359" y="8381"/>
                  </a:lnTo>
                  <a:cubicBezTo>
                    <a:pt x="369" y="8337"/>
                    <a:pt x="382" y="8294"/>
                    <a:pt x="392" y="8250"/>
                  </a:cubicBezTo>
                  <a:cubicBezTo>
                    <a:pt x="393" y="8249"/>
                    <a:pt x="394" y="8248"/>
                    <a:pt x="394" y="8246"/>
                  </a:cubicBezTo>
                  <a:lnTo>
                    <a:pt x="401" y="8241"/>
                  </a:lnTo>
                  <a:lnTo>
                    <a:pt x="431" y="8117"/>
                  </a:lnTo>
                  <a:lnTo>
                    <a:pt x="429" y="8107"/>
                  </a:lnTo>
                  <a:cubicBezTo>
                    <a:pt x="876" y="6377"/>
                    <a:pt x="1738" y="4819"/>
                    <a:pt x="2907" y="3542"/>
                  </a:cubicBezTo>
                  <a:lnTo>
                    <a:pt x="2850" y="3631"/>
                  </a:lnTo>
                  <a:lnTo>
                    <a:pt x="2826" y="3695"/>
                  </a:lnTo>
                  <a:lnTo>
                    <a:pt x="2775" y="3779"/>
                  </a:lnTo>
                  <a:lnTo>
                    <a:pt x="2729" y="3846"/>
                  </a:lnTo>
                  <a:lnTo>
                    <a:pt x="2652" y="3944"/>
                  </a:lnTo>
                  <a:lnTo>
                    <a:pt x="2592" y="4038"/>
                  </a:lnTo>
                  <a:lnTo>
                    <a:pt x="2493" y="4158"/>
                  </a:lnTo>
                  <a:lnTo>
                    <a:pt x="2435" y="4245"/>
                  </a:lnTo>
                  <a:lnTo>
                    <a:pt x="2423" y="4279"/>
                  </a:lnTo>
                  <a:lnTo>
                    <a:pt x="2385" y="4333"/>
                  </a:lnTo>
                  <a:lnTo>
                    <a:pt x="2381" y="4348"/>
                  </a:lnTo>
                  <a:lnTo>
                    <a:pt x="2413" y="4311"/>
                  </a:lnTo>
                  <a:lnTo>
                    <a:pt x="2445" y="4289"/>
                  </a:lnTo>
                  <a:lnTo>
                    <a:pt x="2482" y="4249"/>
                  </a:lnTo>
                  <a:lnTo>
                    <a:pt x="2463" y="4291"/>
                  </a:lnTo>
                  <a:lnTo>
                    <a:pt x="2416" y="4378"/>
                  </a:lnTo>
                  <a:lnTo>
                    <a:pt x="2346" y="4493"/>
                  </a:lnTo>
                  <a:lnTo>
                    <a:pt x="2282" y="4622"/>
                  </a:lnTo>
                  <a:lnTo>
                    <a:pt x="2222" y="4713"/>
                  </a:lnTo>
                  <a:lnTo>
                    <a:pt x="2152" y="4802"/>
                  </a:lnTo>
                  <a:lnTo>
                    <a:pt x="2137" y="4829"/>
                  </a:lnTo>
                  <a:lnTo>
                    <a:pt x="2115" y="4924"/>
                  </a:lnTo>
                  <a:lnTo>
                    <a:pt x="2080" y="4983"/>
                  </a:lnTo>
                  <a:lnTo>
                    <a:pt x="1963" y="5137"/>
                  </a:lnTo>
                  <a:lnTo>
                    <a:pt x="1901" y="5210"/>
                  </a:lnTo>
                  <a:lnTo>
                    <a:pt x="1857" y="5232"/>
                  </a:lnTo>
                  <a:lnTo>
                    <a:pt x="1817" y="5277"/>
                  </a:lnTo>
                  <a:lnTo>
                    <a:pt x="1730" y="5393"/>
                  </a:lnTo>
                  <a:lnTo>
                    <a:pt x="1635" y="5526"/>
                  </a:lnTo>
                  <a:lnTo>
                    <a:pt x="1596" y="5594"/>
                  </a:lnTo>
                  <a:lnTo>
                    <a:pt x="1556" y="5647"/>
                  </a:lnTo>
                  <a:lnTo>
                    <a:pt x="1521" y="5722"/>
                  </a:lnTo>
                  <a:lnTo>
                    <a:pt x="1514" y="5752"/>
                  </a:lnTo>
                  <a:lnTo>
                    <a:pt x="1549" y="5738"/>
                  </a:lnTo>
                  <a:lnTo>
                    <a:pt x="1578" y="5715"/>
                  </a:lnTo>
                  <a:lnTo>
                    <a:pt x="1630" y="5668"/>
                  </a:lnTo>
                  <a:lnTo>
                    <a:pt x="1747" y="5520"/>
                  </a:lnTo>
                  <a:lnTo>
                    <a:pt x="1784" y="5488"/>
                  </a:lnTo>
                  <a:lnTo>
                    <a:pt x="1867" y="5380"/>
                  </a:lnTo>
                  <a:lnTo>
                    <a:pt x="1958" y="5277"/>
                  </a:lnTo>
                  <a:lnTo>
                    <a:pt x="2030" y="5208"/>
                  </a:lnTo>
                  <a:lnTo>
                    <a:pt x="2087" y="5179"/>
                  </a:lnTo>
                  <a:lnTo>
                    <a:pt x="2118" y="5200"/>
                  </a:lnTo>
                  <a:lnTo>
                    <a:pt x="2137" y="5238"/>
                  </a:lnTo>
                  <a:lnTo>
                    <a:pt x="2148" y="5331"/>
                  </a:lnTo>
                  <a:lnTo>
                    <a:pt x="2175" y="5326"/>
                  </a:lnTo>
                  <a:lnTo>
                    <a:pt x="2190" y="5365"/>
                  </a:lnTo>
                  <a:lnTo>
                    <a:pt x="2177" y="5422"/>
                  </a:lnTo>
                  <a:lnTo>
                    <a:pt x="2210" y="5464"/>
                  </a:lnTo>
                  <a:lnTo>
                    <a:pt x="2202" y="5570"/>
                  </a:lnTo>
                  <a:lnTo>
                    <a:pt x="2259" y="5599"/>
                  </a:lnTo>
                  <a:lnTo>
                    <a:pt x="2369" y="5514"/>
                  </a:lnTo>
                  <a:lnTo>
                    <a:pt x="2411" y="5479"/>
                  </a:lnTo>
                  <a:lnTo>
                    <a:pt x="2428" y="5440"/>
                  </a:lnTo>
                  <a:lnTo>
                    <a:pt x="2535" y="5375"/>
                  </a:lnTo>
                  <a:lnTo>
                    <a:pt x="2592" y="5277"/>
                  </a:lnTo>
                  <a:lnTo>
                    <a:pt x="2554" y="5361"/>
                  </a:lnTo>
                  <a:lnTo>
                    <a:pt x="2632" y="5296"/>
                  </a:lnTo>
                  <a:lnTo>
                    <a:pt x="2676" y="5292"/>
                  </a:lnTo>
                  <a:lnTo>
                    <a:pt x="2577" y="5358"/>
                  </a:lnTo>
                  <a:lnTo>
                    <a:pt x="2517" y="5442"/>
                  </a:lnTo>
                  <a:lnTo>
                    <a:pt x="2451" y="5449"/>
                  </a:lnTo>
                  <a:lnTo>
                    <a:pt x="2445" y="5462"/>
                  </a:lnTo>
                  <a:lnTo>
                    <a:pt x="2515" y="5477"/>
                  </a:lnTo>
                  <a:lnTo>
                    <a:pt x="2549" y="5491"/>
                  </a:lnTo>
                  <a:lnTo>
                    <a:pt x="2592" y="5464"/>
                  </a:lnTo>
                  <a:lnTo>
                    <a:pt x="2621" y="5424"/>
                  </a:lnTo>
                  <a:lnTo>
                    <a:pt x="2689" y="5366"/>
                  </a:lnTo>
                  <a:lnTo>
                    <a:pt x="2649" y="5420"/>
                  </a:lnTo>
                  <a:lnTo>
                    <a:pt x="2637" y="5449"/>
                  </a:lnTo>
                  <a:lnTo>
                    <a:pt x="2605" y="5474"/>
                  </a:lnTo>
                  <a:lnTo>
                    <a:pt x="2672" y="5509"/>
                  </a:lnTo>
                  <a:lnTo>
                    <a:pt x="2751" y="5489"/>
                  </a:lnTo>
                  <a:lnTo>
                    <a:pt x="2765" y="5452"/>
                  </a:lnTo>
                  <a:lnTo>
                    <a:pt x="2790" y="5471"/>
                  </a:lnTo>
                  <a:lnTo>
                    <a:pt x="2776" y="5474"/>
                  </a:lnTo>
                  <a:lnTo>
                    <a:pt x="2759" y="5548"/>
                  </a:lnTo>
                  <a:lnTo>
                    <a:pt x="2763" y="5690"/>
                  </a:lnTo>
                  <a:lnTo>
                    <a:pt x="2791" y="5642"/>
                  </a:lnTo>
                  <a:lnTo>
                    <a:pt x="2805" y="5488"/>
                  </a:lnTo>
                  <a:lnTo>
                    <a:pt x="2818" y="5563"/>
                  </a:lnTo>
                  <a:lnTo>
                    <a:pt x="2811" y="5627"/>
                  </a:lnTo>
                  <a:lnTo>
                    <a:pt x="2808" y="5674"/>
                  </a:lnTo>
                  <a:lnTo>
                    <a:pt x="2813" y="5747"/>
                  </a:lnTo>
                  <a:lnTo>
                    <a:pt x="2801" y="5802"/>
                  </a:lnTo>
                  <a:lnTo>
                    <a:pt x="2810" y="5870"/>
                  </a:lnTo>
                  <a:lnTo>
                    <a:pt x="2843" y="5860"/>
                  </a:lnTo>
                  <a:lnTo>
                    <a:pt x="2877" y="5809"/>
                  </a:lnTo>
                  <a:lnTo>
                    <a:pt x="2830" y="5846"/>
                  </a:lnTo>
                  <a:lnTo>
                    <a:pt x="2840" y="5797"/>
                  </a:lnTo>
                  <a:lnTo>
                    <a:pt x="2912" y="5725"/>
                  </a:lnTo>
                  <a:lnTo>
                    <a:pt x="2977" y="5691"/>
                  </a:lnTo>
                  <a:lnTo>
                    <a:pt x="2996" y="5695"/>
                  </a:lnTo>
                  <a:lnTo>
                    <a:pt x="3069" y="5716"/>
                  </a:lnTo>
                  <a:lnTo>
                    <a:pt x="3091" y="5814"/>
                  </a:lnTo>
                  <a:lnTo>
                    <a:pt x="3121" y="5903"/>
                  </a:lnTo>
                  <a:lnTo>
                    <a:pt x="3173" y="5987"/>
                  </a:lnTo>
                  <a:lnTo>
                    <a:pt x="3218" y="5947"/>
                  </a:lnTo>
                  <a:lnTo>
                    <a:pt x="3225" y="6058"/>
                  </a:lnTo>
                  <a:lnTo>
                    <a:pt x="3222" y="6230"/>
                  </a:lnTo>
                  <a:lnTo>
                    <a:pt x="3123" y="6100"/>
                  </a:lnTo>
                  <a:lnTo>
                    <a:pt x="3012" y="6164"/>
                  </a:lnTo>
                  <a:lnTo>
                    <a:pt x="2997" y="6253"/>
                  </a:lnTo>
                  <a:lnTo>
                    <a:pt x="3086" y="6324"/>
                  </a:lnTo>
                  <a:lnTo>
                    <a:pt x="3138" y="6403"/>
                  </a:lnTo>
                  <a:lnTo>
                    <a:pt x="3220" y="6599"/>
                  </a:lnTo>
                  <a:lnTo>
                    <a:pt x="3314" y="6679"/>
                  </a:lnTo>
                  <a:lnTo>
                    <a:pt x="3359" y="6582"/>
                  </a:lnTo>
                  <a:lnTo>
                    <a:pt x="3456" y="6516"/>
                  </a:lnTo>
                  <a:lnTo>
                    <a:pt x="3300" y="6498"/>
                  </a:lnTo>
                  <a:lnTo>
                    <a:pt x="3278" y="6331"/>
                  </a:lnTo>
                  <a:lnTo>
                    <a:pt x="3349" y="6156"/>
                  </a:lnTo>
                  <a:lnTo>
                    <a:pt x="3451" y="6068"/>
                  </a:lnTo>
                  <a:lnTo>
                    <a:pt x="3601" y="5961"/>
                  </a:lnTo>
                  <a:lnTo>
                    <a:pt x="3692" y="6013"/>
                  </a:lnTo>
                  <a:lnTo>
                    <a:pt x="3764" y="5890"/>
                  </a:lnTo>
                  <a:lnTo>
                    <a:pt x="3759" y="5745"/>
                  </a:lnTo>
                  <a:lnTo>
                    <a:pt x="3662" y="5583"/>
                  </a:lnTo>
                  <a:lnTo>
                    <a:pt x="3504" y="5498"/>
                  </a:lnTo>
                  <a:lnTo>
                    <a:pt x="3498" y="5419"/>
                  </a:lnTo>
                  <a:lnTo>
                    <a:pt x="3603" y="5484"/>
                  </a:lnTo>
                  <a:lnTo>
                    <a:pt x="3767" y="5553"/>
                  </a:lnTo>
                  <a:lnTo>
                    <a:pt x="3817" y="5652"/>
                  </a:lnTo>
                  <a:lnTo>
                    <a:pt x="3913" y="5693"/>
                  </a:lnTo>
                  <a:lnTo>
                    <a:pt x="3916" y="5791"/>
                  </a:lnTo>
                  <a:lnTo>
                    <a:pt x="3910" y="5939"/>
                  </a:lnTo>
                  <a:lnTo>
                    <a:pt x="3881" y="6164"/>
                  </a:lnTo>
                  <a:lnTo>
                    <a:pt x="3911" y="6319"/>
                  </a:lnTo>
                  <a:lnTo>
                    <a:pt x="4038" y="6380"/>
                  </a:lnTo>
                  <a:lnTo>
                    <a:pt x="4107" y="6509"/>
                  </a:lnTo>
                  <a:lnTo>
                    <a:pt x="4167" y="6550"/>
                  </a:lnTo>
                  <a:lnTo>
                    <a:pt x="4233" y="6588"/>
                  </a:lnTo>
                  <a:lnTo>
                    <a:pt x="4397" y="6491"/>
                  </a:lnTo>
                  <a:lnTo>
                    <a:pt x="4449" y="6423"/>
                  </a:lnTo>
                  <a:lnTo>
                    <a:pt x="4459" y="6343"/>
                  </a:lnTo>
                  <a:lnTo>
                    <a:pt x="4581" y="6243"/>
                  </a:lnTo>
                  <a:lnTo>
                    <a:pt x="4623" y="6163"/>
                  </a:lnTo>
                  <a:lnTo>
                    <a:pt x="4649" y="6004"/>
                  </a:lnTo>
                  <a:lnTo>
                    <a:pt x="4733" y="5886"/>
                  </a:lnTo>
                  <a:lnTo>
                    <a:pt x="4815" y="5737"/>
                  </a:lnTo>
                  <a:lnTo>
                    <a:pt x="4916" y="5732"/>
                  </a:lnTo>
                  <a:lnTo>
                    <a:pt x="5101" y="5568"/>
                  </a:lnTo>
                  <a:lnTo>
                    <a:pt x="5306" y="5393"/>
                  </a:lnTo>
                  <a:lnTo>
                    <a:pt x="5451" y="5287"/>
                  </a:lnTo>
                  <a:lnTo>
                    <a:pt x="5379" y="5259"/>
                  </a:lnTo>
                  <a:lnTo>
                    <a:pt x="5205" y="5238"/>
                  </a:lnTo>
                  <a:lnTo>
                    <a:pt x="5128" y="5148"/>
                  </a:lnTo>
                  <a:lnTo>
                    <a:pt x="5227" y="5063"/>
                  </a:lnTo>
                  <a:lnTo>
                    <a:pt x="5260" y="4984"/>
                  </a:lnTo>
                  <a:lnTo>
                    <a:pt x="5466" y="4908"/>
                  </a:lnTo>
                  <a:lnTo>
                    <a:pt x="5602" y="4878"/>
                  </a:lnTo>
                  <a:lnTo>
                    <a:pt x="5635" y="4745"/>
                  </a:lnTo>
                  <a:lnTo>
                    <a:pt x="5702" y="4710"/>
                  </a:lnTo>
                  <a:lnTo>
                    <a:pt x="5814" y="4604"/>
                  </a:lnTo>
                  <a:lnTo>
                    <a:pt x="5885" y="4530"/>
                  </a:lnTo>
                  <a:lnTo>
                    <a:pt x="5856" y="4478"/>
                  </a:lnTo>
                  <a:lnTo>
                    <a:pt x="5890" y="4403"/>
                  </a:lnTo>
                  <a:lnTo>
                    <a:pt x="5969" y="4281"/>
                  </a:lnTo>
                  <a:lnTo>
                    <a:pt x="5947" y="4235"/>
                  </a:lnTo>
                  <a:lnTo>
                    <a:pt x="5692" y="4286"/>
                  </a:lnTo>
                  <a:lnTo>
                    <a:pt x="5540" y="4334"/>
                  </a:lnTo>
                  <a:lnTo>
                    <a:pt x="5406" y="4267"/>
                  </a:lnTo>
                  <a:lnTo>
                    <a:pt x="5259" y="4378"/>
                  </a:lnTo>
                  <a:lnTo>
                    <a:pt x="5113" y="4456"/>
                  </a:lnTo>
                  <a:lnTo>
                    <a:pt x="5009" y="4481"/>
                  </a:lnTo>
                  <a:lnTo>
                    <a:pt x="4917" y="4456"/>
                  </a:lnTo>
                  <a:lnTo>
                    <a:pt x="4844" y="4380"/>
                  </a:lnTo>
                  <a:lnTo>
                    <a:pt x="4822" y="4257"/>
                  </a:lnTo>
                  <a:lnTo>
                    <a:pt x="4725" y="4331"/>
                  </a:lnTo>
                  <a:lnTo>
                    <a:pt x="4480" y="4427"/>
                  </a:lnTo>
                  <a:lnTo>
                    <a:pt x="4351" y="4410"/>
                  </a:lnTo>
                  <a:lnTo>
                    <a:pt x="4333" y="4351"/>
                  </a:lnTo>
                  <a:lnTo>
                    <a:pt x="4517" y="4186"/>
                  </a:lnTo>
                  <a:lnTo>
                    <a:pt x="4701" y="4094"/>
                  </a:lnTo>
                  <a:lnTo>
                    <a:pt x="4855" y="4043"/>
                  </a:lnTo>
                  <a:lnTo>
                    <a:pt x="4974" y="4040"/>
                  </a:lnTo>
                  <a:lnTo>
                    <a:pt x="5028" y="3947"/>
                  </a:lnTo>
                  <a:lnTo>
                    <a:pt x="5100" y="3813"/>
                  </a:lnTo>
                  <a:lnTo>
                    <a:pt x="5202" y="3722"/>
                  </a:lnTo>
                  <a:lnTo>
                    <a:pt x="5294" y="3619"/>
                  </a:lnTo>
                  <a:lnTo>
                    <a:pt x="5391" y="3560"/>
                  </a:lnTo>
                  <a:lnTo>
                    <a:pt x="5490" y="3483"/>
                  </a:lnTo>
                  <a:lnTo>
                    <a:pt x="5635" y="3345"/>
                  </a:lnTo>
                  <a:lnTo>
                    <a:pt x="5677" y="3240"/>
                  </a:lnTo>
                  <a:lnTo>
                    <a:pt x="5804" y="3212"/>
                  </a:lnTo>
                  <a:lnTo>
                    <a:pt x="5955" y="3188"/>
                  </a:lnTo>
                  <a:lnTo>
                    <a:pt x="6051" y="3091"/>
                  </a:lnTo>
                  <a:lnTo>
                    <a:pt x="6208" y="3111"/>
                  </a:lnTo>
                  <a:lnTo>
                    <a:pt x="6298" y="3149"/>
                  </a:lnTo>
                  <a:lnTo>
                    <a:pt x="6407" y="3237"/>
                  </a:lnTo>
                  <a:lnTo>
                    <a:pt x="6472" y="3328"/>
                  </a:lnTo>
                  <a:lnTo>
                    <a:pt x="6444" y="3402"/>
                  </a:lnTo>
                  <a:lnTo>
                    <a:pt x="6536" y="3415"/>
                  </a:lnTo>
                  <a:lnTo>
                    <a:pt x="6569" y="3471"/>
                  </a:lnTo>
                  <a:lnTo>
                    <a:pt x="6528" y="3558"/>
                  </a:lnTo>
                  <a:lnTo>
                    <a:pt x="6593" y="3636"/>
                  </a:lnTo>
                  <a:lnTo>
                    <a:pt x="6650" y="3658"/>
                  </a:lnTo>
                  <a:lnTo>
                    <a:pt x="6752" y="3725"/>
                  </a:lnTo>
                  <a:lnTo>
                    <a:pt x="6822" y="3747"/>
                  </a:lnTo>
                  <a:lnTo>
                    <a:pt x="6745" y="3803"/>
                  </a:lnTo>
                  <a:lnTo>
                    <a:pt x="6734" y="3885"/>
                  </a:lnTo>
                  <a:lnTo>
                    <a:pt x="6799" y="4000"/>
                  </a:lnTo>
                  <a:lnTo>
                    <a:pt x="6876" y="4010"/>
                  </a:lnTo>
                  <a:lnTo>
                    <a:pt x="6978" y="3973"/>
                  </a:lnTo>
                  <a:lnTo>
                    <a:pt x="7050" y="4016"/>
                  </a:lnTo>
                  <a:lnTo>
                    <a:pt x="7134" y="4016"/>
                  </a:lnTo>
                  <a:lnTo>
                    <a:pt x="7244" y="3951"/>
                  </a:lnTo>
                  <a:lnTo>
                    <a:pt x="7303" y="3880"/>
                  </a:lnTo>
                  <a:lnTo>
                    <a:pt x="7350" y="3811"/>
                  </a:lnTo>
                  <a:lnTo>
                    <a:pt x="7172" y="3789"/>
                  </a:lnTo>
                  <a:lnTo>
                    <a:pt x="7055" y="3737"/>
                  </a:lnTo>
                  <a:lnTo>
                    <a:pt x="6970" y="3668"/>
                  </a:lnTo>
                  <a:lnTo>
                    <a:pt x="7105" y="3629"/>
                  </a:lnTo>
                  <a:lnTo>
                    <a:pt x="7212" y="3659"/>
                  </a:lnTo>
                  <a:lnTo>
                    <a:pt x="7350" y="3616"/>
                  </a:lnTo>
                  <a:lnTo>
                    <a:pt x="7268" y="3528"/>
                  </a:lnTo>
                  <a:lnTo>
                    <a:pt x="7427" y="3557"/>
                  </a:lnTo>
                  <a:lnTo>
                    <a:pt x="7515" y="3476"/>
                  </a:lnTo>
                  <a:lnTo>
                    <a:pt x="7564" y="3533"/>
                  </a:lnTo>
                  <a:lnTo>
                    <a:pt x="7778" y="3513"/>
                  </a:lnTo>
                  <a:lnTo>
                    <a:pt x="7875" y="3488"/>
                  </a:lnTo>
                  <a:lnTo>
                    <a:pt x="7940" y="3441"/>
                  </a:lnTo>
                  <a:lnTo>
                    <a:pt x="7870" y="3360"/>
                  </a:lnTo>
                  <a:lnTo>
                    <a:pt x="7709" y="3308"/>
                  </a:lnTo>
                  <a:lnTo>
                    <a:pt x="7609" y="3343"/>
                  </a:lnTo>
                  <a:lnTo>
                    <a:pt x="7480" y="3368"/>
                  </a:lnTo>
                  <a:lnTo>
                    <a:pt x="7348" y="3311"/>
                  </a:lnTo>
                  <a:lnTo>
                    <a:pt x="7381" y="3272"/>
                  </a:lnTo>
                  <a:lnTo>
                    <a:pt x="7289" y="3212"/>
                  </a:lnTo>
                  <a:lnTo>
                    <a:pt x="7427" y="3247"/>
                  </a:lnTo>
                  <a:lnTo>
                    <a:pt x="7535" y="3188"/>
                  </a:lnTo>
                  <a:lnTo>
                    <a:pt x="7545" y="3139"/>
                  </a:lnTo>
                  <a:lnTo>
                    <a:pt x="7453" y="3119"/>
                  </a:lnTo>
                  <a:lnTo>
                    <a:pt x="7517" y="3050"/>
                  </a:lnTo>
                  <a:lnTo>
                    <a:pt x="7562" y="2971"/>
                  </a:lnTo>
                  <a:lnTo>
                    <a:pt x="7703" y="2915"/>
                  </a:lnTo>
                  <a:lnTo>
                    <a:pt x="7743" y="2862"/>
                  </a:lnTo>
                  <a:lnTo>
                    <a:pt x="7860" y="2850"/>
                  </a:lnTo>
                  <a:lnTo>
                    <a:pt x="7927" y="2830"/>
                  </a:lnTo>
                  <a:lnTo>
                    <a:pt x="7952" y="2791"/>
                  </a:lnTo>
                  <a:lnTo>
                    <a:pt x="8004" y="2740"/>
                  </a:lnTo>
                  <a:lnTo>
                    <a:pt x="7994" y="2693"/>
                  </a:lnTo>
                  <a:lnTo>
                    <a:pt x="7892" y="2708"/>
                  </a:lnTo>
                  <a:lnTo>
                    <a:pt x="7885" y="2633"/>
                  </a:lnTo>
                  <a:lnTo>
                    <a:pt x="8012" y="2628"/>
                  </a:lnTo>
                  <a:lnTo>
                    <a:pt x="8036" y="2582"/>
                  </a:lnTo>
                  <a:lnTo>
                    <a:pt x="8166" y="2471"/>
                  </a:lnTo>
                  <a:lnTo>
                    <a:pt x="8290" y="2421"/>
                  </a:lnTo>
                  <a:lnTo>
                    <a:pt x="8267" y="2506"/>
                  </a:lnTo>
                  <a:lnTo>
                    <a:pt x="8394" y="2496"/>
                  </a:lnTo>
                  <a:lnTo>
                    <a:pt x="8439" y="2459"/>
                  </a:lnTo>
                  <a:lnTo>
                    <a:pt x="8531" y="2427"/>
                  </a:lnTo>
                  <a:lnTo>
                    <a:pt x="8697" y="2385"/>
                  </a:lnTo>
                  <a:lnTo>
                    <a:pt x="8821" y="2375"/>
                  </a:lnTo>
                  <a:lnTo>
                    <a:pt x="8893" y="2348"/>
                  </a:lnTo>
                  <a:lnTo>
                    <a:pt x="8888" y="2313"/>
                  </a:lnTo>
                  <a:lnTo>
                    <a:pt x="8945" y="2266"/>
                  </a:lnTo>
                  <a:lnTo>
                    <a:pt x="9017" y="2330"/>
                  </a:lnTo>
                  <a:lnTo>
                    <a:pt x="9037" y="2235"/>
                  </a:lnTo>
                  <a:lnTo>
                    <a:pt x="9204" y="2279"/>
                  </a:lnTo>
                  <a:lnTo>
                    <a:pt x="9251" y="2274"/>
                  </a:lnTo>
                  <a:lnTo>
                    <a:pt x="9229" y="2224"/>
                  </a:lnTo>
                  <a:lnTo>
                    <a:pt x="9256" y="2185"/>
                  </a:lnTo>
                  <a:lnTo>
                    <a:pt x="9326" y="2210"/>
                  </a:lnTo>
                  <a:lnTo>
                    <a:pt x="9405" y="2153"/>
                  </a:lnTo>
                  <a:lnTo>
                    <a:pt x="9469" y="2082"/>
                  </a:lnTo>
                  <a:lnTo>
                    <a:pt x="9568" y="2067"/>
                  </a:lnTo>
                  <a:lnTo>
                    <a:pt x="9626" y="2017"/>
                  </a:lnTo>
                  <a:lnTo>
                    <a:pt x="9661" y="1961"/>
                  </a:lnTo>
                  <a:lnTo>
                    <a:pt x="9733" y="1954"/>
                  </a:lnTo>
                  <a:lnTo>
                    <a:pt x="9855" y="1981"/>
                  </a:lnTo>
                  <a:lnTo>
                    <a:pt x="9984" y="1983"/>
                  </a:lnTo>
                  <a:lnTo>
                    <a:pt x="10058" y="1986"/>
                  </a:lnTo>
                  <a:lnTo>
                    <a:pt x="10163" y="2003"/>
                  </a:lnTo>
                  <a:lnTo>
                    <a:pt x="10242" y="1976"/>
                  </a:lnTo>
                  <a:lnTo>
                    <a:pt x="10294" y="1985"/>
                  </a:lnTo>
                  <a:lnTo>
                    <a:pt x="10418" y="1983"/>
                  </a:lnTo>
                  <a:lnTo>
                    <a:pt x="10554" y="2010"/>
                  </a:lnTo>
                  <a:lnTo>
                    <a:pt x="10617" y="1996"/>
                  </a:lnTo>
                  <a:lnTo>
                    <a:pt x="10713" y="2013"/>
                  </a:lnTo>
                  <a:lnTo>
                    <a:pt x="10709" y="2038"/>
                  </a:lnTo>
                  <a:lnTo>
                    <a:pt x="10813" y="2045"/>
                  </a:lnTo>
                  <a:lnTo>
                    <a:pt x="10841" y="2023"/>
                  </a:lnTo>
                  <a:lnTo>
                    <a:pt x="10883" y="2074"/>
                  </a:lnTo>
                  <a:lnTo>
                    <a:pt x="10972" y="2102"/>
                  </a:lnTo>
                  <a:lnTo>
                    <a:pt x="11072" y="2049"/>
                  </a:lnTo>
                  <a:lnTo>
                    <a:pt x="11128" y="2060"/>
                  </a:lnTo>
                  <a:lnTo>
                    <a:pt x="11255" y="2023"/>
                  </a:lnTo>
                  <a:lnTo>
                    <a:pt x="11319" y="2018"/>
                  </a:lnTo>
                  <a:lnTo>
                    <a:pt x="11396" y="1978"/>
                  </a:lnTo>
                  <a:lnTo>
                    <a:pt x="11426" y="1929"/>
                  </a:lnTo>
                  <a:lnTo>
                    <a:pt x="11523" y="1895"/>
                  </a:lnTo>
                  <a:lnTo>
                    <a:pt x="11642" y="1912"/>
                  </a:lnTo>
                  <a:lnTo>
                    <a:pt x="11700" y="1867"/>
                  </a:lnTo>
                  <a:lnTo>
                    <a:pt x="11620" y="1818"/>
                  </a:lnTo>
                  <a:lnTo>
                    <a:pt x="11568" y="1764"/>
                  </a:lnTo>
                  <a:lnTo>
                    <a:pt x="11534" y="1707"/>
                  </a:lnTo>
                  <a:lnTo>
                    <a:pt x="11457" y="1656"/>
                  </a:lnTo>
                  <a:lnTo>
                    <a:pt x="11414" y="1589"/>
                  </a:lnTo>
                  <a:lnTo>
                    <a:pt x="11573" y="1608"/>
                  </a:lnTo>
                  <a:lnTo>
                    <a:pt x="11546" y="1655"/>
                  </a:lnTo>
                  <a:lnTo>
                    <a:pt x="11606" y="1665"/>
                  </a:lnTo>
                  <a:lnTo>
                    <a:pt x="11789" y="1648"/>
                  </a:lnTo>
                  <a:lnTo>
                    <a:pt x="11911" y="1631"/>
                  </a:lnTo>
                  <a:lnTo>
                    <a:pt x="11839" y="1559"/>
                  </a:lnTo>
                  <a:lnTo>
                    <a:pt x="11824" y="1517"/>
                  </a:lnTo>
                  <a:lnTo>
                    <a:pt x="11717" y="1473"/>
                  </a:lnTo>
                  <a:lnTo>
                    <a:pt x="11601" y="1464"/>
                  </a:lnTo>
                  <a:lnTo>
                    <a:pt x="11546" y="1436"/>
                  </a:lnTo>
                  <a:lnTo>
                    <a:pt x="11516" y="1453"/>
                  </a:lnTo>
                  <a:lnTo>
                    <a:pt x="11426" y="1461"/>
                  </a:lnTo>
                  <a:lnTo>
                    <a:pt x="11377" y="1456"/>
                  </a:lnTo>
                  <a:lnTo>
                    <a:pt x="11446" y="1429"/>
                  </a:lnTo>
                  <a:lnTo>
                    <a:pt x="11404" y="1407"/>
                  </a:lnTo>
                  <a:lnTo>
                    <a:pt x="11401" y="1363"/>
                  </a:lnTo>
                  <a:lnTo>
                    <a:pt x="11469" y="1343"/>
                  </a:lnTo>
                  <a:lnTo>
                    <a:pt x="11528" y="1358"/>
                  </a:lnTo>
                  <a:lnTo>
                    <a:pt x="11608" y="1326"/>
                  </a:lnTo>
                  <a:lnTo>
                    <a:pt x="11660" y="1348"/>
                  </a:lnTo>
                  <a:lnTo>
                    <a:pt x="11730" y="1353"/>
                  </a:lnTo>
                  <a:lnTo>
                    <a:pt x="11777" y="1315"/>
                  </a:lnTo>
                  <a:lnTo>
                    <a:pt x="11866" y="1281"/>
                  </a:lnTo>
                  <a:lnTo>
                    <a:pt x="11921" y="1241"/>
                  </a:lnTo>
                  <a:lnTo>
                    <a:pt x="11868" y="1193"/>
                  </a:lnTo>
                  <a:lnTo>
                    <a:pt x="11888" y="1150"/>
                  </a:lnTo>
                  <a:lnTo>
                    <a:pt x="11834" y="1119"/>
                  </a:lnTo>
                  <a:lnTo>
                    <a:pt x="11771" y="1071"/>
                  </a:lnTo>
                  <a:lnTo>
                    <a:pt x="11645" y="1067"/>
                  </a:lnTo>
                  <a:lnTo>
                    <a:pt x="11595" y="1032"/>
                  </a:lnTo>
                  <a:lnTo>
                    <a:pt x="11622" y="1007"/>
                  </a:lnTo>
                  <a:lnTo>
                    <a:pt x="11628" y="961"/>
                  </a:lnTo>
                  <a:lnTo>
                    <a:pt x="11568" y="954"/>
                  </a:lnTo>
                  <a:lnTo>
                    <a:pt x="11464" y="973"/>
                  </a:lnTo>
                  <a:lnTo>
                    <a:pt x="11437" y="933"/>
                  </a:lnTo>
                  <a:lnTo>
                    <a:pt x="11406" y="956"/>
                  </a:lnTo>
                  <a:lnTo>
                    <a:pt x="11350" y="912"/>
                  </a:lnTo>
                  <a:lnTo>
                    <a:pt x="11293" y="936"/>
                  </a:lnTo>
                  <a:lnTo>
                    <a:pt x="11263" y="919"/>
                  </a:lnTo>
                  <a:lnTo>
                    <a:pt x="11149" y="936"/>
                  </a:lnTo>
                  <a:lnTo>
                    <a:pt x="11205" y="894"/>
                  </a:lnTo>
                  <a:lnTo>
                    <a:pt x="11231" y="840"/>
                  </a:lnTo>
                  <a:lnTo>
                    <a:pt x="11312" y="820"/>
                  </a:lnTo>
                  <a:lnTo>
                    <a:pt x="11337" y="808"/>
                  </a:lnTo>
                  <a:lnTo>
                    <a:pt x="11489" y="779"/>
                  </a:lnTo>
                  <a:lnTo>
                    <a:pt x="11548" y="757"/>
                  </a:lnTo>
                  <a:lnTo>
                    <a:pt x="11678" y="766"/>
                  </a:lnTo>
                  <a:lnTo>
                    <a:pt x="11804" y="746"/>
                  </a:lnTo>
                  <a:lnTo>
                    <a:pt x="11914" y="742"/>
                  </a:lnTo>
                  <a:lnTo>
                    <a:pt x="12045" y="732"/>
                  </a:lnTo>
                  <a:lnTo>
                    <a:pt x="12033" y="719"/>
                  </a:lnTo>
                  <a:lnTo>
                    <a:pt x="11842" y="707"/>
                  </a:lnTo>
                  <a:lnTo>
                    <a:pt x="11745" y="715"/>
                  </a:lnTo>
                  <a:lnTo>
                    <a:pt x="11630" y="724"/>
                  </a:lnTo>
                  <a:lnTo>
                    <a:pt x="11526" y="731"/>
                  </a:lnTo>
                  <a:lnTo>
                    <a:pt x="11456" y="719"/>
                  </a:lnTo>
                  <a:lnTo>
                    <a:pt x="11327" y="736"/>
                  </a:lnTo>
                  <a:lnTo>
                    <a:pt x="11287" y="766"/>
                  </a:lnTo>
                  <a:lnTo>
                    <a:pt x="11121" y="791"/>
                  </a:lnTo>
                  <a:lnTo>
                    <a:pt x="11093" y="821"/>
                  </a:lnTo>
                  <a:lnTo>
                    <a:pt x="10989" y="838"/>
                  </a:lnTo>
                  <a:lnTo>
                    <a:pt x="10880" y="867"/>
                  </a:lnTo>
                  <a:lnTo>
                    <a:pt x="10786" y="919"/>
                  </a:lnTo>
                  <a:lnTo>
                    <a:pt x="10857" y="958"/>
                  </a:lnTo>
                  <a:lnTo>
                    <a:pt x="10719" y="1013"/>
                  </a:lnTo>
                  <a:lnTo>
                    <a:pt x="10657" y="1067"/>
                  </a:lnTo>
                  <a:lnTo>
                    <a:pt x="10545" y="1116"/>
                  </a:lnTo>
                  <a:lnTo>
                    <a:pt x="10518" y="1096"/>
                  </a:lnTo>
                  <a:lnTo>
                    <a:pt x="10614" y="1069"/>
                  </a:lnTo>
                  <a:lnTo>
                    <a:pt x="10651" y="988"/>
                  </a:lnTo>
                  <a:lnTo>
                    <a:pt x="10636" y="943"/>
                  </a:lnTo>
                  <a:lnTo>
                    <a:pt x="10530" y="963"/>
                  </a:lnTo>
                  <a:lnTo>
                    <a:pt x="10450" y="991"/>
                  </a:lnTo>
                  <a:lnTo>
                    <a:pt x="10343" y="1015"/>
                  </a:lnTo>
                  <a:lnTo>
                    <a:pt x="10292" y="1023"/>
                  </a:lnTo>
                  <a:lnTo>
                    <a:pt x="10321" y="1077"/>
                  </a:lnTo>
                  <a:lnTo>
                    <a:pt x="10224" y="1103"/>
                  </a:lnTo>
                  <a:lnTo>
                    <a:pt x="10107" y="1077"/>
                  </a:lnTo>
                  <a:lnTo>
                    <a:pt x="9916" y="1062"/>
                  </a:lnTo>
                  <a:lnTo>
                    <a:pt x="9790" y="1087"/>
                  </a:lnTo>
                  <a:lnTo>
                    <a:pt x="9618" y="1087"/>
                  </a:lnTo>
                  <a:lnTo>
                    <a:pt x="9522" y="1089"/>
                  </a:lnTo>
                  <a:lnTo>
                    <a:pt x="9290" y="1054"/>
                  </a:lnTo>
                  <a:lnTo>
                    <a:pt x="9166" y="1059"/>
                  </a:lnTo>
                  <a:lnTo>
                    <a:pt x="9015" y="1096"/>
                  </a:lnTo>
                  <a:lnTo>
                    <a:pt x="8921" y="1116"/>
                  </a:lnTo>
                  <a:lnTo>
                    <a:pt x="8823" y="1069"/>
                  </a:lnTo>
                  <a:lnTo>
                    <a:pt x="8654" y="1057"/>
                  </a:lnTo>
                  <a:lnTo>
                    <a:pt x="8578" y="1015"/>
                  </a:lnTo>
                  <a:lnTo>
                    <a:pt x="8473" y="1025"/>
                  </a:lnTo>
                  <a:lnTo>
                    <a:pt x="8397" y="1022"/>
                  </a:lnTo>
                  <a:lnTo>
                    <a:pt x="8364" y="997"/>
                  </a:lnTo>
                  <a:lnTo>
                    <a:pt x="8200" y="1002"/>
                  </a:lnTo>
                  <a:lnTo>
                    <a:pt x="8133" y="970"/>
                  </a:lnTo>
                  <a:lnTo>
                    <a:pt x="7974" y="1000"/>
                  </a:lnTo>
                  <a:lnTo>
                    <a:pt x="7950" y="968"/>
                  </a:lnTo>
                  <a:lnTo>
                    <a:pt x="7837" y="954"/>
                  </a:lnTo>
                  <a:lnTo>
                    <a:pt x="7617" y="1017"/>
                  </a:lnTo>
                  <a:lnTo>
                    <a:pt x="7514" y="1035"/>
                  </a:lnTo>
                  <a:lnTo>
                    <a:pt x="7239" y="1098"/>
                  </a:lnTo>
                  <a:lnTo>
                    <a:pt x="7226" y="1104"/>
                  </a:lnTo>
                  <a:lnTo>
                    <a:pt x="7130" y="1098"/>
                  </a:lnTo>
                  <a:lnTo>
                    <a:pt x="7057" y="1086"/>
                  </a:lnTo>
                  <a:lnTo>
                    <a:pt x="7065" y="1066"/>
                  </a:lnTo>
                  <a:lnTo>
                    <a:pt x="7189" y="1062"/>
                  </a:lnTo>
                  <a:lnTo>
                    <a:pt x="7368" y="1000"/>
                  </a:lnTo>
                  <a:lnTo>
                    <a:pt x="7370" y="988"/>
                  </a:lnTo>
                  <a:lnTo>
                    <a:pt x="7306" y="990"/>
                  </a:lnTo>
                  <a:lnTo>
                    <a:pt x="7214" y="983"/>
                  </a:lnTo>
                  <a:lnTo>
                    <a:pt x="7107" y="961"/>
                  </a:lnTo>
                  <a:lnTo>
                    <a:pt x="7020" y="917"/>
                  </a:lnTo>
                  <a:lnTo>
                    <a:pt x="7008" y="882"/>
                  </a:lnTo>
                  <a:lnTo>
                    <a:pt x="6924" y="890"/>
                  </a:lnTo>
                  <a:lnTo>
                    <a:pt x="6869" y="885"/>
                  </a:lnTo>
                  <a:lnTo>
                    <a:pt x="6847" y="869"/>
                  </a:lnTo>
                  <a:lnTo>
                    <a:pt x="6749" y="896"/>
                  </a:lnTo>
                  <a:lnTo>
                    <a:pt x="6685" y="902"/>
                  </a:lnTo>
                  <a:lnTo>
                    <a:pt x="6538" y="949"/>
                  </a:lnTo>
                  <a:lnTo>
                    <a:pt x="6462" y="978"/>
                  </a:lnTo>
                  <a:lnTo>
                    <a:pt x="6454" y="976"/>
                  </a:lnTo>
                  <a:cubicBezTo>
                    <a:pt x="7774" y="389"/>
                    <a:pt x="9229" y="54"/>
                    <a:pt x="10763" y="54"/>
                  </a:cubicBezTo>
                  <a:close/>
                  <a:moveTo>
                    <a:pt x="21158" y="13241"/>
                  </a:moveTo>
                  <a:lnTo>
                    <a:pt x="21200" y="13072"/>
                  </a:lnTo>
                  <a:lnTo>
                    <a:pt x="21227" y="12906"/>
                  </a:lnTo>
                  <a:lnTo>
                    <a:pt x="21250" y="12737"/>
                  </a:lnTo>
                  <a:lnTo>
                    <a:pt x="21239" y="12744"/>
                  </a:lnTo>
                  <a:lnTo>
                    <a:pt x="21212" y="12845"/>
                  </a:lnTo>
                  <a:lnTo>
                    <a:pt x="21202" y="12838"/>
                  </a:lnTo>
                  <a:lnTo>
                    <a:pt x="21197" y="12790"/>
                  </a:lnTo>
                  <a:lnTo>
                    <a:pt x="21183" y="12842"/>
                  </a:lnTo>
                  <a:lnTo>
                    <a:pt x="21158" y="12891"/>
                  </a:lnTo>
                  <a:lnTo>
                    <a:pt x="21177" y="12743"/>
                  </a:lnTo>
                  <a:lnTo>
                    <a:pt x="21143" y="12808"/>
                  </a:lnTo>
                  <a:lnTo>
                    <a:pt x="21115" y="12805"/>
                  </a:lnTo>
                  <a:lnTo>
                    <a:pt x="21069" y="12855"/>
                  </a:lnTo>
                  <a:lnTo>
                    <a:pt x="21018" y="13003"/>
                  </a:lnTo>
                  <a:lnTo>
                    <a:pt x="20959" y="13025"/>
                  </a:lnTo>
                  <a:lnTo>
                    <a:pt x="20922" y="13061"/>
                  </a:lnTo>
                  <a:lnTo>
                    <a:pt x="20870" y="13099"/>
                  </a:lnTo>
                  <a:lnTo>
                    <a:pt x="20802" y="13120"/>
                  </a:lnTo>
                  <a:lnTo>
                    <a:pt x="20698" y="13320"/>
                  </a:lnTo>
                  <a:lnTo>
                    <a:pt x="20654" y="13407"/>
                  </a:lnTo>
                  <a:lnTo>
                    <a:pt x="20668" y="13451"/>
                  </a:lnTo>
                  <a:lnTo>
                    <a:pt x="20753" y="13424"/>
                  </a:lnTo>
                  <a:lnTo>
                    <a:pt x="20807" y="13377"/>
                  </a:lnTo>
                  <a:lnTo>
                    <a:pt x="20847" y="13396"/>
                  </a:lnTo>
                  <a:lnTo>
                    <a:pt x="20905" y="13333"/>
                  </a:lnTo>
                  <a:lnTo>
                    <a:pt x="20931" y="13364"/>
                  </a:lnTo>
                  <a:lnTo>
                    <a:pt x="20949" y="13412"/>
                  </a:lnTo>
                  <a:lnTo>
                    <a:pt x="20997" y="13374"/>
                  </a:lnTo>
                  <a:lnTo>
                    <a:pt x="21033" y="13409"/>
                  </a:lnTo>
                  <a:lnTo>
                    <a:pt x="21051" y="13414"/>
                  </a:lnTo>
                  <a:lnTo>
                    <a:pt x="21081" y="13387"/>
                  </a:lnTo>
                  <a:lnTo>
                    <a:pt x="21093" y="13387"/>
                  </a:lnTo>
                  <a:lnTo>
                    <a:pt x="21138" y="13281"/>
                  </a:lnTo>
                  <a:lnTo>
                    <a:pt x="21158" y="13241"/>
                  </a:lnTo>
                  <a:close/>
                  <a:moveTo>
                    <a:pt x="11858" y="316"/>
                  </a:moveTo>
                  <a:lnTo>
                    <a:pt x="11856" y="327"/>
                  </a:lnTo>
                  <a:lnTo>
                    <a:pt x="11878" y="332"/>
                  </a:lnTo>
                  <a:lnTo>
                    <a:pt x="11933" y="330"/>
                  </a:lnTo>
                  <a:lnTo>
                    <a:pt x="11925" y="327"/>
                  </a:lnTo>
                  <a:lnTo>
                    <a:pt x="11898" y="320"/>
                  </a:lnTo>
                  <a:lnTo>
                    <a:pt x="11858" y="316"/>
                  </a:lnTo>
                  <a:close/>
                  <a:moveTo>
                    <a:pt x="11630" y="318"/>
                  </a:moveTo>
                  <a:lnTo>
                    <a:pt x="11616" y="320"/>
                  </a:lnTo>
                  <a:lnTo>
                    <a:pt x="11568" y="332"/>
                  </a:lnTo>
                  <a:lnTo>
                    <a:pt x="11578" y="335"/>
                  </a:lnTo>
                  <a:lnTo>
                    <a:pt x="11590" y="335"/>
                  </a:lnTo>
                  <a:lnTo>
                    <a:pt x="11650" y="338"/>
                  </a:lnTo>
                  <a:lnTo>
                    <a:pt x="11670" y="330"/>
                  </a:lnTo>
                  <a:lnTo>
                    <a:pt x="11677" y="328"/>
                  </a:lnTo>
                  <a:lnTo>
                    <a:pt x="11630" y="318"/>
                  </a:lnTo>
                  <a:close/>
                  <a:moveTo>
                    <a:pt x="11412" y="328"/>
                  </a:moveTo>
                  <a:lnTo>
                    <a:pt x="11419" y="333"/>
                  </a:lnTo>
                  <a:lnTo>
                    <a:pt x="11511" y="338"/>
                  </a:lnTo>
                  <a:lnTo>
                    <a:pt x="11498" y="332"/>
                  </a:lnTo>
                  <a:lnTo>
                    <a:pt x="11412" y="328"/>
                  </a:lnTo>
                  <a:close/>
                  <a:moveTo>
                    <a:pt x="11327" y="335"/>
                  </a:moveTo>
                  <a:lnTo>
                    <a:pt x="11282" y="340"/>
                  </a:lnTo>
                  <a:lnTo>
                    <a:pt x="11297" y="347"/>
                  </a:lnTo>
                  <a:lnTo>
                    <a:pt x="11355" y="353"/>
                  </a:lnTo>
                  <a:lnTo>
                    <a:pt x="11385" y="345"/>
                  </a:lnTo>
                  <a:lnTo>
                    <a:pt x="11404" y="342"/>
                  </a:lnTo>
                  <a:lnTo>
                    <a:pt x="11406" y="340"/>
                  </a:lnTo>
                  <a:lnTo>
                    <a:pt x="11389" y="335"/>
                  </a:lnTo>
                  <a:lnTo>
                    <a:pt x="11327" y="335"/>
                  </a:lnTo>
                  <a:close/>
                  <a:moveTo>
                    <a:pt x="11247" y="364"/>
                  </a:moveTo>
                  <a:lnTo>
                    <a:pt x="11180" y="369"/>
                  </a:lnTo>
                  <a:lnTo>
                    <a:pt x="11149" y="372"/>
                  </a:lnTo>
                  <a:lnTo>
                    <a:pt x="11121" y="377"/>
                  </a:lnTo>
                  <a:lnTo>
                    <a:pt x="11077" y="394"/>
                  </a:lnTo>
                  <a:lnTo>
                    <a:pt x="11081" y="397"/>
                  </a:lnTo>
                  <a:lnTo>
                    <a:pt x="11151" y="409"/>
                  </a:lnTo>
                  <a:lnTo>
                    <a:pt x="11208" y="419"/>
                  </a:lnTo>
                  <a:lnTo>
                    <a:pt x="11233" y="429"/>
                  </a:lnTo>
                  <a:lnTo>
                    <a:pt x="11277" y="423"/>
                  </a:lnTo>
                  <a:lnTo>
                    <a:pt x="11272" y="409"/>
                  </a:lnTo>
                  <a:lnTo>
                    <a:pt x="11298" y="392"/>
                  </a:lnTo>
                  <a:lnTo>
                    <a:pt x="11290" y="385"/>
                  </a:lnTo>
                  <a:lnTo>
                    <a:pt x="11258" y="377"/>
                  </a:lnTo>
                  <a:lnTo>
                    <a:pt x="11270" y="369"/>
                  </a:lnTo>
                  <a:lnTo>
                    <a:pt x="11260" y="364"/>
                  </a:lnTo>
                  <a:lnTo>
                    <a:pt x="11247" y="364"/>
                  </a:lnTo>
                  <a:close/>
                  <a:moveTo>
                    <a:pt x="10862" y="766"/>
                  </a:moveTo>
                  <a:lnTo>
                    <a:pt x="10759" y="791"/>
                  </a:lnTo>
                  <a:lnTo>
                    <a:pt x="10672" y="826"/>
                  </a:lnTo>
                  <a:lnTo>
                    <a:pt x="10716" y="848"/>
                  </a:lnTo>
                  <a:lnTo>
                    <a:pt x="10781" y="853"/>
                  </a:lnTo>
                  <a:lnTo>
                    <a:pt x="10835" y="842"/>
                  </a:lnTo>
                  <a:lnTo>
                    <a:pt x="10927" y="818"/>
                  </a:lnTo>
                  <a:lnTo>
                    <a:pt x="10913" y="784"/>
                  </a:lnTo>
                  <a:lnTo>
                    <a:pt x="10862" y="766"/>
                  </a:lnTo>
                  <a:close/>
                  <a:moveTo>
                    <a:pt x="8357" y="855"/>
                  </a:moveTo>
                  <a:lnTo>
                    <a:pt x="8315" y="869"/>
                  </a:lnTo>
                  <a:lnTo>
                    <a:pt x="8451" y="877"/>
                  </a:lnTo>
                  <a:lnTo>
                    <a:pt x="8481" y="946"/>
                  </a:lnTo>
                  <a:lnTo>
                    <a:pt x="8575" y="911"/>
                  </a:lnTo>
                  <a:lnTo>
                    <a:pt x="8630" y="902"/>
                  </a:lnTo>
                  <a:lnTo>
                    <a:pt x="8620" y="884"/>
                  </a:lnTo>
                  <a:lnTo>
                    <a:pt x="8578" y="867"/>
                  </a:lnTo>
                  <a:lnTo>
                    <a:pt x="8510" y="867"/>
                  </a:lnTo>
                  <a:lnTo>
                    <a:pt x="8446" y="855"/>
                  </a:lnTo>
                  <a:lnTo>
                    <a:pt x="8357" y="855"/>
                  </a:lnTo>
                  <a:close/>
                  <a:moveTo>
                    <a:pt x="7853" y="896"/>
                  </a:moveTo>
                  <a:lnTo>
                    <a:pt x="7730" y="933"/>
                  </a:lnTo>
                  <a:lnTo>
                    <a:pt x="7693" y="931"/>
                  </a:lnTo>
                  <a:lnTo>
                    <a:pt x="7572" y="959"/>
                  </a:lnTo>
                  <a:lnTo>
                    <a:pt x="7517" y="961"/>
                  </a:lnTo>
                  <a:lnTo>
                    <a:pt x="7308" y="1027"/>
                  </a:lnTo>
                  <a:lnTo>
                    <a:pt x="7262" y="1055"/>
                  </a:lnTo>
                  <a:lnTo>
                    <a:pt x="7345" y="1052"/>
                  </a:lnTo>
                  <a:lnTo>
                    <a:pt x="7480" y="1017"/>
                  </a:lnTo>
                  <a:lnTo>
                    <a:pt x="7564" y="1010"/>
                  </a:lnTo>
                  <a:lnTo>
                    <a:pt x="7624" y="1007"/>
                  </a:lnTo>
                  <a:lnTo>
                    <a:pt x="7731" y="970"/>
                  </a:lnTo>
                  <a:lnTo>
                    <a:pt x="7807" y="949"/>
                  </a:lnTo>
                  <a:lnTo>
                    <a:pt x="7932" y="914"/>
                  </a:lnTo>
                  <a:lnTo>
                    <a:pt x="7927" y="901"/>
                  </a:lnTo>
                  <a:lnTo>
                    <a:pt x="7853" y="896"/>
                  </a:lnTo>
                  <a:close/>
                  <a:moveTo>
                    <a:pt x="11991" y="1106"/>
                  </a:moveTo>
                  <a:lnTo>
                    <a:pt x="11930" y="1108"/>
                  </a:lnTo>
                  <a:lnTo>
                    <a:pt x="11925" y="1138"/>
                  </a:lnTo>
                  <a:lnTo>
                    <a:pt x="11993" y="1160"/>
                  </a:lnTo>
                  <a:lnTo>
                    <a:pt x="12089" y="1165"/>
                  </a:lnTo>
                  <a:lnTo>
                    <a:pt x="12045" y="1133"/>
                  </a:lnTo>
                  <a:lnTo>
                    <a:pt x="11991" y="1106"/>
                  </a:lnTo>
                  <a:close/>
                  <a:moveTo>
                    <a:pt x="12145" y="1424"/>
                  </a:moveTo>
                  <a:lnTo>
                    <a:pt x="12073" y="1426"/>
                  </a:lnTo>
                  <a:lnTo>
                    <a:pt x="12062" y="1434"/>
                  </a:lnTo>
                  <a:lnTo>
                    <a:pt x="12135" y="1464"/>
                  </a:lnTo>
                  <a:lnTo>
                    <a:pt x="12187" y="1503"/>
                  </a:lnTo>
                  <a:lnTo>
                    <a:pt x="12243" y="1507"/>
                  </a:lnTo>
                  <a:lnTo>
                    <a:pt x="12281" y="1537"/>
                  </a:lnTo>
                  <a:lnTo>
                    <a:pt x="12306" y="1507"/>
                  </a:lnTo>
                  <a:lnTo>
                    <a:pt x="12291" y="1495"/>
                  </a:lnTo>
                  <a:lnTo>
                    <a:pt x="12217" y="1480"/>
                  </a:lnTo>
                  <a:lnTo>
                    <a:pt x="12197" y="1458"/>
                  </a:lnTo>
                  <a:lnTo>
                    <a:pt x="12145" y="1424"/>
                  </a:lnTo>
                  <a:close/>
                  <a:moveTo>
                    <a:pt x="12350" y="1602"/>
                  </a:moveTo>
                  <a:lnTo>
                    <a:pt x="12306" y="1611"/>
                  </a:lnTo>
                  <a:lnTo>
                    <a:pt x="12249" y="1695"/>
                  </a:lnTo>
                  <a:lnTo>
                    <a:pt x="12124" y="1670"/>
                  </a:lnTo>
                  <a:lnTo>
                    <a:pt x="12028" y="1690"/>
                  </a:lnTo>
                  <a:lnTo>
                    <a:pt x="12119" y="1813"/>
                  </a:lnTo>
                  <a:lnTo>
                    <a:pt x="12296" y="1884"/>
                  </a:lnTo>
                  <a:lnTo>
                    <a:pt x="12326" y="1813"/>
                  </a:lnTo>
                  <a:lnTo>
                    <a:pt x="12356" y="1850"/>
                  </a:lnTo>
                  <a:lnTo>
                    <a:pt x="12311" y="1904"/>
                  </a:lnTo>
                  <a:lnTo>
                    <a:pt x="12415" y="2054"/>
                  </a:lnTo>
                  <a:lnTo>
                    <a:pt x="12507" y="2183"/>
                  </a:lnTo>
                  <a:lnTo>
                    <a:pt x="12554" y="2257"/>
                  </a:lnTo>
                  <a:lnTo>
                    <a:pt x="12676" y="2377"/>
                  </a:lnTo>
                  <a:lnTo>
                    <a:pt x="12795" y="2431"/>
                  </a:lnTo>
                  <a:lnTo>
                    <a:pt x="12934" y="2550"/>
                  </a:lnTo>
                  <a:lnTo>
                    <a:pt x="13004" y="2528"/>
                  </a:lnTo>
                  <a:lnTo>
                    <a:pt x="13028" y="2453"/>
                  </a:lnTo>
                  <a:lnTo>
                    <a:pt x="13128" y="2469"/>
                  </a:lnTo>
                  <a:lnTo>
                    <a:pt x="13123" y="2596"/>
                  </a:lnTo>
                  <a:lnTo>
                    <a:pt x="13230" y="2653"/>
                  </a:lnTo>
                  <a:lnTo>
                    <a:pt x="13299" y="2735"/>
                  </a:lnTo>
                  <a:lnTo>
                    <a:pt x="13386" y="2799"/>
                  </a:lnTo>
                  <a:lnTo>
                    <a:pt x="13473" y="2838"/>
                  </a:lnTo>
                  <a:lnTo>
                    <a:pt x="13491" y="2904"/>
                  </a:lnTo>
                  <a:lnTo>
                    <a:pt x="13393" y="2944"/>
                  </a:lnTo>
                  <a:lnTo>
                    <a:pt x="13372" y="3001"/>
                  </a:lnTo>
                  <a:lnTo>
                    <a:pt x="13431" y="3085"/>
                  </a:lnTo>
                  <a:lnTo>
                    <a:pt x="13609" y="3237"/>
                  </a:lnTo>
                  <a:lnTo>
                    <a:pt x="13587" y="3380"/>
                  </a:lnTo>
                  <a:lnTo>
                    <a:pt x="13527" y="3442"/>
                  </a:lnTo>
                  <a:lnTo>
                    <a:pt x="13662" y="3835"/>
                  </a:lnTo>
                  <a:lnTo>
                    <a:pt x="13761" y="3880"/>
                  </a:lnTo>
                  <a:lnTo>
                    <a:pt x="13898" y="3826"/>
                  </a:lnTo>
                  <a:lnTo>
                    <a:pt x="13912" y="3904"/>
                  </a:lnTo>
                  <a:lnTo>
                    <a:pt x="13973" y="3932"/>
                  </a:lnTo>
                  <a:lnTo>
                    <a:pt x="13960" y="4026"/>
                  </a:lnTo>
                  <a:lnTo>
                    <a:pt x="14037" y="4102"/>
                  </a:lnTo>
                  <a:lnTo>
                    <a:pt x="13987" y="4181"/>
                  </a:lnTo>
                  <a:lnTo>
                    <a:pt x="14181" y="4223"/>
                  </a:lnTo>
                  <a:lnTo>
                    <a:pt x="14134" y="4301"/>
                  </a:lnTo>
                  <a:lnTo>
                    <a:pt x="14012" y="4358"/>
                  </a:lnTo>
                  <a:lnTo>
                    <a:pt x="13933" y="4329"/>
                  </a:lnTo>
                  <a:lnTo>
                    <a:pt x="13826" y="4348"/>
                  </a:lnTo>
                  <a:lnTo>
                    <a:pt x="13749" y="4417"/>
                  </a:lnTo>
                  <a:lnTo>
                    <a:pt x="13764" y="4486"/>
                  </a:lnTo>
                  <a:lnTo>
                    <a:pt x="13747" y="4575"/>
                  </a:lnTo>
                  <a:lnTo>
                    <a:pt x="13883" y="4589"/>
                  </a:lnTo>
                  <a:lnTo>
                    <a:pt x="13873" y="4774"/>
                  </a:lnTo>
                  <a:lnTo>
                    <a:pt x="13789" y="4772"/>
                  </a:lnTo>
                  <a:lnTo>
                    <a:pt x="13761" y="4907"/>
                  </a:lnTo>
                  <a:lnTo>
                    <a:pt x="13786" y="4981"/>
                  </a:lnTo>
                  <a:lnTo>
                    <a:pt x="13831" y="5011"/>
                  </a:lnTo>
                  <a:lnTo>
                    <a:pt x="13714" y="5008"/>
                  </a:lnTo>
                  <a:lnTo>
                    <a:pt x="13744" y="5053"/>
                  </a:lnTo>
                  <a:lnTo>
                    <a:pt x="13692" y="5105"/>
                  </a:lnTo>
                  <a:lnTo>
                    <a:pt x="13659" y="5151"/>
                  </a:lnTo>
                  <a:lnTo>
                    <a:pt x="13610" y="5105"/>
                  </a:lnTo>
                  <a:lnTo>
                    <a:pt x="13523" y="4976"/>
                  </a:lnTo>
                  <a:lnTo>
                    <a:pt x="13473" y="4920"/>
                  </a:lnTo>
                  <a:lnTo>
                    <a:pt x="13379" y="4893"/>
                  </a:lnTo>
                  <a:lnTo>
                    <a:pt x="13309" y="4910"/>
                  </a:lnTo>
                  <a:lnTo>
                    <a:pt x="13213" y="4972"/>
                  </a:lnTo>
                  <a:lnTo>
                    <a:pt x="13195" y="5075"/>
                  </a:lnTo>
                  <a:lnTo>
                    <a:pt x="13232" y="5119"/>
                  </a:lnTo>
                  <a:lnTo>
                    <a:pt x="13141" y="5104"/>
                  </a:lnTo>
                  <a:lnTo>
                    <a:pt x="13095" y="5173"/>
                  </a:lnTo>
                  <a:lnTo>
                    <a:pt x="13063" y="5114"/>
                  </a:lnTo>
                  <a:lnTo>
                    <a:pt x="12991" y="5153"/>
                  </a:lnTo>
                  <a:lnTo>
                    <a:pt x="13041" y="5254"/>
                  </a:lnTo>
                  <a:lnTo>
                    <a:pt x="13105" y="5312"/>
                  </a:lnTo>
                  <a:lnTo>
                    <a:pt x="13177" y="5351"/>
                  </a:lnTo>
                  <a:lnTo>
                    <a:pt x="13150" y="5413"/>
                  </a:lnTo>
                  <a:lnTo>
                    <a:pt x="13208" y="5531"/>
                  </a:lnTo>
                  <a:lnTo>
                    <a:pt x="13157" y="5541"/>
                  </a:lnTo>
                  <a:lnTo>
                    <a:pt x="13128" y="5639"/>
                  </a:lnTo>
                  <a:lnTo>
                    <a:pt x="13167" y="5674"/>
                  </a:lnTo>
                  <a:lnTo>
                    <a:pt x="13136" y="5777"/>
                  </a:lnTo>
                  <a:lnTo>
                    <a:pt x="13173" y="5893"/>
                  </a:lnTo>
                  <a:lnTo>
                    <a:pt x="13150" y="5935"/>
                  </a:lnTo>
                  <a:lnTo>
                    <a:pt x="13224" y="6043"/>
                  </a:lnTo>
                  <a:lnTo>
                    <a:pt x="13326" y="6068"/>
                  </a:lnTo>
                  <a:lnTo>
                    <a:pt x="13287" y="6163"/>
                  </a:lnTo>
                  <a:lnTo>
                    <a:pt x="13212" y="6243"/>
                  </a:lnTo>
                  <a:lnTo>
                    <a:pt x="13188" y="6327"/>
                  </a:lnTo>
                  <a:lnTo>
                    <a:pt x="13346" y="6452"/>
                  </a:lnTo>
                  <a:lnTo>
                    <a:pt x="13495" y="6516"/>
                  </a:lnTo>
                  <a:lnTo>
                    <a:pt x="13351" y="6519"/>
                  </a:lnTo>
                  <a:lnTo>
                    <a:pt x="13284" y="6602"/>
                  </a:lnTo>
                  <a:lnTo>
                    <a:pt x="13275" y="6713"/>
                  </a:lnTo>
                  <a:lnTo>
                    <a:pt x="13389" y="6789"/>
                  </a:lnTo>
                  <a:lnTo>
                    <a:pt x="13322" y="6806"/>
                  </a:lnTo>
                  <a:lnTo>
                    <a:pt x="13210" y="6666"/>
                  </a:lnTo>
                  <a:lnTo>
                    <a:pt x="13116" y="6612"/>
                  </a:lnTo>
                  <a:lnTo>
                    <a:pt x="13101" y="6630"/>
                  </a:lnTo>
                  <a:lnTo>
                    <a:pt x="13203" y="6716"/>
                  </a:lnTo>
                  <a:lnTo>
                    <a:pt x="13220" y="6870"/>
                  </a:lnTo>
                  <a:lnTo>
                    <a:pt x="13379" y="6932"/>
                  </a:lnTo>
                  <a:lnTo>
                    <a:pt x="13473" y="7098"/>
                  </a:lnTo>
                  <a:lnTo>
                    <a:pt x="13555" y="7166"/>
                  </a:lnTo>
                  <a:lnTo>
                    <a:pt x="13615" y="7132"/>
                  </a:lnTo>
                  <a:lnTo>
                    <a:pt x="13679" y="7242"/>
                  </a:lnTo>
                  <a:lnTo>
                    <a:pt x="13779" y="7294"/>
                  </a:lnTo>
                  <a:lnTo>
                    <a:pt x="13798" y="7396"/>
                  </a:lnTo>
                  <a:lnTo>
                    <a:pt x="13848" y="7477"/>
                  </a:lnTo>
                  <a:lnTo>
                    <a:pt x="13823" y="7563"/>
                  </a:lnTo>
                  <a:lnTo>
                    <a:pt x="13846" y="7630"/>
                  </a:lnTo>
                  <a:lnTo>
                    <a:pt x="13768" y="7659"/>
                  </a:lnTo>
                  <a:lnTo>
                    <a:pt x="13694" y="7375"/>
                  </a:lnTo>
                  <a:lnTo>
                    <a:pt x="13632" y="7263"/>
                  </a:lnTo>
                  <a:lnTo>
                    <a:pt x="13503" y="7223"/>
                  </a:lnTo>
                  <a:lnTo>
                    <a:pt x="13341" y="7024"/>
                  </a:lnTo>
                  <a:lnTo>
                    <a:pt x="13239" y="6940"/>
                  </a:lnTo>
                  <a:lnTo>
                    <a:pt x="13172" y="6918"/>
                  </a:lnTo>
                  <a:lnTo>
                    <a:pt x="13108" y="6775"/>
                  </a:lnTo>
                  <a:lnTo>
                    <a:pt x="13029" y="6708"/>
                  </a:lnTo>
                  <a:lnTo>
                    <a:pt x="12892" y="6755"/>
                  </a:lnTo>
                  <a:lnTo>
                    <a:pt x="12885" y="6806"/>
                  </a:lnTo>
                  <a:lnTo>
                    <a:pt x="12966" y="6955"/>
                  </a:lnTo>
                  <a:lnTo>
                    <a:pt x="12987" y="7146"/>
                  </a:lnTo>
                  <a:lnTo>
                    <a:pt x="13024" y="7191"/>
                  </a:lnTo>
                  <a:lnTo>
                    <a:pt x="13138" y="7289"/>
                  </a:lnTo>
                  <a:lnTo>
                    <a:pt x="13177" y="7369"/>
                  </a:lnTo>
                  <a:lnTo>
                    <a:pt x="13247" y="7343"/>
                  </a:lnTo>
                  <a:lnTo>
                    <a:pt x="13274" y="7373"/>
                  </a:lnTo>
                  <a:lnTo>
                    <a:pt x="13386" y="7412"/>
                  </a:lnTo>
                  <a:lnTo>
                    <a:pt x="13413" y="7514"/>
                  </a:lnTo>
                  <a:lnTo>
                    <a:pt x="13095" y="7472"/>
                  </a:lnTo>
                  <a:lnTo>
                    <a:pt x="12989" y="7470"/>
                  </a:lnTo>
                  <a:lnTo>
                    <a:pt x="12802" y="7514"/>
                  </a:lnTo>
                  <a:lnTo>
                    <a:pt x="12805" y="7582"/>
                  </a:lnTo>
                  <a:lnTo>
                    <a:pt x="12919" y="7642"/>
                  </a:lnTo>
                  <a:lnTo>
                    <a:pt x="12919" y="7782"/>
                  </a:lnTo>
                  <a:lnTo>
                    <a:pt x="12797" y="7720"/>
                  </a:lnTo>
                  <a:lnTo>
                    <a:pt x="12746" y="7831"/>
                  </a:lnTo>
                  <a:lnTo>
                    <a:pt x="12638" y="7886"/>
                  </a:lnTo>
                  <a:lnTo>
                    <a:pt x="12621" y="7964"/>
                  </a:lnTo>
                  <a:lnTo>
                    <a:pt x="12536" y="7977"/>
                  </a:lnTo>
                  <a:lnTo>
                    <a:pt x="12549" y="7851"/>
                  </a:lnTo>
                  <a:lnTo>
                    <a:pt x="12499" y="7863"/>
                  </a:lnTo>
                  <a:lnTo>
                    <a:pt x="12345" y="8092"/>
                  </a:lnTo>
                  <a:lnTo>
                    <a:pt x="12238" y="8220"/>
                  </a:lnTo>
                  <a:lnTo>
                    <a:pt x="12261" y="8336"/>
                  </a:lnTo>
                  <a:lnTo>
                    <a:pt x="12167" y="8406"/>
                  </a:lnTo>
                  <a:lnTo>
                    <a:pt x="12094" y="8361"/>
                  </a:lnTo>
                  <a:lnTo>
                    <a:pt x="12062" y="8263"/>
                  </a:lnTo>
                  <a:lnTo>
                    <a:pt x="12140" y="8218"/>
                  </a:lnTo>
                  <a:lnTo>
                    <a:pt x="12070" y="8130"/>
                  </a:lnTo>
                  <a:lnTo>
                    <a:pt x="11869" y="8122"/>
                  </a:lnTo>
                  <a:lnTo>
                    <a:pt x="11950" y="8220"/>
                  </a:lnTo>
                  <a:lnTo>
                    <a:pt x="11946" y="8334"/>
                  </a:lnTo>
                  <a:lnTo>
                    <a:pt x="12035" y="8427"/>
                  </a:lnTo>
                  <a:lnTo>
                    <a:pt x="12028" y="8560"/>
                  </a:lnTo>
                  <a:lnTo>
                    <a:pt x="11943" y="8512"/>
                  </a:lnTo>
                  <a:lnTo>
                    <a:pt x="11874" y="8517"/>
                  </a:lnTo>
                  <a:lnTo>
                    <a:pt x="11742" y="8730"/>
                  </a:lnTo>
                  <a:lnTo>
                    <a:pt x="11822" y="8852"/>
                  </a:lnTo>
                  <a:lnTo>
                    <a:pt x="11765" y="8910"/>
                  </a:lnTo>
                  <a:lnTo>
                    <a:pt x="11556" y="8827"/>
                  </a:lnTo>
                  <a:lnTo>
                    <a:pt x="11514" y="8901"/>
                  </a:lnTo>
                  <a:lnTo>
                    <a:pt x="11576" y="8975"/>
                  </a:lnTo>
                  <a:lnTo>
                    <a:pt x="11581" y="9066"/>
                  </a:lnTo>
                  <a:lnTo>
                    <a:pt x="11511" y="9027"/>
                  </a:lnTo>
                  <a:lnTo>
                    <a:pt x="11399" y="8984"/>
                  </a:lnTo>
                  <a:lnTo>
                    <a:pt x="11355" y="8713"/>
                  </a:lnTo>
                  <a:lnTo>
                    <a:pt x="11218" y="8590"/>
                  </a:lnTo>
                  <a:lnTo>
                    <a:pt x="11268" y="8561"/>
                  </a:lnTo>
                  <a:lnTo>
                    <a:pt x="11620" y="8657"/>
                  </a:lnTo>
                  <a:lnTo>
                    <a:pt x="11732" y="8586"/>
                  </a:lnTo>
                  <a:lnTo>
                    <a:pt x="11791" y="8475"/>
                  </a:lnTo>
                  <a:lnTo>
                    <a:pt x="11759" y="8358"/>
                  </a:lnTo>
                  <a:lnTo>
                    <a:pt x="11685" y="8283"/>
                  </a:lnTo>
                  <a:lnTo>
                    <a:pt x="11392" y="8122"/>
                  </a:lnTo>
                  <a:lnTo>
                    <a:pt x="11206" y="8100"/>
                  </a:lnTo>
                  <a:lnTo>
                    <a:pt x="11089" y="7999"/>
                  </a:lnTo>
                  <a:lnTo>
                    <a:pt x="11027" y="8066"/>
                  </a:lnTo>
                  <a:lnTo>
                    <a:pt x="10950" y="7957"/>
                  </a:lnTo>
                  <a:lnTo>
                    <a:pt x="11027" y="7903"/>
                  </a:lnTo>
                  <a:lnTo>
                    <a:pt x="10830" y="7778"/>
                  </a:lnTo>
                  <a:lnTo>
                    <a:pt x="10721" y="7816"/>
                  </a:lnTo>
                  <a:lnTo>
                    <a:pt x="10609" y="7805"/>
                  </a:lnTo>
                  <a:lnTo>
                    <a:pt x="10507" y="7950"/>
                  </a:lnTo>
                  <a:lnTo>
                    <a:pt x="10403" y="7933"/>
                  </a:lnTo>
                  <a:lnTo>
                    <a:pt x="10256" y="7999"/>
                  </a:lnTo>
                  <a:lnTo>
                    <a:pt x="10040" y="8201"/>
                  </a:lnTo>
                  <a:lnTo>
                    <a:pt x="9899" y="8319"/>
                  </a:lnTo>
                  <a:lnTo>
                    <a:pt x="9651" y="8632"/>
                  </a:lnTo>
                  <a:lnTo>
                    <a:pt x="9449" y="8851"/>
                  </a:lnTo>
                  <a:lnTo>
                    <a:pt x="9241" y="8996"/>
                  </a:lnTo>
                  <a:lnTo>
                    <a:pt x="8983" y="9083"/>
                  </a:lnTo>
                  <a:lnTo>
                    <a:pt x="8870" y="9172"/>
                  </a:lnTo>
                  <a:lnTo>
                    <a:pt x="8756" y="9591"/>
                  </a:lnTo>
                  <a:lnTo>
                    <a:pt x="8726" y="9793"/>
                  </a:lnTo>
                  <a:lnTo>
                    <a:pt x="8824" y="9923"/>
                  </a:lnTo>
                  <a:lnTo>
                    <a:pt x="8960" y="9916"/>
                  </a:lnTo>
                  <a:lnTo>
                    <a:pt x="9198" y="9755"/>
                  </a:lnTo>
                  <a:lnTo>
                    <a:pt x="9233" y="9881"/>
                  </a:lnTo>
                  <a:lnTo>
                    <a:pt x="9244" y="10157"/>
                  </a:lnTo>
                  <a:lnTo>
                    <a:pt x="9281" y="10383"/>
                  </a:lnTo>
                  <a:lnTo>
                    <a:pt x="9278" y="10564"/>
                  </a:lnTo>
                  <a:lnTo>
                    <a:pt x="9400" y="10579"/>
                  </a:lnTo>
                  <a:lnTo>
                    <a:pt x="9484" y="10443"/>
                  </a:lnTo>
                  <a:lnTo>
                    <a:pt x="9606" y="10482"/>
                  </a:lnTo>
                  <a:lnTo>
                    <a:pt x="9690" y="10317"/>
                  </a:lnTo>
                  <a:lnTo>
                    <a:pt x="9775" y="10012"/>
                  </a:lnTo>
                  <a:lnTo>
                    <a:pt x="9881" y="9982"/>
                  </a:lnTo>
                  <a:lnTo>
                    <a:pt x="9994" y="9783"/>
                  </a:lnTo>
                  <a:lnTo>
                    <a:pt x="9921" y="9669"/>
                  </a:lnTo>
                  <a:lnTo>
                    <a:pt x="9876" y="9531"/>
                  </a:lnTo>
                  <a:lnTo>
                    <a:pt x="9978" y="9278"/>
                  </a:lnTo>
                  <a:lnTo>
                    <a:pt x="10160" y="9139"/>
                  </a:lnTo>
                  <a:lnTo>
                    <a:pt x="10304" y="9002"/>
                  </a:lnTo>
                  <a:lnTo>
                    <a:pt x="10302" y="8888"/>
                  </a:lnTo>
                  <a:lnTo>
                    <a:pt x="10388" y="8765"/>
                  </a:lnTo>
                  <a:lnTo>
                    <a:pt x="10523" y="8721"/>
                  </a:lnTo>
                  <a:lnTo>
                    <a:pt x="10627" y="8812"/>
                  </a:lnTo>
                  <a:lnTo>
                    <a:pt x="10632" y="8889"/>
                  </a:lnTo>
                  <a:lnTo>
                    <a:pt x="10579" y="8926"/>
                  </a:lnTo>
                  <a:lnTo>
                    <a:pt x="10383" y="9118"/>
                  </a:lnTo>
                  <a:lnTo>
                    <a:pt x="10297" y="9229"/>
                  </a:lnTo>
                  <a:lnTo>
                    <a:pt x="10247" y="9336"/>
                  </a:lnTo>
                  <a:lnTo>
                    <a:pt x="10276" y="9506"/>
                  </a:lnTo>
                  <a:lnTo>
                    <a:pt x="10240" y="9687"/>
                  </a:lnTo>
                  <a:lnTo>
                    <a:pt x="10324" y="9756"/>
                  </a:lnTo>
                  <a:lnTo>
                    <a:pt x="10371" y="9861"/>
                  </a:lnTo>
                  <a:lnTo>
                    <a:pt x="10525" y="9829"/>
                  </a:lnTo>
                  <a:lnTo>
                    <a:pt x="10691" y="9765"/>
                  </a:lnTo>
                  <a:lnTo>
                    <a:pt x="10858" y="9748"/>
                  </a:lnTo>
                  <a:lnTo>
                    <a:pt x="10957" y="9835"/>
                  </a:lnTo>
                  <a:lnTo>
                    <a:pt x="10851" y="9942"/>
                  </a:lnTo>
                  <a:lnTo>
                    <a:pt x="10754" y="9948"/>
                  </a:lnTo>
                  <a:lnTo>
                    <a:pt x="10651" y="9916"/>
                  </a:lnTo>
                  <a:lnTo>
                    <a:pt x="10532" y="9940"/>
                  </a:lnTo>
                  <a:lnTo>
                    <a:pt x="10408" y="9987"/>
                  </a:lnTo>
                  <a:lnTo>
                    <a:pt x="10411" y="10095"/>
                  </a:lnTo>
                  <a:lnTo>
                    <a:pt x="10470" y="10164"/>
                  </a:lnTo>
                  <a:lnTo>
                    <a:pt x="10507" y="10142"/>
                  </a:lnTo>
                  <a:lnTo>
                    <a:pt x="10492" y="10251"/>
                  </a:lnTo>
                  <a:lnTo>
                    <a:pt x="10465" y="10396"/>
                  </a:lnTo>
                  <a:lnTo>
                    <a:pt x="10384" y="10394"/>
                  </a:lnTo>
                  <a:lnTo>
                    <a:pt x="10312" y="10250"/>
                  </a:lnTo>
                  <a:lnTo>
                    <a:pt x="10214" y="10307"/>
                  </a:lnTo>
                  <a:lnTo>
                    <a:pt x="10153" y="10421"/>
                  </a:lnTo>
                  <a:lnTo>
                    <a:pt x="10138" y="10561"/>
                  </a:lnTo>
                  <a:lnTo>
                    <a:pt x="10147" y="10721"/>
                  </a:lnTo>
                  <a:lnTo>
                    <a:pt x="9994" y="10768"/>
                  </a:lnTo>
                  <a:lnTo>
                    <a:pt x="9963" y="10847"/>
                  </a:lnTo>
                  <a:lnTo>
                    <a:pt x="9859" y="10834"/>
                  </a:lnTo>
                  <a:lnTo>
                    <a:pt x="9855" y="10787"/>
                  </a:lnTo>
                  <a:lnTo>
                    <a:pt x="9753" y="10741"/>
                  </a:lnTo>
                  <a:lnTo>
                    <a:pt x="9609" y="10785"/>
                  </a:lnTo>
                  <a:lnTo>
                    <a:pt x="9429" y="10842"/>
                  </a:lnTo>
                  <a:lnTo>
                    <a:pt x="9345" y="10884"/>
                  </a:lnTo>
                  <a:lnTo>
                    <a:pt x="9306" y="10815"/>
                  </a:lnTo>
                  <a:lnTo>
                    <a:pt x="9201" y="10718"/>
                  </a:lnTo>
                  <a:lnTo>
                    <a:pt x="9131" y="10755"/>
                  </a:lnTo>
                  <a:lnTo>
                    <a:pt x="9015" y="10765"/>
                  </a:lnTo>
                  <a:lnTo>
                    <a:pt x="9032" y="10701"/>
                  </a:lnTo>
                  <a:lnTo>
                    <a:pt x="8936" y="10632"/>
                  </a:lnTo>
                  <a:lnTo>
                    <a:pt x="8952" y="10561"/>
                  </a:lnTo>
                  <a:lnTo>
                    <a:pt x="8947" y="10465"/>
                  </a:lnTo>
                  <a:lnTo>
                    <a:pt x="9050" y="10352"/>
                  </a:lnTo>
                  <a:lnTo>
                    <a:pt x="9075" y="10379"/>
                  </a:lnTo>
                  <a:lnTo>
                    <a:pt x="9117" y="10317"/>
                  </a:lnTo>
                  <a:lnTo>
                    <a:pt x="9070" y="10276"/>
                  </a:lnTo>
                  <a:lnTo>
                    <a:pt x="9070" y="10223"/>
                  </a:lnTo>
                  <a:lnTo>
                    <a:pt x="9114" y="10170"/>
                  </a:lnTo>
                  <a:lnTo>
                    <a:pt x="9141" y="10076"/>
                  </a:lnTo>
                  <a:lnTo>
                    <a:pt x="9050" y="10108"/>
                  </a:lnTo>
                  <a:lnTo>
                    <a:pt x="9003" y="10150"/>
                  </a:lnTo>
                  <a:lnTo>
                    <a:pt x="8915" y="10138"/>
                  </a:lnTo>
                  <a:lnTo>
                    <a:pt x="8873" y="10186"/>
                  </a:lnTo>
                  <a:lnTo>
                    <a:pt x="8843" y="10229"/>
                  </a:lnTo>
                  <a:lnTo>
                    <a:pt x="8794" y="10416"/>
                  </a:lnTo>
                  <a:lnTo>
                    <a:pt x="8808" y="10527"/>
                  </a:lnTo>
                  <a:lnTo>
                    <a:pt x="8786" y="10632"/>
                  </a:lnTo>
                  <a:lnTo>
                    <a:pt x="8791" y="10706"/>
                  </a:lnTo>
                  <a:lnTo>
                    <a:pt x="8697" y="10776"/>
                  </a:lnTo>
                  <a:lnTo>
                    <a:pt x="8687" y="10731"/>
                  </a:lnTo>
                  <a:lnTo>
                    <a:pt x="8598" y="10714"/>
                  </a:lnTo>
                  <a:lnTo>
                    <a:pt x="8567" y="10746"/>
                  </a:lnTo>
                  <a:lnTo>
                    <a:pt x="8481" y="10714"/>
                  </a:lnTo>
                  <a:lnTo>
                    <a:pt x="8315" y="10743"/>
                  </a:lnTo>
                  <a:lnTo>
                    <a:pt x="8140" y="10973"/>
                  </a:lnTo>
                  <a:lnTo>
                    <a:pt x="8069" y="11002"/>
                  </a:lnTo>
                  <a:lnTo>
                    <a:pt x="7971" y="11005"/>
                  </a:lnTo>
                  <a:lnTo>
                    <a:pt x="7865" y="11005"/>
                  </a:lnTo>
                  <a:lnTo>
                    <a:pt x="7783" y="11137"/>
                  </a:lnTo>
                  <a:lnTo>
                    <a:pt x="7482" y="11169"/>
                  </a:lnTo>
                  <a:lnTo>
                    <a:pt x="7410" y="11049"/>
                  </a:lnTo>
                  <a:lnTo>
                    <a:pt x="7366" y="11260"/>
                  </a:lnTo>
                  <a:lnTo>
                    <a:pt x="7204" y="11132"/>
                  </a:lnTo>
                  <a:lnTo>
                    <a:pt x="7052" y="11101"/>
                  </a:lnTo>
                  <a:lnTo>
                    <a:pt x="7008" y="11229"/>
                  </a:lnTo>
                  <a:lnTo>
                    <a:pt x="7147" y="11376"/>
                  </a:lnTo>
                  <a:lnTo>
                    <a:pt x="7194" y="11500"/>
                  </a:lnTo>
                  <a:lnTo>
                    <a:pt x="7242" y="11733"/>
                  </a:lnTo>
                  <a:lnTo>
                    <a:pt x="7095" y="12066"/>
                  </a:lnTo>
                  <a:lnTo>
                    <a:pt x="6996" y="12140"/>
                  </a:lnTo>
                  <a:lnTo>
                    <a:pt x="6809" y="12046"/>
                  </a:lnTo>
                  <a:lnTo>
                    <a:pt x="6708" y="12007"/>
                  </a:lnTo>
                  <a:lnTo>
                    <a:pt x="6598" y="11914"/>
                  </a:lnTo>
                  <a:lnTo>
                    <a:pt x="6444" y="11834"/>
                  </a:lnTo>
                  <a:lnTo>
                    <a:pt x="6320" y="11727"/>
                  </a:lnTo>
                  <a:lnTo>
                    <a:pt x="6111" y="11753"/>
                  </a:lnTo>
                  <a:lnTo>
                    <a:pt x="6124" y="11850"/>
                  </a:lnTo>
                  <a:lnTo>
                    <a:pt x="6066" y="11963"/>
                  </a:lnTo>
                  <a:lnTo>
                    <a:pt x="6046" y="12022"/>
                  </a:lnTo>
                  <a:lnTo>
                    <a:pt x="6042" y="12094"/>
                  </a:lnTo>
                  <a:lnTo>
                    <a:pt x="6015" y="12163"/>
                  </a:lnTo>
                  <a:lnTo>
                    <a:pt x="5948" y="12248"/>
                  </a:lnTo>
                  <a:lnTo>
                    <a:pt x="5912" y="12308"/>
                  </a:lnTo>
                  <a:lnTo>
                    <a:pt x="5840" y="12339"/>
                  </a:lnTo>
                  <a:lnTo>
                    <a:pt x="5784" y="12438"/>
                  </a:lnTo>
                  <a:lnTo>
                    <a:pt x="5786" y="12517"/>
                  </a:lnTo>
                  <a:lnTo>
                    <a:pt x="5833" y="12562"/>
                  </a:lnTo>
                  <a:lnTo>
                    <a:pt x="5804" y="12668"/>
                  </a:lnTo>
                  <a:lnTo>
                    <a:pt x="5734" y="12785"/>
                  </a:lnTo>
                  <a:lnTo>
                    <a:pt x="5803" y="12803"/>
                  </a:lnTo>
                  <a:lnTo>
                    <a:pt x="5860" y="12864"/>
                  </a:lnTo>
                  <a:lnTo>
                    <a:pt x="5925" y="12849"/>
                  </a:lnTo>
                  <a:lnTo>
                    <a:pt x="6030" y="12939"/>
                  </a:lnTo>
                  <a:lnTo>
                    <a:pt x="6030" y="13052"/>
                  </a:lnTo>
                  <a:lnTo>
                    <a:pt x="6057" y="13131"/>
                  </a:lnTo>
                  <a:lnTo>
                    <a:pt x="6116" y="13178"/>
                  </a:lnTo>
                  <a:lnTo>
                    <a:pt x="6186" y="13141"/>
                  </a:lnTo>
                  <a:lnTo>
                    <a:pt x="6287" y="13125"/>
                  </a:lnTo>
                  <a:lnTo>
                    <a:pt x="6409" y="13189"/>
                  </a:lnTo>
                  <a:lnTo>
                    <a:pt x="6574" y="13263"/>
                  </a:lnTo>
                  <a:lnTo>
                    <a:pt x="6708" y="13177"/>
                  </a:lnTo>
                  <a:lnTo>
                    <a:pt x="6817" y="13187"/>
                  </a:lnTo>
                  <a:lnTo>
                    <a:pt x="6881" y="13089"/>
                  </a:lnTo>
                  <a:lnTo>
                    <a:pt x="6980" y="13046"/>
                  </a:lnTo>
                  <a:lnTo>
                    <a:pt x="6959" y="12928"/>
                  </a:lnTo>
                  <a:lnTo>
                    <a:pt x="7053" y="12810"/>
                  </a:lnTo>
                  <a:lnTo>
                    <a:pt x="7160" y="12748"/>
                  </a:lnTo>
                  <a:lnTo>
                    <a:pt x="7191" y="12695"/>
                  </a:lnTo>
                  <a:lnTo>
                    <a:pt x="7365" y="12722"/>
                  </a:lnTo>
                  <a:lnTo>
                    <a:pt x="7519" y="12653"/>
                  </a:lnTo>
                  <a:lnTo>
                    <a:pt x="7542" y="12549"/>
                  </a:lnTo>
                  <a:lnTo>
                    <a:pt x="7587" y="12450"/>
                  </a:lnTo>
                  <a:lnTo>
                    <a:pt x="7786" y="12458"/>
                  </a:lnTo>
                  <a:lnTo>
                    <a:pt x="8024" y="12586"/>
                  </a:lnTo>
                  <a:lnTo>
                    <a:pt x="8163" y="12520"/>
                  </a:lnTo>
                  <a:lnTo>
                    <a:pt x="8220" y="12522"/>
                  </a:lnTo>
                  <a:lnTo>
                    <a:pt x="8314" y="12461"/>
                  </a:lnTo>
                  <a:lnTo>
                    <a:pt x="8377" y="12453"/>
                  </a:lnTo>
                  <a:lnTo>
                    <a:pt x="8468" y="12539"/>
                  </a:lnTo>
                  <a:lnTo>
                    <a:pt x="8528" y="12576"/>
                  </a:lnTo>
                  <a:lnTo>
                    <a:pt x="8531" y="12763"/>
                  </a:lnTo>
                  <a:lnTo>
                    <a:pt x="8602" y="12887"/>
                  </a:lnTo>
                  <a:lnTo>
                    <a:pt x="8702" y="13032"/>
                  </a:lnTo>
                  <a:lnTo>
                    <a:pt x="8794" y="13135"/>
                  </a:lnTo>
                  <a:lnTo>
                    <a:pt x="8893" y="13167"/>
                  </a:lnTo>
                  <a:lnTo>
                    <a:pt x="8941" y="13251"/>
                  </a:lnTo>
                  <a:lnTo>
                    <a:pt x="9027" y="13300"/>
                  </a:lnTo>
                  <a:lnTo>
                    <a:pt x="9057" y="13384"/>
                  </a:lnTo>
                  <a:lnTo>
                    <a:pt x="9112" y="13416"/>
                  </a:lnTo>
                  <a:lnTo>
                    <a:pt x="9142" y="13513"/>
                  </a:lnTo>
                  <a:lnTo>
                    <a:pt x="9184" y="13626"/>
                  </a:lnTo>
                  <a:lnTo>
                    <a:pt x="9149" y="13660"/>
                  </a:lnTo>
                  <a:lnTo>
                    <a:pt x="9107" y="13749"/>
                  </a:lnTo>
                  <a:lnTo>
                    <a:pt x="9101" y="13805"/>
                  </a:lnTo>
                  <a:lnTo>
                    <a:pt x="9162" y="13800"/>
                  </a:lnTo>
                  <a:lnTo>
                    <a:pt x="9258" y="13660"/>
                  </a:lnTo>
                  <a:lnTo>
                    <a:pt x="9318" y="13658"/>
                  </a:lnTo>
                  <a:lnTo>
                    <a:pt x="9347" y="13567"/>
                  </a:lnTo>
                  <a:lnTo>
                    <a:pt x="9251" y="13485"/>
                  </a:lnTo>
                  <a:lnTo>
                    <a:pt x="9325" y="13379"/>
                  </a:lnTo>
                  <a:lnTo>
                    <a:pt x="9444" y="13424"/>
                  </a:lnTo>
                  <a:lnTo>
                    <a:pt x="9512" y="13519"/>
                  </a:lnTo>
                  <a:lnTo>
                    <a:pt x="9546" y="13458"/>
                  </a:lnTo>
                  <a:lnTo>
                    <a:pt x="9534" y="13423"/>
                  </a:lnTo>
                  <a:lnTo>
                    <a:pt x="9424" y="13313"/>
                  </a:lnTo>
                  <a:lnTo>
                    <a:pt x="9328" y="13244"/>
                  </a:lnTo>
                  <a:lnTo>
                    <a:pt x="9213" y="13160"/>
                  </a:lnTo>
                  <a:lnTo>
                    <a:pt x="9256" y="13130"/>
                  </a:lnTo>
                  <a:lnTo>
                    <a:pt x="9228" y="13084"/>
                  </a:lnTo>
                  <a:lnTo>
                    <a:pt x="9121" y="13067"/>
                  </a:lnTo>
                  <a:lnTo>
                    <a:pt x="8993" y="12896"/>
                  </a:lnTo>
                  <a:lnTo>
                    <a:pt x="8950" y="12732"/>
                  </a:lnTo>
                  <a:lnTo>
                    <a:pt x="8843" y="12616"/>
                  </a:lnTo>
                  <a:lnTo>
                    <a:pt x="8818" y="12515"/>
                  </a:lnTo>
                  <a:lnTo>
                    <a:pt x="8843" y="12466"/>
                  </a:lnTo>
                  <a:lnTo>
                    <a:pt x="8853" y="12376"/>
                  </a:lnTo>
                  <a:lnTo>
                    <a:pt x="8967" y="12333"/>
                  </a:lnTo>
                  <a:lnTo>
                    <a:pt x="9064" y="12379"/>
                  </a:lnTo>
                  <a:lnTo>
                    <a:pt x="9032" y="12391"/>
                  </a:lnTo>
                  <a:lnTo>
                    <a:pt x="9027" y="12392"/>
                  </a:lnTo>
                  <a:lnTo>
                    <a:pt x="9013" y="12455"/>
                  </a:lnTo>
                  <a:lnTo>
                    <a:pt x="9042" y="12524"/>
                  </a:lnTo>
                  <a:lnTo>
                    <a:pt x="9094" y="12451"/>
                  </a:lnTo>
                  <a:lnTo>
                    <a:pt x="9172" y="12495"/>
                  </a:lnTo>
                  <a:lnTo>
                    <a:pt x="9166" y="12557"/>
                  </a:lnTo>
                  <a:lnTo>
                    <a:pt x="9214" y="12645"/>
                  </a:lnTo>
                  <a:lnTo>
                    <a:pt x="9186" y="12653"/>
                  </a:lnTo>
                  <a:lnTo>
                    <a:pt x="9278" y="12806"/>
                  </a:lnTo>
                  <a:lnTo>
                    <a:pt x="9393" y="12879"/>
                  </a:lnTo>
                  <a:lnTo>
                    <a:pt x="9464" y="12955"/>
                  </a:lnTo>
                  <a:lnTo>
                    <a:pt x="9584" y="13039"/>
                  </a:lnTo>
                  <a:lnTo>
                    <a:pt x="9640" y="13083"/>
                  </a:lnTo>
                  <a:lnTo>
                    <a:pt x="9671" y="13147"/>
                  </a:lnTo>
                  <a:lnTo>
                    <a:pt x="9700" y="13163"/>
                  </a:lnTo>
                  <a:lnTo>
                    <a:pt x="9720" y="13195"/>
                  </a:lnTo>
                  <a:lnTo>
                    <a:pt x="9696" y="13249"/>
                  </a:lnTo>
                  <a:lnTo>
                    <a:pt x="9673" y="13370"/>
                  </a:lnTo>
                  <a:lnTo>
                    <a:pt x="9678" y="13458"/>
                  </a:lnTo>
                  <a:lnTo>
                    <a:pt x="9752" y="13527"/>
                  </a:lnTo>
                  <a:lnTo>
                    <a:pt x="9752" y="13567"/>
                  </a:lnTo>
                  <a:lnTo>
                    <a:pt x="9775" y="13582"/>
                  </a:lnTo>
                  <a:lnTo>
                    <a:pt x="9780" y="13635"/>
                  </a:lnTo>
                  <a:lnTo>
                    <a:pt x="9847" y="13744"/>
                  </a:lnTo>
                  <a:lnTo>
                    <a:pt x="9897" y="13832"/>
                  </a:lnTo>
                  <a:lnTo>
                    <a:pt x="9916" y="13951"/>
                  </a:lnTo>
                  <a:lnTo>
                    <a:pt x="9963" y="14099"/>
                  </a:lnTo>
                  <a:lnTo>
                    <a:pt x="10081" y="14183"/>
                  </a:lnTo>
                  <a:lnTo>
                    <a:pt x="10180" y="14188"/>
                  </a:lnTo>
                  <a:lnTo>
                    <a:pt x="10132" y="14029"/>
                  </a:lnTo>
                  <a:lnTo>
                    <a:pt x="10225" y="14015"/>
                  </a:lnTo>
                  <a:lnTo>
                    <a:pt x="10185" y="13921"/>
                  </a:lnTo>
                  <a:lnTo>
                    <a:pt x="10321" y="13975"/>
                  </a:lnTo>
                  <a:lnTo>
                    <a:pt x="10323" y="13874"/>
                  </a:lnTo>
                  <a:lnTo>
                    <a:pt x="10251" y="13818"/>
                  </a:lnTo>
                  <a:lnTo>
                    <a:pt x="10174" y="13732"/>
                  </a:lnTo>
                  <a:lnTo>
                    <a:pt x="10230" y="13695"/>
                  </a:lnTo>
                  <a:lnTo>
                    <a:pt x="10162" y="13606"/>
                  </a:lnTo>
                  <a:lnTo>
                    <a:pt x="10135" y="13497"/>
                  </a:lnTo>
                  <a:lnTo>
                    <a:pt x="10163" y="13458"/>
                  </a:lnTo>
                  <a:lnTo>
                    <a:pt x="10235" y="13556"/>
                  </a:lnTo>
                  <a:lnTo>
                    <a:pt x="10314" y="13561"/>
                  </a:lnTo>
                  <a:lnTo>
                    <a:pt x="10388" y="13534"/>
                  </a:lnTo>
                  <a:lnTo>
                    <a:pt x="10292" y="13428"/>
                  </a:lnTo>
                  <a:lnTo>
                    <a:pt x="10466" y="13387"/>
                  </a:lnTo>
                  <a:lnTo>
                    <a:pt x="10538" y="13406"/>
                  </a:lnTo>
                  <a:lnTo>
                    <a:pt x="10626" y="13412"/>
                  </a:lnTo>
                  <a:lnTo>
                    <a:pt x="10622" y="13450"/>
                  </a:lnTo>
                  <a:lnTo>
                    <a:pt x="10667" y="13535"/>
                  </a:lnTo>
                  <a:lnTo>
                    <a:pt x="10786" y="13438"/>
                  </a:lnTo>
                  <a:lnTo>
                    <a:pt x="10846" y="13380"/>
                  </a:lnTo>
                  <a:lnTo>
                    <a:pt x="11014" y="13369"/>
                  </a:lnTo>
                  <a:lnTo>
                    <a:pt x="11037" y="13323"/>
                  </a:lnTo>
                  <a:lnTo>
                    <a:pt x="10915" y="13268"/>
                  </a:lnTo>
                  <a:lnTo>
                    <a:pt x="10897" y="13197"/>
                  </a:lnTo>
                  <a:lnTo>
                    <a:pt x="10851" y="13093"/>
                  </a:lnTo>
                  <a:lnTo>
                    <a:pt x="10900" y="12961"/>
                  </a:lnTo>
                  <a:lnTo>
                    <a:pt x="10969" y="12884"/>
                  </a:lnTo>
                  <a:lnTo>
                    <a:pt x="11002" y="12662"/>
                  </a:lnTo>
                  <a:lnTo>
                    <a:pt x="11042" y="12677"/>
                  </a:lnTo>
                  <a:lnTo>
                    <a:pt x="11106" y="12635"/>
                  </a:lnTo>
                  <a:lnTo>
                    <a:pt x="11101" y="12588"/>
                  </a:lnTo>
                  <a:lnTo>
                    <a:pt x="11196" y="12446"/>
                  </a:lnTo>
                  <a:lnTo>
                    <a:pt x="11240" y="12342"/>
                  </a:lnTo>
                  <a:lnTo>
                    <a:pt x="11357" y="12313"/>
                  </a:lnTo>
                  <a:lnTo>
                    <a:pt x="11370" y="12381"/>
                  </a:lnTo>
                  <a:lnTo>
                    <a:pt x="11575" y="12411"/>
                  </a:lnTo>
                  <a:lnTo>
                    <a:pt x="11615" y="12451"/>
                  </a:lnTo>
                  <a:lnTo>
                    <a:pt x="11496" y="12522"/>
                  </a:lnTo>
                  <a:lnTo>
                    <a:pt x="11474" y="12561"/>
                  </a:lnTo>
                  <a:lnTo>
                    <a:pt x="11622" y="12601"/>
                  </a:lnTo>
                  <a:lnTo>
                    <a:pt x="11600" y="12690"/>
                  </a:lnTo>
                  <a:lnTo>
                    <a:pt x="11677" y="12721"/>
                  </a:lnTo>
                  <a:lnTo>
                    <a:pt x="11846" y="12594"/>
                  </a:lnTo>
                  <a:lnTo>
                    <a:pt x="11985" y="12546"/>
                  </a:lnTo>
                  <a:lnTo>
                    <a:pt x="12003" y="12477"/>
                  </a:lnTo>
                  <a:lnTo>
                    <a:pt x="11873" y="12505"/>
                  </a:lnTo>
                  <a:lnTo>
                    <a:pt x="11804" y="12468"/>
                  </a:lnTo>
                  <a:lnTo>
                    <a:pt x="11786" y="12354"/>
                  </a:lnTo>
                  <a:lnTo>
                    <a:pt x="11888" y="12273"/>
                  </a:lnTo>
                  <a:lnTo>
                    <a:pt x="12005" y="12246"/>
                  </a:lnTo>
                  <a:lnTo>
                    <a:pt x="12080" y="12175"/>
                  </a:lnTo>
                  <a:lnTo>
                    <a:pt x="12179" y="12145"/>
                  </a:lnTo>
                  <a:lnTo>
                    <a:pt x="12286" y="12096"/>
                  </a:lnTo>
                  <a:lnTo>
                    <a:pt x="12296" y="12135"/>
                  </a:lnTo>
                  <a:lnTo>
                    <a:pt x="12122" y="12241"/>
                  </a:lnTo>
                  <a:lnTo>
                    <a:pt x="12202" y="12301"/>
                  </a:lnTo>
                  <a:lnTo>
                    <a:pt x="12117" y="12472"/>
                  </a:lnTo>
                  <a:lnTo>
                    <a:pt x="12027" y="12515"/>
                  </a:lnTo>
                  <a:lnTo>
                    <a:pt x="12154" y="12606"/>
                  </a:lnTo>
                  <a:lnTo>
                    <a:pt x="12311" y="12650"/>
                  </a:lnTo>
                  <a:lnTo>
                    <a:pt x="12504" y="12773"/>
                  </a:lnTo>
                  <a:lnTo>
                    <a:pt x="12561" y="12820"/>
                  </a:lnTo>
                  <a:lnTo>
                    <a:pt x="12638" y="12825"/>
                  </a:lnTo>
                  <a:lnTo>
                    <a:pt x="12726" y="12875"/>
                  </a:lnTo>
                  <a:lnTo>
                    <a:pt x="12782" y="12992"/>
                  </a:lnTo>
                  <a:lnTo>
                    <a:pt x="12775" y="13072"/>
                  </a:lnTo>
                  <a:lnTo>
                    <a:pt x="12629" y="13199"/>
                  </a:lnTo>
                  <a:lnTo>
                    <a:pt x="12509" y="13205"/>
                  </a:lnTo>
                  <a:lnTo>
                    <a:pt x="12351" y="13261"/>
                  </a:lnTo>
                  <a:lnTo>
                    <a:pt x="12144" y="13222"/>
                  </a:lnTo>
                  <a:lnTo>
                    <a:pt x="11889" y="13126"/>
                  </a:lnTo>
                  <a:lnTo>
                    <a:pt x="11662" y="13153"/>
                  </a:lnTo>
                  <a:lnTo>
                    <a:pt x="11504" y="13219"/>
                  </a:lnTo>
                  <a:lnTo>
                    <a:pt x="11342" y="13349"/>
                  </a:lnTo>
                  <a:lnTo>
                    <a:pt x="11074" y="13337"/>
                  </a:lnTo>
                  <a:lnTo>
                    <a:pt x="11017" y="13476"/>
                  </a:lnTo>
                  <a:lnTo>
                    <a:pt x="10798" y="13487"/>
                  </a:lnTo>
                  <a:lnTo>
                    <a:pt x="10639" y="13660"/>
                  </a:lnTo>
                  <a:lnTo>
                    <a:pt x="10731" y="13746"/>
                  </a:lnTo>
                  <a:lnTo>
                    <a:pt x="10659" y="13885"/>
                  </a:lnTo>
                  <a:lnTo>
                    <a:pt x="10766" y="13985"/>
                  </a:lnTo>
                  <a:lnTo>
                    <a:pt x="10855" y="14162"/>
                  </a:lnTo>
                  <a:lnTo>
                    <a:pt x="11019" y="14156"/>
                  </a:lnTo>
                  <a:lnTo>
                    <a:pt x="11166" y="14246"/>
                  </a:lnTo>
                  <a:lnTo>
                    <a:pt x="11270" y="14220"/>
                  </a:lnTo>
                  <a:lnTo>
                    <a:pt x="11302" y="14145"/>
                  </a:lnTo>
                  <a:lnTo>
                    <a:pt x="11462" y="14141"/>
                  </a:lnTo>
                  <a:lnTo>
                    <a:pt x="11590" y="14227"/>
                  </a:lnTo>
                  <a:lnTo>
                    <a:pt x="11816" y="14187"/>
                  </a:lnTo>
                  <a:lnTo>
                    <a:pt x="11909" y="14074"/>
                  </a:lnTo>
                  <a:lnTo>
                    <a:pt x="12038" y="14099"/>
                  </a:lnTo>
                  <a:lnTo>
                    <a:pt x="12127" y="14074"/>
                  </a:lnTo>
                  <a:lnTo>
                    <a:pt x="12077" y="14146"/>
                  </a:lnTo>
                  <a:lnTo>
                    <a:pt x="12140" y="14219"/>
                  </a:lnTo>
                  <a:lnTo>
                    <a:pt x="12110" y="14296"/>
                  </a:lnTo>
                  <a:lnTo>
                    <a:pt x="12137" y="14429"/>
                  </a:lnTo>
                  <a:lnTo>
                    <a:pt x="12135" y="14434"/>
                  </a:lnTo>
                  <a:lnTo>
                    <a:pt x="12070" y="14567"/>
                  </a:lnTo>
                  <a:lnTo>
                    <a:pt x="12027" y="14715"/>
                  </a:lnTo>
                  <a:lnTo>
                    <a:pt x="12023" y="14717"/>
                  </a:lnTo>
                  <a:lnTo>
                    <a:pt x="12005" y="14762"/>
                  </a:lnTo>
                  <a:lnTo>
                    <a:pt x="11983" y="14897"/>
                  </a:lnTo>
                  <a:lnTo>
                    <a:pt x="11948" y="14981"/>
                  </a:lnTo>
                  <a:lnTo>
                    <a:pt x="11960" y="14990"/>
                  </a:lnTo>
                  <a:lnTo>
                    <a:pt x="11916" y="15050"/>
                  </a:lnTo>
                  <a:lnTo>
                    <a:pt x="11842" y="15102"/>
                  </a:lnTo>
                  <a:lnTo>
                    <a:pt x="11717" y="15104"/>
                  </a:lnTo>
                  <a:lnTo>
                    <a:pt x="11586" y="15074"/>
                  </a:lnTo>
                  <a:lnTo>
                    <a:pt x="11553" y="15131"/>
                  </a:lnTo>
                  <a:lnTo>
                    <a:pt x="11506" y="15050"/>
                  </a:lnTo>
                  <a:lnTo>
                    <a:pt x="11392" y="15035"/>
                  </a:lnTo>
                  <a:lnTo>
                    <a:pt x="11252" y="15057"/>
                  </a:lnTo>
                  <a:lnTo>
                    <a:pt x="11188" y="15109"/>
                  </a:lnTo>
                  <a:lnTo>
                    <a:pt x="11094" y="15153"/>
                  </a:lnTo>
                  <a:lnTo>
                    <a:pt x="11118" y="15111"/>
                  </a:lnTo>
                  <a:lnTo>
                    <a:pt x="11121" y="15101"/>
                  </a:lnTo>
                  <a:lnTo>
                    <a:pt x="11153" y="15059"/>
                  </a:lnTo>
                  <a:lnTo>
                    <a:pt x="11143" y="14991"/>
                  </a:lnTo>
                  <a:lnTo>
                    <a:pt x="11069" y="15008"/>
                  </a:lnTo>
                  <a:lnTo>
                    <a:pt x="11024" y="15059"/>
                  </a:lnTo>
                  <a:lnTo>
                    <a:pt x="10989" y="15116"/>
                  </a:lnTo>
                  <a:lnTo>
                    <a:pt x="10982" y="15141"/>
                  </a:lnTo>
                  <a:lnTo>
                    <a:pt x="10831" y="15094"/>
                  </a:lnTo>
                  <a:lnTo>
                    <a:pt x="10679" y="15049"/>
                  </a:lnTo>
                  <a:lnTo>
                    <a:pt x="10466" y="15047"/>
                  </a:lnTo>
                  <a:lnTo>
                    <a:pt x="10430" y="14990"/>
                  </a:lnTo>
                  <a:lnTo>
                    <a:pt x="10272" y="14964"/>
                  </a:lnTo>
                  <a:lnTo>
                    <a:pt x="10222" y="14932"/>
                  </a:lnTo>
                  <a:lnTo>
                    <a:pt x="10163" y="14929"/>
                  </a:lnTo>
                  <a:lnTo>
                    <a:pt x="10113" y="14848"/>
                  </a:lnTo>
                  <a:lnTo>
                    <a:pt x="9902" y="14798"/>
                  </a:lnTo>
                  <a:lnTo>
                    <a:pt x="9794" y="14813"/>
                  </a:lnTo>
                  <a:lnTo>
                    <a:pt x="9676" y="14884"/>
                  </a:lnTo>
                  <a:lnTo>
                    <a:pt x="9621" y="14961"/>
                  </a:lnTo>
                  <a:lnTo>
                    <a:pt x="9648" y="15096"/>
                  </a:lnTo>
                  <a:lnTo>
                    <a:pt x="9566" y="15166"/>
                  </a:lnTo>
                  <a:lnTo>
                    <a:pt x="9486" y="15202"/>
                  </a:lnTo>
                  <a:lnTo>
                    <a:pt x="9323" y="15096"/>
                  </a:lnTo>
                  <a:lnTo>
                    <a:pt x="9107" y="14995"/>
                  </a:lnTo>
                  <a:lnTo>
                    <a:pt x="8970" y="14939"/>
                  </a:lnTo>
                  <a:lnTo>
                    <a:pt x="8915" y="14776"/>
                  </a:lnTo>
                  <a:lnTo>
                    <a:pt x="8719" y="14661"/>
                  </a:lnTo>
                  <a:lnTo>
                    <a:pt x="8595" y="14608"/>
                  </a:lnTo>
                  <a:lnTo>
                    <a:pt x="8530" y="14609"/>
                  </a:lnTo>
                  <a:lnTo>
                    <a:pt x="8361" y="14512"/>
                  </a:lnTo>
                  <a:lnTo>
                    <a:pt x="8307" y="14471"/>
                  </a:lnTo>
                  <a:lnTo>
                    <a:pt x="8284" y="14382"/>
                  </a:lnTo>
                  <a:lnTo>
                    <a:pt x="8207" y="14360"/>
                  </a:lnTo>
                  <a:lnTo>
                    <a:pt x="8195" y="14259"/>
                  </a:lnTo>
                  <a:lnTo>
                    <a:pt x="8307" y="14197"/>
                  </a:lnTo>
                  <a:lnTo>
                    <a:pt x="8352" y="14052"/>
                  </a:lnTo>
                  <a:lnTo>
                    <a:pt x="8309" y="13997"/>
                  </a:lnTo>
                  <a:lnTo>
                    <a:pt x="8325" y="13917"/>
                  </a:lnTo>
                  <a:lnTo>
                    <a:pt x="8413" y="13848"/>
                  </a:lnTo>
                  <a:lnTo>
                    <a:pt x="8407" y="13813"/>
                  </a:lnTo>
                  <a:lnTo>
                    <a:pt x="8274" y="13848"/>
                  </a:lnTo>
                  <a:lnTo>
                    <a:pt x="8295" y="13761"/>
                  </a:lnTo>
                  <a:lnTo>
                    <a:pt x="8200" y="13715"/>
                  </a:lnTo>
                  <a:lnTo>
                    <a:pt x="8031" y="13744"/>
                  </a:lnTo>
                  <a:lnTo>
                    <a:pt x="7932" y="13727"/>
                  </a:lnTo>
                  <a:lnTo>
                    <a:pt x="7884" y="13670"/>
                  </a:lnTo>
                  <a:lnTo>
                    <a:pt x="7733" y="13626"/>
                  </a:lnTo>
                  <a:lnTo>
                    <a:pt x="7587" y="13651"/>
                  </a:lnTo>
                  <a:lnTo>
                    <a:pt x="7522" y="13603"/>
                  </a:lnTo>
                  <a:lnTo>
                    <a:pt x="7291" y="13537"/>
                  </a:lnTo>
                  <a:lnTo>
                    <a:pt x="7052" y="13480"/>
                  </a:lnTo>
                  <a:lnTo>
                    <a:pt x="6908" y="13478"/>
                  </a:lnTo>
                  <a:lnTo>
                    <a:pt x="6802" y="13512"/>
                  </a:lnTo>
                  <a:lnTo>
                    <a:pt x="6648" y="13478"/>
                  </a:lnTo>
                  <a:lnTo>
                    <a:pt x="6491" y="13512"/>
                  </a:lnTo>
                  <a:lnTo>
                    <a:pt x="6434" y="13483"/>
                  </a:lnTo>
                  <a:lnTo>
                    <a:pt x="6308" y="13380"/>
                  </a:lnTo>
                  <a:lnTo>
                    <a:pt x="6181" y="13330"/>
                  </a:lnTo>
                  <a:lnTo>
                    <a:pt x="6128" y="13221"/>
                  </a:lnTo>
                  <a:lnTo>
                    <a:pt x="6034" y="13172"/>
                  </a:lnTo>
                  <a:lnTo>
                    <a:pt x="5957" y="13249"/>
                  </a:lnTo>
                  <a:lnTo>
                    <a:pt x="5811" y="13369"/>
                  </a:lnTo>
                  <a:lnTo>
                    <a:pt x="5692" y="13380"/>
                  </a:lnTo>
                  <a:lnTo>
                    <a:pt x="5537" y="13379"/>
                  </a:lnTo>
                  <a:lnTo>
                    <a:pt x="5414" y="13438"/>
                  </a:lnTo>
                  <a:lnTo>
                    <a:pt x="5368" y="13508"/>
                  </a:lnTo>
                  <a:lnTo>
                    <a:pt x="5269" y="13613"/>
                  </a:lnTo>
                  <a:lnTo>
                    <a:pt x="5230" y="13827"/>
                  </a:lnTo>
                  <a:lnTo>
                    <a:pt x="5076" y="13887"/>
                  </a:lnTo>
                  <a:lnTo>
                    <a:pt x="4996" y="13885"/>
                  </a:lnTo>
                  <a:lnTo>
                    <a:pt x="4857" y="13924"/>
                  </a:lnTo>
                  <a:lnTo>
                    <a:pt x="4731" y="13860"/>
                  </a:lnTo>
                  <a:lnTo>
                    <a:pt x="4644" y="13875"/>
                  </a:lnTo>
                  <a:lnTo>
                    <a:pt x="4507" y="13970"/>
                  </a:lnTo>
                  <a:lnTo>
                    <a:pt x="4403" y="13963"/>
                  </a:lnTo>
                  <a:lnTo>
                    <a:pt x="4325" y="14020"/>
                  </a:lnTo>
                  <a:lnTo>
                    <a:pt x="4295" y="14096"/>
                  </a:lnTo>
                  <a:lnTo>
                    <a:pt x="4229" y="14156"/>
                  </a:lnTo>
                  <a:lnTo>
                    <a:pt x="4179" y="14148"/>
                  </a:lnTo>
                  <a:lnTo>
                    <a:pt x="4077" y="14187"/>
                  </a:lnTo>
                  <a:lnTo>
                    <a:pt x="3998" y="14254"/>
                  </a:lnTo>
                  <a:lnTo>
                    <a:pt x="3990" y="14308"/>
                  </a:lnTo>
                  <a:lnTo>
                    <a:pt x="3923" y="14350"/>
                  </a:lnTo>
                  <a:lnTo>
                    <a:pt x="3863" y="14350"/>
                  </a:lnTo>
                  <a:lnTo>
                    <a:pt x="3834" y="14411"/>
                  </a:lnTo>
                  <a:lnTo>
                    <a:pt x="3809" y="14465"/>
                  </a:lnTo>
                  <a:lnTo>
                    <a:pt x="3856" y="14577"/>
                  </a:lnTo>
                  <a:lnTo>
                    <a:pt x="3868" y="14670"/>
                  </a:lnTo>
                  <a:lnTo>
                    <a:pt x="3833" y="14729"/>
                  </a:lnTo>
                  <a:lnTo>
                    <a:pt x="3827" y="14810"/>
                  </a:lnTo>
                  <a:lnTo>
                    <a:pt x="3802" y="14956"/>
                  </a:lnTo>
                  <a:lnTo>
                    <a:pt x="3749" y="15071"/>
                  </a:lnTo>
                  <a:lnTo>
                    <a:pt x="3695" y="15109"/>
                  </a:lnTo>
                  <a:lnTo>
                    <a:pt x="3687" y="15190"/>
                  </a:lnTo>
                  <a:lnTo>
                    <a:pt x="3638" y="15234"/>
                  </a:lnTo>
                  <a:lnTo>
                    <a:pt x="3551" y="15278"/>
                  </a:lnTo>
                  <a:lnTo>
                    <a:pt x="3488" y="15257"/>
                  </a:lnTo>
                  <a:lnTo>
                    <a:pt x="3541" y="15355"/>
                  </a:lnTo>
                  <a:lnTo>
                    <a:pt x="3571" y="15500"/>
                  </a:lnTo>
                  <a:lnTo>
                    <a:pt x="3541" y="15544"/>
                  </a:lnTo>
                  <a:lnTo>
                    <a:pt x="3541" y="15660"/>
                  </a:lnTo>
                  <a:lnTo>
                    <a:pt x="3543" y="15693"/>
                  </a:lnTo>
                  <a:lnTo>
                    <a:pt x="3578" y="15752"/>
                  </a:lnTo>
                  <a:lnTo>
                    <a:pt x="3573" y="15771"/>
                  </a:lnTo>
                  <a:lnTo>
                    <a:pt x="3596" y="15831"/>
                  </a:lnTo>
                  <a:lnTo>
                    <a:pt x="3652" y="15882"/>
                  </a:lnTo>
                  <a:lnTo>
                    <a:pt x="3714" y="15990"/>
                  </a:lnTo>
                  <a:lnTo>
                    <a:pt x="3749" y="16040"/>
                  </a:lnTo>
                  <a:lnTo>
                    <a:pt x="3764" y="16082"/>
                  </a:lnTo>
                  <a:lnTo>
                    <a:pt x="3769" y="16150"/>
                  </a:lnTo>
                  <a:lnTo>
                    <a:pt x="3799" y="16200"/>
                  </a:lnTo>
                  <a:lnTo>
                    <a:pt x="3833" y="16240"/>
                  </a:lnTo>
                  <a:lnTo>
                    <a:pt x="3879" y="16328"/>
                  </a:lnTo>
                  <a:lnTo>
                    <a:pt x="3930" y="16446"/>
                  </a:lnTo>
                  <a:lnTo>
                    <a:pt x="3933" y="16548"/>
                  </a:lnTo>
                  <a:lnTo>
                    <a:pt x="3951" y="16611"/>
                  </a:lnTo>
                  <a:lnTo>
                    <a:pt x="4018" y="16725"/>
                  </a:lnTo>
                  <a:lnTo>
                    <a:pt x="4115" y="16843"/>
                  </a:lnTo>
                  <a:lnTo>
                    <a:pt x="4154" y="16878"/>
                  </a:lnTo>
                  <a:lnTo>
                    <a:pt x="4243" y="17020"/>
                  </a:lnTo>
                  <a:lnTo>
                    <a:pt x="4363" y="17163"/>
                  </a:lnTo>
                  <a:lnTo>
                    <a:pt x="4492" y="17336"/>
                  </a:lnTo>
                  <a:lnTo>
                    <a:pt x="4643" y="17483"/>
                  </a:lnTo>
                  <a:lnTo>
                    <a:pt x="4683" y="17505"/>
                  </a:lnTo>
                  <a:lnTo>
                    <a:pt x="4713" y="17525"/>
                  </a:lnTo>
                  <a:lnTo>
                    <a:pt x="4869" y="17567"/>
                  </a:lnTo>
                  <a:lnTo>
                    <a:pt x="4979" y="17592"/>
                  </a:lnTo>
                  <a:lnTo>
                    <a:pt x="5167" y="17668"/>
                  </a:lnTo>
                  <a:lnTo>
                    <a:pt x="5269" y="17717"/>
                  </a:lnTo>
                  <a:lnTo>
                    <a:pt x="5379" y="17794"/>
                  </a:lnTo>
                  <a:lnTo>
                    <a:pt x="5453" y="17829"/>
                  </a:lnTo>
                  <a:lnTo>
                    <a:pt x="5595" y="17929"/>
                  </a:lnTo>
                  <a:lnTo>
                    <a:pt x="5744" y="17961"/>
                  </a:lnTo>
                  <a:lnTo>
                    <a:pt x="5838" y="17961"/>
                  </a:lnTo>
                  <a:lnTo>
                    <a:pt x="6104" y="17998"/>
                  </a:lnTo>
                  <a:lnTo>
                    <a:pt x="6240" y="18025"/>
                  </a:lnTo>
                  <a:lnTo>
                    <a:pt x="6380" y="18063"/>
                  </a:lnTo>
                  <a:lnTo>
                    <a:pt x="6531" y="18119"/>
                  </a:lnTo>
                  <a:lnTo>
                    <a:pt x="6658" y="18161"/>
                  </a:lnTo>
                  <a:lnTo>
                    <a:pt x="6775" y="18282"/>
                  </a:lnTo>
                  <a:lnTo>
                    <a:pt x="6827" y="18388"/>
                  </a:lnTo>
                  <a:lnTo>
                    <a:pt x="6918" y="18491"/>
                  </a:lnTo>
                  <a:lnTo>
                    <a:pt x="7057" y="18538"/>
                  </a:lnTo>
                  <a:lnTo>
                    <a:pt x="7125" y="18531"/>
                  </a:lnTo>
                  <a:lnTo>
                    <a:pt x="7191" y="18558"/>
                  </a:lnTo>
                  <a:lnTo>
                    <a:pt x="7376" y="18567"/>
                  </a:lnTo>
                  <a:lnTo>
                    <a:pt x="7373" y="18599"/>
                  </a:lnTo>
                  <a:lnTo>
                    <a:pt x="7416" y="18629"/>
                  </a:lnTo>
                  <a:lnTo>
                    <a:pt x="7452" y="18691"/>
                  </a:lnTo>
                  <a:lnTo>
                    <a:pt x="7532" y="18732"/>
                  </a:lnTo>
                  <a:lnTo>
                    <a:pt x="7599" y="18826"/>
                  </a:lnTo>
                  <a:lnTo>
                    <a:pt x="7570" y="18908"/>
                  </a:lnTo>
                  <a:lnTo>
                    <a:pt x="7507" y="19018"/>
                  </a:lnTo>
                  <a:lnTo>
                    <a:pt x="7540" y="19043"/>
                  </a:lnTo>
                  <a:lnTo>
                    <a:pt x="7504" y="19114"/>
                  </a:lnTo>
                  <a:lnTo>
                    <a:pt x="7462" y="19181"/>
                  </a:lnTo>
                  <a:lnTo>
                    <a:pt x="7423" y="19205"/>
                  </a:lnTo>
                  <a:lnTo>
                    <a:pt x="7416" y="19237"/>
                  </a:lnTo>
                  <a:lnTo>
                    <a:pt x="7527" y="19373"/>
                  </a:lnTo>
                  <a:lnTo>
                    <a:pt x="7646" y="19486"/>
                  </a:lnTo>
                  <a:lnTo>
                    <a:pt x="7833" y="19629"/>
                  </a:lnTo>
                  <a:lnTo>
                    <a:pt x="7986" y="19764"/>
                  </a:lnTo>
                  <a:lnTo>
                    <a:pt x="8036" y="19843"/>
                  </a:lnTo>
                  <a:lnTo>
                    <a:pt x="8063" y="19876"/>
                  </a:lnTo>
                  <a:lnTo>
                    <a:pt x="8048" y="19891"/>
                  </a:lnTo>
                  <a:lnTo>
                    <a:pt x="8140" y="19966"/>
                  </a:lnTo>
                  <a:lnTo>
                    <a:pt x="8181" y="20033"/>
                  </a:lnTo>
                  <a:lnTo>
                    <a:pt x="8242" y="20125"/>
                  </a:lnTo>
                  <a:lnTo>
                    <a:pt x="8190" y="20147"/>
                  </a:lnTo>
                  <a:lnTo>
                    <a:pt x="8181" y="20162"/>
                  </a:lnTo>
                  <a:lnTo>
                    <a:pt x="8230" y="20220"/>
                  </a:lnTo>
                  <a:lnTo>
                    <a:pt x="8282" y="20279"/>
                  </a:lnTo>
                  <a:lnTo>
                    <a:pt x="8337" y="20317"/>
                  </a:lnTo>
                  <a:lnTo>
                    <a:pt x="8352" y="20361"/>
                  </a:lnTo>
                  <a:lnTo>
                    <a:pt x="8339" y="20413"/>
                  </a:lnTo>
                  <a:lnTo>
                    <a:pt x="8287" y="20435"/>
                  </a:lnTo>
                  <a:lnTo>
                    <a:pt x="8192" y="20460"/>
                  </a:lnTo>
                  <a:lnTo>
                    <a:pt x="8155" y="20481"/>
                  </a:lnTo>
                  <a:lnTo>
                    <a:pt x="8108" y="20529"/>
                  </a:lnTo>
                  <a:lnTo>
                    <a:pt x="8103" y="20556"/>
                  </a:lnTo>
                  <a:lnTo>
                    <a:pt x="8054" y="20602"/>
                  </a:lnTo>
                  <a:lnTo>
                    <a:pt x="8043" y="20651"/>
                  </a:lnTo>
                  <a:lnTo>
                    <a:pt x="8068" y="20691"/>
                  </a:lnTo>
                  <a:lnTo>
                    <a:pt x="8089" y="20738"/>
                  </a:lnTo>
                  <a:lnTo>
                    <a:pt x="8243" y="20821"/>
                  </a:lnTo>
                  <a:lnTo>
                    <a:pt x="8290" y="20861"/>
                  </a:lnTo>
                  <a:lnTo>
                    <a:pt x="8399" y="20938"/>
                  </a:lnTo>
                  <a:lnTo>
                    <a:pt x="8500" y="20994"/>
                  </a:lnTo>
                  <a:lnTo>
                    <a:pt x="8572" y="21024"/>
                  </a:lnTo>
                  <a:lnTo>
                    <a:pt x="8602" y="21051"/>
                  </a:lnTo>
                  <a:lnTo>
                    <a:pt x="8625" y="21098"/>
                  </a:lnTo>
                  <a:lnTo>
                    <a:pt x="8705" y="21162"/>
                  </a:lnTo>
                  <a:lnTo>
                    <a:pt x="8759" y="21193"/>
                  </a:lnTo>
                  <a:lnTo>
                    <a:pt x="8811" y="21228"/>
                  </a:lnTo>
                  <a:lnTo>
                    <a:pt x="8888" y="21257"/>
                  </a:lnTo>
                  <a:lnTo>
                    <a:pt x="9020" y="21294"/>
                  </a:lnTo>
                  <a:lnTo>
                    <a:pt x="9157" y="21337"/>
                  </a:lnTo>
                  <a:lnTo>
                    <a:pt x="9249" y="21363"/>
                  </a:lnTo>
                  <a:lnTo>
                    <a:pt x="9368" y="21390"/>
                  </a:lnTo>
                  <a:lnTo>
                    <a:pt x="9383" y="21398"/>
                  </a:lnTo>
                  <a:lnTo>
                    <a:pt x="9337" y="21393"/>
                  </a:lnTo>
                  <a:lnTo>
                    <a:pt x="9397" y="21405"/>
                  </a:lnTo>
                  <a:lnTo>
                    <a:pt x="9405" y="21408"/>
                  </a:lnTo>
                  <a:lnTo>
                    <a:pt x="9430" y="21411"/>
                  </a:lnTo>
                  <a:lnTo>
                    <a:pt x="9435" y="21411"/>
                  </a:lnTo>
                  <a:lnTo>
                    <a:pt x="9507" y="21422"/>
                  </a:lnTo>
                  <a:lnTo>
                    <a:pt x="9559" y="21427"/>
                  </a:lnTo>
                  <a:lnTo>
                    <a:pt x="9629" y="21435"/>
                  </a:lnTo>
                  <a:lnTo>
                    <a:pt x="9698" y="21442"/>
                  </a:lnTo>
                  <a:lnTo>
                    <a:pt x="9787" y="21450"/>
                  </a:lnTo>
                  <a:lnTo>
                    <a:pt x="9917" y="21460"/>
                  </a:lnTo>
                  <a:lnTo>
                    <a:pt x="10073" y="21470"/>
                  </a:lnTo>
                  <a:lnTo>
                    <a:pt x="10137" y="21475"/>
                  </a:lnTo>
                  <a:lnTo>
                    <a:pt x="10230" y="21479"/>
                  </a:lnTo>
                  <a:lnTo>
                    <a:pt x="10400" y="21487"/>
                  </a:lnTo>
                  <a:lnTo>
                    <a:pt x="10475" y="21489"/>
                  </a:lnTo>
                  <a:lnTo>
                    <a:pt x="10570" y="21492"/>
                  </a:lnTo>
                  <a:lnTo>
                    <a:pt x="10589" y="21491"/>
                  </a:lnTo>
                  <a:lnTo>
                    <a:pt x="10669" y="21491"/>
                  </a:lnTo>
                  <a:lnTo>
                    <a:pt x="10831" y="21489"/>
                  </a:lnTo>
                  <a:lnTo>
                    <a:pt x="10950" y="21486"/>
                  </a:lnTo>
                  <a:lnTo>
                    <a:pt x="11064" y="21477"/>
                  </a:lnTo>
                  <a:lnTo>
                    <a:pt x="11248" y="21460"/>
                  </a:lnTo>
                  <a:lnTo>
                    <a:pt x="11342" y="21445"/>
                  </a:lnTo>
                  <a:lnTo>
                    <a:pt x="11391" y="21435"/>
                  </a:lnTo>
                  <a:lnTo>
                    <a:pt x="11462" y="21422"/>
                  </a:lnTo>
                  <a:lnTo>
                    <a:pt x="11496" y="21417"/>
                  </a:lnTo>
                  <a:lnTo>
                    <a:pt x="11610" y="21400"/>
                  </a:lnTo>
                  <a:lnTo>
                    <a:pt x="11657" y="21386"/>
                  </a:lnTo>
                  <a:lnTo>
                    <a:pt x="11682" y="21366"/>
                  </a:lnTo>
                  <a:lnTo>
                    <a:pt x="11730" y="21342"/>
                  </a:lnTo>
                  <a:lnTo>
                    <a:pt x="11749" y="21327"/>
                  </a:lnTo>
                  <a:lnTo>
                    <a:pt x="11707" y="21329"/>
                  </a:lnTo>
                  <a:lnTo>
                    <a:pt x="11695" y="21317"/>
                  </a:lnTo>
                  <a:lnTo>
                    <a:pt x="11772" y="21300"/>
                  </a:lnTo>
                  <a:lnTo>
                    <a:pt x="11980" y="21263"/>
                  </a:lnTo>
                  <a:lnTo>
                    <a:pt x="12122" y="21236"/>
                  </a:lnTo>
                  <a:lnTo>
                    <a:pt x="12196" y="21215"/>
                  </a:lnTo>
                  <a:lnTo>
                    <a:pt x="12226" y="21196"/>
                  </a:lnTo>
                  <a:lnTo>
                    <a:pt x="12187" y="21194"/>
                  </a:lnTo>
                  <a:lnTo>
                    <a:pt x="12221" y="21174"/>
                  </a:lnTo>
                  <a:lnTo>
                    <a:pt x="12236" y="21134"/>
                  </a:lnTo>
                  <a:lnTo>
                    <a:pt x="12204" y="21139"/>
                  </a:lnTo>
                  <a:lnTo>
                    <a:pt x="12206" y="21127"/>
                  </a:lnTo>
                  <a:lnTo>
                    <a:pt x="12177" y="21105"/>
                  </a:lnTo>
                  <a:lnTo>
                    <a:pt x="12102" y="21080"/>
                  </a:lnTo>
                  <a:lnTo>
                    <a:pt x="12124" y="21043"/>
                  </a:lnTo>
                  <a:lnTo>
                    <a:pt x="12197" y="21023"/>
                  </a:lnTo>
                  <a:lnTo>
                    <a:pt x="12325" y="20972"/>
                  </a:lnTo>
                  <a:lnTo>
                    <a:pt x="12395" y="20954"/>
                  </a:lnTo>
                  <a:lnTo>
                    <a:pt x="12602" y="20866"/>
                  </a:lnTo>
                  <a:lnTo>
                    <a:pt x="12805" y="20807"/>
                  </a:lnTo>
                  <a:lnTo>
                    <a:pt x="12969" y="20757"/>
                  </a:lnTo>
                  <a:lnTo>
                    <a:pt x="13088" y="20698"/>
                  </a:lnTo>
                  <a:lnTo>
                    <a:pt x="13163" y="20641"/>
                  </a:lnTo>
                  <a:lnTo>
                    <a:pt x="13224" y="20585"/>
                  </a:lnTo>
                  <a:lnTo>
                    <a:pt x="13198" y="20558"/>
                  </a:lnTo>
                  <a:lnTo>
                    <a:pt x="13207" y="20450"/>
                  </a:lnTo>
                  <a:lnTo>
                    <a:pt x="13193" y="20390"/>
                  </a:lnTo>
                  <a:lnTo>
                    <a:pt x="13208" y="20314"/>
                  </a:lnTo>
                  <a:lnTo>
                    <a:pt x="13183" y="20284"/>
                  </a:lnTo>
                  <a:lnTo>
                    <a:pt x="13120" y="20280"/>
                  </a:lnTo>
                  <a:lnTo>
                    <a:pt x="13051" y="20215"/>
                  </a:lnTo>
                  <a:lnTo>
                    <a:pt x="12993" y="20173"/>
                  </a:lnTo>
                  <a:lnTo>
                    <a:pt x="13008" y="20130"/>
                  </a:lnTo>
                  <a:lnTo>
                    <a:pt x="12999" y="20107"/>
                  </a:lnTo>
                  <a:lnTo>
                    <a:pt x="13051" y="20045"/>
                  </a:lnTo>
                  <a:lnTo>
                    <a:pt x="13048" y="20023"/>
                  </a:lnTo>
                  <a:lnTo>
                    <a:pt x="12932" y="20011"/>
                  </a:lnTo>
                  <a:lnTo>
                    <a:pt x="12924" y="19962"/>
                  </a:lnTo>
                  <a:lnTo>
                    <a:pt x="13013" y="19833"/>
                  </a:lnTo>
                  <a:lnTo>
                    <a:pt x="13086" y="19789"/>
                  </a:lnTo>
                  <a:lnTo>
                    <a:pt x="13125" y="19718"/>
                  </a:lnTo>
                  <a:lnTo>
                    <a:pt x="13183" y="19668"/>
                  </a:lnTo>
                  <a:lnTo>
                    <a:pt x="13210" y="19592"/>
                  </a:lnTo>
                  <a:lnTo>
                    <a:pt x="13279" y="19572"/>
                  </a:lnTo>
                  <a:lnTo>
                    <a:pt x="13324" y="19521"/>
                  </a:lnTo>
                  <a:lnTo>
                    <a:pt x="13451" y="19454"/>
                  </a:lnTo>
                  <a:lnTo>
                    <a:pt x="13493" y="19420"/>
                  </a:lnTo>
                  <a:lnTo>
                    <a:pt x="13535" y="19356"/>
                  </a:lnTo>
                  <a:lnTo>
                    <a:pt x="13732" y="19183"/>
                  </a:lnTo>
                  <a:lnTo>
                    <a:pt x="13898" y="19058"/>
                  </a:lnTo>
                  <a:lnTo>
                    <a:pt x="14163" y="18878"/>
                  </a:lnTo>
                  <a:lnTo>
                    <a:pt x="14337" y="18737"/>
                  </a:lnTo>
                  <a:lnTo>
                    <a:pt x="14538" y="18516"/>
                  </a:lnTo>
                  <a:lnTo>
                    <a:pt x="14680" y="18336"/>
                  </a:lnTo>
                  <a:lnTo>
                    <a:pt x="14817" y="18109"/>
                  </a:lnTo>
                  <a:lnTo>
                    <a:pt x="14909" y="17914"/>
                  </a:lnTo>
                  <a:lnTo>
                    <a:pt x="14980" y="17744"/>
                  </a:lnTo>
                  <a:lnTo>
                    <a:pt x="15013" y="17587"/>
                  </a:lnTo>
                  <a:lnTo>
                    <a:pt x="15043" y="17526"/>
                  </a:lnTo>
                  <a:lnTo>
                    <a:pt x="15035" y="17457"/>
                  </a:lnTo>
                  <a:lnTo>
                    <a:pt x="15041" y="17375"/>
                  </a:lnTo>
                  <a:lnTo>
                    <a:pt x="15035" y="17340"/>
                  </a:lnTo>
                  <a:lnTo>
                    <a:pt x="14971" y="17363"/>
                  </a:lnTo>
                  <a:lnTo>
                    <a:pt x="14897" y="17437"/>
                  </a:lnTo>
                  <a:lnTo>
                    <a:pt x="14809" y="17483"/>
                  </a:lnTo>
                  <a:lnTo>
                    <a:pt x="14733" y="17528"/>
                  </a:lnTo>
                  <a:lnTo>
                    <a:pt x="14680" y="17548"/>
                  </a:lnTo>
                  <a:lnTo>
                    <a:pt x="14583" y="17585"/>
                  </a:lnTo>
                  <a:lnTo>
                    <a:pt x="14524" y="17629"/>
                  </a:lnTo>
                  <a:lnTo>
                    <a:pt x="14440" y="17664"/>
                  </a:lnTo>
                  <a:lnTo>
                    <a:pt x="14292" y="17752"/>
                  </a:lnTo>
                  <a:lnTo>
                    <a:pt x="14104" y="17821"/>
                  </a:lnTo>
                  <a:lnTo>
                    <a:pt x="13943" y="17898"/>
                  </a:lnTo>
                  <a:lnTo>
                    <a:pt x="13856" y="17920"/>
                  </a:lnTo>
                  <a:lnTo>
                    <a:pt x="13773" y="17885"/>
                  </a:lnTo>
                  <a:lnTo>
                    <a:pt x="13734" y="17838"/>
                  </a:lnTo>
                  <a:lnTo>
                    <a:pt x="13675" y="17828"/>
                  </a:lnTo>
                  <a:lnTo>
                    <a:pt x="13597" y="17809"/>
                  </a:lnTo>
                  <a:lnTo>
                    <a:pt x="13694" y="17752"/>
                  </a:lnTo>
                  <a:lnTo>
                    <a:pt x="13696" y="17695"/>
                  </a:lnTo>
                  <a:lnTo>
                    <a:pt x="13650" y="17663"/>
                  </a:lnTo>
                  <a:lnTo>
                    <a:pt x="13560" y="17641"/>
                  </a:lnTo>
                  <a:lnTo>
                    <a:pt x="13501" y="17607"/>
                  </a:lnTo>
                  <a:lnTo>
                    <a:pt x="13401" y="17548"/>
                  </a:lnTo>
                  <a:lnTo>
                    <a:pt x="13297" y="17488"/>
                  </a:lnTo>
                  <a:lnTo>
                    <a:pt x="13046" y="17402"/>
                  </a:lnTo>
                  <a:lnTo>
                    <a:pt x="12946" y="17350"/>
                  </a:lnTo>
                  <a:lnTo>
                    <a:pt x="12887" y="17225"/>
                  </a:lnTo>
                  <a:lnTo>
                    <a:pt x="12772" y="17072"/>
                  </a:lnTo>
                  <a:lnTo>
                    <a:pt x="12673" y="17033"/>
                  </a:lnTo>
                  <a:lnTo>
                    <a:pt x="12604" y="17006"/>
                  </a:lnTo>
                  <a:lnTo>
                    <a:pt x="12527" y="16836"/>
                  </a:lnTo>
                  <a:lnTo>
                    <a:pt x="12490" y="16683"/>
                  </a:lnTo>
                  <a:lnTo>
                    <a:pt x="12525" y="16649"/>
                  </a:lnTo>
                  <a:lnTo>
                    <a:pt x="12459" y="16505"/>
                  </a:lnTo>
                  <a:lnTo>
                    <a:pt x="12427" y="16478"/>
                  </a:lnTo>
                  <a:lnTo>
                    <a:pt x="12219" y="16363"/>
                  </a:lnTo>
                  <a:lnTo>
                    <a:pt x="12206" y="16261"/>
                  </a:lnTo>
                  <a:lnTo>
                    <a:pt x="12238" y="16229"/>
                  </a:lnTo>
                  <a:lnTo>
                    <a:pt x="12073" y="16069"/>
                  </a:lnTo>
                  <a:lnTo>
                    <a:pt x="12015" y="15983"/>
                  </a:lnTo>
                  <a:lnTo>
                    <a:pt x="11948" y="15902"/>
                  </a:lnTo>
                  <a:lnTo>
                    <a:pt x="11807" y="15658"/>
                  </a:lnTo>
                  <a:lnTo>
                    <a:pt x="11697" y="15498"/>
                  </a:lnTo>
                  <a:lnTo>
                    <a:pt x="11620" y="15326"/>
                  </a:lnTo>
                  <a:lnTo>
                    <a:pt x="11637" y="15310"/>
                  </a:lnTo>
                  <a:lnTo>
                    <a:pt x="11765" y="15542"/>
                  </a:lnTo>
                  <a:lnTo>
                    <a:pt x="11844" y="15609"/>
                  </a:lnTo>
                  <a:lnTo>
                    <a:pt x="11901" y="15656"/>
                  </a:lnTo>
                  <a:lnTo>
                    <a:pt x="11938" y="15624"/>
                  </a:lnTo>
                  <a:lnTo>
                    <a:pt x="11976" y="15533"/>
                  </a:lnTo>
                  <a:lnTo>
                    <a:pt x="12003" y="15402"/>
                  </a:lnTo>
                  <a:lnTo>
                    <a:pt x="12043" y="15330"/>
                  </a:lnTo>
                  <a:lnTo>
                    <a:pt x="12050" y="15353"/>
                  </a:lnTo>
                  <a:lnTo>
                    <a:pt x="12035" y="15424"/>
                  </a:lnTo>
                  <a:lnTo>
                    <a:pt x="12032" y="15483"/>
                  </a:lnTo>
                  <a:lnTo>
                    <a:pt x="12013" y="15577"/>
                  </a:lnTo>
                  <a:lnTo>
                    <a:pt x="12095" y="15567"/>
                  </a:lnTo>
                  <a:lnTo>
                    <a:pt x="12187" y="15670"/>
                  </a:lnTo>
                  <a:lnTo>
                    <a:pt x="12298" y="15789"/>
                  </a:lnTo>
                  <a:lnTo>
                    <a:pt x="12373" y="15902"/>
                  </a:lnTo>
                  <a:lnTo>
                    <a:pt x="12423" y="15931"/>
                  </a:lnTo>
                  <a:lnTo>
                    <a:pt x="12477" y="16008"/>
                  </a:lnTo>
                  <a:lnTo>
                    <a:pt x="12472" y="16045"/>
                  </a:lnTo>
                  <a:lnTo>
                    <a:pt x="12534" y="16129"/>
                  </a:lnTo>
                  <a:lnTo>
                    <a:pt x="12628" y="16148"/>
                  </a:lnTo>
                  <a:lnTo>
                    <a:pt x="12711" y="16197"/>
                  </a:lnTo>
                  <a:lnTo>
                    <a:pt x="12825" y="16355"/>
                  </a:lnTo>
                  <a:lnTo>
                    <a:pt x="12827" y="16449"/>
                  </a:lnTo>
                  <a:lnTo>
                    <a:pt x="12855" y="16553"/>
                  </a:lnTo>
                  <a:lnTo>
                    <a:pt x="12982" y="16678"/>
                  </a:lnTo>
                  <a:lnTo>
                    <a:pt x="13061" y="16688"/>
                  </a:lnTo>
                  <a:lnTo>
                    <a:pt x="13190" y="16769"/>
                  </a:lnTo>
                  <a:lnTo>
                    <a:pt x="13250" y="16882"/>
                  </a:lnTo>
                  <a:lnTo>
                    <a:pt x="13354" y="16986"/>
                  </a:lnTo>
                  <a:lnTo>
                    <a:pt x="13448" y="17018"/>
                  </a:lnTo>
                  <a:lnTo>
                    <a:pt x="13466" y="17074"/>
                  </a:lnTo>
                  <a:lnTo>
                    <a:pt x="13523" y="17106"/>
                  </a:lnTo>
                  <a:lnTo>
                    <a:pt x="13552" y="17163"/>
                  </a:lnTo>
                  <a:lnTo>
                    <a:pt x="13565" y="17223"/>
                  </a:lnTo>
                  <a:lnTo>
                    <a:pt x="13547" y="17255"/>
                  </a:lnTo>
                  <a:lnTo>
                    <a:pt x="13570" y="17316"/>
                  </a:lnTo>
                  <a:lnTo>
                    <a:pt x="13537" y="17331"/>
                  </a:lnTo>
                  <a:lnTo>
                    <a:pt x="13592" y="17378"/>
                  </a:lnTo>
                  <a:lnTo>
                    <a:pt x="13635" y="17474"/>
                  </a:lnTo>
                  <a:lnTo>
                    <a:pt x="13667" y="17508"/>
                  </a:lnTo>
                  <a:lnTo>
                    <a:pt x="13669" y="17585"/>
                  </a:lnTo>
                  <a:lnTo>
                    <a:pt x="13721" y="17654"/>
                  </a:lnTo>
                  <a:lnTo>
                    <a:pt x="13843" y="17631"/>
                  </a:lnTo>
                  <a:lnTo>
                    <a:pt x="13896" y="17599"/>
                  </a:lnTo>
                  <a:lnTo>
                    <a:pt x="13983" y="17579"/>
                  </a:lnTo>
                  <a:lnTo>
                    <a:pt x="14007" y="17537"/>
                  </a:lnTo>
                  <a:lnTo>
                    <a:pt x="14050" y="17515"/>
                  </a:lnTo>
                  <a:lnTo>
                    <a:pt x="14086" y="17468"/>
                  </a:lnTo>
                  <a:lnTo>
                    <a:pt x="14127" y="17447"/>
                  </a:lnTo>
                  <a:lnTo>
                    <a:pt x="14271" y="17399"/>
                  </a:lnTo>
                  <a:lnTo>
                    <a:pt x="14377" y="17340"/>
                  </a:lnTo>
                  <a:lnTo>
                    <a:pt x="14469" y="17252"/>
                  </a:lnTo>
                  <a:lnTo>
                    <a:pt x="14521" y="17244"/>
                  </a:lnTo>
                  <a:lnTo>
                    <a:pt x="14595" y="17212"/>
                  </a:lnTo>
                  <a:lnTo>
                    <a:pt x="14732" y="17064"/>
                  </a:lnTo>
                  <a:lnTo>
                    <a:pt x="14988" y="16905"/>
                  </a:lnTo>
                  <a:lnTo>
                    <a:pt x="15142" y="16784"/>
                  </a:lnTo>
                  <a:lnTo>
                    <a:pt x="15139" y="16735"/>
                  </a:lnTo>
                  <a:lnTo>
                    <a:pt x="15160" y="16660"/>
                  </a:lnTo>
                  <a:lnTo>
                    <a:pt x="15271" y="16575"/>
                  </a:lnTo>
                  <a:lnTo>
                    <a:pt x="15344" y="16537"/>
                  </a:lnTo>
                  <a:lnTo>
                    <a:pt x="15442" y="16444"/>
                  </a:lnTo>
                  <a:lnTo>
                    <a:pt x="15532" y="16421"/>
                  </a:lnTo>
                  <a:lnTo>
                    <a:pt x="15601" y="16348"/>
                  </a:lnTo>
                  <a:lnTo>
                    <a:pt x="15589" y="16291"/>
                  </a:lnTo>
                  <a:lnTo>
                    <a:pt x="15644" y="16227"/>
                  </a:lnTo>
                  <a:lnTo>
                    <a:pt x="15741" y="16183"/>
                  </a:lnTo>
                  <a:lnTo>
                    <a:pt x="15771" y="16138"/>
                  </a:lnTo>
                  <a:lnTo>
                    <a:pt x="15771" y="16060"/>
                  </a:lnTo>
                  <a:lnTo>
                    <a:pt x="15857" y="15961"/>
                  </a:lnTo>
                  <a:lnTo>
                    <a:pt x="15927" y="15927"/>
                  </a:lnTo>
                  <a:lnTo>
                    <a:pt x="15937" y="15904"/>
                  </a:lnTo>
                  <a:lnTo>
                    <a:pt x="15897" y="15816"/>
                  </a:lnTo>
                  <a:lnTo>
                    <a:pt x="15905" y="15730"/>
                  </a:lnTo>
                  <a:lnTo>
                    <a:pt x="15929" y="15680"/>
                  </a:lnTo>
                  <a:lnTo>
                    <a:pt x="15997" y="15653"/>
                  </a:lnTo>
                  <a:lnTo>
                    <a:pt x="16029" y="15525"/>
                  </a:lnTo>
                  <a:lnTo>
                    <a:pt x="16081" y="15446"/>
                  </a:lnTo>
                  <a:lnTo>
                    <a:pt x="16093" y="15392"/>
                  </a:lnTo>
                  <a:lnTo>
                    <a:pt x="16125" y="15276"/>
                  </a:lnTo>
                  <a:lnTo>
                    <a:pt x="16116" y="15244"/>
                  </a:lnTo>
                  <a:lnTo>
                    <a:pt x="16059" y="15252"/>
                  </a:lnTo>
                  <a:lnTo>
                    <a:pt x="16007" y="15222"/>
                  </a:lnTo>
                  <a:lnTo>
                    <a:pt x="15919" y="15170"/>
                  </a:lnTo>
                  <a:lnTo>
                    <a:pt x="15825" y="15187"/>
                  </a:lnTo>
                  <a:lnTo>
                    <a:pt x="15713" y="15220"/>
                  </a:lnTo>
                  <a:lnTo>
                    <a:pt x="15617" y="15203"/>
                  </a:lnTo>
                  <a:lnTo>
                    <a:pt x="15524" y="15131"/>
                  </a:lnTo>
                  <a:lnTo>
                    <a:pt x="15473" y="15018"/>
                  </a:lnTo>
                  <a:lnTo>
                    <a:pt x="15485" y="14981"/>
                  </a:lnTo>
                  <a:lnTo>
                    <a:pt x="15483" y="14911"/>
                  </a:lnTo>
                  <a:lnTo>
                    <a:pt x="15462" y="14906"/>
                  </a:lnTo>
                  <a:lnTo>
                    <a:pt x="15431" y="14978"/>
                  </a:lnTo>
                  <a:lnTo>
                    <a:pt x="15363" y="15116"/>
                  </a:lnTo>
                  <a:lnTo>
                    <a:pt x="15276" y="15264"/>
                  </a:lnTo>
                  <a:lnTo>
                    <a:pt x="15195" y="15412"/>
                  </a:lnTo>
                  <a:lnTo>
                    <a:pt x="15103" y="15446"/>
                  </a:lnTo>
                  <a:lnTo>
                    <a:pt x="14974" y="15493"/>
                  </a:lnTo>
                  <a:lnTo>
                    <a:pt x="14859" y="15564"/>
                  </a:lnTo>
                  <a:lnTo>
                    <a:pt x="14846" y="15523"/>
                  </a:lnTo>
                  <a:lnTo>
                    <a:pt x="14819" y="15542"/>
                  </a:lnTo>
                  <a:lnTo>
                    <a:pt x="14777" y="15493"/>
                  </a:lnTo>
                  <a:lnTo>
                    <a:pt x="14792" y="15389"/>
                  </a:lnTo>
                  <a:lnTo>
                    <a:pt x="14770" y="15298"/>
                  </a:lnTo>
                  <a:lnTo>
                    <a:pt x="14713" y="15266"/>
                  </a:lnTo>
                  <a:lnTo>
                    <a:pt x="14675" y="15298"/>
                  </a:lnTo>
                  <a:lnTo>
                    <a:pt x="14650" y="15395"/>
                  </a:lnTo>
                  <a:lnTo>
                    <a:pt x="14683" y="15506"/>
                  </a:lnTo>
                  <a:lnTo>
                    <a:pt x="14653" y="15476"/>
                  </a:lnTo>
                  <a:lnTo>
                    <a:pt x="14621" y="15432"/>
                  </a:lnTo>
                  <a:lnTo>
                    <a:pt x="14568" y="15404"/>
                  </a:lnTo>
                  <a:lnTo>
                    <a:pt x="14538" y="15358"/>
                  </a:lnTo>
                  <a:lnTo>
                    <a:pt x="14543" y="15299"/>
                  </a:lnTo>
                  <a:lnTo>
                    <a:pt x="14519" y="15237"/>
                  </a:lnTo>
                  <a:lnTo>
                    <a:pt x="14402" y="15207"/>
                  </a:lnTo>
                  <a:lnTo>
                    <a:pt x="14363" y="15160"/>
                  </a:lnTo>
                  <a:lnTo>
                    <a:pt x="14281" y="15148"/>
                  </a:lnTo>
                  <a:lnTo>
                    <a:pt x="14193" y="15028"/>
                  </a:lnTo>
                  <a:lnTo>
                    <a:pt x="14119" y="14921"/>
                  </a:lnTo>
                  <a:lnTo>
                    <a:pt x="14126" y="14880"/>
                  </a:lnTo>
                  <a:lnTo>
                    <a:pt x="14079" y="14816"/>
                  </a:lnTo>
                  <a:lnTo>
                    <a:pt x="14169" y="14796"/>
                  </a:lnTo>
                  <a:lnTo>
                    <a:pt x="14213" y="14714"/>
                  </a:lnTo>
                  <a:lnTo>
                    <a:pt x="14320" y="14736"/>
                  </a:lnTo>
                  <a:lnTo>
                    <a:pt x="14394" y="14682"/>
                  </a:lnTo>
                  <a:lnTo>
                    <a:pt x="14553" y="14858"/>
                  </a:lnTo>
                  <a:lnTo>
                    <a:pt x="14687" y="14975"/>
                  </a:lnTo>
                  <a:lnTo>
                    <a:pt x="14842" y="14964"/>
                  </a:lnTo>
                  <a:lnTo>
                    <a:pt x="15021" y="15025"/>
                  </a:lnTo>
                  <a:lnTo>
                    <a:pt x="15216" y="15001"/>
                  </a:lnTo>
                  <a:lnTo>
                    <a:pt x="15344" y="14860"/>
                  </a:lnTo>
                  <a:lnTo>
                    <a:pt x="15450" y="14781"/>
                  </a:lnTo>
                  <a:lnTo>
                    <a:pt x="15525" y="14776"/>
                  </a:lnTo>
                  <a:lnTo>
                    <a:pt x="15639" y="14936"/>
                  </a:lnTo>
                  <a:lnTo>
                    <a:pt x="15806" y="14875"/>
                  </a:lnTo>
                  <a:lnTo>
                    <a:pt x="15972" y="14830"/>
                  </a:lnTo>
                  <a:lnTo>
                    <a:pt x="16250" y="14730"/>
                  </a:lnTo>
                  <a:lnTo>
                    <a:pt x="16439" y="14598"/>
                  </a:lnTo>
                  <a:lnTo>
                    <a:pt x="16659" y="14459"/>
                  </a:lnTo>
                  <a:lnTo>
                    <a:pt x="16893" y="14271"/>
                  </a:lnTo>
                  <a:lnTo>
                    <a:pt x="17032" y="14315"/>
                  </a:lnTo>
                  <a:lnTo>
                    <a:pt x="17105" y="14392"/>
                  </a:lnTo>
                  <a:lnTo>
                    <a:pt x="17213" y="14362"/>
                  </a:lnTo>
                  <a:lnTo>
                    <a:pt x="17405" y="14372"/>
                  </a:lnTo>
                  <a:lnTo>
                    <a:pt x="17460" y="14401"/>
                  </a:lnTo>
                  <a:lnTo>
                    <a:pt x="17417" y="14498"/>
                  </a:lnTo>
                  <a:lnTo>
                    <a:pt x="17639" y="14542"/>
                  </a:lnTo>
                  <a:lnTo>
                    <a:pt x="17733" y="14488"/>
                  </a:lnTo>
                  <a:lnTo>
                    <a:pt x="17886" y="14257"/>
                  </a:lnTo>
                  <a:lnTo>
                    <a:pt x="17952" y="14367"/>
                  </a:lnTo>
                  <a:lnTo>
                    <a:pt x="18008" y="14534"/>
                  </a:lnTo>
                  <a:lnTo>
                    <a:pt x="18098" y="14675"/>
                  </a:lnTo>
                  <a:lnTo>
                    <a:pt x="18225" y="14889"/>
                  </a:lnTo>
                  <a:lnTo>
                    <a:pt x="18386" y="14970"/>
                  </a:lnTo>
                  <a:lnTo>
                    <a:pt x="18430" y="15032"/>
                  </a:lnTo>
                  <a:lnTo>
                    <a:pt x="18498" y="15163"/>
                  </a:lnTo>
                  <a:lnTo>
                    <a:pt x="18592" y="15225"/>
                  </a:lnTo>
                  <a:lnTo>
                    <a:pt x="18647" y="15246"/>
                  </a:lnTo>
                  <a:lnTo>
                    <a:pt x="18721" y="15326"/>
                  </a:lnTo>
                  <a:lnTo>
                    <a:pt x="18808" y="15444"/>
                  </a:lnTo>
                  <a:lnTo>
                    <a:pt x="18940" y="15446"/>
                  </a:lnTo>
                  <a:lnTo>
                    <a:pt x="18982" y="15365"/>
                  </a:lnTo>
                  <a:lnTo>
                    <a:pt x="19005" y="15242"/>
                  </a:lnTo>
                  <a:lnTo>
                    <a:pt x="19103" y="15099"/>
                  </a:lnTo>
                  <a:lnTo>
                    <a:pt x="19061" y="15096"/>
                  </a:lnTo>
                  <a:lnTo>
                    <a:pt x="19092" y="14949"/>
                  </a:lnTo>
                  <a:lnTo>
                    <a:pt x="19149" y="14880"/>
                  </a:lnTo>
                  <a:lnTo>
                    <a:pt x="19101" y="14672"/>
                  </a:lnTo>
                  <a:lnTo>
                    <a:pt x="19118" y="14503"/>
                  </a:lnTo>
                  <a:lnTo>
                    <a:pt x="19082" y="14406"/>
                  </a:lnTo>
                  <a:lnTo>
                    <a:pt x="19012" y="14266"/>
                  </a:lnTo>
                  <a:lnTo>
                    <a:pt x="19014" y="14133"/>
                  </a:lnTo>
                  <a:lnTo>
                    <a:pt x="19062" y="14069"/>
                  </a:lnTo>
                  <a:lnTo>
                    <a:pt x="19141" y="13916"/>
                  </a:lnTo>
                  <a:lnTo>
                    <a:pt x="19181" y="13825"/>
                  </a:lnTo>
                  <a:lnTo>
                    <a:pt x="19161" y="13766"/>
                  </a:lnTo>
                  <a:lnTo>
                    <a:pt x="19231" y="13561"/>
                  </a:lnTo>
                  <a:lnTo>
                    <a:pt x="19275" y="13389"/>
                  </a:lnTo>
                  <a:lnTo>
                    <a:pt x="19322" y="13101"/>
                  </a:lnTo>
                  <a:lnTo>
                    <a:pt x="19417" y="12837"/>
                  </a:lnTo>
                  <a:lnTo>
                    <a:pt x="19431" y="12695"/>
                  </a:lnTo>
                  <a:lnTo>
                    <a:pt x="19382" y="12606"/>
                  </a:lnTo>
                  <a:lnTo>
                    <a:pt x="19474" y="12426"/>
                  </a:lnTo>
                  <a:lnTo>
                    <a:pt x="19531" y="12342"/>
                  </a:lnTo>
                  <a:lnTo>
                    <a:pt x="19521" y="12278"/>
                  </a:lnTo>
                  <a:lnTo>
                    <a:pt x="19558" y="12241"/>
                  </a:lnTo>
                  <a:lnTo>
                    <a:pt x="19588" y="12217"/>
                  </a:lnTo>
                  <a:lnTo>
                    <a:pt x="19588" y="12177"/>
                  </a:lnTo>
                  <a:lnTo>
                    <a:pt x="19633" y="12148"/>
                  </a:lnTo>
                  <a:lnTo>
                    <a:pt x="19623" y="12039"/>
                  </a:lnTo>
                  <a:lnTo>
                    <a:pt x="19590" y="11999"/>
                  </a:lnTo>
                  <a:lnTo>
                    <a:pt x="19662" y="11886"/>
                  </a:lnTo>
                  <a:lnTo>
                    <a:pt x="19730" y="11904"/>
                  </a:lnTo>
                  <a:lnTo>
                    <a:pt x="19774" y="11940"/>
                  </a:lnTo>
                  <a:lnTo>
                    <a:pt x="19811" y="11995"/>
                  </a:lnTo>
                  <a:lnTo>
                    <a:pt x="19863" y="12022"/>
                  </a:lnTo>
                  <a:lnTo>
                    <a:pt x="19961" y="12027"/>
                  </a:lnTo>
                  <a:lnTo>
                    <a:pt x="20010" y="11967"/>
                  </a:lnTo>
                  <a:lnTo>
                    <a:pt x="20022" y="12025"/>
                  </a:lnTo>
                  <a:lnTo>
                    <a:pt x="20140" y="12059"/>
                  </a:lnTo>
                  <a:lnTo>
                    <a:pt x="20202" y="12143"/>
                  </a:lnTo>
                  <a:lnTo>
                    <a:pt x="20239" y="12339"/>
                  </a:lnTo>
                  <a:lnTo>
                    <a:pt x="20293" y="12281"/>
                  </a:lnTo>
                  <a:lnTo>
                    <a:pt x="20335" y="12216"/>
                  </a:lnTo>
                  <a:lnTo>
                    <a:pt x="20375" y="11975"/>
                  </a:lnTo>
                  <a:lnTo>
                    <a:pt x="20390" y="11825"/>
                  </a:lnTo>
                  <a:lnTo>
                    <a:pt x="20457" y="11860"/>
                  </a:lnTo>
                  <a:lnTo>
                    <a:pt x="20527" y="11983"/>
                  </a:lnTo>
                  <a:lnTo>
                    <a:pt x="20597" y="12076"/>
                  </a:lnTo>
                  <a:lnTo>
                    <a:pt x="20643" y="12079"/>
                  </a:lnTo>
                  <a:lnTo>
                    <a:pt x="20679" y="12216"/>
                  </a:lnTo>
                  <a:lnTo>
                    <a:pt x="20720" y="12236"/>
                  </a:lnTo>
                  <a:lnTo>
                    <a:pt x="20728" y="12367"/>
                  </a:lnTo>
                  <a:lnTo>
                    <a:pt x="20758" y="12438"/>
                  </a:lnTo>
                  <a:lnTo>
                    <a:pt x="20768" y="12589"/>
                  </a:lnTo>
                  <a:lnTo>
                    <a:pt x="20778" y="12675"/>
                  </a:lnTo>
                  <a:lnTo>
                    <a:pt x="20803" y="12711"/>
                  </a:lnTo>
                  <a:lnTo>
                    <a:pt x="20798" y="12621"/>
                  </a:lnTo>
                  <a:lnTo>
                    <a:pt x="20838" y="12604"/>
                  </a:lnTo>
                  <a:lnTo>
                    <a:pt x="20880" y="12589"/>
                  </a:lnTo>
                  <a:lnTo>
                    <a:pt x="20902" y="12621"/>
                  </a:lnTo>
                  <a:lnTo>
                    <a:pt x="20931" y="12606"/>
                  </a:lnTo>
                  <a:lnTo>
                    <a:pt x="20951" y="12621"/>
                  </a:lnTo>
                  <a:lnTo>
                    <a:pt x="20957" y="12717"/>
                  </a:lnTo>
                  <a:lnTo>
                    <a:pt x="20986" y="12724"/>
                  </a:lnTo>
                  <a:lnTo>
                    <a:pt x="21004" y="12795"/>
                  </a:lnTo>
                  <a:lnTo>
                    <a:pt x="21041" y="12783"/>
                  </a:lnTo>
                  <a:lnTo>
                    <a:pt x="21051" y="12822"/>
                  </a:lnTo>
                  <a:lnTo>
                    <a:pt x="21115" y="12732"/>
                  </a:lnTo>
                  <a:lnTo>
                    <a:pt x="21162" y="12670"/>
                  </a:lnTo>
                  <a:lnTo>
                    <a:pt x="21190" y="12557"/>
                  </a:lnTo>
                  <a:lnTo>
                    <a:pt x="21190" y="12519"/>
                  </a:lnTo>
                  <a:lnTo>
                    <a:pt x="21168" y="12482"/>
                  </a:lnTo>
                  <a:lnTo>
                    <a:pt x="21150" y="12503"/>
                  </a:lnTo>
                  <a:lnTo>
                    <a:pt x="21141" y="12451"/>
                  </a:lnTo>
                  <a:lnTo>
                    <a:pt x="21133" y="12428"/>
                  </a:lnTo>
                  <a:lnTo>
                    <a:pt x="21133" y="12362"/>
                  </a:lnTo>
                  <a:lnTo>
                    <a:pt x="21120" y="12296"/>
                  </a:lnTo>
                  <a:lnTo>
                    <a:pt x="21091" y="12286"/>
                  </a:lnTo>
                  <a:lnTo>
                    <a:pt x="21053" y="12307"/>
                  </a:lnTo>
                  <a:lnTo>
                    <a:pt x="21039" y="12330"/>
                  </a:lnTo>
                  <a:lnTo>
                    <a:pt x="21004" y="12349"/>
                  </a:lnTo>
                  <a:lnTo>
                    <a:pt x="20971" y="12426"/>
                  </a:lnTo>
                  <a:lnTo>
                    <a:pt x="20931" y="12443"/>
                  </a:lnTo>
                  <a:lnTo>
                    <a:pt x="20899" y="12372"/>
                  </a:lnTo>
                  <a:lnTo>
                    <a:pt x="20853" y="12328"/>
                  </a:lnTo>
                  <a:lnTo>
                    <a:pt x="20817" y="12419"/>
                  </a:lnTo>
                  <a:lnTo>
                    <a:pt x="20790" y="12347"/>
                  </a:lnTo>
                  <a:lnTo>
                    <a:pt x="20780" y="12200"/>
                  </a:lnTo>
                  <a:lnTo>
                    <a:pt x="20758" y="11956"/>
                  </a:lnTo>
                  <a:lnTo>
                    <a:pt x="20718" y="11820"/>
                  </a:lnTo>
                  <a:lnTo>
                    <a:pt x="20763" y="11692"/>
                  </a:lnTo>
                  <a:lnTo>
                    <a:pt x="20788" y="11803"/>
                  </a:lnTo>
                  <a:lnTo>
                    <a:pt x="20830" y="11677"/>
                  </a:lnTo>
                  <a:lnTo>
                    <a:pt x="20889" y="11598"/>
                  </a:lnTo>
                  <a:lnTo>
                    <a:pt x="20949" y="11642"/>
                  </a:lnTo>
                  <a:lnTo>
                    <a:pt x="20984" y="11640"/>
                  </a:lnTo>
                  <a:lnTo>
                    <a:pt x="21024" y="11532"/>
                  </a:lnTo>
                  <a:lnTo>
                    <a:pt x="21071" y="11485"/>
                  </a:lnTo>
                  <a:lnTo>
                    <a:pt x="21081" y="11603"/>
                  </a:lnTo>
                  <a:lnTo>
                    <a:pt x="21113" y="11620"/>
                  </a:lnTo>
                  <a:lnTo>
                    <a:pt x="21131" y="11332"/>
                  </a:lnTo>
                  <a:lnTo>
                    <a:pt x="21131" y="11118"/>
                  </a:lnTo>
                  <a:lnTo>
                    <a:pt x="21143" y="10876"/>
                  </a:lnTo>
                  <a:lnTo>
                    <a:pt x="21141" y="10680"/>
                  </a:lnTo>
                  <a:lnTo>
                    <a:pt x="21074" y="10468"/>
                  </a:lnTo>
                  <a:lnTo>
                    <a:pt x="20979" y="10334"/>
                  </a:lnTo>
                  <a:lnTo>
                    <a:pt x="20924" y="10335"/>
                  </a:lnTo>
                  <a:lnTo>
                    <a:pt x="20865" y="10399"/>
                  </a:lnTo>
                  <a:lnTo>
                    <a:pt x="20765" y="10391"/>
                  </a:lnTo>
                  <a:lnTo>
                    <a:pt x="20678" y="10384"/>
                  </a:lnTo>
                  <a:lnTo>
                    <a:pt x="20644" y="10276"/>
                  </a:lnTo>
                  <a:lnTo>
                    <a:pt x="20611" y="10053"/>
                  </a:lnTo>
                  <a:lnTo>
                    <a:pt x="20594" y="9772"/>
                  </a:lnTo>
                  <a:lnTo>
                    <a:pt x="20594" y="9686"/>
                  </a:lnTo>
                  <a:lnTo>
                    <a:pt x="20648" y="9531"/>
                  </a:lnTo>
                  <a:lnTo>
                    <a:pt x="20669" y="9605"/>
                  </a:lnTo>
                  <a:lnTo>
                    <a:pt x="20721" y="9645"/>
                  </a:lnTo>
                  <a:lnTo>
                    <a:pt x="20730" y="9559"/>
                  </a:lnTo>
                  <a:lnTo>
                    <a:pt x="20666" y="9400"/>
                  </a:lnTo>
                  <a:lnTo>
                    <a:pt x="20674" y="9233"/>
                  </a:lnTo>
                  <a:lnTo>
                    <a:pt x="20659" y="8982"/>
                  </a:lnTo>
                  <a:lnTo>
                    <a:pt x="20629" y="8849"/>
                  </a:lnTo>
                  <a:lnTo>
                    <a:pt x="20656" y="8834"/>
                  </a:lnTo>
                  <a:lnTo>
                    <a:pt x="20629" y="8703"/>
                  </a:lnTo>
                  <a:lnTo>
                    <a:pt x="20626" y="8531"/>
                  </a:lnTo>
                  <a:lnTo>
                    <a:pt x="20609" y="8450"/>
                  </a:lnTo>
                  <a:lnTo>
                    <a:pt x="20666" y="8575"/>
                  </a:lnTo>
                  <a:lnTo>
                    <a:pt x="20658" y="8422"/>
                  </a:lnTo>
                  <a:lnTo>
                    <a:pt x="20621" y="8300"/>
                  </a:lnTo>
                  <a:lnTo>
                    <a:pt x="20661" y="8214"/>
                  </a:lnTo>
                  <a:lnTo>
                    <a:pt x="20708" y="8189"/>
                  </a:lnTo>
                  <a:lnTo>
                    <a:pt x="20843" y="8374"/>
                  </a:lnTo>
                  <a:lnTo>
                    <a:pt x="20894" y="8485"/>
                  </a:lnTo>
                  <a:lnTo>
                    <a:pt x="20989" y="8603"/>
                  </a:lnTo>
                  <a:lnTo>
                    <a:pt x="20999" y="8701"/>
                  </a:lnTo>
                  <a:lnTo>
                    <a:pt x="21018" y="8767"/>
                  </a:lnTo>
                  <a:lnTo>
                    <a:pt x="21034" y="8760"/>
                  </a:lnTo>
                  <a:lnTo>
                    <a:pt x="21039" y="8713"/>
                  </a:lnTo>
                  <a:lnTo>
                    <a:pt x="21081" y="8773"/>
                  </a:lnTo>
                  <a:lnTo>
                    <a:pt x="21056" y="8672"/>
                  </a:lnTo>
                  <a:lnTo>
                    <a:pt x="21063" y="8686"/>
                  </a:lnTo>
                  <a:lnTo>
                    <a:pt x="21083" y="8708"/>
                  </a:lnTo>
                  <a:lnTo>
                    <a:pt x="21105" y="8693"/>
                  </a:lnTo>
                  <a:lnTo>
                    <a:pt x="21096" y="8666"/>
                  </a:lnTo>
                  <a:lnTo>
                    <a:pt x="21098" y="8666"/>
                  </a:lnTo>
                  <a:lnTo>
                    <a:pt x="21140" y="8778"/>
                  </a:lnTo>
                  <a:lnTo>
                    <a:pt x="21145" y="8782"/>
                  </a:lnTo>
                  <a:lnTo>
                    <a:pt x="21148" y="8824"/>
                  </a:lnTo>
                  <a:lnTo>
                    <a:pt x="21175" y="8824"/>
                  </a:lnTo>
                  <a:lnTo>
                    <a:pt x="21188" y="8812"/>
                  </a:lnTo>
                  <a:lnTo>
                    <a:pt x="21150" y="8684"/>
                  </a:lnTo>
                  <a:lnTo>
                    <a:pt x="21140" y="8699"/>
                  </a:lnTo>
                  <a:lnTo>
                    <a:pt x="21141" y="8718"/>
                  </a:lnTo>
                  <a:lnTo>
                    <a:pt x="21130" y="8676"/>
                  </a:lnTo>
                  <a:lnTo>
                    <a:pt x="21111" y="8536"/>
                  </a:lnTo>
                  <a:lnTo>
                    <a:pt x="21126" y="8501"/>
                  </a:lnTo>
                  <a:lnTo>
                    <a:pt x="21106" y="8427"/>
                  </a:lnTo>
                  <a:lnTo>
                    <a:pt x="21121" y="8423"/>
                  </a:lnTo>
                  <a:lnTo>
                    <a:pt x="21125" y="8358"/>
                  </a:lnTo>
                  <a:lnTo>
                    <a:pt x="21105" y="8295"/>
                  </a:lnTo>
                  <a:lnTo>
                    <a:pt x="21101" y="8319"/>
                  </a:lnTo>
                  <a:lnTo>
                    <a:pt x="21076" y="8251"/>
                  </a:lnTo>
                  <a:lnTo>
                    <a:pt x="21076" y="8381"/>
                  </a:lnTo>
                  <a:lnTo>
                    <a:pt x="21090" y="8459"/>
                  </a:lnTo>
                  <a:lnTo>
                    <a:pt x="21093" y="8526"/>
                  </a:lnTo>
                  <a:lnTo>
                    <a:pt x="21091" y="8524"/>
                  </a:lnTo>
                  <a:lnTo>
                    <a:pt x="21074" y="8450"/>
                  </a:lnTo>
                  <a:lnTo>
                    <a:pt x="20991" y="8257"/>
                  </a:lnTo>
                  <a:lnTo>
                    <a:pt x="20989" y="8257"/>
                  </a:lnTo>
                  <a:lnTo>
                    <a:pt x="20941" y="8135"/>
                  </a:lnTo>
                  <a:lnTo>
                    <a:pt x="20907" y="8115"/>
                  </a:lnTo>
                  <a:lnTo>
                    <a:pt x="20880" y="8051"/>
                  </a:lnTo>
                  <a:lnTo>
                    <a:pt x="20867" y="8039"/>
                  </a:lnTo>
                  <a:lnTo>
                    <a:pt x="20887" y="8110"/>
                  </a:lnTo>
                  <a:lnTo>
                    <a:pt x="20880" y="8172"/>
                  </a:lnTo>
                  <a:lnTo>
                    <a:pt x="20887" y="8260"/>
                  </a:lnTo>
                  <a:lnTo>
                    <a:pt x="20937" y="8384"/>
                  </a:lnTo>
                  <a:lnTo>
                    <a:pt x="20890" y="8322"/>
                  </a:lnTo>
                  <a:lnTo>
                    <a:pt x="20848" y="8085"/>
                  </a:lnTo>
                  <a:lnTo>
                    <a:pt x="20780" y="7853"/>
                  </a:lnTo>
                  <a:lnTo>
                    <a:pt x="20721" y="7726"/>
                  </a:lnTo>
                  <a:lnTo>
                    <a:pt x="20659" y="7642"/>
                  </a:lnTo>
                  <a:lnTo>
                    <a:pt x="20604" y="7575"/>
                  </a:lnTo>
                  <a:lnTo>
                    <a:pt x="20524" y="7445"/>
                  </a:lnTo>
                  <a:lnTo>
                    <a:pt x="20381" y="7279"/>
                  </a:lnTo>
                  <a:lnTo>
                    <a:pt x="20221" y="7088"/>
                  </a:lnTo>
                  <a:lnTo>
                    <a:pt x="20154" y="7053"/>
                  </a:lnTo>
                  <a:lnTo>
                    <a:pt x="20099" y="7034"/>
                  </a:lnTo>
                  <a:lnTo>
                    <a:pt x="20075" y="7080"/>
                  </a:lnTo>
                  <a:lnTo>
                    <a:pt x="20025" y="7034"/>
                  </a:lnTo>
                  <a:lnTo>
                    <a:pt x="20011" y="7018"/>
                  </a:lnTo>
                  <a:lnTo>
                    <a:pt x="20010" y="7021"/>
                  </a:lnTo>
                  <a:lnTo>
                    <a:pt x="19913" y="6930"/>
                  </a:lnTo>
                  <a:lnTo>
                    <a:pt x="19901" y="6940"/>
                  </a:lnTo>
                  <a:lnTo>
                    <a:pt x="19837" y="6883"/>
                  </a:lnTo>
                  <a:lnTo>
                    <a:pt x="19770" y="6907"/>
                  </a:lnTo>
                  <a:lnTo>
                    <a:pt x="19685" y="6907"/>
                  </a:lnTo>
                  <a:lnTo>
                    <a:pt x="19586" y="6875"/>
                  </a:lnTo>
                  <a:lnTo>
                    <a:pt x="19536" y="6964"/>
                  </a:lnTo>
                  <a:lnTo>
                    <a:pt x="19457" y="6841"/>
                  </a:lnTo>
                  <a:lnTo>
                    <a:pt x="19395" y="6679"/>
                  </a:lnTo>
                  <a:lnTo>
                    <a:pt x="19330" y="6578"/>
                  </a:lnTo>
                  <a:lnTo>
                    <a:pt x="19282" y="6381"/>
                  </a:lnTo>
                  <a:lnTo>
                    <a:pt x="19226" y="6361"/>
                  </a:lnTo>
                  <a:lnTo>
                    <a:pt x="19231" y="6439"/>
                  </a:lnTo>
                  <a:lnTo>
                    <a:pt x="19196" y="6516"/>
                  </a:lnTo>
                  <a:lnTo>
                    <a:pt x="19287" y="6710"/>
                  </a:lnTo>
                  <a:lnTo>
                    <a:pt x="19258" y="6782"/>
                  </a:lnTo>
                  <a:lnTo>
                    <a:pt x="19208" y="6750"/>
                  </a:lnTo>
                  <a:lnTo>
                    <a:pt x="19193" y="6836"/>
                  </a:lnTo>
                  <a:lnTo>
                    <a:pt x="19116" y="6843"/>
                  </a:lnTo>
                  <a:lnTo>
                    <a:pt x="19059" y="6743"/>
                  </a:lnTo>
                  <a:lnTo>
                    <a:pt x="19051" y="6622"/>
                  </a:lnTo>
                  <a:lnTo>
                    <a:pt x="18970" y="6499"/>
                  </a:lnTo>
                  <a:lnTo>
                    <a:pt x="18877" y="6312"/>
                  </a:lnTo>
                  <a:lnTo>
                    <a:pt x="18825" y="6186"/>
                  </a:lnTo>
                  <a:lnTo>
                    <a:pt x="18882" y="6163"/>
                  </a:lnTo>
                  <a:lnTo>
                    <a:pt x="18972" y="6306"/>
                  </a:lnTo>
                  <a:lnTo>
                    <a:pt x="19015" y="6309"/>
                  </a:lnTo>
                  <a:lnTo>
                    <a:pt x="19076" y="6408"/>
                  </a:lnTo>
                  <a:lnTo>
                    <a:pt x="19032" y="6258"/>
                  </a:lnTo>
                  <a:lnTo>
                    <a:pt x="18967" y="6137"/>
                  </a:lnTo>
                  <a:lnTo>
                    <a:pt x="18908" y="5952"/>
                  </a:lnTo>
                  <a:lnTo>
                    <a:pt x="18932" y="5915"/>
                  </a:lnTo>
                  <a:lnTo>
                    <a:pt x="18932" y="5903"/>
                  </a:lnTo>
                  <a:lnTo>
                    <a:pt x="18959" y="5903"/>
                  </a:lnTo>
                  <a:lnTo>
                    <a:pt x="18955" y="5878"/>
                  </a:lnTo>
                  <a:lnTo>
                    <a:pt x="18933" y="5873"/>
                  </a:lnTo>
                  <a:lnTo>
                    <a:pt x="18933" y="5854"/>
                  </a:lnTo>
                  <a:lnTo>
                    <a:pt x="18950" y="5858"/>
                  </a:lnTo>
                  <a:lnTo>
                    <a:pt x="19019" y="5925"/>
                  </a:lnTo>
                  <a:lnTo>
                    <a:pt x="19037" y="5927"/>
                  </a:lnTo>
                  <a:lnTo>
                    <a:pt x="19044" y="5942"/>
                  </a:lnTo>
                  <a:lnTo>
                    <a:pt x="19017" y="5934"/>
                  </a:lnTo>
                  <a:lnTo>
                    <a:pt x="19029" y="5982"/>
                  </a:lnTo>
                  <a:lnTo>
                    <a:pt x="19061" y="6028"/>
                  </a:lnTo>
                  <a:lnTo>
                    <a:pt x="19116" y="6035"/>
                  </a:lnTo>
                  <a:lnTo>
                    <a:pt x="19176" y="6013"/>
                  </a:lnTo>
                  <a:lnTo>
                    <a:pt x="19211" y="5952"/>
                  </a:lnTo>
                  <a:lnTo>
                    <a:pt x="19198" y="5924"/>
                  </a:lnTo>
                  <a:lnTo>
                    <a:pt x="19181" y="5945"/>
                  </a:lnTo>
                  <a:lnTo>
                    <a:pt x="19143" y="5934"/>
                  </a:lnTo>
                  <a:lnTo>
                    <a:pt x="19124" y="5939"/>
                  </a:lnTo>
                  <a:lnTo>
                    <a:pt x="19111" y="5924"/>
                  </a:lnTo>
                  <a:lnTo>
                    <a:pt x="19121" y="5878"/>
                  </a:lnTo>
                  <a:lnTo>
                    <a:pt x="19200" y="5854"/>
                  </a:lnTo>
                  <a:lnTo>
                    <a:pt x="19236" y="5957"/>
                  </a:lnTo>
                  <a:lnTo>
                    <a:pt x="19339" y="5977"/>
                  </a:lnTo>
                  <a:lnTo>
                    <a:pt x="19384" y="6019"/>
                  </a:lnTo>
                  <a:lnTo>
                    <a:pt x="19372" y="6046"/>
                  </a:lnTo>
                  <a:lnTo>
                    <a:pt x="19404" y="6115"/>
                  </a:lnTo>
                  <a:lnTo>
                    <a:pt x="19431" y="6072"/>
                  </a:lnTo>
                  <a:lnTo>
                    <a:pt x="19444" y="6065"/>
                  </a:lnTo>
                  <a:lnTo>
                    <a:pt x="19476" y="6082"/>
                  </a:lnTo>
                  <a:lnTo>
                    <a:pt x="19471" y="6062"/>
                  </a:lnTo>
                  <a:lnTo>
                    <a:pt x="19513" y="6078"/>
                  </a:lnTo>
                  <a:lnTo>
                    <a:pt x="19576" y="6102"/>
                  </a:lnTo>
                  <a:lnTo>
                    <a:pt x="19653" y="6161"/>
                  </a:lnTo>
                  <a:lnTo>
                    <a:pt x="19626" y="6099"/>
                  </a:lnTo>
                  <a:lnTo>
                    <a:pt x="19568" y="6062"/>
                  </a:lnTo>
                  <a:lnTo>
                    <a:pt x="19531" y="6043"/>
                  </a:lnTo>
                  <a:lnTo>
                    <a:pt x="19484" y="6018"/>
                  </a:lnTo>
                  <a:lnTo>
                    <a:pt x="19459" y="6016"/>
                  </a:lnTo>
                  <a:lnTo>
                    <a:pt x="19444" y="5962"/>
                  </a:lnTo>
                  <a:lnTo>
                    <a:pt x="19377" y="5834"/>
                  </a:lnTo>
                  <a:lnTo>
                    <a:pt x="19330" y="5708"/>
                  </a:lnTo>
                  <a:lnTo>
                    <a:pt x="19260" y="5624"/>
                  </a:lnTo>
                  <a:lnTo>
                    <a:pt x="19136" y="5548"/>
                  </a:lnTo>
                  <a:lnTo>
                    <a:pt x="19072" y="5535"/>
                  </a:lnTo>
                  <a:lnTo>
                    <a:pt x="18967" y="5560"/>
                  </a:lnTo>
                  <a:lnTo>
                    <a:pt x="18932" y="5599"/>
                  </a:lnTo>
                  <a:lnTo>
                    <a:pt x="18923" y="5634"/>
                  </a:lnTo>
                  <a:lnTo>
                    <a:pt x="18908" y="5614"/>
                  </a:lnTo>
                  <a:lnTo>
                    <a:pt x="18856" y="5582"/>
                  </a:lnTo>
                  <a:lnTo>
                    <a:pt x="18813" y="5514"/>
                  </a:lnTo>
                  <a:lnTo>
                    <a:pt x="18776" y="5427"/>
                  </a:lnTo>
                  <a:lnTo>
                    <a:pt x="18729" y="5366"/>
                  </a:lnTo>
                  <a:lnTo>
                    <a:pt x="18704" y="5334"/>
                  </a:lnTo>
                  <a:lnTo>
                    <a:pt x="18661" y="5262"/>
                  </a:lnTo>
                  <a:lnTo>
                    <a:pt x="18577" y="5225"/>
                  </a:lnTo>
                  <a:lnTo>
                    <a:pt x="18527" y="5171"/>
                  </a:lnTo>
                  <a:lnTo>
                    <a:pt x="18471" y="5104"/>
                  </a:lnTo>
                  <a:lnTo>
                    <a:pt x="18466" y="5065"/>
                  </a:lnTo>
                  <a:lnTo>
                    <a:pt x="18420" y="5030"/>
                  </a:lnTo>
                  <a:lnTo>
                    <a:pt x="18284" y="4845"/>
                  </a:lnTo>
                  <a:lnTo>
                    <a:pt x="18321" y="4801"/>
                  </a:lnTo>
                  <a:lnTo>
                    <a:pt x="18294" y="4732"/>
                  </a:lnTo>
                  <a:lnTo>
                    <a:pt x="18170" y="4562"/>
                  </a:lnTo>
                  <a:lnTo>
                    <a:pt x="18070" y="4467"/>
                  </a:lnTo>
                  <a:lnTo>
                    <a:pt x="17869" y="4279"/>
                  </a:lnTo>
                  <a:lnTo>
                    <a:pt x="17661" y="4100"/>
                  </a:lnTo>
                  <a:lnTo>
                    <a:pt x="17557" y="4045"/>
                  </a:lnTo>
                  <a:lnTo>
                    <a:pt x="17301" y="3858"/>
                  </a:lnTo>
                  <a:lnTo>
                    <a:pt x="17072" y="3777"/>
                  </a:lnTo>
                  <a:lnTo>
                    <a:pt x="16910" y="3745"/>
                  </a:lnTo>
                  <a:lnTo>
                    <a:pt x="16739" y="3659"/>
                  </a:lnTo>
                  <a:lnTo>
                    <a:pt x="16625" y="3649"/>
                  </a:lnTo>
                  <a:lnTo>
                    <a:pt x="16538" y="3755"/>
                  </a:lnTo>
                  <a:lnTo>
                    <a:pt x="16575" y="3845"/>
                  </a:lnTo>
                  <a:lnTo>
                    <a:pt x="16670" y="3909"/>
                  </a:lnTo>
                  <a:lnTo>
                    <a:pt x="16677" y="3986"/>
                  </a:lnTo>
                  <a:lnTo>
                    <a:pt x="16607" y="4015"/>
                  </a:lnTo>
                  <a:lnTo>
                    <a:pt x="16643" y="4146"/>
                  </a:lnTo>
                  <a:lnTo>
                    <a:pt x="16163" y="3794"/>
                  </a:lnTo>
                  <a:lnTo>
                    <a:pt x="15751" y="3543"/>
                  </a:lnTo>
                  <a:lnTo>
                    <a:pt x="15567" y="3313"/>
                  </a:lnTo>
                  <a:lnTo>
                    <a:pt x="15445" y="3102"/>
                  </a:lnTo>
                  <a:lnTo>
                    <a:pt x="15314" y="3028"/>
                  </a:lnTo>
                  <a:lnTo>
                    <a:pt x="15254" y="2924"/>
                  </a:lnTo>
                  <a:lnTo>
                    <a:pt x="15353" y="2914"/>
                  </a:lnTo>
                  <a:lnTo>
                    <a:pt x="15254" y="2816"/>
                  </a:lnTo>
                  <a:lnTo>
                    <a:pt x="15092" y="2680"/>
                  </a:lnTo>
                  <a:lnTo>
                    <a:pt x="15062" y="2747"/>
                  </a:lnTo>
                  <a:lnTo>
                    <a:pt x="14705" y="2650"/>
                  </a:lnTo>
                  <a:lnTo>
                    <a:pt x="14511" y="2520"/>
                  </a:lnTo>
                  <a:lnTo>
                    <a:pt x="14610" y="2427"/>
                  </a:lnTo>
                  <a:lnTo>
                    <a:pt x="14320" y="2338"/>
                  </a:lnTo>
                  <a:lnTo>
                    <a:pt x="14188" y="2347"/>
                  </a:lnTo>
                  <a:lnTo>
                    <a:pt x="14101" y="2291"/>
                  </a:lnTo>
                  <a:lnTo>
                    <a:pt x="14312" y="2262"/>
                  </a:lnTo>
                  <a:lnTo>
                    <a:pt x="14521" y="2323"/>
                  </a:lnTo>
                  <a:lnTo>
                    <a:pt x="14752" y="2380"/>
                  </a:lnTo>
                  <a:lnTo>
                    <a:pt x="15018" y="2444"/>
                  </a:lnTo>
                  <a:lnTo>
                    <a:pt x="15145" y="2535"/>
                  </a:lnTo>
                  <a:lnTo>
                    <a:pt x="15206" y="2527"/>
                  </a:lnTo>
                  <a:lnTo>
                    <a:pt x="15333" y="2567"/>
                  </a:lnTo>
                  <a:lnTo>
                    <a:pt x="15532" y="2572"/>
                  </a:lnTo>
                  <a:lnTo>
                    <a:pt x="15756" y="2500"/>
                  </a:lnTo>
                  <a:lnTo>
                    <a:pt x="15892" y="2451"/>
                  </a:lnTo>
                  <a:lnTo>
                    <a:pt x="15942" y="2417"/>
                  </a:lnTo>
                  <a:lnTo>
                    <a:pt x="15729" y="2323"/>
                  </a:lnTo>
                  <a:lnTo>
                    <a:pt x="15594" y="2316"/>
                  </a:lnTo>
                  <a:lnTo>
                    <a:pt x="15455" y="2219"/>
                  </a:lnTo>
                  <a:lnTo>
                    <a:pt x="15303" y="2220"/>
                  </a:lnTo>
                  <a:lnTo>
                    <a:pt x="15115" y="2121"/>
                  </a:lnTo>
                  <a:lnTo>
                    <a:pt x="15100" y="2160"/>
                  </a:lnTo>
                  <a:lnTo>
                    <a:pt x="14976" y="2156"/>
                  </a:lnTo>
                  <a:lnTo>
                    <a:pt x="14903" y="2102"/>
                  </a:lnTo>
                  <a:lnTo>
                    <a:pt x="14735" y="2145"/>
                  </a:lnTo>
                  <a:lnTo>
                    <a:pt x="14792" y="2217"/>
                  </a:lnTo>
                  <a:lnTo>
                    <a:pt x="14749" y="2234"/>
                  </a:lnTo>
                  <a:lnTo>
                    <a:pt x="14558" y="2203"/>
                  </a:lnTo>
                  <a:lnTo>
                    <a:pt x="14462" y="2214"/>
                  </a:lnTo>
                  <a:lnTo>
                    <a:pt x="14385" y="2138"/>
                  </a:lnTo>
                  <a:lnTo>
                    <a:pt x="14271" y="2107"/>
                  </a:lnTo>
                  <a:lnTo>
                    <a:pt x="14278" y="2067"/>
                  </a:lnTo>
                  <a:lnTo>
                    <a:pt x="14010" y="1980"/>
                  </a:lnTo>
                  <a:lnTo>
                    <a:pt x="13973" y="1877"/>
                  </a:lnTo>
                  <a:lnTo>
                    <a:pt x="13901" y="1884"/>
                  </a:lnTo>
                  <a:lnTo>
                    <a:pt x="13736" y="1855"/>
                  </a:lnTo>
                  <a:lnTo>
                    <a:pt x="13557" y="1833"/>
                  </a:lnTo>
                  <a:lnTo>
                    <a:pt x="13480" y="1804"/>
                  </a:lnTo>
                  <a:lnTo>
                    <a:pt x="13207" y="1751"/>
                  </a:lnTo>
                  <a:lnTo>
                    <a:pt x="13081" y="1672"/>
                  </a:lnTo>
                  <a:lnTo>
                    <a:pt x="13041" y="1682"/>
                  </a:lnTo>
                  <a:lnTo>
                    <a:pt x="13019" y="1715"/>
                  </a:lnTo>
                  <a:lnTo>
                    <a:pt x="13033" y="1751"/>
                  </a:lnTo>
                  <a:lnTo>
                    <a:pt x="13011" y="1831"/>
                  </a:lnTo>
                  <a:lnTo>
                    <a:pt x="13031" y="1900"/>
                  </a:lnTo>
                  <a:lnTo>
                    <a:pt x="12946" y="1853"/>
                  </a:lnTo>
                  <a:lnTo>
                    <a:pt x="12820" y="1847"/>
                  </a:lnTo>
                  <a:lnTo>
                    <a:pt x="12818" y="1848"/>
                  </a:lnTo>
                  <a:lnTo>
                    <a:pt x="12746" y="1865"/>
                  </a:lnTo>
                  <a:lnTo>
                    <a:pt x="12741" y="1916"/>
                  </a:lnTo>
                  <a:lnTo>
                    <a:pt x="12643" y="1902"/>
                  </a:lnTo>
                  <a:lnTo>
                    <a:pt x="12684" y="1877"/>
                  </a:lnTo>
                  <a:lnTo>
                    <a:pt x="12673" y="1833"/>
                  </a:lnTo>
                  <a:lnTo>
                    <a:pt x="12582" y="1815"/>
                  </a:lnTo>
                  <a:lnTo>
                    <a:pt x="12522" y="1774"/>
                  </a:lnTo>
                  <a:lnTo>
                    <a:pt x="12534" y="1732"/>
                  </a:lnTo>
                  <a:lnTo>
                    <a:pt x="12455" y="1675"/>
                  </a:lnTo>
                  <a:lnTo>
                    <a:pt x="12418" y="1628"/>
                  </a:lnTo>
                  <a:lnTo>
                    <a:pt x="12350" y="1602"/>
                  </a:lnTo>
                  <a:close/>
                  <a:moveTo>
                    <a:pt x="12207" y="2331"/>
                  </a:moveTo>
                  <a:lnTo>
                    <a:pt x="12192" y="2343"/>
                  </a:lnTo>
                  <a:lnTo>
                    <a:pt x="12248" y="2402"/>
                  </a:lnTo>
                  <a:lnTo>
                    <a:pt x="12293" y="2421"/>
                  </a:lnTo>
                  <a:lnTo>
                    <a:pt x="12303" y="2419"/>
                  </a:lnTo>
                  <a:lnTo>
                    <a:pt x="12405" y="2409"/>
                  </a:lnTo>
                  <a:lnTo>
                    <a:pt x="12422" y="2375"/>
                  </a:lnTo>
                  <a:lnTo>
                    <a:pt x="12358" y="2355"/>
                  </a:lnTo>
                  <a:lnTo>
                    <a:pt x="12281" y="2331"/>
                  </a:lnTo>
                  <a:lnTo>
                    <a:pt x="12207" y="2331"/>
                  </a:lnTo>
                  <a:close/>
                  <a:moveTo>
                    <a:pt x="9008" y="2431"/>
                  </a:moveTo>
                  <a:lnTo>
                    <a:pt x="8918" y="2543"/>
                  </a:lnTo>
                  <a:lnTo>
                    <a:pt x="8958" y="2580"/>
                  </a:lnTo>
                  <a:lnTo>
                    <a:pt x="8967" y="2676"/>
                  </a:lnTo>
                  <a:lnTo>
                    <a:pt x="8928" y="2803"/>
                  </a:lnTo>
                  <a:lnTo>
                    <a:pt x="8901" y="2858"/>
                  </a:lnTo>
                  <a:lnTo>
                    <a:pt x="8992" y="2867"/>
                  </a:lnTo>
                  <a:lnTo>
                    <a:pt x="9062" y="2868"/>
                  </a:lnTo>
                  <a:lnTo>
                    <a:pt x="9176" y="2814"/>
                  </a:lnTo>
                  <a:lnTo>
                    <a:pt x="9256" y="2803"/>
                  </a:lnTo>
                  <a:lnTo>
                    <a:pt x="9390" y="2717"/>
                  </a:lnTo>
                  <a:lnTo>
                    <a:pt x="9295" y="2675"/>
                  </a:lnTo>
                  <a:lnTo>
                    <a:pt x="9278" y="2592"/>
                  </a:lnTo>
                  <a:lnTo>
                    <a:pt x="9248" y="2495"/>
                  </a:lnTo>
                  <a:lnTo>
                    <a:pt x="9239" y="2456"/>
                  </a:lnTo>
                  <a:lnTo>
                    <a:pt x="9074" y="2458"/>
                  </a:lnTo>
                  <a:lnTo>
                    <a:pt x="9008" y="2431"/>
                  </a:lnTo>
                  <a:close/>
                  <a:moveTo>
                    <a:pt x="8468" y="2488"/>
                  </a:moveTo>
                  <a:lnTo>
                    <a:pt x="8433" y="2527"/>
                  </a:lnTo>
                  <a:lnTo>
                    <a:pt x="8332" y="2552"/>
                  </a:lnTo>
                  <a:lnTo>
                    <a:pt x="8252" y="2537"/>
                  </a:lnTo>
                  <a:lnTo>
                    <a:pt x="8188" y="2592"/>
                  </a:lnTo>
                  <a:lnTo>
                    <a:pt x="8061" y="2715"/>
                  </a:lnTo>
                  <a:lnTo>
                    <a:pt x="8012" y="2811"/>
                  </a:lnTo>
                  <a:lnTo>
                    <a:pt x="7967" y="2860"/>
                  </a:lnTo>
                  <a:lnTo>
                    <a:pt x="7855" y="2915"/>
                  </a:lnTo>
                  <a:lnTo>
                    <a:pt x="7755" y="2983"/>
                  </a:lnTo>
                  <a:lnTo>
                    <a:pt x="7790" y="3016"/>
                  </a:lnTo>
                  <a:lnTo>
                    <a:pt x="7868" y="3011"/>
                  </a:lnTo>
                  <a:lnTo>
                    <a:pt x="7813" y="3084"/>
                  </a:lnTo>
                  <a:lnTo>
                    <a:pt x="7868" y="3111"/>
                  </a:lnTo>
                  <a:lnTo>
                    <a:pt x="8006" y="3064"/>
                  </a:lnTo>
                  <a:lnTo>
                    <a:pt x="8140" y="3028"/>
                  </a:lnTo>
                  <a:lnTo>
                    <a:pt x="8245" y="3062"/>
                  </a:lnTo>
                  <a:lnTo>
                    <a:pt x="8399" y="3102"/>
                  </a:lnTo>
                  <a:lnTo>
                    <a:pt x="8493" y="3094"/>
                  </a:lnTo>
                  <a:lnTo>
                    <a:pt x="8551" y="3072"/>
                  </a:lnTo>
                  <a:lnTo>
                    <a:pt x="8567" y="3035"/>
                  </a:lnTo>
                  <a:lnTo>
                    <a:pt x="8409" y="2984"/>
                  </a:lnTo>
                  <a:lnTo>
                    <a:pt x="8377" y="2937"/>
                  </a:lnTo>
                  <a:lnTo>
                    <a:pt x="8533" y="2981"/>
                  </a:lnTo>
                  <a:lnTo>
                    <a:pt x="8610" y="2978"/>
                  </a:lnTo>
                  <a:lnTo>
                    <a:pt x="8595" y="2904"/>
                  </a:lnTo>
                  <a:lnTo>
                    <a:pt x="8714" y="2900"/>
                  </a:lnTo>
                  <a:lnTo>
                    <a:pt x="8774" y="2811"/>
                  </a:lnTo>
                  <a:lnTo>
                    <a:pt x="8804" y="2865"/>
                  </a:lnTo>
                  <a:lnTo>
                    <a:pt x="8870" y="2853"/>
                  </a:lnTo>
                  <a:lnTo>
                    <a:pt x="8923" y="2729"/>
                  </a:lnTo>
                  <a:lnTo>
                    <a:pt x="8915" y="2675"/>
                  </a:lnTo>
                  <a:lnTo>
                    <a:pt x="8880" y="2586"/>
                  </a:lnTo>
                  <a:lnTo>
                    <a:pt x="8767" y="2612"/>
                  </a:lnTo>
                  <a:lnTo>
                    <a:pt x="8694" y="2658"/>
                  </a:lnTo>
                  <a:lnTo>
                    <a:pt x="8767" y="2557"/>
                  </a:lnTo>
                  <a:lnTo>
                    <a:pt x="8704" y="2542"/>
                  </a:lnTo>
                  <a:lnTo>
                    <a:pt x="8630" y="2582"/>
                  </a:lnTo>
                  <a:lnTo>
                    <a:pt x="8533" y="2656"/>
                  </a:lnTo>
                  <a:lnTo>
                    <a:pt x="8413" y="2702"/>
                  </a:lnTo>
                  <a:lnTo>
                    <a:pt x="8456" y="2644"/>
                  </a:lnTo>
                  <a:lnTo>
                    <a:pt x="8531" y="2602"/>
                  </a:lnTo>
                  <a:lnTo>
                    <a:pt x="8592" y="2540"/>
                  </a:lnTo>
                  <a:lnTo>
                    <a:pt x="8615" y="2511"/>
                  </a:lnTo>
                  <a:lnTo>
                    <a:pt x="8468" y="2488"/>
                  </a:lnTo>
                  <a:close/>
                  <a:moveTo>
                    <a:pt x="9465" y="2944"/>
                  </a:moveTo>
                  <a:lnTo>
                    <a:pt x="9392" y="2947"/>
                  </a:lnTo>
                  <a:lnTo>
                    <a:pt x="9347" y="2995"/>
                  </a:lnTo>
                  <a:lnTo>
                    <a:pt x="9321" y="3075"/>
                  </a:lnTo>
                  <a:lnTo>
                    <a:pt x="9293" y="3099"/>
                  </a:lnTo>
                  <a:lnTo>
                    <a:pt x="9303" y="3149"/>
                  </a:lnTo>
                  <a:lnTo>
                    <a:pt x="9383" y="3225"/>
                  </a:lnTo>
                  <a:lnTo>
                    <a:pt x="9412" y="3185"/>
                  </a:lnTo>
                  <a:lnTo>
                    <a:pt x="9464" y="3156"/>
                  </a:lnTo>
                  <a:lnTo>
                    <a:pt x="9472" y="3052"/>
                  </a:lnTo>
                  <a:lnTo>
                    <a:pt x="9465" y="2944"/>
                  </a:lnTo>
                  <a:close/>
                  <a:moveTo>
                    <a:pt x="9178" y="2961"/>
                  </a:moveTo>
                  <a:lnTo>
                    <a:pt x="9104" y="2978"/>
                  </a:lnTo>
                  <a:lnTo>
                    <a:pt x="8948" y="3101"/>
                  </a:lnTo>
                  <a:lnTo>
                    <a:pt x="8973" y="3008"/>
                  </a:lnTo>
                  <a:lnTo>
                    <a:pt x="8931" y="2984"/>
                  </a:lnTo>
                  <a:lnTo>
                    <a:pt x="8876" y="3027"/>
                  </a:lnTo>
                  <a:lnTo>
                    <a:pt x="8834" y="3131"/>
                  </a:lnTo>
                  <a:lnTo>
                    <a:pt x="8739" y="3239"/>
                  </a:lnTo>
                  <a:lnTo>
                    <a:pt x="8781" y="3293"/>
                  </a:lnTo>
                  <a:lnTo>
                    <a:pt x="8853" y="3323"/>
                  </a:lnTo>
                  <a:lnTo>
                    <a:pt x="8890" y="3298"/>
                  </a:lnTo>
                  <a:lnTo>
                    <a:pt x="8896" y="3261"/>
                  </a:lnTo>
                  <a:lnTo>
                    <a:pt x="8955" y="3279"/>
                  </a:lnTo>
                  <a:lnTo>
                    <a:pt x="9027" y="3309"/>
                  </a:lnTo>
                  <a:lnTo>
                    <a:pt x="9074" y="3294"/>
                  </a:lnTo>
                  <a:lnTo>
                    <a:pt x="9057" y="3240"/>
                  </a:lnTo>
                  <a:lnTo>
                    <a:pt x="8891" y="3198"/>
                  </a:lnTo>
                  <a:lnTo>
                    <a:pt x="8960" y="3158"/>
                  </a:lnTo>
                  <a:lnTo>
                    <a:pt x="9092" y="3165"/>
                  </a:lnTo>
                  <a:lnTo>
                    <a:pt x="9228" y="3131"/>
                  </a:lnTo>
                  <a:lnTo>
                    <a:pt x="9229" y="3084"/>
                  </a:lnTo>
                  <a:lnTo>
                    <a:pt x="9178" y="2961"/>
                  </a:lnTo>
                  <a:close/>
                  <a:moveTo>
                    <a:pt x="8558" y="3107"/>
                  </a:moveTo>
                  <a:lnTo>
                    <a:pt x="8409" y="3109"/>
                  </a:lnTo>
                  <a:lnTo>
                    <a:pt x="8464" y="3183"/>
                  </a:lnTo>
                  <a:lnTo>
                    <a:pt x="8521" y="3173"/>
                  </a:lnTo>
                  <a:lnTo>
                    <a:pt x="8565" y="3128"/>
                  </a:lnTo>
                  <a:lnTo>
                    <a:pt x="8558" y="3107"/>
                  </a:lnTo>
                  <a:close/>
                  <a:moveTo>
                    <a:pt x="7735" y="3131"/>
                  </a:moveTo>
                  <a:lnTo>
                    <a:pt x="7619" y="3170"/>
                  </a:lnTo>
                  <a:lnTo>
                    <a:pt x="7602" y="3212"/>
                  </a:lnTo>
                  <a:lnTo>
                    <a:pt x="7509" y="3261"/>
                  </a:lnTo>
                  <a:lnTo>
                    <a:pt x="7537" y="3304"/>
                  </a:lnTo>
                  <a:lnTo>
                    <a:pt x="7614" y="3291"/>
                  </a:lnTo>
                  <a:lnTo>
                    <a:pt x="7653" y="3286"/>
                  </a:lnTo>
                  <a:lnTo>
                    <a:pt x="7701" y="3267"/>
                  </a:lnTo>
                  <a:lnTo>
                    <a:pt x="7781" y="3234"/>
                  </a:lnTo>
                  <a:lnTo>
                    <a:pt x="7745" y="3183"/>
                  </a:lnTo>
                  <a:lnTo>
                    <a:pt x="7735" y="3131"/>
                  </a:lnTo>
                  <a:close/>
                  <a:moveTo>
                    <a:pt x="8270" y="3193"/>
                  </a:moveTo>
                  <a:lnTo>
                    <a:pt x="8073" y="3242"/>
                  </a:lnTo>
                  <a:lnTo>
                    <a:pt x="7994" y="3249"/>
                  </a:lnTo>
                  <a:lnTo>
                    <a:pt x="7949" y="3282"/>
                  </a:lnTo>
                  <a:lnTo>
                    <a:pt x="7950" y="3368"/>
                  </a:lnTo>
                  <a:lnTo>
                    <a:pt x="8078" y="3419"/>
                  </a:lnTo>
                  <a:lnTo>
                    <a:pt x="8188" y="3383"/>
                  </a:lnTo>
                  <a:lnTo>
                    <a:pt x="8230" y="3442"/>
                  </a:lnTo>
                  <a:lnTo>
                    <a:pt x="8282" y="3449"/>
                  </a:lnTo>
                  <a:lnTo>
                    <a:pt x="8317" y="3378"/>
                  </a:lnTo>
                  <a:lnTo>
                    <a:pt x="8384" y="3350"/>
                  </a:lnTo>
                  <a:lnTo>
                    <a:pt x="8356" y="3279"/>
                  </a:lnTo>
                  <a:lnTo>
                    <a:pt x="8225" y="3279"/>
                  </a:lnTo>
                  <a:lnTo>
                    <a:pt x="8314" y="3213"/>
                  </a:lnTo>
                  <a:lnTo>
                    <a:pt x="8270" y="3193"/>
                  </a:lnTo>
                  <a:close/>
                  <a:moveTo>
                    <a:pt x="9310" y="3289"/>
                  </a:moveTo>
                  <a:lnTo>
                    <a:pt x="9226" y="3291"/>
                  </a:lnTo>
                  <a:lnTo>
                    <a:pt x="9204" y="3358"/>
                  </a:lnTo>
                  <a:lnTo>
                    <a:pt x="9233" y="3392"/>
                  </a:lnTo>
                  <a:lnTo>
                    <a:pt x="9291" y="3375"/>
                  </a:lnTo>
                  <a:lnTo>
                    <a:pt x="9321" y="3335"/>
                  </a:lnTo>
                  <a:lnTo>
                    <a:pt x="9310" y="3289"/>
                  </a:lnTo>
                  <a:close/>
                  <a:moveTo>
                    <a:pt x="9358" y="3372"/>
                  </a:moveTo>
                  <a:lnTo>
                    <a:pt x="9311" y="3405"/>
                  </a:lnTo>
                  <a:lnTo>
                    <a:pt x="9303" y="3449"/>
                  </a:lnTo>
                  <a:lnTo>
                    <a:pt x="9363" y="3441"/>
                  </a:lnTo>
                  <a:lnTo>
                    <a:pt x="9383" y="3434"/>
                  </a:lnTo>
                  <a:lnTo>
                    <a:pt x="9375" y="3385"/>
                  </a:lnTo>
                  <a:lnTo>
                    <a:pt x="9358" y="3372"/>
                  </a:lnTo>
                  <a:close/>
                  <a:moveTo>
                    <a:pt x="8694" y="3390"/>
                  </a:moveTo>
                  <a:lnTo>
                    <a:pt x="8657" y="3446"/>
                  </a:lnTo>
                  <a:lnTo>
                    <a:pt x="8575" y="3407"/>
                  </a:lnTo>
                  <a:lnTo>
                    <a:pt x="8520" y="3431"/>
                  </a:lnTo>
                  <a:lnTo>
                    <a:pt x="8488" y="3491"/>
                  </a:lnTo>
                  <a:lnTo>
                    <a:pt x="8585" y="3548"/>
                  </a:lnTo>
                  <a:lnTo>
                    <a:pt x="8664" y="3577"/>
                  </a:lnTo>
                  <a:lnTo>
                    <a:pt x="8751" y="3584"/>
                  </a:lnTo>
                  <a:lnTo>
                    <a:pt x="8734" y="3574"/>
                  </a:lnTo>
                  <a:lnTo>
                    <a:pt x="8779" y="3537"/>
                  </a:lnTo>
                  <a:lnTo>
                    <a:pt x="8769" y="3471"/>
                  </a:lnTo>
                  <a:lnTo>
                    <a:pt x="8804" y="3442"/>
                  </a:lnTo>
                  <a:lnTo>
                    <a:pt x="8694" y="3390"/>
                  </a:lnTo>
                  <a:close/>
                  <a:moveTo>
                    <a:pt x="16992" y="3424"/>
                  </a:moveTo>
                  <a:lnTo>
                    <a:pt x="16821" y="3486"/>
                  </a:lnTo>
                  <a:lnTo>
                    <a:pt x="16712" y="3506"/>
                  </a:lnTo>
                  <a:lnTo>
                    <a:pt x="16580" y="3493"/>
                  </a:lnTo>
                  <a:lnTo>
                    <a:pt x="16468" y="3511"/>
                  </a:lnTo>
                  <a:lnTo>
                    <a:pt x="16391" y="3526"/>
                  </a:lnTo>
                  <a:lnTo>
                    <a:pt x="16431" y="3564"/>
                  </a:lnTo>
                  <a:lnTo>
                    <a:pt x="16474" y="3537"/>
                  </a:lnTo>
                  <a:lnTo>
                    <a:pt x="16582" y="3617"/>
                  </a:lnTo>
                  <a:lnTo>
                    <a:pt x="16769" y="3646"/>
                  </a:lnTo>
                  <a:lnTo>
                    <a:pt x="16871" y="3611"/>
                  </a:lnTo>
                  <a:lnTo>
                    <a:pt x="17047" y="3639"/>
                  </a:lnTo>
                  <a:lnTo>
                    <a:pt x="17156" y="3676"/>
                  </a:lnTo>
                  <a:lnTo>
                    <a:pt x="17286" y="3691"/>
                  </a:lnTo>
                  <a:lnTo>
                    <a:pt x="17413" y="3725"/>
                  </a:lnTo>
                  <a:lnTo>
                    <a:pt x="17506" y="3730"/>
                  </a:lnTo>
                  <a:lnTo>
                    <a:pt x="17375" y="3648"/>
                  </a:lnTo>
                  <a:lnTo>
                    <a:pt x="17405" y="3590"/>
                  </a:lnTo>
                  <a:lnTo>
                    <a:pt x="17318" y="3570"/>
                  </a:lnTo>
                  <a:lnTo>
                    <a:pt x="17246" y="3638"/>
                  </a:lnTo>
                  <a:lnTo>
                    <a:pt x="17032" y="3552"/>
                  </a:lnTo>
                  <a:lnTo>
                    <a:pt x="16992" y="3424"/>
                  </a:lnTo>
                  <a:close/>
                  <a:moveTo>
                    <a:pt x="7969" y="3439"/>
                  </a:moveTo>
                  <a:lnTo>
                    <a:pt x="7927" y="3483"/>
                  </a:lnTo>
                  <a:lnTo>
                    <a:pt x="8011" y="3558"/>
                  </a:lnTo>
                  <a:lnTo>
                    <a:pt x="8009" y="3614"/>
                  </a:lnTo>
                  <a:lnTo>
                    <a:pt x="8113" y="3707"/>
                  </a:lnTo>
                  <a:lnTo>
                    <a:pt x="8198" y="3644"/>
                  </a:lnTo>
                  <a:lnTo>
                    <a:pt x="8257" y="3570"/>
                  </a:lnTo>
                  <a:lnTo>
                    <a:pt x="8243" y="3521"/>
                  </a:lnTo>
                  <a:lnTo>
                    <a:pt x="8193" y="3481"/>
                  </a:lnTo>
                  <a:lnTo>
                    <a:pt x="8120" y="3456"/>
                  </a:lnTo>
                  <a:lnTo>
                    <a:pt x="7969" y="3439"/>
                  </a:lnTo>
                  <a:close/>
                  <a:moveTo>
                    <a:pt x="17501" y="3461"/>
                  </a:moveTo>
                  <a:lnTo>
                    <a:pt x="17594" y="3540"/>
                  </a:lnTo>
                  <a:lnTo>
                    <a:pt x="17613" y="3604"/>
                  </a:lnTo>
                  <a:lnTo>
                    <a:pt x="17619" y="3670"/>
                  </a:lnTo>
                  <a:lnTo>
                    <a:pt x="17562" y="3755"/>
                  </a:lnTo>
                  <a:lnTo>
                    <a:pt x="17673" y="3808"/>
                  </a:lnTo>
                  <a:lnTo>
                    <a:pt x="17852" y="3882"/>
                  </a:lnTo>
                  <a:lnTo>
                    <a:pt x="17917" y="3994"/>
                  </a:lnTo>
                  <a:lnTo>
                    <a:pt x="18033" y="4074"/>
                  </a:lnTo>
                  <a:lnTo>
                    <a:pt x="18140" y="4099"/>
                  </a:lnTo>
                  <a:lnTo>
                    <a:pt x="18076" y="3981"/>
                  </a:lnTo>
                  <a:lnTo>
                    <a:pt x="17921" y="3883"/>
                  </a:lnTo>
                  <a:lnTo>
                    <a:pt x="17906" y="3745"/>
                  </a:lnTo>
                  <a:lnTo>
                    <a:pt x="17740" y="3624"/>
                  </a:lnTo>
                  <a:lnTo>
                    <a:pt x="17614" y="3469"/>
                  </a:lnTo>
                  <a:lnTo>
                    <a:pt x="17501" y="3461"/>
                  </a:lnTo>
                  <a:close/>
                  <a:moveTo>
                    <a:pt x="9156" y="3528"/>
                  </a:moveTo>
                  <a:lnTo>
                    <a:pt x="9095" y="3579"/>
                  </a:lnTo>
                  <a:lnTo>
                    <a:pt x="9010" y="3594"/>
                  </a:lnTo>
                  <a:lnTo>
                    <a:pt x="8955" y="3629"/>
                  </a:lnTo>
                  <a:lnTo>
                    <a:pt x="9025" y="3648"/>
                  </a:lnTo>
                  <a:lnTo>
                    <a:pt x="9112" y="3663"/>
                  </a:lnTo>
                  <a:lnTo>
                    <a:pt x="9224" y="3627"/>
                  </a:lnTo>
                  <a:lnTo>
                    <a:pt x="9290" y="3596"/>
                  </a:lnTo>
                  <a:lnTo>
                    <a:pt x="9236" y="3567"/>
                  </a:lnTo>
                  <a:lnTo>
                    <a:pt x="9174" y="3574"/>
                  </a:lnTo>
                  <a:lnTo>
                    <a:pt x="9156" y="3528"/>
                  </a:lnTo>
                  <a:close/>
                  <a:moveTo>
                    <a:pt x="8439" y="3530"/>
                  </a:moveTo>
                  <a:lnTo>
                    <a:pt x="8367" y="3558"/>
                  </a:lnTo>
                  <a:lnTo>
                    <a:pt x="8319" y="3604"/>
                  </a:lnTo>
                  <a:lnTo>
                    <a:pt x="8366" y="3643"/>
                  </a:lnTo>
                  <a:lnTo>
                    <a:pt x="8423" y="3644"/>
                  </a:lnTo>
                  <a:lnTo>
                    <a:pt x="8498" y="3634"/>
                  </a:lnTo>
                  <a:lnTo>
                    <a:pt x="8495" y="3574"/>
                  </a:lnTo>
                  <a:lnTo>
                    <a:pt x="8439" y="3530"/>
                  </a:lnTo>
                  <a:close/>
                  <a:moveTo>
                    <a:pt x="13056" y="3542"/>
                  </a:moveTo>
                  <a:lnTo>
                    <a:pt x="13081" y="3639"/>
                  </a:lnTo>
                  <a:lnTo>
                    <a:pt x="13101" y="3708"/>
                  </a:lnTo>
                  <a:lnTo>
                    <a:pt x="13158" y="3703"/>
                  </a:lnTo>
                  <a:lnTo>
                    <a:pt x="13175" y="3619"/>
                  </a:lnTo>
                  <a:lnTo>
                    <a:pt x="13147" y="3560"/>
                  </a:lnTo>
                  <a:lnTo>
                    <a:pt x="13056" y="3542"/>
                  </a:lnTo>
                  <a:close/>
                  <a:moveTo>
                    <a:pt x="8722" y="3626"/>
                  </a:moveTo>
                  <a:lnTo>
                    <a:pt x="8647" y="3643"/>
                  </a:lnTo>
                  <a:lnTo>
                    <a:pt x="8580" y="3700"/>
                  </a:lnTo>
                  <a:lnTo>
                    <a:pt x="8490" y="3710"/>
                  </a:lnTo>
                  <a:lnTo>
                    <a:pt x="8407" y="3690"/>
                  </a:lnTo>
                  <a:lnTo>
                    <a:pt x="8314" y="3676"/>
                  </a:lnTo>
                  <a:lnTo>
                    <a:pt x="8200" y="3759"/>
                  </a:lnTo>
                  <a:lnTo>
                    <a:pt x="8145" y="3814"/>
                  </a:lnTo>
                  <a:lnTo>
                    <a:pt x="8106" y="3893"/>
                  </a:lnTo>
                  <a:lnTo>
                    <a:pt x="8078" y="4006"/>
                  </a:lnTo>
                  <a:lnTo>
                    <a:pt x="8036" y="4053"/>
                  </a:lnTo>
                  <a:lnTo>
                    <a:pt x="8049" y="4116"/>
                  </a:lnTo>
                  <a:lnTo>
                    <a:pt x="8086" y="4144"/>
                  </a:lnTo>
                  <a:lnTo>
                    <a:pt x="8161" y="4143"/>
                  </a:lnTo>
                  <a:lnTo>
                    <a:pt x="8242" y="4111"/>
                  </a:lnTo>
                  <a:lnTo>
                    <a:pt x="8279" y="4053"/>
                  </a:lnTo>
                  <a:lnTo>
                    <a:pt x="8297" y="3979"/>
                  </a:lnTo>
                  <a:lnTo>
                    <a:pt x="8289" y="3915"/>
                  </a:lnTo>
                  <a:lnTo>
                    <a:pt x="8330" y="3867"/>
                  </a:lnTo>
                  <a:lnTo>
                    <a:pt x="8366" y="3823"/>
                  </a:lnTo>
                  <a:lnTo>
                    <a:pt x="8418" y="3809"/>
                  </a:lnTo>
                  <a:lnTo>
                    <a:pt x="8478" y="3781"/>
                  </a:lnTo>
                  <a:lnTo>
                    <a:pt x="8533" y="3806"/>
                  </a:lnTo>
                  <a:lnTo>
                    <a:pt x="8603" y="3792"/>
                  </a:lnTo>
                  <a:lnTo>
                    <a:pt x="8645" y="3734"/>
                  </a:lnTo>
                  <a:lnTo>
                    <a:pt x="8719" y="3717"/>
                  </a:lnTo>
                  <a:lnTo>
                    <a:pt x="8776" y="3661"/>
                  </a:lnTo>
                  <a:lnTo>
                    <a:pt x="8722" y="3626"/>
                  </a:lnTo>
                  <a:close/>
                  <a:moveTo>
                    <a:pt x="6400" y="3629"/>
                  </a:moveTo>
                  <a:lnTo>
                    <a:pt x="6369" y="3715"/>
                  </a:lnTo>
                  <a:lnTo>
                    <a:pt x="6268" y="3735"/>
                  </a:lnTo>
                  <a:lnTo>
                    <a:pt x="6303" y="3828"/>
                  </a:lnTo>
                  <a:lnTo>
                    <a:pt x="6359" y="3892"/>
                  </a:lnTo>
                  <a:lnTo>
                    <a:pt x="6271" y="3927"/>
                  </a:lnTo>
                  <a:lnTo>
                    <a:pt x="6191" y="4030"/>
                  </a:lnTo>
                  <a:lnTo>
                    <a:pt x="6220" y="4085"/>
                  </a:lnTo>
                  <a:lnTo>
                    <a:pt x="6290" y="4038"/>
                  </a:lnTo>
                  <a:lnTo>
                    <a:pt x="6297" y="3991"/>
                  </a:lnTo>
                  <a:lnTo>
                    <a:pt x="6375" y="3984"/>
                  </a:lnTo>
                  <a:lnTo>
                    <a:pt x="6456" y="3912"/>
                  </a:lnTo>
                  <a:lnTo>
                    <a:pt x="6539" y="3846"/>
                  </a:lnTo>
                  <a:lnTo>
                    <a:pt x="6598" y="3813"/>
                  </a:lnTo>
                  <a:lnTo>
                    <a:pt x="6588" y="3781"/>
                  </a:lnTo>
                  <a:lnTo>
                    <a:pt x="6663" y="3774"/>
                  </a:lnTo>
                  <a:lnTo>
                    <a:pt x="6697" y="3732"/>
                  </a:lnTo>
                  <a:lnTo>
                    <a:pt x="6564" y="3703"/>
                  </a:lnTo>
                  <a:lnTo>
                    <a:pt x="6447" y="3688"/>
                  </a:lnTo>
                  <a:lnTo>
                    <a:pt x="6400" y="3629"/>
                  </a:lnTo>
                  <a:close/>
                  <a:moveTo>
                    <a:pt x="7678" y="3639"/>
                  </a:moveTo>
                  <a:lnTo>
                    <a:pt x="7639" y="3703"/>
                  </a:lnTo>
                  <a:lnTo>
                    <a:pt x="7594" y="3643"/>
                  </a:lnTo>
                  <a:lnTo>
                    <a:pt x="7517" y="3671"/>
                  </a:lnTo>
                  <a:lnTo>
                    <a:pt x="7448" y="3744"/>
                  </a:lnTo>
                  <a:lnTo>
                    <a:pt x="7350" y="3840"/>
                  </a:lnTo>
                  <a:lnTo>
                    <a:pt x="7231" y="4020"/>
                  </a:lnTo>
                  <a:lnTo>
                    <a:pt x="7217" y="4112"/>
                  </a:lnTo>
                  <a:lnTo>
                    <a:pt x="7257" y="4139"/>
                  </a:lnTo>
                  <a:lnTo>
                    <a:pt x="7187" y="4180"/>
                  </a:lnTo>
                  <a:lnTo>
                    <a:pt x="7162" y="4225"/>
                  </a:lnTo>
                  <a:lnTo>
                    <a:pt x="7040" y="4282"/>
                  </a:lnTo>
                  <a:lnTo>
                    <a:pt x="7008" y="4250"/>
                  </a:lnTo>
                  <a:lnTo>
                    <a:pt x="6919" y="4363"/>
                  </a:lnTo>
                  <a:lnTo>
                    <a:pt x="6816" y="4454"/>
                  </a:lnTo>
                  <a:lnTo>
                    <a:pt x="6752" y="4481"/>
                  </a:lnTo>
                  <a:lnTo>
                    <a:pt x="6673" y="4504"/>
                  </a:lnTo>
                  <a:lnTo>
                    <a:pt x="6526" y="4444"/>
                  </a:lnTo>
                  <a:lnTo>
                    <a:pt x="6447" y="4432"/>
                  </a:lnTo>
                  <a:lnTo>
                    <a:pt x="6384" y="4459"/>
                  </a:lnTo>
                  <a:lnTo>
                    <a:pt x="6395" y="4331"/>
                  </a:lnTo>
                  <a:lnTo>
                    <a:pt x="6427" y="4213"/>
                  </a:lnTo>
                  <a:lnTo>
                    <a:pt x="6322" y="4180"/>
                  </a:lnTo>
                  <a:lnTo>
                    <a:pt x="6248" y="4237"/>
                  </a:lnTo>
                  <a:lnTo>
                    <a:pt x="6220" y="4422"/>
                  </a:lnTo>
                  <a:lnTo>
                    <a:pt x="6268" y="4417"/>
                  </a:lnTo>
                  <a:lnTo>
                    <a:pt x="6164" y="4521"/>
                  </a:lnTo>
                  <a:lnTo>
                    <a:pt x="6059" y="4634"/>
                  </a:lnTo>
                  <a:lnTo>
                    <a:pt x="6017" y="4617"/>
                  </a:lnTo>
                  <a:lnTo>
                    <a:pt x="5922" y="4715"/>
                  </a:lnTo>
                  <a:lnTo>
                    <a:pt x="5803" y="4885"/>
                  </a:lnTo>
                  <a:lnTo>
                    <a:pt x="5719" y="5095"/>
                  </a:lnTo>
                  <a:lnTo>
                    <a:pt x="5778" y="5068"/>
                  </a:lnTo>
                  <a:lnTo>
                    <a:pt x="5883" y="4971"/>
                  </a:lnTo>
                  <a:lnTo>
                    <a:pt x="6037" y="4841"/>
                  </a:lnTo>
                  <a:lnTo>
                    <a:pt x="5886" y="5045"/>
                  </a:lnTo>
                  <a:lnTo>
                    <a:pt x="5838" y="5146"/>
                  </a:lnTo>
                  <a:lnTo>
                    <a:pt x="5957" y="5137"/>
                  </a:lnTo>
                  <a:lnTo>
                    <a:pt x="6124" y="5052"/>
                  </a:lnTo>
                  <a:lnTo>
                    <a:pt x="6169" y="5013"/>
                  </a:lnTo>
                  <a:lnTo>
                    <a:pt x="6255" y="4907"/>
                  </a:lnTo>
                  <a:lnTo>
                    <a:pt x="6360" y="4819"/>
                  </a:lnTo>
                  <a:lnTo>
                    <a:pt x="6456" y="4809"/>
                  </a:lnTo>
                  <a:lnTo>
                    <a:pt x="6471" y="4885"/>
                  </a:lnTo>
                  <a:lnTo>
                    <a:pt x="6300" y="5020"/>
                  </a:lnTo>
                  <a:lnTo>
                    <a:pt x="6225" y="5117"/>
                  </a:lnTo>
                  <a:lnTo>
                    <a:pt x="6422" y="5178"/>
                  </a:lnTo>
                  <a:lnTo>
                    <a:pt x="6543" y="5164"/>
                  </a:lnTo>
                  <a:lnTo>
                    <a:pt x="6554" y="5067"/>
                  </a:lnTo>
                  <a:lnTo>
                    <a:pt x="6715" y="4946"/>
                  </a:lnTo>
                  <a:lnTo>
                    <a:pt x="6759" y="4846"/>
                  </a:lnTo>
                  <a:lnTo>
                    <a:pt x="6884" y="4695"/>
                  </a:lnTo>
                  <a:lnTo>
                    <a:pt x="6954" y="4784"/>
                  </a:lnTo>
                  <a:lnTo>
                    <a:pt x="7124" y="4708"/>
                  </a:lnTo>
                  <a:lnTo>
                    <a:pt x="7199" y="4654"/>
                  </a:lnTo>
                  <a:lnTo>
                    <a:pt x="7286" y="4525"/>
                  </a:lnTo>
                  <a:lnTo>
                    <a:pt x="7408" y="4466"/>
                  </a:lnTo>
                  <a:lnTo>
                    <a:pt x="7388" y="4378"/>
                  </a:lnTo>
                  <a:lnTo>
                    <a:pt x="7465" y="4370"/>
                  </a:lnTo>
                  <a:lnTo>
                    <a:pt x="7565" y="4304"/>
                  </a:lnTo>
                  <a:lnTo>
                    <a:pt x="7683" y="4205"/>
                  </a:lnTo>
                  <a:lnTo>
                    <a:pt x="7627" y="4159"/>
                  </a:lnTo>
                  <a:lnTo>
                    <a:pt x="7611" y="4069"/>
                  </a:lnTo>
                  <a:lnTo>
                    <a:pt x="7719" y="4082"/>
                  </a:lnTo>
                  <a:lnTo>
                    <a:pt x="7925" y="4026"/>
                  </a:lnTo>
                  <a:lnTo>
                    <a:pt x="7904" y="3914"/>
                  </a:lnTo>
                  <a:lnTo>
                    <a:pt x="7788" y="3856"/>
                  </a:lnTo>
                  <a:lnTo>
                    <a:pt x="7909" y="3840"/>
                  </a:lnTo>
                  <a:lnTo>
                    <a:pt x="7999" y="3887"/>
                  </a:lnTo>
                  <a:lnTo>
                    <a:pt x="8011" y="3776"/>
                  </a:lnTo>
                  <a:lnTo>
                    <a:pt x="7971" y="3722"/>
                  </a:lnTo>
                  <a:lnTo>
                    <a:pt x="7847" y="3659"/>
                  </a:lnTo>
                  <a:lnTo>
                    <a:pt x="7678" y="3639"/>
                  </a:lnTo>
                  <a:close/>
                  <a:moveTo>
                    <a:pt x="8947" y="3680"/>
                  </a:moveTo>
                  <a:lnTo>
                    <a:pt x="8893" y="3686"/>
                  </a:lnTo>
                  <a:lnTo>
                    <a:pt x="8893" y="3739"/>
                  </a:lnTo>
                  <a:lnTo>
                    <a:pt x="8943" y="3769"/>
                  </a:lnTo>
                  <a:lnTo>
                    <a:pt x="9020" y="3759"/>
                  </a:lnTo>
                  <a:lnTo>
                    <a:pt x="9042" y="3749"/>
                  </a:lnTo>
                  <a:lnTo>
                    <a:pt x="9075" y="3720"/>
                  </a:lnTo>
                  <a:lnTo>
                    <a:pt x="9012" y="3693"/>
                  </a:lnTo>
                  <a:lnTo>
                    <a:pt x="8947" y="3680"/>
                  </a:lnTo>
                  <a:close/>
                  <a:moveTo>
                    <a:pt x="8823" y="3700"/>
                  </a:moveTo>
                  <a:lnTo>
                    <a:pt x="8772" y="3750"/>
                  </a:lnTo>
                  <a:lnTo>
                    <a:pt x="8767" y="3764"/>
                  </a:lnTo>
                  <a:lnTo>
                    <a:pt x="8782" y="3774"/>
                  </a:lnTo>
                  <a:lnTo>
                    <a:pt x="8826" y="3764"/>
                  </a:lnTo>
                  <a:lnTo>
                    <a:pt x="8871" y="3710"/>
                  </a:lnTo>
                  <a:lnTo>
                    <a:pt x="8823" y="3700"/>
                  </a:lnTo>
                  <a:close/>
                  <a:moveTo>
                    <a:pt x="13530" y="3718"/>
                  </a:moveTo>
                  <a:lnTo>
                    <a:pt x="13491" y="3732"/>
                  </a:lnTo>
                  <a:lnTo>
                    <a:pt x="13461" y="3801"/>
                  </a:lnTo>
                  <a:lnTo>
                    <a:pt x="13503" y="3846"/>
                  </a:lnTo>
                  <a:lnTo>
                    <a:pt x="13588" y="3873"/>
                  </a:lnTo>
                  <a:lnTo>
                    <a:pt x="13593" y="3865"/>
                  </a:lnTo>
                  <a:lnTo>
                    <a:pt x="13567" y="3779"/>
                  </a:lnTo>
                  <a:lnTo>
                    <a:pt x="13530" y="3718"/>
                  </a:lnTo>
                  <a:close/>
                  <a:moveTo>
                    <a:pt x="13255" y="3752"/>
                  </a:moveTo>
                  <a:lnTo>
                    <a:pt x="13120" y="3755"/>
                  </a:lnTo>
                  <a:lnTo>
                    <a:pt x="13106" y="3899"/>
                  </a:lnTo>
                  <a:lnTo>
                    <a:pt x="13147" y="3989"/>
                  </a:lnTo>
                  <a:lnTo>
                    <a:pt x="13200" y="4030"/>
                  </a:lnTo>
                  <a:lnTo>
                    <a:pt x="13326" y="4033"/>
                  </a:lnTo>
                  <a:lnTo>
                    <a:pt x="13401" y="3942"/>
                  </a:lnTo>
                  <a:lnTo>
                    <a:pt x="13329" y="3887"/>
                  </a:lnTo>
                  <a:lnTo>
                    <a:pt x="13255" y="3752"/>
                  </a:lnTo>
                  <a:close/>
                  <a:moveTo>
                    <a:pt x="8963" y="3829"/>
                  </a:moveTo>
                  <a:lnTo>
                    <a:pt x="8878" y="3835"/>
                  </a:lnTo>
                  <a:lnTo>
                    <a:pt x="8819" y="3885"/>
                  </a:lnTo>
                  <a:lnTo>
                    <a:pt x="8801" y="3939"/>
                  </a:lnTo>
                  <a:lnTo>
                    <a:pt x="8896" y="4021"/>
                  </a:lnTo>
                  <a:lnTo>
                    <a:pt x="8928" y="4070"/>
                  </a:lnTo>
                  <a:lnTo>
                    <a:pt x="8998" y="4052"/>
                  </a:lnTo>
                  <a:lnTo>
                    <a:pt x="9121" y="4062"/>
                  </a:lnTo>
                  <a:lnTo>
                    <a:pt x="9174" y="4033"/>
                  </a:lnTo>
                  <a:lnTo>
                    <a:pt x="9233" y="4006"/>
                  </a:lnTo>
                  <a:lnTo>
                    <a:pt x="9337" y="4010"/>
                  </a:lnTo>
                  <a:lnTo>
                    <a:pt x="9363" y="3959"/>
                  </a:lnTo>
                  <a:lnTo>
                    <a:pt x="9320" y="3954"/>
                  </a:lnTo>
                  <a:lnTo>
                    <a:pt x="9325" y="3929"/>
                  </a:lnTo>
                  <a:lnTo>
                    <a:pt x="9290" y="3893"/>
                  </a:lnTo>
                  <a:lnTo>
                    <a:pt x="9233" y="3850"/>
                  </a:lnTo>
                  <a:lnTo>
                    <a:pt x="9151" y="3835"/>
                  </a:lnTo>
                  <a:lnTo>
                    <a:pt x="9079" y="3840"/>
                  </a:lnTo>
                  <a:lnTo>
                    <a:pt x="9049" y="3885"/>
                  </a:lnTo>
                  <a:lnTo>
                    <a:pt x="9020" y="3850"/>
                  </a:lnTo>
                  <a:lnTo>
                    <a:pt x="8963" y="3829"/>
                  </a:lnTo>
                  <a:close/>
                  <a:moveTo>
                    <a:pt x="6128" y="3835"/>
                  </a:moveTo>
                  <a:lnTo>
                    <a:pt x="6077" y="3850"/>
                  </a:lnTo>
                  <a:lnTo>
                    <a:pt x="6052" y="3897"/>
                  </a:lnTo>
                  <a:lnTo>
                    <a:pt x="6106" y="3974"/>
                  </a:lnTo>
                  <a:lnTo>
                    <a:pt x="6136" y="3974"/>
                  </a:lnTo>
                  <a:lnTo>
                    <a:pt x="6176" y="3883"/>
                  </a:lnTo>
                  <a:lnTo>
                    <a:pt x="6128" y="3835"/>
                  </a:lnTo>
                  <a:close/>
                  <a:moveTo>
                    <a:pt x="8511" y="3846"/>
                  </a:moveTo>
                  <a:lnTo>
                    <a:pt x="8468" y="3907"/>
                  </a:lnTo>
                  <a:lnTo>
                    <a:pt x="8421" y="3951"/>
                  </a:lnTo>
                  <a:lnTo>
                    <a:pt x="8399" y="4055"/>
                  </a:lnTo>
                  <a:lnTo>
                    <a:pt x="8314" y="4139"/>
                  </a:lnTo>
                  <a:lnTo>
                    <a:pt x="8386" y="4242"/>
                  </a:lnTo>
                  <a:lnTo>
                    <a:pt x="8429" y="4245"/>
                  </a:lnTo>
                  <a:lnTo>
                    <a:pt x="8443" y="4186"/>
                  </a:lnTo>
                  <a:lnTo>
                    <a:pt x="8483" y="4186"/>
                  </a:lnTo>
                  <a:lnTo>
                    <a:pt x="8520" y="4237"/>
                  </a:lnTo>
                  <a:lnTo>
                    <a:pt x="8585" y="4259"/>
                  </a:lnTo>
                  <a:lnTo>
                    <a:pt x="8620" y="4311"/>
                  </a:lnTo>
                  <a:lnTo>
                    <a:pt x="8674" y="4343"/>
                  </a:lnTo>
                  <a:lnTo>
                    <a:pt x="8769" y="4326"/>
                  </a:lnTo>
                  <a:lnTo>
                    <a:pt x="8794" y="4348"/>
                  </a:lnTo>
                  <a:lnTo>
                    <a:pt x="8828" y="4311"/>
                  </a:lnTo>
                  <a:lnTo>
                    <a:pt x="8824" y="4397"/>
                  </a:lnTo>
                  <a:lnTo>
                    <a:pt x="8858" y="4415"/>
                  </a:lnTo>
                  <a:lnTo>
                    <a:pt x="8878" y="4473"/>
                  </a:lnTo>
                  <a:lnTo>
                    <a:pt x="9020" y="4518"/>
                  </a:lnTo>
                  <a:lnTo>
                    <a:pt x="9067" y="4557"/>
                  </a:lnTo>
                  <a:lnTo>
                    <a:pt x="9174" y="4609"/>
                  </a:lnTo>
                  <a:lnTo>
                    <a:pt x="9178" y="4560"/>
                  </a:lnTo>
                  <a:lnTo>
                    <a:pt x="9218" y="4579"/>
                  </a:lnTo>
                  <a:lnTo>
                    <a:pt x="9251" y="4629"/>
                  </a:lnTo>
                  <a:lnTo>
                    <a:pt x="9332" y="4675"/>
                  </a:lnTo>
                  <a:lnTo>
                    <a:pt x="9382" y="4671"/>
                  </a:lnTo>
                  <a:lnTo>
                    <a:pt x="9432" y="4632"/>
                  </a:lnTo>
                  <a:lnTo>
                    <a:pt x="9457" y="4590"/>
                  </a:lnTo>
                  <a:lnTo>
                    <a:pt x="9475" y="4540"/>
                  </a:lnTo>
                  <a:lnTo>
                    <a:pt x="9494" y="4501"/>
                  </a:lnTo>
                  <a:lnTo>
                    <a:pt x="9512" y="4462"/>
                  </a:lnTo>
                  <a:lnTo>
                    <a:pt x="9494" y="4407"/>
                  </a:lnTo>
                  <a:lnTo>
                    <a:pt x="9516" y="4400"/>
                  </a:lnTo>
                  <a:lnTo>
                    <a:pt x="9526" y="4345"/>
                  </a:lnTo>
                  <a:lnTo>
                    <a:pt x="9519" y="4309"/>
                  </a:lnTo>
                  <a:lnTo>
                    <a:pt x="9501" y="4281"/>
                  </a:lnTo>
                  <a:lnTo>
                    <a:pt x="9412" y="4245"/>
                  </a:lnTo>
                  <a:lnTo>
                    <a:pt x="9470" y="4235"/>
                  </a:lnTo>
                  <a:lnTo>
                    <a:pt x="9491" y="4215"/>
                  </a:lnTo>
                  <a:lnTo>
                    <a:pt x="9440" y="4171"/>
                  </a:lnTo>
                  <a:lnTo>
                    <a:pt x="9435" y="4126"/>
                  </a:lnTo>
                  <a:lnTo>
                    <a:pt x="9442" y="4102"/>
                  </a:lnTo>
                  <a:lnTo>
                    <a:pt x="9430" y="4063"/>
                  </a:lnTo>
                  <a:lnTo>
                    <a:pt x="9372" y="4047"/>
                  </a:lnTo>
                  <a:lnTo>
                    <a:pt x="9308" y="4055"/>
                  </a:lnTo>
                  <a:lnTo>
                    <a:pt x="9229" y="4052"/>
                  </a:lnTo>
                  <a:lnTo>
                    <a:pt x="9151" y="4075"/>
                  </a:lnTo>
                  <a:lnTo>
                    <a:pt x="9119" y="4159"/>
                  </a:lnTo>
                  <a:lnTo>
                    <a:pt x="9075" y="4210"/>
                  </a:lnTo>
                  <a:lnTo>
                    <a:pt x="9029" y="4159"/>
                  </a:lnTo>
                  <a:lnTo>
                    <a:pt x="9057" y="4144"/>
                  </a:lnTo>
                  <a:lnTo>
                    <a:pt x="9097" y="4079"/>
                  </a:lnTo>
                  <a:lnTo>
                    <a:pt x="9005" y="4069"/>
                  </a:lnTo>
                  <a:lnTo>
                    <a:pt x="8920" y="4089"/>
                  </a:lnTo>
                  <a:lnTo>
                    <a:pt x="8864" y="4069"/>
                  </a:lnTo>
                  <a:lnTo>
                    <a:pt x="8849" y="4011"/>
                  </a:lnTo>
                  <a:lnTo>
                    <a:pt x="8798" y="3973"/>
                  </a:lnTo>
                  <a:lnTo>
                    <a:pt x="8741" y="4011"/>
                  </a:lnTo>
                  <a:lnTo>
                    <a:pt x="8612" y="4030"/>
                  </a:lnTo>
                  <a:lnTo>
                    <a:pt x="8726" y="3964"/>
                  </a:lnTo>
                  <a:lnTo>
                    <a:pt x="8724" y="3944"/>
                  </a:lnTo>
                  <a:lnTo>
                    <a:pt x="8597" y="3930"/>
                  </a:lnTo>
                  <a:lnTo>
                    <a:pt x="8592" y="3863"/>
                  </a:lnTo>
                  <a:lnTo>
                    <a:pt x="8511" y="3846"/>
                  </a:lnTo>
                  <a:close/>
                  <a:moveTo>
                    <a:pt x="18204" y="3954"/>
                  </a:moveTo>
                  <a:lnTo>
                    <a:pt x="18083" y="3957"/>
                  </a:lnTo>
                  <a:lnTo>
                    <a:pt x="18163" y="4077"/>
                  </a:lnTo>
                  <a:lnTo>
                    <a:pt x="18257" y="4149"/>
                  </a:lnTo>
                  <a:lnTo>
                    <a:pt x="18373" y="4180"/>
                  </a:lnTo>
                  <a:lnTo>
                    <a:pt x="18540" y="4306"/>
                  </a:lnTo>
                  <a:lnTo>
                    <a:pt x="18612" y="4388"/>
                  </a:lnTo>
                  <a:lnTo>
                    <a:pt x="18796" y="4609"/>
                  </a:lnTo>
                  <a:lnTo>
                    <a:pt x="18779" y="4659"/>
                  </a:lnTo>
                  <a:lnTo>
                    <a:pt x="19017" y="4882"/>
                  </a:lnTo>
                  <a:lnTo>
                    <a:pt x="19047" y="4998"/>
                  </a:lnTo>
                  <a:lnTo>
                    <a:pt x="19164" y="5255"/>
                  </a:lnTo>
                  <a:lnTo>
                    <a:pt x="19265" y="5388"/>
                  </a:lnTo>
                  <a:lnTo>
                    <a:pt x="19355" y="5546"/>
                  </a:lnTo>
                  <a:lnTo>
                    <a:pt x="19437" y="5654"/>
                  </a:lnTo>
                  <a:lnTo>
                    <a:pt x="19501" y="5796"/>
                  </a:lnTo>
                  <a:lnTo>
                    <a:pt x="19556" y="5792"/>
                  </a:lnTo>
                  <a:lnTo>
                    <a:pt x="19561" y="5733"/>
                  </a:lnTo>
                  <a:lnTo>
                    <a:pt x="19657" y="5831"/>
                  </a:lnTo>
                  <a:lnTo>
                    <a:pt x="19675" y="5797"/>
                  </a:lnTo>
                  <a:lnTo>
                    <a:pt x="19610" y="5684"/>
                  </a:lnTo>
                  <a:lnTo>
                    <a:pt x="19421" y="5481"/>
                  </a:lnTo>
                  <a:lnTo>
                    <a:pt x="19387" y="5557"/>
                  </a:lnTo>
                  <a:lnTo>
                    <a:pt x="19339" y="5410"/>
                  </a:lnTo>
                  <a:lnTo>
                    <a:pt x="19241" y="5235"/>
                  </a:lnTo>
                  <a:lnTo>
                    <a:pt x="19141" y="5009"/>
                  </a:lnTo>
                  <a:lnTo>
                    <a:pt x="19213" y="5052"/>
                  </a:lnTo>
                  <a:lnTo>
                    <a:pt x="19216" y="4993"/>
                  </a:lnTo>
                  <a:lnTo>
                    <a:pt x="19032" y="4754"/>
                  </a:lnTo>
                  <a:lnTo>
                    <a:pt x="18928" y="4542"/>
                  </a:lnTo>
                  <a:lnTo>
                    <a:pt x="18806" y="4368"/>
                  </a:lnTo>
                  <a:lnTo>
                    <a:pt x="18706" y="4271"/>
                  </a:lnTo>
                  <a:lnTo>
                    <a:pt x="18666" y="4265"/>
                  </a:lnTo>
                  <a:lnTo>
                    <a:pt x="18562" y="4183"/>
                  </a:lnTo>
                  <a:lnTo>
                    <a:pt x="18455" y="4138"/>
                  </a:lnTo>
                  <a:lnTo>
                    <a:pt x="18292" y="3991"/>
                  </a:lnTo>
                  <a:lnTo>
                    <a:pt x="18204" y="3954"/>
                  </a:lnTo>
                  <a:close/>
                  <a:moveTo>
                    <a:pt x="7830" y="4079"/>
                  </a:moveTo>
                  <a:lnTo>
                    <a:pt x="7721" y="4119"/>
                  </a:lnTo>
                  <a:lnTo>
                    <a:pt x="7706" y="4132"/>
                  </a:lnTo>
                  <a:lnTo>
                    <a:pt x="7713" y="4181"/>
                  </a:lnTo>
                  <a:lnTo>
                    <a:pt x="7693" y="4228"/>
                  </a:lnTo>
                  <a:lnTo>
                    <a:pt x="7674" y="4276"/>
                  </a:lnTo>
                  <a:lnTo>
                    <a:pt x="7723" y="4272"/>
                  </a:lnTo>
                  <a:lnTo>
                    <a:pt x="7842" y="4201"/>
                  </a:lnTo>
                  <a:lnTo>
                    <a:pt x="7894" y="4107"/>
                  </a:lnTo>
                  <a:lnTo>
                    <a:pt x="7890" y="4085"/>
                  </a:lnTo>
                  <a:lnTo>
                    <a:pt x="7830" y="4079"/>
                  </a:lnTo>
                  <a:close/>
                  <a:moveTo>
                    <a:pt x="5955" y="4084"/>
                  </a:moveTo>
                  <a:lnTo>
                    <a:pt x="5902" y="4104"/>
                  </a:lnTo>
                  <a:lnTo>
                    <a:pt x="5876" y="4136"/>
                  </a:lnTo>
                  <a:lnTo>
                    <a:pt x="5950" y="4158"/>
                  </a:lnTo>
                  <a:lnTo>
                    <a:pt x="5989" y="4138"/>
                  </a:lnTo>
                  <a:lnTo>
                    <a:pt x="6002" y="4109"/>
                  </a:lnTo>
                  <a:lnTo>
                    <a:pt x="5963" y="4085"/>
                  </a:lnTo>
                  <a:lnTo>
                    <a:pt x="5955" y="4084"/>
                  </a:lnTo>
                  <a:close/>
                  <a:moveTo>
                    <a:pt x="6794" y="4237"/>
                  </a:moveTo>
                  <a:lnTo>
                    <a:pt x="6707" y="4254"/>
                  </a:lnTo>
                  <a:lnTo>
                    <a:pt x="6697" y="4319"/>
                  </a:lnTo>
                  <a:lnTo>
                    <a:pt x="6737" y="4353"/>
                  </a:lnTo>
                  <a:lnTo>
                    <a:pt x="6757" y="4358"/>
                  </a:lnTo>
                  <a:lnTo>
                    <a:pt x="6831" y="4353"/>
                  </a:lnTo>
                  <a:lnTo>
                    <a:pt x="6889" y="4306"/>
                  </a:lnTo>
                  <a:lnTo>
                    <a:pt x="6881" y="4257"/>
                  </a:lnTo>
                  <a:lnTo>
                    <a:pt x="6794" y="4237"/>
                  </a:lnTo>
                  <a:close/>
                  <a:moveTo>
                    <a:pt x="8572" y="4403"/>
                  </a:moveTo>
                  <a:lnTo>
                    <a:pt x="8483" y="4476"/>
                  </a:lnTo>
                  <a:lnTo>
                    <a:pt x="8418" y="4621"/>
                  </a:lnTo>
                  <a:lnTo>
                    <a:pt x="8416" y="4553"/>
                  </a:lnTo>
                  <a:lnTo>
                    <a:pt x="8372" y="4466"/>
                  </a:lnTo>
                  <a:lnTo>
                    <a:pt x="8248" y="4530"/>
                  </a:lnTo>
                  <a:lnTo>
                    <a:pt x="8185" y="4575"/>
                  </a:lnTo>
                  <a:lnTo>
                    <a:pt x="8190" y="4664"/>
                  </a:lnTo>
                  <a:lnTo>
                    <a:pt x="8193" y="4762"/>
                  </a:lnTo>
                  <a:lnTo>
                    <a:pt x="8181" y="4843"/>
                  </a:lnTo>
                  <a:lnTo>
                    <a:pt x="8083" y="4964"/>
                  </a:lnTo>
                  <a:lnTo>
                    <a:pt x="8007" y="4981"/>
                  </a:lnTo>
                  <a:lnTo>
                    <a:pt x="7942" y="5047"/>
                  </a:lnTo>
                  <a:lnTo>
                    <a:pt x="7760" y="5146"/>
                  </a:lnTo>
                  <a:lnTo>
                    <a:pt x="7642" y="5215"/>
                  </a:lnTo>
                  <a:lnTo>
                    <a:pt x="7581" y="5262"/>
                  </a:lnTo>
                  <a:lnTo>
                    <a:pt x="7406" y="5259"/>
                  </a:lnTo>
                  <a:lnTo>
                    <a:pt x="7370" y="5312"/>
                  </a:lnTo>
                  <a:lnTo>
                    <a:pt x="7403" y="5353"/>
                  </a:lnTo>
                  <a:lnTo>
                    <a:pt x="7353" y="5417"/>
                  </a:lnTo>
                  <a:lnTo>
                    <a:pt x="7262" y="5541"/>
                  </a:lnTo>
                  <a:lnTo>
                    <a:pt x="7284" y="5422"/>
                  </a:lnTo>
                  <a:lnTo>
                    <a:pt x="7273" y="5376"/>
                  </a:lnTo>
                  <a:lnTo>
                    <a:pt x="7177" y="5388"/>
                  </a:lnTo>
                  <a:lnTo>
                    <a:pt x="7060" y="5430"/>
                  </a:lnTo>
                  <a:lnTo>
                    <a:pt x="7015" y="5516"/>
                  </a:lnTo>
                  <a:lnTo>
                    <a:pt x="7050" y="5555"/>
                  </a:lnTo>
                  <a:lnTo>
                    <a:pt x="7082" y="5575"/>
                  </a:lnTo>
                  <a:lnTo>
                    <a:pt x="7159" y="5610"/>
                  </a:lnTo>
                  <a:lnTo>
                    <a:pt x="7021" y="5652"/>
                  </a:lnTo>
                  <a:lnTo>
                    <a:pt x="6944" y="5659"/>
                  </a:lnTo>
                  <a:lnTo>
                    <a:pt x="6861" y="5600"/>
                  </a:lnTo>
                  <a:lnTo>
                    <a:pt x="6650" y="5619"/>
                  </a:lnTo>
                  <a:lnTo>
                    <a:pt x="6598" y="5681"/>
                  </a:lnTo>
                  <a:lnTo>
                    <a:pt x="6469" y="5708"/>
                  </a:lnTo>
                  <a:lnTo>
                    <a:pt x="6333" y="5860"/>
                  </a:lnTo>
                  <a:lnTo>
                    <a:pt x="6186" y="5934"/>
                  </a:lnTo>
                  <a:lnTo>
                    <a:pt x="6087" y="6014"/>
                  </a:lnTo>
                  <a:lnTo>
                    <a:pt x="5915" y="6230"/>
                  </a:lnTo>
                  <a:lnTo>
                    <a:pt x="5773" y="6358"/>
                  </a:lnTo>
                  <a:lnTo>
                    <a:pt x="5707" y="6474"/>
                  </a:lnTo>
                  <a:lnTo>
                    <a:pt x="5756" y="6620"/>
                  </a:lnTo>
                  <a:lnTo>
                    <a:pt x="5671" y="6802"/>
                  </a:lnTo>
                  <a:lnTo>
                    <a:pt x="5722" y="6900"/>
                  </a:lnTo>
                  <a:lnTo>
                    <a:pt x="5888" y="6839"/>
                  </a:lnTo>
                  <a:lnTo>
                    <a:pt x="6029" y="6789"/>
                  </a:lnTo>
                  <a:lnTo>
                    <a:pt x="6138" y="6686"/>
                  </a:lnTo>
                  <a:lnTo>
                    <a:pt x="6312" y="6715"/>
                  </a:lnTo>
                  <a:lnTo>
                    <a:pt x="6429" y="6681"/>
                  </a:lnTo>
                  <a:lnTo>
                    <a:pt x="6539" y="6612"/>
                  </a:lnTo>
                  <a:lnTo>
                    <a:pt x="6662" y="6602"/>
                  </a:lnTo>
                  <a:lnTo>
                    <a:pt x="6744" y="6662"/>
                  </a:lnTo>
                  <a:lnTo>
                    <a:pt x="6826" y="6713"/>
                  </a:lnTo>
                  <a:lnTo>
                    <a:pt x="6856" y="6747"/>
                  </a:lnTo>
                  <a:lnTo>
                    <a:pt x="7036" y="6789"/>
                  </a:lnTo>
                  <a:lnTo>
                    <a:pt x="7244" y="6743"/>
                  </a:lnTo>
                  <a:lnTo>
                    <a:pt x="7339" y="6750"/>
                  </a:lnTo>
                  <a:lnTo>
                    <a:pt x="7380" y="6804"/>
                  </a:lnTo>
                  <a:lnTo>
                    <a:pt x="7544" y="6901"/>
                  </a:lnTo>
                  <a:lnTo>
                    <a:pt x="7763" y="6925"/>
                  </a:lnTo>
                  <a:lnTo>
                    <a:pt x="7991" y="6923"/>
                  </a:lnTo>
                  <a:lnTo>
                    <a:pt x="7942" y="6861"/>
                  </a:lnTo>
                  <a:lnTo>
                    <a:pt x="7845" y="6747"/>
                  </a:lnTo>
                  <a:lnTo>
                    <a:pt x="7964" y="6730"/>
                  </a:lnTo>
                  <a:lnTo>
                    <a:pt x="8046" y="6632"/>
                  </a:lnTo>
                  <a:lnTo>
                    <a:pt x="8012" y="6752"/>
                  </a:lnTo>
                  <a:lnTo>
                    <a:pt x="7989" y="6831"/>
                  </a:lnTo>
                  <a:lnTo>
                    <a:pt x="8088" y="6876"/>
                  </a:lnTo>
                  <a:lnTo>
                    <a:pt x="8180" y="6757"/>
                  </a:lnTo>
                  <a:lnTo>
                    <a:pt x="8213" y="6630"/>
                  </a:lnTo>
                  <a:lnTo>
                    <a:pt x="8198" y="6550"/>
                  </a:lnTo>
                  <a:lnTo>
                    <a:pt x="8255" y="6535"/>
                  </a:lnTo>
                  <a:lnTo>
                    <a:pt x="8270" y="6657"/>
                  </a:lnTo>
                  <a:lnTo>
                    <a:pt x="8329" y="6600"/>
                  </a:lnTo>
                  <a:lnTo>
                    <a:pt x="8377" y="6471"/>
                  </a:lnTo>
                  <a:lnTo>
                    <a:pt x="8426" y="6518"/>
                  </a:lnTo>
                  <a:lnTo>
                    <a:pt x="8498" y="6545"/>
                  </a:lnTo>
                  <a:lnTo>
                    <a:pt x="8556" y="6509"/>
                  </a:lnTo>
                  <a:lnTo>
                    <a:pt x="8570" y="6420"/>
                  </a:lnTo>
                  <a:lnTo>
                    <a:pt x="8655" y="6479"/>
                  </a:lnTo>
                  <a:lnTo>
                    <a:pt x="8726" y="6329"/>
                  </a:lnTo>
                  <a:lnTo>
                    <a:pt x="8772" y="6348"/>
                  </a:lnTo>
                  <a:lnTo>
                    <a:pt x="8878" y="6232"/>
                  </a:lnTo>
                  <a:lnTo>
                    <a:pt x="8895" y="6115"/>
                  </a:lnTo>
                  <a:lnTo>
                    <a:pt x="8985" y="6119"/>
                  </a:lnTo>
                  <a:lnTo>
                    <a:pt x="9035" y="6152"/>
                  </a:lnTo>
                  <a:lnTo>
                    <a:pt x="9087" y="6040"/>
                  </a:lnTo>
                  <a:lnTo>
                    <a:pt x="9234" y="5898"/>
                  </a:lnTo>
                  <a:lnTo>
                    <a:pt x="9342" y="5834"/>
                  </a:lnTo>
                  <a:lnTo>
                    <a:pt x="9464" y="5765"/>
                  </a:lnTo>
                  <a:lnTo>
                    <a:pt x="9419" y="5716"/>
                  </a:lnTo>
                  <a:lnTo>
                    <a:pt x="9512" y="5753"/>
                  </a:lnTo>
                  <a:lnTo>
                    <a:pt x="9554" y="5735"/>
                  </a:lnTo>
                  <a:lnTo>
                    <a:pt x="9732" y="5706"/>
                  </a:lnTo>
                  <a:lnTo>
                    <a:pt x="9770" y="5641"/>
                  </a:lnTo>
                  <a:lnTo>
                    <a:pt x="9733" y="5572"/>
                  </a:lnTo>
                  <a:lnTo>
                    <a:pt x="9589" y="5543"/>
                  </a:lnTo>
                  <a:lnTo>
                    <a:pt x="9491" y="5541"/>
                  </a:lnTo>
                  <a:lnTo>
                    <a:pt x="9593" y="5494"/>
                  </a:lnTo>
                  <a:lnTo>
                    <a:pt x="9629" y="5440"/>
                  </a:lnTo>
                  <a:lnTo>
                    <a:pt x="9552" y="5442"/>
                  </a:lnTo>
                  <a:lnTo>
                    <a:pt x="9558" y="5353"/>
                  </a:lnTo>
                  <a:lnTo>
                    <a:pt x="9489" y="5301"/>
                  </a:lnTo>
                  <a:lnTo>
                    <a:pt x="9511" y="5274"/>
                  </a:lnTo>
                  <a:lnTo>
                    <a:pt x="9603" y="5358"/>
                  </a:lnTo>
                  <a:lnTo>
                    <a:pt x="9668" y="5415"/>
                  </a:lnTo>
                  <a:lnTo>
                    <a:pt x="9752" y="5398"/>
                  </a:lnTo>
                  <a:lnTo>
                    <a:pt x="9777" y="5222"/>
                  </a:lnTo>
                  <a:lnTo>
                    <a:pt x="9708" y="5094"/>
                  </a:lnTo>
                  <a:lnTo>
                    <a:pt x="9660" y="5047"/>
                  </a:lnTo>
                  <a:lnTo>
                    <a:pt x="9586" y="5053"/>
                  </a:lnTo>
                  <a:lnTo>
                    <a:pt x="9566" y="4991"/>
                  </a:lnTo>
                  <a:lnTo>
                    <a:pt x="9437" y="4966"/>
                  </a:lnTo>
                  <a:lnTo>
                    <a:pt x="9358" y="4988"/>
                  </a:lnTo>
                  <a:lnTo>
                    <a:pt x="9281" y="5070"/>
                  </a:lnTo>
                  <a:lnTo>
                    <a:pt x="9323" y="5006"/>
                  </a:lnTo>
                  <a:lnTo>
                    <a:pt x="9326" y="4972"/>
                  </a:lnTo>
                  <a:lnTo>
                    <a:pt x="9380" y="4905"/>
                  </a:lnTo>
                  <a:lnTo>
                    <a:pt x="9266" y="4875"/>
                  </a:lnTo>
                  <a:lnTo>
                    <a:pt x="9320" y="4839"/>
                  </a:lnTo>
                  <a:lnTo>
                    <a:pt x="9308" y="4775"/>
                  </a:lnTo>
                  <a:lnTo>
                    <a:pt x="9273" y="4715"/>
                  </a:lnTo>
                  <a:lnTo>
                    <a:pt x="9223" y="4669"/>
                  </a:lnTo>
                  <a:lnTo>
                    <a:pt x="9139" y="4686"/>
                  </a:lnTo>
                  <a:lnTo>
                    <a:pt x="9119" y="4654"/>
                  </a:lnTo>
                  <a:lnTo>
                    <a:pt x="8995" y="4577"/>
                  </a:lnTo>
                  <a:lnTo>
                    <a:pt x="8923" y="4557"/>
                  </a:lnTo>
                  <a:lnTo>
                    <a:pt x="8851" y="4632"/>
                  </a:lnTo>
                  <a:lnTo>
                    <a:pt x="8786" y="4626"/>
                  </a:lnTo>
                  <a:lnTo>
                    <a:pt x="8707" y="4525"/>
                  </a:lnTo>
                  <a:lnTo>
                    <a:pt x="8640" y="4410"/>
                  </a:lnTo>
                  <a:lnTo>
                    <a:pt x="8572" y="4403"/>
                  </a:lnTo>
                  <a:close/>
                  <a:moveTo>
                    <a:pt x="12817" y="5065"/>
                  </a:moveTo>
                  <a:lnTo>
                    <a:pt x="12695" y="5107"/>
                  </a:lnTo>
                  <a:lnTo>
                    <a:pt x="12676" y="5124"/>
                  </a:lnTo>
                  <a:lnTo>
                    <a:pt x="12690" y="5154"/>
                  </a:lnTo>
                  <a:lnTo>
                    <a:pt x="12900" y="5292"/>
                  </a:lnTo>
                  <a:lnTo>
                    <a:pt x="12887" y="5095"/>
                  </a:lnTo>
                  <a:lnTo>
                    <a:pt x="12817" y="5065"/>
                  </a:lnTo>
                  <a:close/>
                  <a:moveTo>
                    <a:pt x="19206" y="5090"/>
                  </a:moveTo>
                  <a:lnTo>
                    <a:pt x="19218" y="5166"/>
                  </a:lnTo>
                  <a:lnTo>
                    <a:pt x="19278" y="5243"/>
                  </a:lnTo>
                  <a:lnTo>
                    <a:pt x="19292" y="5306"/>
                  </a:lnTo>
                  <a:lnTo>
                    <a:pt x="19374" y="5413"/>
                  </a:lnTo>
                  <a:lnTo>
                    <a:pt x="19421" y="5447"/>
                  </a:lnTo>
                  <a:lnTo>
                    <a:pt x="19421" y="5385"/>
                  </a:lnTo>
                  <a:lnTo>
                    <a:pt x="19352" y="5312"/>
                  </a:lnTo>
                  <a:lnTo>
                    <a:pt x="19307" y="5233"/>
                  </a:lnTo>
                  <a:lnTo>
                    <a:pt x="19320" y="5205"/>
                  </a:lnTo>
                  <a:lnTo>
                    <a:pt x="19233" y="5097"/>
                  </a:lnTo>
                  <a:lnTo>
                    <a:pt x="19206" y="5090"/>
                  </a:lnTo>
                  <a:close/>
                  <a:moveTo>
                    <a:pt x="12390" y="5144"/>
                  </a:moveTo>
                  <a:lnTo>
                    <a:pt x="12283" y="5153"/>
                  </a:lnTo>
                  <a:lnTo>
                    <a:pt x="12298" y="5217"/>
                  </a:lnTo>
                  <a:lnTo>
                    <a:pt x="12380" y="5331"/>
                  </a:lnTo>
                  <a:lnTo>
                    <a:pt x="12432" y="5316"/>
                  </a:lnTo>
                  <a:lnTo>
                    <a:pt x="12562" y="5355"/>
                  </a:lnTo>
                  <a:lnTo>
                    <a:pt x="12649" y="5341"/>
                  </a:lnTo>
                  <a:lnTo>
                    <a:pt x="12735" y="5284"/>
                  </a:lnTo>
                  <a:lnTo>
                    <a:pt x="12738" y="5213"/>
                  </a:lnTo>
                  <a:lnTo>
                    <a:pt x="12582" y="5149"/>
                  </a:lnTo>
                  <a:lnTo>
                    <a:pt x="12390" y="5144"/>
                  </a:lnTo>
                  <a:close/>
                  <a:moveTo>
                    <a:pt x="1548" y="5400"/>
                  </a:moveTo>
                  <a:lnTo>
                    <a:pt x="1514" y="5464"/>
                  </a:lnTo>
                  <a:lnTo>
                    <a:pt x="1491" y="5521"/>
                  </a:lnTo>
                  <a:lnTo>
                    <a:pt x="1497" y="5521"/>
                  </a:lnTo>
                  <a:lnTo>
                    <a:pt x="1472" y="5575"/>
                  </a:lnTo>
                  <a:lnTo>
                    <a:pt x="1466" y="5629"/>
                  </a:lnTo>
                  <a:lnTo>
                    <a:pt x="1405" y="5765"/>
                  </a:lnTo>
                  <a:lnTo>
                    <a:pt x="1410" y="5735"/>
                  </a:lnTo>
                  <a:lnTo>
                    <a:pt x="1377" y="5797"/>
                  </a:lnTo>
                  <a:lnTo>
                    <a:pt x="1296" y="5987"/>
                  </a:lnTo>
                  <a:lnTo>
                    <a:pt x="1266" y="6045"/>
                  </a:lnTo>
                  <a:lnTo>
                    <a:pt x="1203" y="6195"/>
                  </a:lnTo>
                  <a:lnTo>
                    <a:pt x="1178" y="6269"/>
                  </a:lnTo>
                  <a:lnTo>
                    <a:pt x="1131" y="6351"/>
                  </a:lnTo>
                  <a:lnTo>
                    <a:pt x="1096" y="6423"/>
                  </a:lnTo>
                  <a:lnTo>
                    <a:pt x="1062" y="6518"/>
                  </a:lnTo>
                  <a:lnTo>
                    <a:pt x="1029" y="6599"/>
                  </a:lnTo>
                  <a:lnTo>
                    <a:pt x="1024" y="6553"/>
                  </a:lnTo>
                  <a:lnTo>
                    <a:pt x="968" y="6745"/>
                  </a:lnTo>
                  <a:lnTo>
                    <a:pt x="937" y="6849"/>
                  </a:lnTo>
                  <a:lnTo>
                    <a:pt x="915" y="6940"/>
                  </a:lnTo>
                  <a:lnTo>
                    <a:pt x="898" y="7023"/>
                  </a:lnTo>
                  <a:lnTo>
                    <a:pt x="910" y="7019"/>
                  </a:lnTo>
                  <a:lnTo>
                    <a:pt x="962" y="6875"/>
                  </a:lnTo>
                  <a:lnTo>
                    <a:pt x="992" y="6769"/>
                  </a:lnTo>
                  <a:lnTo>
                    <a:pt x="1007" y="6753"/>
                  </a:lnTo>
                  <a:lnTo>
                    <a:pt x="1044" y="6652"/>
                  </a:lnTo>
                  <a:lnTo>
                    <a:pt x="1057" y="6607"/>
                  </a:lnTo>
                  <a:lnTo>
                    <a:pt x="1112" y="6482"/>
                  </a:lnTo>
                  <a:lnTo>
                    <a:pt x="1191" y="6312"/>
                  </a:lnTo>
                  <a:lnTo>
                    <a:pt x="1223" y="6243"/>
                  </a:lnTo>
                  <a:lnTo>
                    <a:pt x="1258" y="6125"/>
                  </a:lnTo>
                  <a:lnTo>
                    <a:pt x="1303" y="6041"/>
                  </a:lnTo>
                  <a:lnTo>
                    <a:pt x="1375" y="5886"/>
                  </a:lnTo>
                  <a:lnTo>
                    <a:pt x="1417" y="5779"/>
                  </a:lnTo>
                  <a:lnTo>
                    <a:pt x="1471" y="5658"/>
                  </a:lnTo>
                  <a:lnTo>
                    <a:pt x="1476" y="5634"/>
                  </a:lnTo>
                  <a:lnTo>
                    <a:pt x="1514" y="5541"/>
                  </a:lnTo>
                  <a:lnTo>
                    <a:pt x="1531" y="5489"/>
                  </a:lnTo>
                  <a:lnTo>
                    <a:pt x="1544" y="5445"/>
                  </a:lnTo>
                  <a:lnTo>
                    <a:pt x="1534" y="5445"/>
                  </a:lnTo>
                  <a:lnTo>
                    <a:pt x="1548" y="5400"/>
                  </a:lnTo>
                  <a:close/>
                  <a:moveTo>
                    <a:pt x="1571" y="5816"/>
                  </a:moveTo>
                  <a:lnTo>
                    <a:pt x="1537" y="5853"/>
                  </a:lnTo>
                  <a:lnTo>
                    <a:pt x="1502" y="5986"/>
                  </a:lnTo>
                  <a:lnTo>
                    <a:pt x="1524" y="5962"/>
                  </a:lnTo>
                  <a:lnTo>
                    <a:pt x="1556" y="5871"/>
                  </a:lnTo>
                  <a:lnTo>
                    <a:pt x="1571" y="5816"/>
                  </a:lnTo>
                  <a:close/>
                  <a:moveTo>
                    <a:pt x="3853" y="5900"/>
                  </a:moveTo>
                  <a:lnTo>
                    <a:pt x="3782" y="6026"/>
                  </a:lnTo>
                  <a:lnTo>
                    <a:pt x="3739" y="6178"/>
                  </a:lnTo>
                  <a:lnTo>
                    <a:pt x="3742" y="6226"/>
                  </a:lnTo>
                  <a:lnTo>
                    <a:pt x="3769" y="6210"/>
                  </a:lnTo>
                  <a:lnTo>
                    <a:pt x="3826" y="6077"/>
                  </a:lnTo>
                  <a:lnTo>
                    <a:pt x="3863" y="5930"/>
                  </a:lnTo>
                  <a:lnTo>
                    <a:pt x="3853" y="5900"/>
                  </a:lnTo>
                  <a:close/>
                  <a:moveTo>
                    <a:pt x="1537" y="5954"/>
                  </a:moveTo>
                  <a:lnTo>
                    <a:pt x="1529" y="5962"/>
                  </a:lnTo>
                  <a:lnTo>
                    <a:pt x="1479" y="6053"/>
                  </a:lnTo>
                  <a:lnTo>
                    <a:pt x="1437" y="6094"/>
                  </a:lnTo>
                  <a:lnTo>
                    <a:pt x="1419" y="6127"/>
                  </a:lnTo>
                  <a:lnTo>
                    <a:pt x="1469" y="6094"/>
                  </a:lnTo>
                  <a:lnTo>
                    <a:pt x="1537" y="5954"/>
                  </a:lnTo>
                  <a:close/>
                  <a:moveTo>
                    <a:pt x="11422" y="5959"/>
                  </a:moveTo>
                  <a:lnTo>
                    <a:pt x="11407" y="5994"/>
                  </a:lnTo>
                  <a:lnTo>
                    <a:pt x="11407" y="6038"/>
                  </a:lnTo>
                  <a:lnTo>
                    <a:pt x="11384" y="5996"/>
                  </a:lnTo>
                  <a:lnTo>
                    <a:pt x="11342" y="6011"/>
                  </a:lnTo>
                  <a:lnTo>
                    <a:pt x="11297" y="6056"/>
                  </a:lnTo>
                  <a:lnTo>
                    <a:pt x="11364" y="6043"/>
                  </a:lnTo>
                  <a:lnTo>
                    <a:pt x="11365" y="6099"/>
                  </a:lnTo>
                  <a:lnTo>
                    <a:pt x="11414" y="6127"/>
                  </a:lnTo>
                  <a:lnTo>
                    <a:pt x="11437" y="6090"/>
                  </a:lnTo>
                  <a:lnTo>
                    <a:pt x="11431" y="6062"/>
                  </a:lnTo>
                  <a:lnTo>
                    <a:pt x="11451" y="6041"/>
                  </a:lnTo>
                  <a:lnTo>
                    <a:pt x="11479" y="6006"/>
                  </a:lnTo>
                  <a:lnTo>
                    <a:pt x="11479" y="5979"/>
                  </a:lnTo>
                  <a:lnTo>
                    <a:pt x="11422" y="5959"/>
                  </a:lnTo>
                  <a:close/>
                  <a:moveTo>
                    <a:pt x="1410" y="6045"/>
                  </a:moveTo>
                  <a:lnTo>
                    <a:pt x="1373" y="6067"/>
                  </a:lnTo>
                  <a:lnTo>
                    <a:pt x="1335" y="6141"/>
                  </a:lnTo>
                  <a:lnTo>
                    <a:pt x="1281" y="6221"/>
                  </a:lnTo>
                  <a:lnTo>
                    <a:pt x="1275" y="6252"/>
                  </a:lnTo>
                  <a:lnTo>
                    <a:pt x="1317" y="6203"/>
                  </a:lnTo>
                  <a:lnTo>
                    <a:pt x="1395" y="6088"/>
                  </a:lnTo>
                  <a:lnTo>
                    <a:pt x="1410" y="6045"/>
                  </a:lnTo>
                  <a:close/>
                  <a:moveTo>
                    <a:pt x="10634" y="6112"/>
                  </a:moveTo>
                  <a:lnTo>
                    <a:pt x="10599" y="6159"/>
                  </a:lnTo>
                  <a:lnTo>
                    <a:pt x="10559" y="6115"/>
                  </a:lnTo>
                  <a:lnTo>
                    <a:pt x="10456" y="6151"/>
                  </a:lnTo>
                  <a:lnTo>
                    <a:pt x="10478" y="6233"/>
                  </a:lnTo>
                  <a:lnTo>
                    <a:pt x="10525" y="6242"/>
                  </a:lnTo>
                  <a:lnTo>
                    <a:pt x="10525" y="6289"/>
                  </a:lnTo>
                  <a:lnTo>
                    <a:pt x="10622" y="6326"/>
                  </a:lnTo>
                  <a:lnTo>
                    <a:pt x="10723" y="6309"/>
                  </a:lnTo>
                  <a:lnTo>
                    <a:pt x="10771" y="6216"/>
                  </a:lnTo>
                  <a:lnTo>
                    <a:pt x="10711" y="6157"/>
                  </a:lnTo>
                  <a:lnTo>
                    <a:pt x="10634" y="6112"/>
                  </a:lnTo>
                  <a:close/>
                  <a:moveTo>
                    <a:pt x="19462" y="6125"/>
                  </a:moveTo>
                  <a:lnTo>
                    <a:pt x="19457" y="6191"/>
                  </a:lnTo>
                  <a:lnTo>
                    <a:pt x="19486" y="6302"/>
                  </a:lnTo>
                  <a:lnTo>
                    <a:pt x="19539" y="6378"/>
                  </a:lnTo>
                  <a:lnTo>
                    <a:pt x="19551" y="6430"/>
                  </a:lnTo>
                  <a:lnTo>
                    <a:pt x="19605" y="6528"/>
                  </a:lnTo>
                  <a:lnTo>
                    <a:pt x="19653" y="6620"/>
                  </a:lnTo>
                  <a:lnTo>
                    <a:pt x="19707" y="6688"/>
                  </a:lnTo>
                  <a:lnTo>
                    <a:pt x="19794" y="6760"/>
                  </a:lnTo>
                  <a:lnTo>
                    <a:pt x="19854" y="6804"/>
                  </a:lnTo>
                  <a:lnTo>
                    <a:pt x="19851" y="6757"/>
                  </a:lnTo>
                  <a:lnTo>
                    <a:pt x="19760" y="6657"/>
                  </a:lnTo>
                  <a:lnTo>
                    <a:pt x="19707" y="6578"/>
                  </a:lnTo>
                  <a:lnTo>
                    <a:pt x="19698" y="6504"/>
                  </a:lnTo>
                  <a:lnTo>
                    <a:pt x="19683" y="6482"/>
                  </a:lnTo>
                  <a:lnTo>
                    <a:pt x="19667" y="6531"/>
                  </a:lnTo>
                  <a:lnTo>
                    <a:pt x="19610" y="6449"/>
                  </a:lnTo>
                  <a:lnTo>
                    <a:pt x="19585" y="6375"/>
                  </a:lnTo>
                  <a:lnTo>
                    <a:pt x="19531" y="6262"/>
                  </a:lnTo>
                  <a:lnTo>
                    <a:pt x="19549" y="6210"/>
                  </a:lnTo>
                  <a:lnTo>
                    <a:pt x="19486" y="6132"/>
                  </a:lnTo>
                  <a:lnTo>
                    <a:pt x="19462" y="6125"/>
                  </a:lnTo>
                  <a:close/>
                  <a:moveTo>
                    <a:pt x="3414" y="6129"/>
                  </a:moveTo>
                  <a:lnTo>
                    <a:pt x="3367" y="6179"/>
                  </a:lnTo>
                  <a:lnTo>
                    <a:pt x="3309" y="6346"/>
                  </a:lnTo>
                  <a:lnTo>
                    <a:pt x="3319" y="6381"/>
                  </a:lnTo>
                  <a:lnTo>
                    <a:pt x="3374" y="6403"/>
                  </a:lnTo>
                  <a:lnTo>
                    <a:pt x="3369" y="6306"/>
                  </a:lnTo>
                  <a:lnTo>
                    <a:pt x="3387" y="6220"/>
                  </a:lnTo>
                  <a:lnTo>
                    <a:pt x="3454" y="6147"/>
                  </a:lnTo>
                  <a:lnTo>
                    <a:pt x="3414" y="6129"/>
                  </a:lnTo>
                  <a:close/>
                  <a:moveTo>
                    <a:pt x="10314" y="6181"/>
                  </a:moveTo>
                  <a:lnTo>
                    <a:pt x="10209" y="6220"/>
                  </a:lnTo>
                  <a:lnTo>
                    <a:pt x="10195" y="6356"/>
                  </a:lnTo>
                  <a:lnTo>
                    <a:pt x="10227" y="6513"/>
                  </a:lnTo>
                  <a:lnTo>
                    <a:pt x="10272" y="6573"/>
                  </a:lnTo>
                  <a:lnTo>
                    <a:pt x="10222" y="6627"/>
                  </a:lnTo>
                  <a:lnTo>
                    <a:pt x="10286" y="6747"/>
                  </a:lnTo>
                  <a:lnTo>
                    <a:pt x="10338" y="6748"/>
                  </a:lnTo>
                  <a:lnTo>
                    <a:pt x="10383" y="6609"/>
                  </a:lnTo>
                  <a:lnTo>
                    <a:pt x="10423" y="6580"/>
                  </a:lnTo>
                  <a:lnTo>
                    <a:pt x="10463" y="6457"/>
                  </a:lnTo>
                  <a:lnTo>
                    <a:pt x="10564" y="6398"/>
                  </a:lnTo>
                  <a:lnTo>
                    <a:pt x="10466" y="6260"/>
                  </a:lnTo>
                  <a:lnTo>
                    <a:pt x="10436" y="6195"/>
                  </a:lnTo>
                  <a:lnTo>
                    <a:pt x="10388" y="6193"/>
                  </a:lnTo>
                  <a:lnTo>
                    <a:pt x="10363" y="6248"/>
                  </a:lnTo>
                  <a:lnTo>
                    <a:pt x="10316" y="6242"/>
                  </a:lnTo>
                  <a:lnTo>
                    <a:pt x="10314" y="6181"/>
                  </a:lnTo>
                  <a:close/>
                  <a:moveTo>
                    <a:pt x="12355" y="6262"/>
                  </a:moveTo>
                  <a:lnTo>
                    <a:pt x="12308" y="6324"/>
                  </a:lnTo>
                  <a:lnTo>
                    <a:pt x="12291" y="6415"/>
                  </a:lnTo>
                  <a:lnTo>
                    <a:pt x="12191" y="6513"/>
                  </a:lnTo>
                  <a:lnTo>
                    <a:pt x="12127" y="6678"/>
                  </a:lnTo>
                  <a:lnTo>
                    <a:pt x="12084" y="6804"/>
                  </a:lnTo>
                  <a:lnTo>
                    <a:pt x="12134" y="6871"/>
                  </a:lnTo>
                  <a:lnTo>
                    <a:pt x="12099" y="7058"/>
                  </a:lnTo>
                  <a:lnTo>
                    <a:pt x="12152" y="7060"/>
                  </a:lnTo>
                  <a:lnTo>
                    <a:pt x="12124" y="7238"/>
                  </a:lnTo>
                  <a:lnTo>
                    <a:pt x="12167" y="7329"/>
                  </a:lnTo>
                  <a:lnTo>
                    <a:pt x="12130" y="7385"/>
                  </a:lnTo>
                  <a:lnTo>
                    <a:pt x="12179" y="7472"/>
                  </a:lnTo>
                  <a:lnTo>
                    <a:pt x="12296" y="7477"/>
                  </a:lnTo>
                  <a:lnTo>
                    <a:pt x="12346" y="7545"/>
                  </a:lnTo>
                  <a:lnTo>
                    <a:pt x="12536" y="7487"/>
                  </a:lnTo>
                  <a:lnTo>
                    <a:pt x="12559" y="7459"/>
                  </a:lnTo>
                  <a:lnTo>
                    <a:pt x="12387" y="7373"/>
                  </a:lnTo>
                  <a:lnTo>
                    <a:pt x="12306" y="7243"/>
                  </a:lnTo>
                  <a:lnTo>
                    <a:pt x="12298" y="7053"/>
                  </a:lnTo>
                  <a:lnTo>
                    <a:pt x="12274" y="6868"/>
                  </a:lnTo>
                  <a:lnTo>
                    <a:pt x="12308" y="6652"/>
                  </a:lnTo>
                  <a:lnTo>
                    <a:pt x="12373" y="6513"/>
                  </a:lnTo>
                  <a:lnTo>
                    <a:pt x="12440" y="6358"/>
                  </a:lnTo>
                  <a:lnTo>
                    <a:pt x="12425" y="6299"/>
                  </a:lnTo>
                  <a:lnTo>
                    <a:pt x="12355" y="6262"/>
                  </a:lnTo>
                  <a:close/>
                  <a:moveTo>
                    <a:pt x="10604" y="6487"/>
                  </a:moveTo>
                  <a:lnTo>
                    <a:pt x="10523" y="6516"/>
                  </a:lnTo>
                  <a:lnTo>
                    <a:pt x="10540" y="6573"/>
                  </a:lnTo>
                  <a:lnTo>
                    <a:pt x="10508" y="6615"/>
                  </a:lnTo>
                  <a:lnTo>
                    <a:pt x="10575" y="6661"/>
                  </a:lnTo>
                  <a:lnTo>
                    <a:pt x="10669" y="6595"/>
                  </a:lnTo>
                  <a:lnTo>
                    <a:pt x="10615" y="6553"/>
                  </a:lnTo>
                  <a:lnTo>
                    <a:pt x="10604" y="6487"/>
                  </a:lnTo>
                  <a:close/>
                  <a:moveTo>
                    <a:pt x="3675" y="6531"/>
                  </a:moveTo>
                  <a:lnTo>
                    <a:pt x="3640" y="6597"/>
                  </a:lnTo>
                  <a:lnTo>
                    <a:pt x="3586" y="6561"/>
                  </a:lnTo>
                  <a:lnTo>
                    <a:pt x="3546" y="6600"/>
                  </a:lnTo>
                  <a:lnTo>
                    <a:pt x="3563" y="6804"/>
                  </a:lnTo>
                  <a:lnTo>
                    <a:pt x="3585" y="6910"/>
                  </a:lnTo>
                  <a:lnTo>
                    <a:pt x="3568" y="7029"/>
                  </a:lnTo>
                  <a:lnTo>
                    <a:pt x="3493" y="6997"/>
                  </a:lnTo>
                  <a:lnTo>
                    <a:pt x="3498" y="7063"/>
                  </a:lnTo>
                  <a:lnTo>
                    <a:pt x="3637" y="7105"/>
                  </a:lnTo>
                  <a:lnTo>
                    <a:pt x="3623" y="7146"/>
                  </a:lnTo>
                  <a:lnTo>
                    <a:pt x="3509" y="7198"/>
                  </a:lnTo>
                  <a:lnTo>
                    <a:pt x="3498" y="7284"/>
                  </a:lnTo>
                  <a:lnTo>
                    <a:pt x="3513" y="7327"/>
                  </a:lnTo>
                  <a:lnTo>
                    <a:pt x="3640" y="7289"/>
                  </a:lnTo>
                  <a:lnTo>
                    <a:pt x="3717" y="7199"/>
                  </a:lnTo>
                  <a:lnTo>
                    <a:pt x="3787" y="7139"/>
                  </a:lnTo>
                  <a:lnTo>
                    <a:pt x="3750" y="7083"/>
                  </a:lnTo>
                  <a:lnTo>
                    <a:pt x="3858" y="7050"/>
                  </a:lnTo>
                  <a:lnTo>
                    <a:pt x="3881" y="6923"/>
                  </a:lnTo>
                  <a:lnTo>
                    <a:pt x="3839" y="6898"/>
                  </a:lnTo>
                  <a:lnTo>
                    <a:pt x="3863" y="6787"/>
                  </a:lnTo>
                  <a:lnTo>
                    <a:pt x="3918" y="6792"/>
                  </a:lnTo>
                  <a:lnTo>
                    <a:pt x="3938" y="6708"/>
                  </a:lnTo>
                  <a:lnTo>
                    <a:pt x="3881" y="6671"/>
                  </a:lnTo>
                  <a:lnTo>
                    <a:pt x="4015" y="6664"/>
                  </a:lnTo>
                  <a:lnTo>
                    <a:pt x="4114" y="6664"/>
                  </a:lnTo>
                  <a:lnTo>
                    <a:pt x="4156" y="6659"/>
                  </a:lnTo>
                  <a:lnTo>
                    <a:pt x="4156" y="6612"/>
                  </a:lnTo>
                  <a:lnTo>
                    <a:pt x="4094" y="6558"/>
                  </a:lnTo>
                  <a:lnTo>
                    <a:pt x="4003" y="6543"/>
                  </a:lnTo>
                  <a:lnTo>
                    <a:pt x="3766" y="6568"/>
                  </a:lnTo>
                  <a:lnTo>
                    <a:pt x="3675" y="6531"/>
                  </a:lnTo>
                  <a:close/>
                  <a:moveTo>
                    <a:pt x="962" y="6612"/>
                  </a:moveTo>
                  <a:lnTo>
                    <a:pt x="955" y="6615"/>
                  </a:lnTo>
                  <a:lnTo>
                    <a:pt x="908" y="6728"/>
                  </a:lnTo>
                  <a:lnTo>
                    <a:pt x="875" y="6822"/>
                  </a:lnTo>
                  <a:lnTo>
                    <a:pt x="871" y="6851"/>
                  </a:lnTo>
                  <a:lnTo>
                    <a:pt x="843" y="6949"/>
                  </a:lnTo>
                  <a:lnTo>
                    <a:pt x="865" y="6900"/>
                  </a:lnTo>
                  <a:lnTo>
                    <a:pt x="900" y="6802"/>
                  </a:lnTo>
                  <a:lnTo>
                    <a:pt x="935" y="6700"/>
                  </a:lnTo>
                  <a:lnTo>
                    <a:pt x="947" y="6664"/>
                  </a:lnTo>
                  <a:lnTo>
                    <a:pt x="962" y="6612"/>
                  </a:lnTo>
                  <a:close/>
                  <a:moveTo>
                    <a:pt x="818" y="7139"/>
                  </a:moveTo>
                  <a:lnTo>
                    <a:pt x="803" y="7156"/>
                  </a:lnTo>
                  <a:lnTo>
                    <a:pt x="766" y="7262"/>
                  </a:lnTo>
                  <a:lnTo>
                    <a:pt x="761" y="7311"/>
                  </a:lnTo>
                  <a:lnTo>
                    <a:pt x="737" y="7406"/>
                  </a:lnTo>
                  <a:lnTo>
                    <a:pt x="727" y="7467"/>
                  </a:lnTo>
                  <a:lnTo>
                    <a:pt x="700" y="7580"/>
                  </a:lnTo>
                  <a:lnTo>
                    <a:pt x="682" y="7614"/>
                  </a:lnTo>
                  <a:lnTo>
                    <a:pt x="667" y="7666"/>
                  </a:lnTo>
                  <a:lnTo>
                    <a:pt x="695" y="7659"/>
                  </a:lnTo>
                  <a:lnTo>
                    <a:pt x="695" y="7693"/>
                  </a:lnTo>
                  <a:lnTo>
                    <a:pt x="677" y="7738"/>
                  </a:lnTo>
                  <a:lnTo>
                    <a:pt x="672" y="7789"/>
                  </a:lnTo>
                  <a:lnTo>
                    <a:pt x="679" y="7797"/>
                  </a:lnTo>
                  <a:lnTo>
                    <a:pt x="670" y="7849"/>
                  </a:lnTo>
                  <a:lnTo>
                    <a:pt x="664" y="7911"/>
                  </a:lnTo>
                  <a:lnTo>
                    <a:pt x="642" y="8002"/>
                  </a:lnTo>
                  <a:lnTo>
                    <a:pt x="659" y="8016"/>
                  </a:lnTo>
                  <a:lnTo>
                    <a:pt x="689" y="7910"/>
                  </a:lnTo>
                  <a:lnTo>
                    <a:pt x="700" y="7842"/>
                  </a:lnTo>
                  <a:lnTo>
                    <a:pt x="717" y="7817"/>
                  </a:lnTo>
                  <a:lnTo>
                    <a:pt x="727" y="7741"/>
                  </a:lnTo>
                  <a:lnTo>
                    <a:pt x="752" y="7681"/>
                  </a:lnTo>
                  <a:lnTo>
                    <a:pt x="757" y="7646"/>
                  </a:lnTo>
                  <a:lnTo>
                    <a:pt x="786" y="7536"/>
                  </a:lnTo>
                  <a:lnTo>
                    <a:pt x="806" y="7423"/>
                  </a:lnTo>
                  <a:lnTo>
                    <a:pt x="799" y="7422"/>
                  </a:lnTo>
                  <a:lnTo>
                    <a:pt x="833" y="7284"/>
                  </a:lnTo>
                  <a:lnTo>
                    <a:pt x="855" y="7193"/>
                  </a:lnTo>
                  <a:lnTo>
                    <a:pt x="844" y="7186"/>
                  </a:lnTo>
                  <a:lnTo>
                    <a:pt x="814" y="7290"/>
                  </a:lnTo>
                  <a:lnTo>
                    <a:pt x="793" y="7324"/>
                  </a:lnTo>
                  <a:lnTo>
                    <a:pt x="752" y="7430"/>
                  </a:lnTo>
                  <a:lnTo>
                    <a:pt x="751" y="7400"/>
                  </a:lnTo>
                  <a:lnTo>
                    <a:pt x="779" y="7284"/>
                  </a:lnTo>
                  <a:lnTo>
                    <a:pt x="818" y="7139"/>
                  </a:lnTo>
                  <a:close/>
                  <a:moveTo>
                    <a:pt x="7418" y="7376"/>
                  </a:moveTo>
                  <a:lnTo>
                    <a:pt x="7299" y="7430"/>
                  </a:lnTo>
                  <a:lnTo>
                    <a:pt x="7373" y="7565"/>
                  </a:lnTo>
                  <a:lnTo>
                    <a:pt x="7338" y="7607"/>
                  </a:lnTo>
                  <a:lnTo>
                    <a:pt x="7222" y="7545"/>
                  </a:lnTo>
                  <a:lnTo>
                    <a:pt x="7273" y="7721"/>
                  </a:lnTo>
                  <a:lnTo>
                    <a:pt x="7164" y="7731"/>
                  </a:lnTo>
                  <a:lnTo>
                    <a:pt x="7278" y="7917"/>
                  </a:lnTo>
                  <a:lnTo>
                    <a:pt x="7334" y="8004"/>
                  </a:lnTo>
                  <a:lnTo>
                    <a:pt x="7406" y="8019"/>
                  </a:lnTo>
                  <a:lnTo>
                    <a:pt x="7658" y="8051"/>
                  </a:lnTo>
                  <a:lnTo>
                    <a:pt x="7822" y="7994"/>
                  </a:lnTo>
                  <a:lnTo>
                    <a:pt x="7832" y="7842"/>
                  </a:lnTo>
                  <a:lnTo>
                    <a:pt x="7919" y="7757"/>
                  </a:lnTo>
                  <a:lnTo>
                    <a:pt x="7835" y="7677"/>
                  </a:lnTo>
                  <a:lnTo>
                    <a:pt x="7683" y="7684"/>
                  </a:lnTo>
                  <a:lnTo>
                    <a:pt x="7651" y="7588"/>
                  </a:lnTo>
                  <a:lnTo>
                    <a:pt x="7504" y="7595"/>
                  </a:lnTo>
                  <a:lnTo>
                    <a:pt x="7512" y="7428"/>
                  </a:lnTo>
                  <a:lnTo>
                    <a:pt x="7418" y="7376"/>
                  </a:lnTo>
                  <a:close/>
                  <a:moveTo>
                    <a:pt x="533" y="8076"/>
                  </a:moveTo>
                  <a:lnTo>
                    <a:pt x="503" y="8134"/>
                  </a:lnTo>
                  <a:cubicBezTo>
                    <a:pt x="468" y="8339"/>
                    <a:pt x="438" y="8523"/>
                    <a:pt x="491" y="8743"/>
                  </a:cubicBezTo>
                  <a:cubicBezTo>
                    <a:pt x="531" y="8908"/>
                    <a:pt x="531" y="8878"/>
                    <a:pt x="531" y="8878"/>
                  </a:cubicBezTo>
                  <a:cubicBezTo>
                    <a:pt x="531" y="8878"/>
                    <a:pt x="561" y="9039"/>
                    <a:pt x="593" y="8994"/>
                  </a:cubicBezTo>
                  <a:lnTo>
                    <a:pt x="623" y="8807"/>
                  </a:lnTo>
                  <a:lnTo>
                    <a:pt x="655" y="8659"/>
                  </a:lnTo>
                  <a:lnTo>
                    <a:pt x="629" y="8655"/>
                  </a:lnTo>
                  <a:lnTo>
                    <a:pt x="642" y="8480"/>
                  </a:lnTo>
                  <a:lnTo>
                    <a:pt x="613" y="8448"/>
                  </a:lnTo>
                  <a:lnTo>
                    <a:pt x="562" y="8496"/>
                  </a:lnTo>
                  <a:lnTo>
                    <a:pt x="525" y="8492"/>
                  </a:lnTo>
                  <a:lnTo>
                    <a:pt x="533" y="8413"/>
                  </a:lnTo>
                  <a:lnTo>
                    <a:pt x="558" y="8406"/>
                  </a:lnTo>
                  <a:lnTo>
                    <a:pt x="588" y="8272"/>
                  </a:lnTo>
                  <a:lnTo>
                    <a:pt x="575" y="8270"/>
                  </a:lnTo>
                  <a:lnTo>
                    <a:pt x="582" y="8147"/>
                  </a:lnTo>
                  <a:lnTo>
                    <a:pt x="560" y="8182"/>
                  </a:lnTo>
                  <a:lnTo>
                    <a:pt x="550" y="8142"/>
                  </a:lnTo>
                  <a:lnTo>
                    <a:pt x="528" y="8129"/>
                  </a:lnTo>
                  <a:lnTo>
                    <a:pt x="533" y="8076"/>
                  </a:lnTo>
                  <a:close/>
                  <a:moveTo>
                    <a:pt x="629" y="8196"/>
                  </a:moveTo>
                  <a:lnTo>
                    <a:pt x="603" y="8246"/>
                  </a:lnTo>
                  <a:lnTo>
                    <a:pt x="598" y="8329"/>
                  </a:lnTo>
                  <a:lnTo>
                    <a:pt x="592" y="8438"/>
                  </a:lnTo>
                  <a:lnTo>
                    <a:pt x="603" y="8452"/>
                  </a:lnTo>
                  <a:lnTo>
                    <a:pt x="617" y="8405"/>
                  </a:lnTo>
                  <a:lnTo>
                    <a:pt x="627" y="8322"/>
                  </a:lnTo>
                  <a:lnTo>
                    <a:pt x="637" y="8203"/>
                  </a:lnTo>
                  <a:lnTo>
                    <a:pt x="629" y="8196"/>
                  </a:lnTo>
                  <a:close/>
                  <a:moveTo>
                    <a:pt x="21143" y="8294"/>
                  </a:moveTo>
                  <a:cubicBezTo>
                    <a:pt x="21150" y="8324"/>
                    <a:pt x="21160" y="8353"/>
                    <a:pt x="21167" y="8383"/>
                  </a:cubicBezTo>
                  <a:lnTo>
                    <a:pt x="21160" y="8371"/>
                  </a:lnTo>
                  <a:lnTo>
                    <a:pt x="21150" y="8341"/>
                  </a:lnTo>
                  <a:lnTo>
                    <a:pt x="21143" y="8294"/>
                  </a:lnTo>
                  <a:close/>
                  <a:moveTo>
                    <a:pt x="21175" y="8489"/>
                  </a:moveTo>
                  <a:lnTo>
                    <a:pt x="21223" y="8698"/>
                  </a:lnTo>
                  <a:lnTo>
                    <a:pt x="21197" y="8605"/>
                  </a:lnTo>
                  <a:lnTo>
                    <a:pt x="21210" y="8694"/>
                  </a:lnTo>
                  <a:lnTo>
                    <a:pt x="21233" y="8773"/>
                  </a:lnTo>
                  <a:lnTo>
                    <a:pt x="21247" y="8841"/>
                  </a:lnTo>
                  <a:lnTo>
                    <a:pt x="21257" y="8891"/>
                  </a:lnTo>
                  <a:lnTo>
                    <a:pt x="21235" y="8812"/>
                  </a:lnTo>
                  <a:lnTo>
                    <a:pt x="21233" y="8836"/>
                  </a:lnTo>
                  <a:lnTo>
                    <a:pt x="21220" y="8755"/>
                  </a:lnTo>
                  <a:lnTo>
                    <a:pt x="21197" y="8642"/>
                  </a:lnTo>
                  <a:lnTo>
                    <a:pt x="21182" y="8597"/>
                  </a:lnTo>
                  <a:lnTo>
                    <a:pt x="21193" y="8691"/>
                  </a:lnTo>
                  <a:lnTo>
                    <a:pt x="21192" y="8750"/>
                  </a:lnTo>
                  <a:lnTo>
                    <a:pt x="21207" y="8775"/>
                  </a:lnTo>
                  <a:lnTo>
                    <a:pt x="21227" y="8839"/>
                  </a:lnTo>
                  <a:lnTo>
                    <a:pt x="21235" y="8861"/>
                  </a:lnTo>
                  <a:lnTo>
                    <a:pt x="21239" y="8943"/>
                  </a:lnTo>
                  <a:lnTo>
                    <a:pt x="21257" y="9011"/>
                  </a:lnTo>
                  <a:lnTo>
                    <a:pt x="21262" y="9098"/>
                  </a:lnTo>
                  <a:lnTo>
                    <a:pt x="21247" y="9093"/>
                  </a:lnTo>
                  <a:lnTo>
                    <a:pt x="21257" y="9147"/>
                  </a:lnTo>
                  <a:lnTo>
                    <a:pt x="21272" y="9140"/>
                  </a:lnTo>
                  <a:lnTo>
                    <a:pt x="21280" y="9049"/>
                  </a:lnTo>
                  <a:lnTo>
                    <a:pt x="21270" y="8933"/>
                  </a:lnTo>
                  <a:lnTo>
                    <a:pt x="21264" y="8889"/>
                  </a:lnTo>
                  <a:lnTo>
                    <a:pt x="21269" y="8878"/>
                  </a:lnTo>
                  <a:lnTo>
                    <a:pt x="21254" y="8799"/>
                  </a:lnTo>
                  <a:lnTo>
                    <a:pt x="21228" y="8687"/>
                  </a:lnTo>
                  <a:lnTo>
                    <a:pt x="21210" y="8600"/>
                  </a:lnTo>
                  <a:lnTo>
                    <a:pt x="21175" y="8489"/>
                  </a:lnTo>
                  <a:close/>
                  <a:moveTo>
                    <a:pt x="20899" y="8691"/>
                  </a:moveTo>
                  <a:lnTo>
                    <a:pt x="20890" y="8743"/>
                  </a:lnTo>
                  <a:lnTo>
                    <a:pt x="20905" y="8895"/>
                  </a:lnTo>
                  <a:lnTo>
                    <a:pt x="20925" y="8825"/>
                  </a:lnTo>
                  <a:lnTo>
                    <a:pt x="20922" y="8760"/>
                  </a:lnTo>
                  <a:lnTo>
                    <a:pt x="20917" y="8691"/>
                  </a:lnTo>
                  <a:lnTo>
                    <a:pt x="20899" y="8691"/>
                  </a:lnTo>
                  <a:close/>
                  <a:moveTo>
                    <a:pt x="21148" y="9029"/>
                  </a:moveTo>
                  <a:lnTo>
                    <a:pt x="21125" y="9058"/>
                  </a:lnTo>
                  <a:lnTo>
                    <a:pt x="21165" y="9139"/>
                  </a:lnTo>
                  <a:lnTo>
                    <a:pt x="21200" y="9255"/>
                  </a:lnTo>
                  <a:lnTo>
                    <a:pt x="21222" y="9347"/>
                  </a:lnTo>
                  <a:lnTo>
                    <a:pt x="21247" y="9447"/>
                  </a:lnTo>
                  <a:lnTo>
                    <a:pt x="21244" y="9352"/>
                  </a:lnTo>
                  <a:lnTo>
                    <a:pt x="21197" y="9162"/>
                  </a:lnTo>
                  <a:lnTo>
                    <a:pt x="21148" y="9029"/>
                  </a:lnTo>
                  <a:close/>
                  <a:moveTo>
                    <a:pt x="21240" y="9160"/>
                  </a:moveTo>
                  <a:lnTo>
                    <a:pt x="21279" y="9342"/>
                  </a:lnTo>
                  <a:lnTo>
                    <a:pt x="21304" y="9506"/>
                  </a:lnTo>
                  <a:lnTo>
                    <a:pt x="21324" y="9681"/>
                  </a:lnTo>
                  <a:lnTo>
                    <a:pt x="21346" y="9829"/>
                  </a:lnTo>
                  <a:lnTo>
                    <a:pt x="21314" y="9527"/>
                  </a:lnTo>
                  <a:lnTo>
                    <a:pt x="21290" y="9376"/>
                  </a:lnTo>
                  <a:lnTo>
                    <a:pt x="21267" y="9218"/>
                  </a:lnTo>
                  <a:lnTo>
                    <a:pt x="21240" y="9160"/>
                  </a:lnTo>
                  <a:close/>
                  <a:moveTo>
                    <a:pt x="7800" y="9401"/>
                  </a:moveTo>
                  <a:lnTo>
                    <a:pt x="7666" y="9502"/>
                  </a:lnTo>
                  <a:lnTo>
                    <a:pt x="7547" y="9659"/>
                  </a:lnTo>
                  <a:lnTo>
                    <a:pt x="7547" y="9768"/>
                  </a:lnTo>
                  <a:lnTo>
                    <a:pt x="7472" y="9931"/>
                  </a:lnTo>
                  <a:lnTo>
                    <a:pt x="7559" y="9878"/>
                  </a:lnTo>
                  <a:lnTo>
                    <a:pt x="7565" y="9940"/>
                  </a:lnTo>
                  <a:lnTo>
                    <a:pt x="7497" y="9997"/>
                  </a:lnTo>
                  <a:lnTo>
                    <a:pt x="7497" y="10054"/>
                  </a:lnTo>
                  <a:lnTo>
                    <a:pt x="7596" y="10140"/>
                  </a:lnTo>
                  <a:lnTo>
                    <a:pt x="7611" y="10278"/>
                  </a:lnTo>
                  <a:lnTo>
                    <a:pt x="7554" y="10371"/>
                  </a:lnTo>
                  <a:lnTo>
                    <a:pt x="7418" y="10287"/>
                  </a:lnTo>
                  <a:lnTo>
                    <a:pt x="7348" y="10388"/>
                  </a:lnTo>
                  <a:lnTo>
                    <a:pt x="7360" y="10505"/>
                  </a:lnTo>
                  <a:lnTo>
                    <a:pt x="7234" y="10507"/>
                  </a:lnTo>
                  <a:lnTo>
                    <a:pt x="7231" y="10588"/>
                  </a:lnTo>
                  <a:lnTo>
                    <a:pt x="7375" y="10694"/>
                  </a:lnTo>
                  <a:lnTo>
                    <a:pt x="7269" y="10687"/>
                  </a:lnTo>
                  <a:lnTo>
                    <a:pt x="7040" y="10788"/>
                  </a:lnTo>
                  <a:lnTo>
                    <a:pt x="7078" y="10850"/>
                  </a:lnTo>
                  <a:lnTo>
                    <a:pt x="7179" y="10822"/>
                  </a:lnTo>
                  <a:lnTo>
                    <a:pt x="7266" y="10889"/>
                  </a:lnTo>
                  <a:lnTo>
                    <a:pt x="7368" y="10842"/>
                  </a:lnTo>
                  <a:lnTo>
                    <a:pt x="7401" y="10898"/>
                  </a:lnTo>
                  <a:lnTo>
                    <a:pt x="7599" y="10930"/>
                  </a:lnTo>
                  <a:lnTo>
                    <a:pt x="7738" y="10992"/>
                  </a:lnTo>
                  <a:lnTo>
                    <a:pt x="7867" y="10938"/>
                  </a:lnTo>
                  <a:lnTo>
                    <a:pt x="7858" y="10830"/>
                  </a:lnTo>
                  <a:lnTo>
                    <a:pt x="7929" y="10800"/>
                  </a:lnTo>
                  <a:lnTo>
                    <a:pt x="7982" y="10692"/>
                  </a:lnTo>
                  <a:lnTo>
                    <a:pt x="7872" y="10610"/>
                  </a:lnTo>
                  <a:lnTo>
                    <a:pt x="7870" y="10529"/>
                  </a:lnTo>
                  <a:lnTo>
                    <a:pt x="7887" y="10305"/>
                  </a:lnTo>
                  <a:lnTo>
                    <a:pt x="7833" y="10248"/>
                  </a:lnTo>
                  <a:lnTo>
                    <a:pt x="7837" y="9987"/>
                  </a:lnTo>
                  <a:lnTo>
                    <a:pt x="7748" y="9931"/>
                  </a:lnTo>
                  <a:lnTo>
                    <a:pt x="7897" y="9815"/>
                  </a:lnTo>
                  <a:lnTo>
                    <a:pt x="7982" y="9687"/>
                  </a:lnTo>
                  <a:lnTo>
                    <a:pt x="7887" y="9642"/>
                  </a:lnTo>
                  <a:lnTo>
                    <a:pt x="7788" y="9622"/>
                  </a:lnTo>
                  <a:lnTo>
                    <a:pt x="7967" y="9484"/>
                  </a:lnTo>
                  <a:lnTo>
                    <a:pt x="7858" y="9448"/>
                  </a:lnTo>
                  <a:lnTo>
                    <a:pt x="7800" y="9401"/>
                  </a:lnTo>
                  <a:close/>
                  <a:moveTo>
                    <a:pt x="20753" y="9539"/>
                  </a:moveTo>
                  <a:lnTo>
                    <a:pt x="20740" y="9618"/>
                  </a:lnTo>
                  <a:lnTo>
                    <a:pt x="20733" y="9805"/>
                  </a:lnTo>
                  <a:lnTo>
                    <a:pt x="20748" y="9925"/>
                  </a:lnTo>
                  <a:lnTo>
                    <a:pt x="20800" y="10014"/>
                  </a:lnTo>
                  <a:lnTo>
                    <a:pt x="20838" y="9930"/>
                  </a:lnTo>
                  <a:lnTo>
                    <a:pt x="20830" y="9753"/>
                  </a:lnTo>
                  <a:lnTo>
                    <a:pt x="20800" y="9657"/>
                  </a:lnTo>
                  <a:lnTo>
                    <a:pt x="20782" y="9548"/>
                  </a:lnTo>
                  <a:lnTo>
                    <a:pt x="20753" y="9539"/>
                  </a:lnTo>
                  <a:close/>
                  <a:moveTo>
                    <a:pt x="21269" y="9553"/>
                  </a:moveTo>
                  <a:lnTo>
                    <a:pt x="21277" y="9645"/>
                  </a:lnTo>
                  <a:lnTo>
                    <a:pt x="21300" y="9729"/>
                  </a:lnTo>
                  <a:lnTo>
                    <a:pt x="21310" y="9713"/>
                  </a:lnTo>
                  <a:lnTo>
                    <a:pt x="21280" y="9554"/>
                  </a:lnTo>
                  <a:lnTo>
                    <a:pt x="21269" y="9553"/>
                  </a:lnTo>
                  <a:close/>
                  <a:moveTo>
                    <a:pt x="7279" y="9866"/>
                  </a:moveTo>
                  <a:lnTo>
                    <a:pt x="7172" y="9904"/>
                  </a:lnTo>
                  <a:lnTo>
                    <a:pt x="6983" y="9960"/>
                  </a:lnTo>
                  <a:lnTo>
                    <a:pt x="6939" y="10155"/>
                  </a:lnTo>
                  <a:lnTo>
                    <a:pt x="6772" y="10280"/>
                  </a:lnTo>
                  <a:lnTo>
                    <a:pt x="6891" y="10384"/>
                  </a:lnTo>
                  <a:lnTo>
                    <a:pt x="7108" y="10383"/>
                  </a:lnTo>
                  <a:lnTo>
                    <a:pt x="7254" y="10271"/>
                  </a:lnTo>
                  <a:lnTo>
                    <a:pt x="7298" y="10144"/>
                  </a:lnTo>
                  <a:lnTo>
                    <a:pt x="7403" y="10056"/>
                  </a:lnTo>
                  <a:lnTo>
                    <a:pt x="7358" y="9899"/>
                  </a:lnTo>
                  <a:lnTo>
                    <a:pt x="7279" y="9866"/>
                  </a:lnTo>
                  <a:close/>
                  <a:moveTo>
                    <a:pt x="21413" y="9962"/>
                  </a:moveTo>
                  <a:cubicBezTo>
                    <a:pt x="21414" y="9976"/>
                    <a:pt x="21415" y="9990"/>
                    <a:pt x="21416" y="10004"/>
                  </a:cubicBezTo>
                  <a:lnTo>
                    <a:pt x="21414" y="9997"/>
                  </a:lnTo>
                  <a:lnTo>
                    <a:pt x="21413" y="9962"/>
                  </a:lnTo>
                  <a:close/>
                  <a:moveTo>
                    <a:pt x="21172" y="10078"/>
                  </a:moveTo>
                  <a:lnTo>
                    <a:pt x="21177" y="10164"/>
                  </a:lnTo>
                  <a:lnTo>
                    <a:pt x="21197" y="10367"/>
                  </a:lnTo>
                  <a:lnTo>
                    <a:pt x="21210" y="10524"/>
                  </a:lnTo>
                  <a:lnTo>
                    <a:pt x="21203" y="10704"/>
                  </a:lnTo>
                  <a:lnTo>
                    <a:pt x="21215" y="10857"/>
                  </a:lnTo>
                  <a:lnTo>
                    <a:pt x="21222" y="10862"/>
                  </a:lnTo>
                  <a:lnTo>
                    <a:pt x="21230" y="10812"/>
                  </a:lnTo>
                  <a:lnTo>
                    <a:pt x="21240" y="10680"/>
                  </a:lnTo>
                  <a:lnTo>
                    <a:pt x="21228" y="10489"/>
                  </a:lnTo>
                  <a:lnTo>
                    <a:pt x="21232" y="10445"/>
                  </a:lnTo>
                  <a:lnTo>
                    <a:pt x="21215" y="10290"/>
                  </a:lnTo>
                  <a:lnTo>
                    <a:pt x="21195" y="10182"/>
                  </a:lnTo>
                  <a:lnTo>
                    <a:pt x="21188" y="10122"/>
                  </a:lnTo>
                  <a:lnTo>
                    <a:pt x="21172" y="10078"/>
                  </a:lnTo>
                  <a:close/>
                  <a:moveTo>
                    <a:pt x="9248" y="10413"/>
                  </a:moveTo>
                  <a:lnTo>
                    <a:pt x="9087" y="10440"/>
                  </a:lnTo>
                  <a:lnTo>
                    <a:pt x="9084" y="10519"/>
                  </a:lnTo>
                  <a:lnTo>
                    <a:pt x="9167" y="10649"/>
                  </a:lnTo>
                  <a:lnTo>
                    <a:pt x="9261" y="10512"/>
                  </a:lnTo>
                  <a:lnTo>
                    <a:pt x="9248" y="10413"/>
                  </a:lnTo>
                  <a:close/>
                  <a:moveTo>
                    <a:pt x="21295" y="10714"/>
                  </a:moveTo>
                  <a:lnTo>
                    <a:pt x="21284" y="10795"/>
                  </a:lnTo>
                  <a:lnTo>
                    <a:pt x="21300" y="11054"/>
                  </a:lnTo>
                  <a:lnTo>
                    <a:pt x="21319" y="11243"/>
                  </a:lnTo>
                  <a:lnTo>
                    <a:pt x="21329" y="11204"/>
                  </a:lnTo>
                  <a:lnTo>
                    <a:pt x="21326" y="11061"/>
                  </a:lnTo>
                  <a:lnTo>
                    <a:pt x="21310" y="10999"/>
                  </a:lnTo>
                  <a:lnTo>
                    <a:pt x="21302" y="10889"/>
                  </a:lnTo>
                  <a:lnTo>
                    <a:pt x="21295" y="10714"/>
                  </a:lnTo>
                  <a:close/>
                  <a:moveTo>
                    <a:pt x="21438" y="11211"/>
                  </a:moveTo>
                  <a:cubicBezTo>
                    <a:pt x="21437" y="11239"/>
                    <a:pt x="21434" y="11268"/>
                    <a:pt x="21433" y="11297"/>
                  </a:cubicBezTo>
                  <a:lnTo>
                    <a:pt x="21431" y="11307"/>
                  </a:lnTo>
                  <a:lnTo>
                    <a:pt x="21438" y="11211"/>
                  </a:lnTo>
                  <a:close/>
                  <a:moveTo>
                    <a:pt x="21275" y="11238"/>
                  </a:moveTo>
                  <a:lnTo>
                    <a:pt x="21267" y="11275"/>
                  </a:lnTo>
                  <a:lnTo>
                    <a:pt x="21270" y="11340"/>
                  </a:lnTo>
                  <a:lnTo>
                    <a:pt x="21304" y="11467"/>
                  </a:lnTo>
                  <a:lnTo>
                    <a:pt x="21302" y="11305"/>
                  </a:lnTo>
                  <a:lnTo>
                    <a:pt x="21289" y="11258"/>
                  </a:lnTo>
                  <a:lnTo>
                    <a:pt x="21275" y="11238"/>
                  </a:lnTo>
                  <a:close/>
                  <a:moveTo>
                    <a:pt x="21342" y="11345"/>
                  </a:moveTo>
                  <a:lnTo>
                    <a:pt x="21329" y="11352"/>
                  </a:lnTo>
                  <a:lnTo>
                    <a:pt x="21329" y="11549"/>
                  </a:lnTo>
                  <a:lnTo>
                    <a:pt x="21326" y="11669"/>
                  </a:lnTo>
                  <a:lnTo>
                    <a:pt x="21326" y="11749"/>
                  </a:lnTo>
                  <a:lnTo>
                    <a:pt x="21342" y="11637"/>
                  </a:lnTo>
                  <a:lnTo>
                    <a:pt x="21342" y="11552"/>
                  </a:lnTo>
                  <a:lnTo>
                    <a:pt x="21351" y="11473"/>
                  </a:lnTo>
                  <a:lnTo>
                    <a:pt x="21342" y="11448"/>
                  </a:lnTo>
                  <a:lnTo>
                    <a:pt x="21342" y="11345"/>
                  </a:lnTo>
                  <a:close/>
                  <a:moveTo>
                    <a:pt x="13977" y="11692"/>
                  </a:moveTo>
                  <a:lnTo>
                    <a:pt x="14034" y="11791"/>
                  </a:lnTo>
                  <a:lnTo>
                    <a:pt x="14071" y="11970"/>
                  </a:lnTo>
                  <a:lnTo>
                    <a:pt x="13958" y="11985"/>
                  </a:lnTo>
                  <a:lnTo>
                    <a:pt x="13866" y="12051"/>
                  </a:lnTo>
                  <a:lnTo>
                    <a:pt x="13901" y="12180"/>
                  </a:lnTo>
                  <a:lnTo>
                    <a:pt x="13778" y="12207"/>
                  </a:lnTo>
                  <a:lnTo>
                    <a:pt x="13798" y="12263"/>
                  </a:lnTo>
                  <a:lnTo>
                    <a:pt x="13880" y="12283"/>
                  </a:lnTo>
                  <a:lnTo>
                    <a:pt x="13982" y="12419"/>
                  </a:lnTo>
                  <a:lnTo>
                    <a:pt x="14144" y="12423"/>
                  </a:lnTo>
                  <a:lnTo>
                    <a:pt x="14188" y="12475"/>
                  </a:lnTo>
                  <a:lnTo>
                    <a:pt x="14179" y="12559"/>
                  </a:lnTo>
                  <a:lnTo>
                    <a:pt x="14199" y="12598"/>
                  </a:lnTo>
                  <a:lnTo>
                    <a:pt x="14273" y="12694"/>
                  </a:lnTo>
                  <a:lnTo>
                    <a:pt x="14246" y="12562"/>
                  </a:lnTo>
                  <a:lnTo>
                    <a:pt x="14332" y="12478"/>
                  </a:lnTo>
                  <a:lnTo>
                    <a:pt x="14400" y="12561"/>
                  </a:lnTo>
                  <a:lnTo>
                    <a:pt x="14526" y="12625"/>
                  </a:lnTo>
                  <a:lnTo>
                    <a:pt x="14432" y="12726"/>
                  </a:lnTo>
                  <a:lnTo>
                    <a:pt x="14300" y="12732"/>
                  </a:lnTo>
                  <a:lnTo>
                    <a:pt x="14315" y="12889"/>
                  </a:lnTo>
                  <a:lnTo>
                    <a:pt x="14404" y="12864"/>
                  </a:lnTo>
                  <a:lnTo>
                    <a:pt x="14407" y="12995"/>
                  </a:lnTo>
                  <a:lnTo>
                    <a:pt x="14526" y="13010"/>
                  </a:lnTo>
                  <a:lnTo>
                    <a:pt x="14561" y="13195"/>
                  </a:lnTo>
                  <a:lnTo>
                    <a:pt x="14623" y="13305"/>
                  </a:lnTo>
                  <a:lnTo>
                    <a:pt x="14621" y="13349"/>
                  </a:lnTo>
                  <a:lnTo>
                    <a:pt x="14424" y="13478"/>
                  </a:lnTo>
                  <a:lnTo>
                    <a:pt x="14223" y="13522"/>
                  </a:lnTo>
                  <a:lnTo>
                    <a:pt x="14106" y="13470"/>
                  </a:lnTo>
                  <a:lnTo>
                    <a:pt x="13967" y="13480"/>
                  </a:lnTo>
                  <a:lnTo>
                    <a:pt x="13891" y="13367"/>
                  </a:lnTo>
                  <a:lnTo>
                    <a:pt x="13866" y="13283"/>
                  </a:lnTo>
                  <a:lnTo>
                    <a:pt x="13905" y="13226"/>
                  </a:lnTo>
                  <a:lnTo>
                    <a:pt x="13913" y="13157"/>
                  </a:lnTo>
                  <a:lnTo>
                    <a:pt x="13901" y="13015"/>
                  </a:lnTo>
                  <a:lnTo>
                    <a:pt x="14005" y="12963"/>
                  </a:lnTo>
                  <a:lnTo>
                    <a:pt x="13952" y="12931"/>
                  </a:lnTo>
                  <a:lnTo>
                    <a:pt x="13888" y="12943"/>
                  </a:lnTo>
                  <a:lnTo>
                    <a:pt x="13789" y="12842"/>
                  </a:lnTo>
                  <a:lnTo>
                    <a:pt x="13697" y="12773"/>
                  </a:lnTo>
                  <a:lnTo>
                    <a:pt x="13503" y="12610"/>
                  </a:lnTo>
                  <a:lnTo>
                    <a:pt x="13485" y="12487"/>
                  </a:lnTo>
                  <a:lnTo>
                    <a:pt x="13329" y="12354"/>
                  </a:lnTo>
                  <a:lnTo>
                    <a:pt x="13404" y="12131"/>
                  </a:lnTo>
                  <a:lnTo>
                    <a:pt x="13515" y="12066"/>
                  </a:lnTo>
                  <a:lnTo>
                    <a:pt x="13540" y="11941"/>
                  </a:lnTo>
                  <a:lnTo>
                    <a:pt x="13640" y="11867"/>
                  </a:lnTo>
                  <a:lnTo>
                    <a:pt x="13752" y="11741"/>
                  </a:lnTo>
                  <a:lnTo>
                    <a:pt x="13865" y="11746"/>
                  </a:lnTo>
                  <a:lnTo>
                    <a:pt x="13977" y="11692"/>
                  </a:lnTo>
                  <a:close/>
                  <a:moveTo>
                    <a:pt x="8387" y="12712"/>
                  </a:moveTo>
                  <a:lnTo>
                    <a:pt x="8289" y="12758"/>
                  </a:lnTo>
                  <a:lnTo>
                    <a:pt x="8248" y="12817"/>
                  </a:lnTo>
                  <a:lnTo>
                    <a:pt x="8252" y="12945"/>
                  </a:lnTo>
                  <a:lnTo>
                    <a:pt x="8305" y="12997"/>
                  </a:lnTo>
                  <a:lnTo>
                    <a:pt x="8377" y="12870"/>
                  </a:lnTo>
                  <a:lnTo>
                    <a:pt x="8387" y="12712"/>
                  </a:lnTo>
                  <a:close/>
                  <a:moveTo>
                    <a:pt x="8295" y="13025"/>
                  </a:moveTo>
                  <a:lnTo>
                    <a:pt x="8217" y="13062"/>
                  </a:lnTo>
                  <a:lnTo>
                    <a:pt x="8145" y="13034"/>
                  </a:lnTo>
                  <a:lnTo>
                    <a:pt x="8153" y="13143"/>
                  </a:lnTo>
                  <a:lnTo>
                    <a:pt x="8113" y="13355"/>
                  </a:lnTo>
                  <a:lnTo>
                    <a:pt x="8156" y="13418"/>
                  </a:lnTo>
                  <a:lnTo>
                    <a:pt x="8223" y="13374"/>
                  </a:lnTo>
                  <a:lnTo>
                    <a:pt x="8285" y="13401"/>
                  </a:lnTo>
                  <a:lnTo>
                    <a:pt x="8351" y="13172"/>
                  </a:lnTo>
                  <a:lnTo>
                    <a:pt x="8295" y="13025"/>
                  </a:lnTo>
                  <a:close/>
                  <a:moveTo>
                    <a:pt x="8659" y="13682"/>
                  </a:moveTo>
                  <a:lnTo>
                    <a:pt x="8623" y="13768"/>
                  </a:lnTo>
                  <a:lnTo>
                    <a:pt x="8811" y="13897"/>
                  </a:lnTo>
                  <a:lnTo>
                    <a:pt x="8883" y="13931"/>
                  </a:lnTo>
                  <a:lnTo>
                    <a:pt x="8987" y="14017"/>
                  </a:lnTo>
                  <a:lnTo>
                    <a:pt x="9029" y="13931"/>
                  </a:lnTo>
                  <a:lnTo>
                    <a:pt x="9013" y="13874"/>
                  </a:lnTo>
                  <a:lnTo>
                    <a:pt x="9084" y="13742"/>
                  </a:lnTo>
                  <a:lnTo>
                    <a:pt x="8973" y="13739"/>
                  </a:lnTo>
                  <a:lnTo>
                    <a:pt x="8824" y="13731"/>
                  </a:lnTo>
                  <a:lnTo>
                    <a:pt x="8659" y="13682"/>
                  </a:lnTo>
                  <a:close/>
                  <a:moveTo>
                    <a:pt x="11906" y="14274"/>
                  </a:moveTo>
                  <a:lnTo>
                    <a:pt x="11772" y="14342"/>
                  </a:lnTo>
                  <a:lnTo>
                    <a:pt x="11663" y="14348"/>
                  </a:lnTo>
                  <a:lnTo>
                    <a:pt x="11645" y="14392"/>
                  </a:lnTo>
                  <a:lnTo>
                    <a:pt x="11633" y="14394"/>
                  </a:lnTo>
                  <a:lnTo>
                    <a:pt x="11561" y="14407"/>
                  </a:lnTo>
                  <a:lnTo>
                    <a:pt x="11601" y="14475"/>
                  </a:lnTo>
                  <a:lnTo>
                    <a:pt x="11677" y="14491"/>
                  </a:lnTo>
                  <a:lnTo>
                    <a:pt x="11829" y="14406"/>
                  </a:lnTo>
                  <a:lnTo>
                    <a:pt x="11824" y="14392"/>
                  </a:lnTo>
                  <a:lnTo>
                    <a:pt x="11809" y="14360"/>
                  </a:lnTo>
                  <a:lnTo>
                    <a:pt x="11906" y="14274"/>
                  </a:lnTo>
                  <a:close/>
                  <a:moveTo>
                    <a:pt x="10257" y="14320"/>
                  </a:moveTo>
                  <a:lnTo>
                    <a:pt x="10227" y="14392"/>
                  </a:lnTo>
                  <a:lnTo>
                    <a:pt x="10413" y="14434"/>
                  </a:lnTo>
                  <a:lnTo>
                    <a:pt x="10410" y="14463"/>
                  </a:lnTo>
                  <a:lnTo>
                    <a:pt x="10631" y="14453"/>
                  </a:lnTo>
                  <a:lnTo>
                    <a:pt x="10651" y="14402"/>
                  </a:lnTo>
                  <a:lnTo>
                    <a:pt x="10567" y="14422"/>
                  </a:lnTo>
                  <a:lnTo>
                    <a:pt x="10570" y="14390"/>
                  </a:lnTo>
                  <a:lnTo>
                    <a:pt x="10458" y="14375"/>
                  </a:lnTo>
                  <a:lnTo>
                    <a:pt x="10339" y="14382"/>
                  </a:lnTo>
                  <a:lnTo>
                    <a:pt x="10257" y="14320"/>
                  </a:lnTo>
                  <a:close/>
                  <a:moveTo>
                    <a:pt x="9382" y="14353"/>
                  </a:moveTo>
                  <a:lnTo>
                    <a:pt x="9353" y="14412"/>
                  </a:lnTo>
                  <a:lnTo>
                    <a:pt x="9315" y="14507"/>
                  </a:lnTo>
                  <a:lnTo>
                    <a:pt x="9338" y="14488"/>
                  </a:lnTo>
                  <a:lnTo>
                    <a:pt x="9390" y="14446"/>
                  </a:lnTo>
                  <a:lnTo>
                    <a:pt x="9434" y="14375"/>
                  </a:lnTo>
                  <a:lnTo>
                    <a:pt x="9382" y="14353"/>
                  </a:lnTo>
                  <a:close/>
                  <a:moveTo>
                    <a:pt x="9191" y="14454"/>
                  </a:moveTo>
                  <a:lnTo>
                    <a:pt x="9152" y="14510"/>
                  </a:lnTo>
                  <a:lnTo>
                    <a:pt x="9111" y="14564"/>
                  </a:lnTo>
                  <a:lnTo>
                    <a:pt x="9040" y="14566"/>
                  </a:lnTo>
                  <a:lnTo>
                    <a:pt x="9101" y="14606"/>
                  </a:lnTo>
                  <a:lnTo>
                    <a:pt x="9166" y="14623"/>
                  </a:lnTo>
                  <a:lnTo>
                    <a:pt x="9219" y="14579"/>
                  </a:lnTo>
                  <a:lnTo>
                    <a:pt x="9231" y="14502"/>
                  </a:lnTo>
                  <a:lnTo>
                    <a:pt x="9191" y="14454"/>
                  </a:lnTo>
                  <a:close/>
                  <a:moveTo>
                    <a:pt x="19285" y="14894"/>
                  </a:moveTo>
                  <a:lnTo>
                    <a:pt x="19196" y="14911"/>
                  </a:lnTo>
                  <a:lnTo>
                    <a:pt x="19183" y="15160"/>
                  </a:lnTo>
                  <a:lnTo>
                    <a:pt x="19230" y="15308"/>
                  </a:lnTo>
                  <a:lnTo>
                    <a:pt x="19297" y="15343"/>
                  </a:lnTo>
                  <a:lnTo>
                    <a:pt x="19389" y="15209"/>
                  </a:lnTo>
                  <a:lnTo>
                    <a:pt x="19429" y="15124"/>
                  </a:lnTo>
                  <a:lnTo>
                    <a:pt x="19426" y="14983"/>
                  </a:lnTo>
                  <a:lnTo>
                    <a:pt x="19352" y="14921"/>
                  </a:lnTo>
                  <a:lnTo>
                    <a:pt x="19285" y="14894"/>
                  </a:lnTo>
                  <a:close/>
                  <a:moveTo>
                    <a:pt x="15580" y="19577"/>
                  </a:moveTo>
                  <a:lnTo>
                    <a:pt x="15512" y="19590"/>
                  </a:lnTo>
                  <a:lnTo>
                    <a:pt x="15368" y="19691"/>
                  </a:lnTo>
                  <a:lnTo>
                    <a:pt x="15416" y="19703"/>
                  </a:lnTo>
                  <a:lnTo>
                    <a:pt x="15468" y="19700"/>
                  </a:lnTo>
                  <a:lnTo>
                    <a:pt x="15493" y="19698"/>
                  </a:lnTo>
                  <a:lnTo>
                    <a:pt x="15524" y="19649"/>
                  </a:lnTo>
                  <a:lnTo>
                    <a:pt x="15596" y="19582"/>
                  </a:lnTo>
                  <a:lnTo>
                    <a:pt x="15580" y="19577"/>
                  </a:lnTo>
                  <a:close/>
                  <a:moveTo>
                    <a:pt x="14712" y="20008"/>
                  </a:moveTo>
                  <a:lnTo>
                    <a:pt x="14650" y="20060"/>
                  </a:lnTo>
                  <a:lnTo>
                    <a:pt x="14636" y="20105"/>
                  </a:lnTo>
                  <a:lnTo>
                    <a:pt x="14533" y="20184"/>
                  </a:lnTo>
                  <a:lnTo>
                    <a:pt x="14462" y="20200"/>
                  </a:lnTo>
                  <a:lnTo>
                    <a:pt x="14479" y="20221"/>
                  </a:lnTo>
                  <a:lnTo>
                    <a:pt x="14420" y="20272"/>
                  </a:lnTo>
                  <a:lnTo>
                    <a:pt x="14271" y="20356"/>
                  </a:lnTo>
                  <a:lnTo>
                    <a:pt x="14164" y="20420"/>
                  </a:lnTo>
                  <a:lnTo>
                    <a:pt x="14089" y="20444"/>
                  </a:lnTo>
                  <a:lnTo>
                    <a:pt x="14024" y="20472"/>
                  </a:lnTo>
                  <a:lnTo>
                    <a:pt x="13925" y="20511"/>
                  </a:lnTo>
                  <a:lnTo>
                    <a:pt x="13840" y="20534"/>
                  </a:lnTo>
                  <a:lnTo>
                    <a:pt x="13806" y="20580"/>
                  </a:lnTo>
                  <a:lnTo>
                    <a:pt x="13737" y="20629"/>
                  </a:lnTo>
                  <a:lnTo>
                    <a:pt x="13736" y="20678"/>
                  </a:lnTo>
                  <a:lnTo>
                    <a:pt x="13758" y="20704"/>
                  </a:lnTo>
                  <a:lnTo>
                    <a:pt x="13788" y="20720"/>
                  </a:lnTo>
                  <a:lnTo>
                    <a:pt x="13761" y="20755"/>
                  </a:lnTo>
                  <a:lnTo>
                    <a:pt x="13667" y="20814"/>
                  </a:lnTo>
                  <a:lnTo>
                    <a:pt x="13659" y="20829"/>
                  </a:lnTo>
                  <a:lnTo>
                    <a:pt x="13580" y="20856"/>
                  </a:lnTo>
                  <a:lnTo>
                    <a:pt x="13535" y="20896"/>
                  </a:lnTo>
                  <a:lnTo>
                    <a:pt x="13537" y="20923"/>
                  </a:lnTo>
                  <a:lnTo>
                    <a:pt x="13578" y="20942"/>
                  </a:lnTo>
                  <a:lnTo>
                    <a:pt x="13570" y="20972"/>
                  </a:lnTo>
                  <a:lnTo>
                    <a:pt x="13602" y="20981"/>
                  </a:lnTo>
                  <a:lnTo>
                    <a:pt x="13722" y="20960"/>
                  </a:lnTo>
                  <a:lnTo>
                    <a:pt x="13808" y="20944"/>
                  </a:lnTo>
                  <a:lnTo>
                    <a:pt x="13958" y="20890"/>
                  </a:lnTo>
                  <a:lnTo>
                    <a:pt x="14094" y="20843"/>
                  </a:lnTo>
                  <a:lnTo>
                    <a:pt x="14198" y="20777"/>
                  </a:lnTo>
                  <a:lnTo>
                    <a:pt x="14295" y="20698"/>
                  </a:lnTo>
                  <a:lnTo>
                    <a:pt x="14440" y="20577"/>
                  </a:lnTo>
                  <a:lnTo>
                    <a:pt x="14554" y="20477"/>
                  </a:lnTo>
                  <a:lnTo>
                    <a:pt x="14645" y="20390"/>
                  </a:lnTo>
                  <a:lnTo>
                    <a:pt x="14673" y="20336"/>
                  </a:lnTo>
                  <a:lnTo>
                    <a:pt x="14723" y="20306"/>
                  </a:lnTo>
                  <a:lnTo>
                    <a:pt x="14747" y="20275"/>
                  </a:lnTo>
                  <a:lnTo>
                    <a:pt x="14730" y="20238"/>
                  </a:lnTo>
                  <a:lnTo>
                    <a:pt x="14767" y="20208"/>
                  </a:lnTo>
                  <a:lnTo>
                    <a:pt x="14812" y="20226"/>
                  </a:lnTo>
                  <a:lnTo>
                    <a:pt x="14847" y="20198"/>
                  </a:lnTo>
                  <a:lnTo>
                    <a:pt x="14872" y="20159"/>
                  </a:lnTo>
                  <a:lnTo>
                    <a:pt x="14839" y="20144"/>
                  </a:lnTo>
                  <a:lnTo>
                    <a:pt x="14832" y="20070"/>
                  </a:lnTo>
                  <a:lnTo>
                    <a:pt x="14802" y="20036"/>
                  </a:lnTo>
                  <a:lnTo>
                    <a:pt x="14765" y="20021"/>
                  </a:lnTo>
                  <a:lnTo>
                    <a:pt x="14712" y="20008"/>
                  </a:lnTo>
                  <a:close/>
                </a:path>
              </a:pathLst>
            </a:custGeom>
            <a:solidFill>
              <a:schemeClr val="accent2">
                <a:hueOff val="50042"/>
                <a:satOff val="8963"/>
                <a:lumOff val="14616"/>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295" name="vs.">
              <a:extLst>
                <a:ext uri="{FF2B5EF4-FFF2-40B4-BE49-F238E27FC236}">
                  <a16:creationId xmlns:a16="http://schemas.microsoft.com/office/drawing/2014/main" id="{3BD9F54B-78BF-B745-A59A-A563A0BC7A73}"/>
                </a:ext>
              </a:extLst>
            </p:cNvPr>
            <p:cNvSpPr txBox="1"/>
            <p:nvPr/>
          </p:nvSpPr>
          <p:spPr>
            <a:xfrm>
              <a:off x="4755470" y="1485644"/>
              <a:ext cx="403358" cy="471047"/>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96" name="vs.">
              <a:extLst>
                <a:ext uri="{FF2B5EF4-FFF2-40B4-BE49-F238E27FC236}">
                  <a16:creationId xmlns:a16="http://schemas.microsoft.com/office/drawing/2014/main" id="{EB7AD3DC-C5A3-2944-A01E-5E22D39ADA74}"/>
                </a:ext>
              </a:extLst>
            </p:cNvPr>
            <p:cNvSpPr txBox="1"/>
            <p:nvPr/>
          </p:nvSpPr>
          <p:spPr>
            <a:xfrm>
              <a:off x="4755470" y="2232842"/>
              <a:ext cx="403358" cy="471047"/>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97" name="vs.">
              <a:extLst>
                <a:ext uri="{FF2B5EF4-FFF2-40B4-BE49-F238E27FC236}">
                  <a16:creationId xmlns:a16="http://schemas.microsoft.com/office/drawing/2014/main" id="{D35549AB-5E22-D74A-A80E-CB41AC859AB5}"/>
                </a:ext>
              </a:extLst>
            </p:cNvPr>
            <p:cNvSpPr txBox="1"/>
            <p:nvPr/>
          </p:nvSpPr>
          <p:spPr>
            <a:xfrm>
              <a:off x="4739390" y="2933673"/>
              <a:ext cx="403358" cy="471047"/>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98" name="vs.">
              <a:extLst>
                <a:ext uri="{FF2B5EF4-FFF2-40B4-BE49-F238E27FC236}">
                  <a16:creationId xmlns:a16="http://schemas.microsoft.com/office/drawing/2014/main" id="{A12D5252-B77F-6448-BCE0-B8E66C01C2DB}"/>
                </a:ext>
              </a:extLst>
            </p:cNvPr>
            <p:cNvSpPr txBox="1"/>
            <p:nvPr/>
          </p:nvSpPr>
          <p:spPr>
            <a:xfrm>
              <a:off x="4755470" y="4385269"/>
              <a:ext cx="403358" cy="471047"/>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299" name="Bar Chart">
              <a:extLst>
                <a:ext uri="{FF2B5EF4-FFF2-40B4-BE49-F238E27FC236}">
                  <a16:creationId xmlns:a16="http://schemas.microsoft.com/office/drawing/2014/main" id="{CCF0D78D-9D88-5545-933A-CD891DABD365}"/>
                </a:ext>
              </a:extLst>
            </p:cNvPr>
            <p:cNvSpPr/>
            <p:nvPr/>
          </p:nvSpPr>
          <p:spPr>
            <a:xfrm>
              <a:off x="4146034" y="3661384"/>
              <a:ext cx="512955" cy="511804"/>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chemeClr val="accent3">
                <a:hueOff val="198700"/>
                <a:satOff val="21248"/>
                <a:lumOff val="19305"/>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300" name="vs.">
              <a:extLst>
                <a:ext uri="{FF2B5EF4-FFF2-40B4-BE49-F238E27FC236}">
                  <a16:creationId xmlns:a16="http://schemas.microsoft.com/office/drawing/2014/main" id="{B5A0917C-0657-0A47-A545-772E48E158B3}"/>
                </a:ext>
              </a:extLst>
            </p:cNvPr>
            <p:cNvSpPr txBox="1"/>
            <p:nvPr/>
          </p:nvSpPr>
          <p:spPr>
            <a:xfrm>
              <a:off x="4755470" y="3682654"/>
              <a:ext cx="403358" cy="471047"/>
            </a:xfrm>
            <a:prstGeom prst="rect">
              <a:avLst/>
            </a:prstGeom>
            <a:ln w="12700">
              <a:miter lim="400000"/>
            </a:ln>
            <a:extLst>
              <a:ext uri="{C572A759-6A51-4108-AA02-DFA0A04FC94B}"/>
            </a:extLst>
          </p:spPr>
          <p:txBody>
            <a:bodyPr wrap="none" lIns="20092" tIns="20092" rIns="20092" bIns="20092" anchor="ctr">
              <a:spAutoFit/>
            </a:bodyPr>
            <a:lstStyle>
              <a:lvl1pPr>
                <a:defRPr sz="4500">
                  <a:latin typeface="Gill Sans SemiBold"/>
                  <a:ea typeface="Gill Sans SemiBold"/>
                  <a:cs typeface="Gill Sans SemiBold"/>
                  <a:sym typeface="Gill Sans SemiBold"/>
                </a:defRPr>
              </a:lvl1pPr>
            </a:lstStyle>
            <a:p>
              <a:pPr>
                <a:defRPr/>
              </a:pPr>
              <a:r>
                <a:rPr sz="1780"/>
                <a:t>vs.</a:t>
              </a:r>
            </a:p>
          </p:txBody>
        </p:sp>
        <p:sp>
          <p:nvSpPr>
            <p:cNvPr id="301" name="Line Graph">
              <a:extLst>
                <a:ext uri="{FF2B5EF4-FFF2-40B4-BE49-F238E27FC236}">
                  <a16:creationId xmlns:a16="http://schemas.microsoft.com/office/drawing/2014/main" id="{2953A191-7D2D-2048-BED0-9180B6EEAD30}"/>
                </a:ext>
              </a:extLst>
            </p:cNvPr>
            <p:cNvSpPr/>
            <p:nvPr/>
          </p:nvSpPr>
          <p:spPr>
            <a:xfrm>
              <a:off x="5279681" y="3654251"/>
              <a:ext cx="511347" cy="510020"/>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chemeClr val="accent3">
                <a:hueOff val="198700"/>
                <a:satOff val="21248"/>
                <a:lumOff val="19305"/>
              </a:schemeClr>
            </a:solidFill>
            <a:ln w="12700">
              <a:miter lim="400000"/>
            </a:ln>
          </p:spPr>
          <p:txBody>
            <a:bodyPr lIns="20092" tIns="20092" rIns="20092" bIns="20092" anchor="ctr"/>
            <a:lstStyle/>
            <a:p>
              <a:pPr>
                <a:defRPr>
                  <a:solidFill>
                    <a:srgbClr val="FFFFFF"/>
                  </a:solidFill>
                </a:defRPr>
              </a:pPr>
              <a:endParaRPr sz="712">
                <a:solidFill>
                  <a:srgbClr val="FFFFFF"/>
                </a:solidFill>
              </a:endParaRPr>
            </a:p>
          </p:txBody>
        </p:sp>
        <p:sp>
          <p:nvSpPr>
            <p:cNvPr id="302" name="Color">
              <a:extLst>
                <a:ext uri="{FF2B5EF4-FFF2-40B4-BE49-F238E27FC236}">
                  <a16:creationId xmlns:a16="http://schemas.microsoft.com/office/drawing/2014/main" id="{DF795D60-7574-2E42-A366-E1D6E1CB04CF}"/>
                </a:ext>
              </a:extLst>
            </p:cNvPr>
            <p:cNvSpPr txBox="1"/>
            <p:nvPr/>
          </p:nvSpPr>
          <p:spPr>
            <a:xfrm>
              <a:off x="6422975" y="1485644"/>
              <a:ext cx="857998" cy="471047"/>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Color</a:t>
              </a:r>
            </a:p>
          </p:txBody>
        </p:sp>
        <p:sp>
          <p:nvSpPr>
            <p:cNvPr id="303" name="Size">
              <a:extLst>
                <a:ext uri="{FF2B5EF4-FFF2-40B4-BE49-F238E27FC236}">
                  <a16:creationId xmlns:a16="http://schemas.microsoft.com/office/drawing/2014/main" id="{84253C90-04C0-D741-BECA-F59C2F6963D6}"/>
                </a:ext>
              </a:extLst>
            </p:cNvPr>
            <p:cNvSpPr txBox="1"/>
            <p:nvPr/>
          </p:nvSpPr>
          <p:spPr>
            <a:xfrm>
              <a:off x="6487295" y="2232842"/>
              <a:ext cx="693808" cy="471047"/>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Size</a:t>
              </a:r>
            </a:p>
          </p:txBody>
        </p:sp>
        <p:sp>
          <p:nvSpPr>
            <p:cNvPr id="304" name="Orientation">
              <a:extLst>
                <a:ext uri="{FF2B5EF4-FFF2-40B4-BE49-F238E27FC236}">
                  <a16:creationId xmlns:a16="http://schemas.microsoft.com/office/drawing/2014/main" id="{6C6362EB-EFD7-AB49-8E7A-738DE9AF3304}"/>
                </a:ext>
              </a:extLst>
            </p:cNvPr>
            <p:cNvSpPr txBox="1"/>
            <p:nvPr/>
          </p:nvSpPr>
          <p:spPr>
            <a:xfrm>
              <a:off x="6456744" y="2933673"/>
              <a:ext cx="1786761" cy="471047"/>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Orientation</a:t>
              </a:r>
            </a:p>
          </p:txBody>
        </p:sp>
        <p:sp>
          <p:nvSpPr>
            <p:cNvPr id="305" name="Style">
              <a:extLst>
                <a:ext uri="{FF2B5EF4-FFF2-40B4-BE49-F238E27FC236}">
                  <a16:creationId xmlns:a16="http://schemas.microsoft.com/office/drawing/2014/main" id="{A6A5ED7C-1F82-414A-ADEE-0FAC7FFBD713}"/>
                </a:ext>
              </a:extLst>
            </p:cNvPr>
            <p:cNvSpPr txBox="1"/>
            <p:nvPr/>
          </p:nvSpPr>
          <p:spPr>
            <a:xfrm>
              <a:off x="6487296" y="3673738"/>
              <a:ext cx="834875" cy="471047"/>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Style</a:t>
              </a:r>
            </a:p>
          </p:txBody>
        </p:sp>
        <p:sp>
          <p:nvSpPr>
            <p:cNvPr id="306" name="Logo">
              <a:extLst>
                <a:ext uri="{FF2B5EF4-FFF2-40B4-BE49-F238E27FC236}">
                  <a16:creationId xmlns:a16="http://schemas.microsoft.com/office/drawing/2014/main" id="{67B7A68C-B57C-CD46-898E-FF8279597967}"/>
                </a:ext>
              </a:extLst>
            </p:cNvPr>
            <p:cNvSpPr txBox="1"/>
            <p:nvPr/>
          </p:nvSpPr>
          <p:spPr>
            <a:xfrm>
              <a:off x="6467998" y="4438766"/>
              <a:ext cx="790883" cy="471047"/>
            </a:xfrm>
            <a:prstGeom prst="rect">
              <a:avLst/>
            </a:prstGeom>
            <a:ln w="12700">
              <a:miter lim="400000"/>
            </a:ln>
            <a:extLst>
              <a:ext uri="{C572A759-6A51-4108-AA02-DFA0A04FC94B}"/>
            </a:extLst>
          </p:spPr>
          <p:txBody>
            <a:bodyPr wrap="none" lIns="20092" tIns="20092" rIns="20092" bIns="20092" anchor="ctr">
              <a:spAutoFit/>
            </a:bodyPr>
            <a:lstStyle>
              <a:lvl1pPr>
                <a:defRPr sz="4500"/>
              </a:lvl1pPr>
            </a:lstStyle>
            <a:p>
              <a:pPr>
                <a:defRPr/>
              </a:pPr>
              <a:r>
                <a:rPr sz="1780"/>
                <a:t>Logo</a:t>
              </a:r>
            </a:p>
          </p:txBody>
        </p:sp>
      </p:grpSp>
      <p:sp>
        <p:nvSpPr>
          <p:cNvPr id="308" name="Rounded Rectangle">
            <a:extLst>
              <a:ext uri="{FF2B5EF4-FFF2-40B4-BE49-F238E27FC236}">
                <a16:creationId xmlns:a16="http://schemas.microsoft.com/office/drawing/2014/main" id="{39413898-0E23-7940-8D96-5D75C7BCF0C6}"/>
              </a:ext>
            </a:extLst>
          </p:cNvPr>
          <p:cNvSpPr/>
          <p:nvPr/>
        </p:nvSpPr>
        <p:spPr>
          <a:xfrm>
            <a:off x="3126582" y="1552576"/>
            <a:ext cx="826294" cy="2431256"/>
          </a:xfrm>
          <a:prstGeom prst="roundRect">
            <a:avLst>
              <a:gd name="adj" fmla="val 9798"/>
            </a:avLst>
          </a:prstGeom>
          <a:ln w="88900">
            <a:solidFill>
              <a:srgbClr val="FF0000"/>
            </a:solidFill>
            <a:custDash>
              <a:ds d="200000" sp="200000"/>
            </a:custDash>
            <a:miter lim="400000"/>
          </a:ln>
        </p:spPr>
        <p:txBody>
          <a:bodyPr lIns="20092" tIns="20092" rIns="20092" bIns="20092" anchor="ctr"/>
          <a:lstStyle/>
          <a:p>
            <a:pPr>
              <a:defRPr/>
            </a:pPr>
            <a:endParaRPr sz="712"/>
          </a:p>
        </p:txBody>
      </p:sp>
      <p:sp>
        <p:nvSpPr>
          <p:cNvPr id="309" name="How do we set each error target to  control FDR at any time?">
            <a:extLst>
              <a:ext uri="{FF2B5EF4-FFF2-40B4-BE49-F238E27FC236}">
                <a16:creationId xmlns:a16="http://schemas.microsoft.com/office/drawing/2014/main" id="{6754DF68-C921-9B48-83B4-218F7C68CA6B}"/>
              </a:ext>
            </a:extLst>
          </p:cNvPr>
          <p:cNvSpPr txBox="1">
            <a:spLocks noChangeArrowheads="1"/>
          </p:cNvSpPr>
          <p:nvPr/>
        </p:nvSpPr>
        <p:spPr bwMode="auto">
          <a:xfrm>
            <a:off x="1393180" y="2957801"/>
            <a:ext cx="1108177" cy="107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0092" tIns="20092" rIns="20092" bIns="20092" anchor="ctr">
            <a:spAutoFit/>
          </a:bodyPr>
          <a:lstStyle>
            <a:lvl1pPr>
              <a:spcBef>
                <a:spcPct val="20000"/>
              </a:spcBef>
              <a:buChar char="•"/>
              <a:defRPr sz="26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FontTx/>
              <a:buNone/>
            </a:pPr>
            <a:r>
              <a:rPr lang="en-US" altLang="en-US" sz="1350">
                <a:solidFill>
                  <a:schemeClr val="accent2"/>
                </a:solidFill>
              </a:rPr>
              <a:t>How do we</a:t>
            </a:r>
            <a:br>
              <a:rPr lang="en-US" altLang="en-US" sz="1350">
                <a:solidFill>
                  <a:schemeClr val="accent2"/>
                </a:solidFill>
              </a:rPr>
            </a:br>
            <a:r>
              <a:rPr lang="en-US" altLang="en-US" sz="1350">
                <a:solidFill>
                  <a:schemeClr val="accent2"/>
                </a:solidFill>
              </a:rPr>
              <a:t>set each error</a:t>
            </a:r>
            <a:br>
              <a:rPr lang="en-US" altLang="en-US" sz="1350">
                <a:solidFill>
                  <a:schemeClr val="accent2"/>
                </a:solidFill>
              </a:rPr>
            </a:br>
            <a:r>
              <a:rPr lang="en-US" altLang="en-US" sz="1350">
                <a:solidFill>
                  <a:schemeClr val="accent2"/>
                </a:solidFill>
              </a:rPr>
              <a:t>target to </a:t>
            </a:r>
            <a:br>
              <a:rPr lang="en-US" altLang="en-US" sz="1350">
                <a:solidFill>
                  <a:schemeClr val="accent2"/>
                </a:solidFill>
              </a:rPr>
            </a:br>
            <a:r>
              <a:rPr lang="en-US" altLang="en-US" sz="1350">
                <a:solidFill>
                  <a:schemeClr val="accent2"/>
                </a:solidFill>
              </a:rPr>
              <a:t>control FDR</a:t>
            </a:r>
            <a:br>
              <a:rPr lang="en-US" altLang="en-US" sz="1350">
                <a:solidFill>
                  <a:schemeClr val="accent2"/>
                </a:solidFill>
              </a:rPr>
            </a:br>
            <a:r>
              <a:rPr lang="en-US" altLang="en-US" sz="1350">
                <a:solidFill>
                  <a:schemeClr val="accent2"/>
                </a:solidFill>
              </a:rPr>
              <a:t>at any time?</a:t>
            </a:r>
          </a:p>
        </p:txBody>
      </p:sp>
      <p:grpSp>
        <p:nvGrpSpPr>
          <p:cNvPr id="31751" name="Group 1">
            <a:extLst>
              <a:ext uri="{FF2B5EF4-FFF2-40B4-BE49-F238E27FC236}">
                <a16:creationId xmlns:a16="http://schemas.microsoft.com/office/drawing/2014/main" id="{663D2154-B7F5-B748-A0BD-226D88D48A1A}"/>
              </a:ext>
            </a:extLst>
          </p:cNvPr>
          <p:cNvGrpSpPr>
            <a:grpSpLocks/>
          </p:cNvGrpSpPr>
          <p:nvPr/>
        </p:nvGrpSpPr>
        <p:grpSpPr bwMode="auto">
          <a:xfrm>
            <a:off x="3190875" y="1638300"/>
            <a:ext cx="686991" cy="2264569"/>
            <a:chOff x="2700424" y="1626518"/>
            <a:chExt cx="956471" cy="3205183"/>
          </a:xfrm>
        </p:grpSpPr>
        <p:pic>
          <p:nvPicPr>
            <p:cNvPr id="31753" name="Image" descr="Image">
              <a:extLst>
                <a:ext uri="{FF2B5EF4-FFF2-40B4-BE49-F238E27FC236}">
                  <a16:creationId xmlns:a16="http://schemas.microsoft.com/office/drawing/2014/main" id="{28799A87-B79B-FB43-AD00-7AB891D1D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277" y="1626518"/>
              <a:ext cx="93761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31754" name="Image" descr="Image">
              <a:extLst>
                <a:ext uri="{FF2B5EF4-FFF2-40B4-BE49-F238E27FC236}">
                  <a16:creationId xmlns:a16="http://schemas.microsoft.com/office/drawing/2014/main" id="{2E56B138-A6B0-9542-A598-7C9DB84E5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82" y="2355230"/>
              <a:ext cx="93761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31755" name="Image" descr="Image">
              <a:extLst>
                <a:ext uri="{FF2B5EF4-FFF2-40B4-BE49-F238E27FC236}">
                  <a16:creationId xmlns:a16="http://schemas.microsoft.com/office/drawing/2014/main" id="{4AA8C86A-D2B8-F94B-81E7-BF0E7BA0E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338" y="3112961"/>
              <a:ext cx="93761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31756" name="Image" descr="Image">
              <a:extLst>
                <a:ext uri="{FF2B5EF4-FFF2-40B4-BE49-F238E27FC236}">
                  <a16:creationId xmlns:a16="http://schemas.microsoft.com/office/drawing/2014/main" id="{52D58F51-F6D6-6D42-9FE7-919689AD78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424" y="3862231"/>
              <a:ext cx="93761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31757" name="Image" descr="Image">
              <a:extLst>
                <a:ext uri="{FF2B5EF4-FFF2-40B4-BE49-F238E27FC236}">
                  <a16:creationId xmlns:a16="http://schemas.microsoft.com/office/drawing/2014/main" id="{6625E1CD-AF63-E947-930A-503163B1F4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294" y="4617388"/>
              <a:ext cx="93761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36" name="Problem!">
            <a:extLst>
              <a:ext uri="{FF2B5EF4-FFF2-40B4-BE49-F238E27FC236}">
                <a16:creationId xmlns:a16="http://schemas.microsoft.com/office/drawing/2014/main" id="{A7CC587B-9A62-4742-BCBA-73031145F759}"/>
              </a:ext>
            </a:extLst>
          </p:cNvPr>
          <p:cNvSpPr txBox="1">
            <a:spLocks noChangeArrowheads="1"/>
          </p:cNvSpPr>
          <p:nvPr/>
        </p:nvSpPr>
        <p:spPr bwMode="auto">
          <a:xfrm>
            <a:off x="1827610" y="1372453"/>
            <a:ext cx="1122604" cy="24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0092" tIns="20092" rIns="20092" bIns="20092" anchor="ctr">
            <a:spAutoFit/>
          </a:bodyPr>
          <a:lstStyle>
            <a:lvl1pPr>
              <a:spcBef>
                <a:spcPct val="20000"/>
              </a:spcBef>
              <a:buChar char="•"/>
              <a:defRPr sz="26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350">
                <a:solidFill>
                  <a:schemeClr val="accent2"/>
                </a:solidFill>
                <a:latin typeface="Gill Sans SemiBold" panose="020B0502020104020203" pitchFamily="34" charset="-79"/>
                <a:cs typeface="Gill Sans SemiBold" panose="020B0502020104020203" pitchFamily="34" charset="-79"/>
                <a:sym typeface="Gill Sans SemiBold" panose="020B0502020104020203" pitchFamily="34" charset="-79"/>
              </a:rPr>
              <a:t>Decision Rule:</a:t>
            </a:r>
          </a:p>
        </p:txBody>
      </p:sp>
    </p:spTree>
    <p:extLst>
      <p:ext uri="{BB962C8B-B14F-4D97-AF65-F5344CB8AC3E}">
        <p14:creationId xmlns:p14="http://schemas.microsoft.com/office/powerpoint/2010/main" val="34177834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30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309"/>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iterate>
                                    <p:tmAbs val="0"/>
                                  </p:iterate>
                                  <p:childTnLst>
                                    <p:set>
                                      <p:cBhvr>
                                        <p:cTn id="12" fill="hold"/>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animBg="1" advAuto="0"/>
      <p:bldP spid="309" grpId="0" animBg="1" advAuto="0"/>
      <p:bldP spid="36" grpId="0"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Online FDR control : high-level picture"/>
          <p:cNvSpPr txBox="1"/>
          <p:nvPr/>
        </p:nvSpPr>
        <p:spPr>
          <a:xfrm>
            <a:off x="1557901" y="74817"/>
            <a:ext cx="5211603" cy="41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6789" tIns="26789" rIns="26789" bIns="26789" anchor="ctr">
            <a:spAutoFit/>
          </a:bodyPr>
          <a:lstStyle>
            <a:lvl1pPr>
              <a:defRPr sz="4500">
                <a:solidFill>
                  <a:schemeClr val="accent5">
                    <a:hueOff val="-608019"/>
                    <a:satOff val="-16379"/>
                    <a:lumOff val="25127"/>
                  </a:schemeClr>
                </a:solidFill>
                <a:latin typeface="Gill Sans SemiBold"/>
                <a:ea typeface="Gill Sans SemiBold"/>
                <a:cs typeface="Gill Sans SemiBold"/>
                <a:sym typeface="Gill Sans SemiBold"/>
              </a:defRPr>
            </a:lvl1pPr>
          </a:lstStyle>
          <a:p>
            <a:r>
              <a:rPr sz="2373" dirty="0">
                <a:solidFill>
                  <a:schemeClr val="accent1"/>
                </a:solidFill>
              </a:rPr>
              <a:t>Online FDR control : high-level picture</a:t>
            </a:r>
          </a:p>
        </p:txBody>
      </p:sp>
      <p:sp>
        <p:nvSpPr>
          <p:cNvPr id="329" name="Remaining error budget…"/>
          <p:cNvSpPr txBox="1"/>
          <p:nvPr/>
        </p:nvSpPr>
        <p:spPr>
          <a:xfrm>
            <a:off x="392997" y="3802532"/>
            <a:ext cx="3380140" cy="703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6789" tIns="26789" rIns="26789" bIns="26789" anchor="ctr">
            <a:spAutoFit/>
          </a:bodyPr>
          <a:lstStyle/>
          <a:p>
            <a:pPr algn="ctr">
              <a:defRPr sz="4000">
                <a:solidFill>
                  <a:srgbClr val="1A3AEC">
                    <a:alpha val="98466"/>
                  </a:srgbClr>
                </a:solidFill>
              </a:defRPr>
            </a:pPr>
            <a:r>
              <a:rPr sz="2109" dirty="0">
                <a:solidFill>
                  <a:schemeClr val="accent1">
                    <a:alpha val="98466"/>
                  </a:schemeClr>
                </a:solidFill>
              </a:rPr>
              <a:t>Remaining error budget </a:t>
            </a:r>
          </a:p>
          <a:p>
            <a:pPr algn="ctr">
              <a:defRPr sz="4000">
                <a:solidFill>
                  <a:srgbClr val="1A3AEC">
                    <a:alpha val="98466"/>
                  </a:srgbClr>
                </a:solidFill>
              </a:defRPr>
            </a:pPr>
            <a:r>
              <a:rPr sz="2109" dirty="0">
                <a:solidFill>
                  <a:schemeClr val="accent1">
                    <a:alpha val="98466"/>
                  </a:schemeClr>
                </a:solidFill>
              </a:rPr>
              <a:t>or “alpha-wealth”</a:t>
            </a:r>
          </a:p>
        </p:txBody>
      </p:sp>
      <p:sp>
        <p:nvSpPr>
          <p:cNvPr id="332" name="Error budget for first test"/>
          <p:cNvSpPr txBox="1"/>
          <p:nvPr/>
        </p:nvSpPr>
        <p:spPr>
          <a:xfrm>
            <a:off x="5904312" y="705957"/>
            <a:ext cx="1599685" cy="546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Error budget for first test</a:t>
            </a:r>
          </a:p>
        </p:txBody>
      </p:sp>
      <p:sp>
        <p:nvSpPr>
          <p:cNvPr id="335" name="Error budget for second test"/>
          <p:cNvSpPr txBox="1"/>
          <p:nvPr/>
        </p:nvSpPr>
        <p:spPr>
          <a:xfrm>
            <a:off x="5806353" y="1520200"/>
            <a:ext cx="1733631" cy="546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Error budget for second test</a:t>
            </a:r>
          </a:p>
        </p:txBody>
      </p:sp>
      <p:sp>
        <p:nvSpPr>
          <p:cNvPr id="340" name="Tests use wealth"/>
          <p:cNvSpPr txBox="1"/>
          <p:nvPr/>
        </p:nvSpPr>
        <p:spPr>
          <a:xfrm>
            <a:off x="5867001" y="2260567"/>
            <a:ext cx="1887496" cy="300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Tests use wealth</a:t>
            </a:r>
          </a:p>
        </p:txBody>
      </p:sp>
      <p:sp>
        <p:nvSpPr>
          <p:cNvPr id="328" name="Circle"/>
          <p:cNvSpPr/>
          <p:nvPr/>
        </p:nvSpPr>
        <p:spPr>
          <a:xfrm>
            <a:off x="2039193" y="1477450"/>
            <a:ext cx="1778708" cy="1751272"/>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0" name="Line"/>
          <p:cNvSpPr/>
          <p:nvPr/>
        </p:nvSpPr>
        <p:spPr>
          <a:xfrm flipV="1">
            <a:off x="3723719" y="1142588"/>
            <a:ext cx="1093164" cy="650884"/>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1" name="Circle"/>
          <p:cNvSpPr/>
          <p:nvPr/>
        </p:nvSpPr>
        <p:spPr>
          <a:xfrm>
            <a:off x="4940923" y="705957"/>
            <a:ext cx="603110" cy="592638"/>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3" name="Line"/>
          <p:cNvSpPr/>
          <p:nvPr/>
        </p:nvSpPr>
        <p:spPr>
          <a:xfrm flipV="1">
            <a:off x="3877623" y="1862071"/>
            <a:ext cx="1087680" cy="317556"/>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4" name="Circle"/>
          <p:cNvSpPr/>
          <p:nvPr/>
        </p:nvSpPr>
        <p:spPr>
          <a:xfrm>
            <a:off x="5018154" y="1596060"/>
            <a:ext cx="454690" cy="441984"/>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6" name="Line"/>
          <p:cNvSpPr/>
          <p:nvPr/>
        </p:nvSpPr>
        <p:spPr>
          <a:xfrm flipV="1">
            <a:off x="3926229" y="2419110"/>
            <a:ext cx="1101959" cy="75166"/>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7" name="Oval"/>
          <p:cNvSpPr/>
          <p:nvPr/>
        </p:nvSpPr>
        <p:spPr>
          <a:xfrm>
            <a:off x="5081040" y="2231713"/>
            <a:ext cx="373830" cy="363369"/>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Tree>
    <p:extLst>
      <p:ext uri="{BB962C8B-B14F-4D97-AF65-F5344CB8AC3E}">
        <p14:creationId xmlns:p14="http://schemas.microsoft.com/office/powerpoint/2010/main" val="270368219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3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advAuto="0"/>
      <p:bldP spid="335" grpId="0" animBg="1" advAuto="0"/>
      <p:bldP spid="340" grpId="0"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Online FDR control : high-level picture"/>
          <p:cNvSpPr txBox="1"/>
          <p:nvPr/>
        </p:nvSpPr>
        <p:spPr>
          <a:xfrm>
            <a:off x="1557901" y="74817"/>
            <a:ext cx="5211603" cy="41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6789" tIns="26789" rIns="26789" bIns="26789" anchor="ctr">
            <a:spAutoFit/>
          </a:bodyPr>
          <a:lstStyle>
            <a:lvl1pPr>
              <a:defRPr sz="4500">
                <a:solidFill>
                  <a:schemeClr val="accent5">
                    <a:hueOff val="-608019"/>
                    <a:satOff val="-16379"/>
                    <a:lumOff val="25127"/>
                  </a:schemeClr>
                </a:solidFill>
                <a:latin typeface="Gill Sans SemiBold"/>
                <a:ea typeface="Gill Sans SemiBold"/>
                <a:cs typeface="Gill Sans SemiBold"/>
                <a:sym typeface="Gill Sans SemiBold"/>
              </a:defRPr>
            </a:lvl1pPr>
          </a:lstStyle>
          <a:p>
            <a:r>
              <a:rPr sz="2373" dirty="0">
                <a:solidFill>
                  <a:schemeClr val="accent1"/>
                </a:solidFill>
              </a:rPr>
              <a:t>Online FDR control : high-level picture</a:t>
            </a:r>
          </a:p>
        </p:txBody>
      </p:sp>
      <p:sp>
        <p:nvSpPr>
          <p:cNvPr id="329" name="Remaining error budget…"/>
          <p:cNvSpPr txBox="1"/>
          <p:nvPr/>
        </p:nvSpPr>
        <p:spPr>
          <a:xfrm>
            <a:off x="392997" y="3802532"/>
            <a:ext cx="3380140" cy="703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6789" tIns="26789" rIns="26789" bIns="26789" anchor="ctr">
            <a:spAutoFit/>
          </a:bodyPr>
          <a:lstStyle/>
          <a:p>
            <a:pPr algn="ctr">
              <a:defRPr sz="4000">
                <a:solidFill>
                  <a:srgbClr val="1A3AEC">
                    <a:alpha val="98466"/>
                  </a:srgbClr>
                </a:solidFill>
              </a:defRPr>
            </a:pPr>
            <a:r>
              <a:rPr sz="2109" dirty="0">
                <a:solidFill>
                  <a:schemeClr val="accent1">
                    <a:alpha val="98466"/>
                  </a:schemeClr>
                </a:solidFill>
              </a:rPr>
              <a:t>Remaining error budget </a:t>
            </a:r>
          </a:p>
          <a:p>
            <a:pPr algn="ctr">
              <a:defRPr sz="4000">
                <a:solidFill>
                  <a:srgbClr val="1A3AEC">
                    <a:alpha val="98466"/>
                  </a:srgbClr>
                </a:solidFill>
              </a:defRPr>
            </a:pPr>
            <a:r>
              <a:rPr sz="2109" dirty="0">
                <a:solidFill>
                  <a:schemeClr val="accent1">
                    <a:alpha val="98466"/>
                  </a:schemeClr>
                </a:solidFill>
              </a:rPr>
              <a:t>or “alpha-wealth”</a:t>
            </a:r>
          </a:p>
        </p:txBody>
      </p:sp>
      <p:sp>
        <p:nvSpPr>
          <p:cNvPr id="332" name="Error budget for first test"/>
          <p:cNvSpPr txBox="1"/>
          <p:nvPr/>
        </p:nvSpPr>
        <p:spPr>
          <a:xfrm>
            <a:off x="5904312" y="705957"/>
            <a:ext cx="1599685" cy="546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Error budget for first test</a:t>
            </a:r>
          </a:p>
        </p:txBody>
      </p:sp>
      <p:sp>
        <p:nvSpPr>
          <p:cNvPr id="335" name="Error budget for second test"/>
          <p:cNvSpPr txBox="1"/>
          <p:nvPr/>
        </p:nvSpPr>
        <p:spPr>
          <a:xfrm>
            <a:off x="5806353" y="1520200"/>
            <a:ext cx="1733631" cy="546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Error budget for second test</a:t>
            </a:r>
          </a:p>
        </p:txBody>
      </p:sp>
      <p:sp>
        <p:nvSpPr>
          <p:cNvPr id="340" name="Tests use wealth"/>
          <p:cNvSpPr txBox="1"/>
          <p:nvPr/>
        </p:nvSpPr>
        <p:spPr>
          <a:xfrm>
            <a:off x="5867001" y="2260567"/>
            <a:ext cx="1887496" cy="300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Tests use wealth</a:t>
            </a:r>
          </a:p>
        </p:txBody>
      </p:sp>
      <p:sp>
        <p:nvSpPr>
          <p:cNvPr id="341" name="Discoveries earn wealth"/>
          <p:cNvSpPr txBox="1"/>
          <p:nvPr/>
        </p:nvSpPr>
        <p:spPr>
          <a:xfrm>
            <a:off x="5806353" y="2721924"/>
            <a:ext cx="1599686" cy="546544"/>
          </a:xfrm>
          <a:prstGeom prst="rect">
            <a:avLst/>
          </a:prstGeom>
          <a:solidFill>
            <a:srgbClr val="AB180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solidFill>
                  <a:srgbClr val="FFFFFF"/>
                </a:solidFill>
              </a:defRPr>
            </a:lvl1pPr>
          </a:lstStyle>
          <a:p>
            <a:pPr algn="ctr"/>
            <a:r>
              <a:rPr sz="1600" dirty="0"/>
              <a:t>Discoveries earn wealth</a:t>
            </a:r>
          </a:p>
        </p:txBody>
      </p:sp>
      <p:sp>
        <p:nvSpPr>
          <p:cNvPr id="330" name="Line"/>
          <p:cNvSpPr/>
          <p:nvPr/>
        </p:nvSpPr>
        <p:spPr>
          <a:xfrm flipV="1">
            <a:off x="3723719" y="1142588"/>
            <a:ext cx="1093164" cy="650884"/>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1" name="Circle"/>
          <p:cNvSpPr/>
          <p:nvPr/>
        </p:nvSpPr>
        <p:spPr>
          <a:xfrm>
            <a:off x="4940923" y="705957"/>
            <a:ext cx="603110" cy="592638"/>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3" name="Line"/>
          <p:cNvSpPr/>
          <p:nvPr/>
        </p:nvSpPr>
        <p:spPr>
          <a:xfrm flipV="1">
            <a:off x="3877623" y="1862071"/>
            <a:ext cx="1087680" cy="317556"/>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4" name="Circle"/>
          <p:cNvSpPr/>
          <p:nvPr/>
        </p:nvSpPr>
        <p:spPr>
          <a:xfrm>
            <a:off x="5018154" y="1596060"/>
            <a:ext cx="454690" cy="441984"/>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6" name="Line"/>
          <p:cNvSpPr/>
          <p:nvPr/>
        </p:nvSpPr>
        <p:spPr>
          <a:xfrm flipV="1">
            <a:off x="3926229" y="2419110"/>
            <a:ext cx="1101959" cy="75166"/>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7" name="Oval"/>
          <p:cNvSpPr/>
          <p:nvPr/>
        </p:nvSpPr>
        <p:spPr>
          <a:xfrm>
            <a:off x="5081040" y="2231713"/>
            <a:ext cx="373830" cy="363369"/>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8" name="Line"/>
          <p:cNvSpPr/>
          <p:nvPr/>
        </p:nvSpPr>
        <p:spPr>
          <a:xfrm>
            <a:off x="3924988" y="2792062"/>
            <a:ext cx="1103638" cy="46099"/>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9" name="Circle"/>
          <p:cNvSpPr/>
          <p:nvPr/>
        </p:nvSpPr>
        <p:spPr>
          <a:xfrm>
            <a:off x="5081040" y="2707968"/>
            <a:ext cx="322874" cy="320025"/>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23" name="Circle">
            <a:extLst>
              <a:ext uri="{FF2B5EF4-FFF2-40B4-BE49-F238E27FC236}">
                <a16:creationId xmlns:a16="http://schemas.microsoft.com/office/drawing/2014/main" id="{3BF46CE9-B01B-0C4D-99C6-CFEE09D3FDF0}"/>
              </a:ext>
            </a:extLst>
          </p:cNvPr>
          <p:cNvSpPr/>
          <p:nvPr/>
        </p:nvSpPr>
        <p:spPr>
          <a:xfrm>
            <a:off x="2789646" y="2231713"/>
            <a:ext cx="322874" cy="320025"/>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Tree>
    <p:extLst>
      <p:ext uri="{BB962C8B-B14F-4D97-AF65-F5344CB8AC3E}">
        <p14:creationId xmlns:p14="http://schemas.microsoft.com/office/powerpoint/2010/main" val="70652118"/>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3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advAuto="0"/>
      <p:bldP spid="335" grpId="0" animBg="1" advAuto="0"/>
      <p:bldP spid="340" grpId="0" animBg="1" advAuto="0"/>
      <p:bldP spid="34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Towards a Statistical Framework</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172200" cy="3190875"/>
          </a:xfrm>
        </p:spPr>
        <p:txBody>
          <a:bodyPr/>
          <a:lstStyle/>
          <a:p>
            <a:pPr>
              <a:lnSpc>
                <a:spcPct val="90000"/>
              </a:lnSpc>
            </a:pPr>
            <a:r>
              <a:rPr lang="en-US" altLang="en-US" sz="1800" dirty="0">
                <a:ea typeface="ＭＳ Ｐゴシック" panose="020B0600070205080204" pitchFamily="34" charset="-128"/>
              </a:rPr>
              <a:t>Let’s now imagine that we not only make a decision, but we build a </a:t>
            </a:r>
            <a:r>
              <a:rPr lang="en-US" altLang="en-US" sz="1800" dirty="0">
                <a:solidFill>
                  <a:schemeClr val="accent2"/>
                </a:solidFill>
                <a:ea typeface="ＭＳ Ｐゴシック" panose="020B0600070205080204" pitchFamily="34" charset="-128"/>
              </a:rPr>
              <a:t>decision-making algorithm</a:t>
            </a:r>
          </a:p>
          <a:p>
            <a:pPr>
              <a:lnSpc>
                <a:spcPct val="90000"/>
              </a:lnSpc>
            </a:pPr>
            <a:r>
              <a:rPr lang="en-US" altLang="en-US" sz="1800" dirty="0">
                <a:ea typeface="ＭＳ Ｐゴシック" panose="020B0600070205080204" pitchFamily="34" charset="-128"/>
              </a:rPr>
              <a:t>We want to evaluate the algorithm not just on one problem, but on a set of related problems</a:t>
            </a: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Concretely, we may have a collection of hypothesis-testing problems, where we repeatedly decide whether to accept the null or accept the alternative</a:t>
            </a:r>
          </a:p>
          <a:p>
            <a:pPr>
              <a:lnSpc>
                <a:spcPct val="90000"/>
              </a:lnSpc>
            </a:pPr>
            <a:r>
              <a:rPr lang="en-US" altLang="en-US" sz="1800" dirty="0">
                <a:ea typeface="ＭＳ Ｐゴシック" panose="020B0600070205080204" pitchFamily="34" charset="-128"/>
              </a:rPr>
              <a:t>Or we may have a set of classification decisions, where we repeatedly classify data points into one of two classes</a:t>
            </a:r>
          </a:p>
          <a:p>
            <a:pPr>
              <a:lnSpc>
                <a:spcPct val="90000"/>
              </a:lnSpc>
            </a:pPr>
            <a:endParaRPr lang="en-US" altLang="en-US" sz="1800" dirty="0">
              <a:solidFill>
                <a:schemeClr val="accent2"/>
              </a:solidFill>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2151473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Online FDR control : high-level picture"/>
          <p:cNvSpPr txBox="1"/>
          <p:nvPr/>
        </p:nvSpPr>
        <p:spPr>
          <a:xfrm>
            <a:off x="1557901" y="74817"/>
            <a:ext cx="5211603" cy="41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6789" tIns="26789" rIns="26789" bIns="26789" anchor="ctr">
            <a:spAutoFit/>
          </a:bodyPr>
          <a:lstStyle>
            <a:lvl1pPr>
              <a:defRPr sz="4500">
                <a:solidFill>
                  <a:schemeClr val="accent5">
                    <a:hueOff val="-608019"/>
                    <a:satOff val="-16379"/>
                    <a:lumOff val="25127"/>
                  </a:schemeClr>
                </a:solidFill>
                <a:latin typeface="Gill Sans SemiBold"/>
                <a:ea typeface="Gill Sans SemiBold"/>
                <a:cs typeface="Gill Sans SemiBold"/>
                <a:sym typeface="Gill Sans SemiBold"/>
              </a:defRPr>
            </a:lvl1pPr>
          </a:lstStyle>
          <a:p>
            <a:r>
              <a:rPr sz="2373" dirty="0">
                <a:solidFill>
                  <a:schemeClr val="accent1"/>
                </a:solidFill>
              </a:rPr>
              <a:t>Online FDR control : high-level picture</a:t>
            </a:r>
          </a:p>
        </p:txBody>
      </p:sp>
      <p:sp>
        <p:nvSpPr>
          <p:cNvPr id="329" name="Remaining error budget…"/>
          <p:cNvSpPr txBox="1"/>
          <p:nvPr/>
        </p:nvSpPr>
        <p:spPr>
          <a:xfrm>
            <a:off x="392997" y="3802532"/>
            <a:ext cx="3380140" cy="703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6789" tIns="26789" rIns="26789" bIns="26789" anchor="ctr">
            <a:spAutoFit/>
          </a:bodyPr>
          <a:lstStyle/>
          <a:p>
            <a:pPr algn="ctr">
              <a:defRPr sz="4000">
                <a:solidFill>
                  <a:srgbClr val="1A3AEC">
                    <a:alpha val="98466"/>
                  </a:srgbClr>
                </a:solidFill>
              </a:defRPr>
            </a:pPr>
            <a:r>
              <a:rPr sz="2109" dirty="0">
                <a:solidFill>
                  <a:schemeClr val="accent1">
                    <a:alpha val="98466"/>
                  </a:schemeClr>
                </a:solidFill>
              </a:rPr>
              <a:t>Remaining error budget </a:t>
            </a:r>
          </a:p>
          <a:p>
            <a:pPr algn="ctr">
              <a:defRPr sz="4000">
                <a:solidFill>
                  <a:srgbClr val="1A3AEC">
                    <a:alpha val="98466"/>
                  </a:srgbClr>
                </a:solidFill>
              </a:defRPr>
            </a:pPr>
            <a:r>
              <a:rPr sz="2109" dirty="0">
                <a:solidFill>
                  <a:schemeClr val="accent1">
                    <a:alpha val="98466"/>
                  </a:schemeClr>
                </a:solidFill>
              </a:rPr>
              <a:t>or “alpha-wealth”</a:t>
            </a:r>
          </a:p>
        </p:txBody>
      </p:sp>
      <p:sp>
        <p:nvSpPr>
          <p:cNvPr id="332" name="Error budget for first test"/>
          <p:cNvSpPr txBox="1"/>
          <p:nvPr/>
        </p:nvSpPr>
        <p:spPr>
          <a:xfrm>
            <a:off x="5904312" y="705957"/>
            <a:ext cx="1599685" cy="546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Error budget for first test</a:t>
            </a:r>
          </a:p>
        </p:txBody>
      </p:sp>
      <p:sp>
        <p:nvSpPr>
          <p:cNvPr id="335" name="Error budget for second test"/>
          <p:cNvSpPr txBox="1"/>
          <p:nvPr/>
        </p:nvSpPr>
        <p:spPr>
          <a:xfrm>
            <a:off x="5806353" y="1520200"/>
            <a:ext cx="1733631" cy="546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Error budget for second test</a:t>
            </a:r>
          </a:p>
        </p:txBody>
      </p:sp>
      <p:sp>
        <p:nvSpPr>
          <p:cNvPr id="340" name="Tests use wealth"/>
          <p:cNvSpPr txBox="1"/>
          <p:nvPr/>
        </p:nvSpPr>
        <p:spPr>
          <a:xfrm>
            <a:off x="5867001" y="2260567"/>
            <a:ext cx="1887496" cy="300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lvl1pPr>
          </a:lstStyle>
          <a:p>
            <a:r>
              <a:rPr sz="1600" dirty="0"/>
              <a:t>Tests use wealth</a:t>
            </a:r>
          </a:p>
        </p:txBody>
      </p:sp>
      <p:sp>
        <p:nvSpPr>
          <p:cNvPr id="341" name="Discoveries earn wealth"/>
          <p:cNvSpPr txBox="1"/>
          <p:nvPr/>
        </p:nvSpPr>
        <p:spPr>
          <a:xfrm>
            <a:off x="5806353" y="2721924"/>
            <a:ext cx="1599686" cy="546544"/>
          </a:xfrm>
          <a:prstGeom prst="rect">
            <a:avLst/>
          </a:prstGeom>
          <a:solidFill>
            <a:srgbClr val="AB180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spAutoFit/>
          </a:bodyPr>
          <a:lstStyle>
            <a:lvl1pPr>
              <a:defRPr sz="4000">
                <a:solidFill>
                  <a:srgbClr val="FFFFFF"/>
                </a:solidFill>
              </a:defRPr>
            </a:lvl1pPr>
          </a:lstStyle>
          <a:p>
            <a:pPr algn="ctr"/>
            <a:r>
              <a:rPr sz="1600" dirty="0"/>
              <a:t>Discoveries earn wealth</a:t>
            </a:r>
          </a:p>
        </p:txBody>
      </p:sp>
      <p:sp>
        <p:nvSpPr>
          <p:cNvPr id="328" name="Circle"/>
          <p:cNvSpPr/>
          <p:nvPr/>
        </p:nvSpPr>
        <p:spPr>
          <a:xfrm>
            <a:off x="1998733" y="1793472"/>
            <a:ext cx="1490010" cy="1474996"/>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0" name="Line"/>
          <p:cNvSpPr/>
          <p:nvPr/>
        </p:nvSpPr>
        <p:spPr>
          <a:xfrm flipV="1">
            <a:off x="3723719" y="1142588"/>
            <a:ext cx="1093164" cy="650884"/>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1" name="Circle"/>
          <p:cNvSpPr/>
          <p:nvPr/>
        </p:nvSpPr>
        <p:spPr>
          <a:xfrm>
            <a:off x="4940923" y="705957"/>
            <a:ext cx="603110" cy="592638"/>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3" name="Line"/>
          <p:cNvSpPr/>
          <p:nvPr/>
        </p:nvSpPr>
        <p:spPr>
          <a:xfrm flipV="1">
            <a:off x="3877623" y="1862071"/>
            <a:ext cx="1087680" cy="317556"/>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4" name="Circle"/>
          <p:cNvSpPr/>
          <p:nvPr/>
        </p:nvSpPr>
        <p:spPr>
          <a:xfrm>
            <a:off x="5018154" y="1596060"/>
            <a:ext cx="454690" cy="441984"/>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6" name="Line"/>
          <p:cNvSpPr/>
          <p:nvPr/>
        </p:nvSpPr>
        <p:spPr>
          <a:xfrm flipV="1">
            <a:off x="3926229" y="2419110"/>
            <a:ext cx="1101959" cy="75166"/>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7" name="Oval"/>
          <p:cNvSpPr/>
          <p:nvPr/>
        </p:nvSpPr>
        <p:spPr>
          <a:xfrm>
            <a:off x="5081040" y="2231713"/>
            <a:ext cx="373830" cy="363369"/>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8" name="Line"/>
          <p:cNvSpPr/>
          <p:nvPr/>
        </p:nvSpPr>
        <p:spPr>
          <a:xfrm>
            <a:off x="3924988" y="2792062"/>
            <a:ext cx="1103638" cy="46099"/>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9" name="Circle"/>
          <p:cNvSpPr/>
          <p:nvPr/>
        </p:nvSpPr>
        <p:spPr>
          <a:xfrm>
            <a:off x="5081040" y="2707968"/>
            <a:ext cx="322874" cy="320025"/>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Tree>
    <p:extLst>
      <p:ext uri="{BB962C8B-B14F-4D97-AF65-F5344CB8AC3E}">
        <p14:creationId xmlns:p14="http://schemas.microsoft.com/office/powerpoint/2010/main" val="2769095483"/>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3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advAuto="0"/>
      <p:bldP spid="335" grpId="0" animBg="1" advAuto="0"/>
      <p:bldP spid="340" grpId="0" animBg="1" advAuto="0"/>
      <p:bldP spid="341" grpId="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Online FDR control : high-level picture"/>
          <p:cNvSpPr txBox="1"/>
          <p:nvPr/>
        </p:nvSpPr>
        <p:spPr>
          <a:xfrm>
            <a:off x="1557901" y="74817"/>
            <a:ext cx="5211603" cy="419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789" tIns="26789" rIns="26789" bIns="26789" anchor="ctr">
            <a:spAutoFit/>
          </a:bodyPr>
          <a:lstStyle>
            <a:lvl1pPr>
              <a:defRPr sz="4500">
                <a:solidFill>
                  <a:schemeClr val="accent5">
                    <a:hueOff val="-608019"/>
                    <a:satOff val="-16379"/>
                    <a:lumOff val="25127"/>
                  </a:schemeClr>
                </a:solidFill>
                <a:latin typeface="Gill Sans SemiBold"/>
                <a:ea typeface="Gill Sans SemiBold"/>
                <a:cs typeface="Gill Sans SemiBold"/>
                <a:sym typeface="Gill Sans SemiBold"/>
              </a:defRPr>
            </a:lvl1pPr>
          </a:lstStyle>
          <a:p>
            <a:r>
              <a:rPr sz="2373" dirty="0">
                <a:solidFill>
                  <a:schemeClr val="accent1"/>
                </a:solidFill>
              </a:rPr>
              <a:t>Online FDR control : high-level picture</a:t>
            </a:r>
          </a:p>
        </p:txBody>
      </p:sp>
      <p:sp>
        <p:nvSpPr>
          <p:cNvPr id="329" name="Remaining error budget…"/>
          <p:cNvSpPr txBox="1"/>
          <p:nvPr/>
        </p:nvSpPr>
        <p:spPr>
          <a:xfrm>
            <a:off x="392997" y="3802532"/>
            <a:ext cx="3380140" cy="703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789" tIns="26789" rIns="26789" bIns="26789" anchor="ctr">
            <a:spAutoFit/>
          </a:bodyPr>
          <a:lstStyle/>
          <a:p>
            <a:pPr algn="ctr">
              <a:defRPr sz="4000">
                <a:solidFill>
                  <a:srgbClr val="1A3AEC">
                    <a:alpha val="98466"/>
                  </a:srgbClr>
                </a:solidFill>
              </a:defRPr>
            </a:pPr>
            <a:r>
              <a:rPr sz="2109" dirty="0">
                <a:solidFill>
                  <a:schemeClr val="accent1">
                    <a:alpha val="98466"/>
                  </a:schemeClr>
                </a:solidFill>
              </a:rPr>
              <a:t>Remaining error budget </a:t>
            </a:r>
          </a:p>
          <a:p>
            <a:pPr algn="ctr">
              <a:defRPr sz="4000">
                <a:solidFill>
                  <a:srgbClr val="1A3AEC">
                    <a:alpha val="98466"/>
                  </a:srgbClr>
                </a:solidFill>
              </a:defRPr>
            </a:pPr>
            <a:r>
              <a:rPr sz="2109" dirty="0">
                <a:solidFill>
                  <a:schemeClr val="accent1">
                    <a:alpha val="98466"/>
                  </a:schemeClr>
                </a:solidFill>
              </a:rPr>
              <a:t>or “alpha-wealth”</a:t>
            </a:r>
          </a:p>
        </p:txBody>
      </p:sp>
      <p:sp>
        <p:nvSpPr>
          <p:cNvPr id="332" name="Error budget for first test"/>
          <p:cNvSpPr txBox="1"/>
          <p:nvPr/>
        </p:nvSpPr>
        <p:spPr>
          <a:xfrm>
            <a:off x="5904312" y="705957"/>
            <a:ext cx="1599685" cy="546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spAutoFit/>
          </a:bodyPr>
          <a:lstStyle>
            <a:lvl1pPr>
              <a:defRPr sz="4000"/>
            </a:lvl1pPr>
          </a:lstStyle>
          <a:p>
            <a:r>
              <a:rPr sz="1600" dirty="0"/>
              <a:t>Error budget for first test</a:t>
            </a:r>
          </a:p>
        </p:txBody>
      </p:sp>
      <p:sp>
        <p:nvSpPr>
          <p:cNvPr id="335" name="Error budget for second test"/>
          <p:cNvSpPr txBox="1"/>
          <p:nvPr/>
        </p:nvSpPr>
        <p:spPr>
          <a:xfrm>
            <a:off x="5806353" y="1520200"/>
            <a:ext cx="1733631" cy="546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spAutoFit/>
          </a:bodyPr>
          <a:lstStyle>
            <a:lvl1pPr>
              <a:defRPr sz="4000"/>
            </a:lvl1pPr>
          </a:lstStyle>
          <a:p>
            <a:r>
              <a:rPr sz="1600" dirty="0"/>
              <a:t>Error budget for second test</a:t>
            </a:r>
          </a:p>
        </p:txBody>
      </p:sp>
      <p:sp>
        <p:nvSpPr>
          <p:cNvPr id="340" name="Tests use wealth"/>
          <p:cNvSpPr txBox="1"/>
          <p:nvPr/>
        </p:nvSpPr>
        <p:spPr>
          <a:xfrm>
            <a:off x="5867001" y="2260567"/>
            <a:ext cx="1887496" cy="300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spAutoFit/>
          </a:bodyPr>
          <a:lstStyle>
            <a:lvl1pPr>
              <a:defRPr sz="4000"/>
            </a:lvl1pPr>
          </a:lstStyle>
          <a:p>
            <a:r>
              <a:rPr sz="1600" dirty="0"/>
              <a:t>Tests use wealth</a:t>
            </a:r>
          </a:p>
        </p:txBody>
      </p:sp>
      <p:sp>
        <p:nvSpPr>
          <p:cNvPr id="341" name="Discoveries earn wealth"/>
          <p:cNvSpPr txBox="1"/>
          <p:nvPr/>
        </p:nvSpPr>
        <p:spPr>
          <a:xfrm>
            <a:off x="5806353" y="2721924"/>
            <a:ext cx="1599686" cy="546544"/>
          </a:xfrm>
          <a:prstGeom prst="rect">
            <a:avLst/>
          </a:prstGeom>
          <a:solidFill>
            <a:srgbClr val="AB180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spAutoFit/>
          </a:bodyPr>
          <a:lstStyle>
            <a:lvl1pPr>
              <a:defRPr sz="4000">
                <a:solidFill>
                  <a:srgbClr val="FFFFFF"/>
                </a:solidFill>
              </a:defRPr>
            </a:lvl1pPr>
          </a:lstStyle>
          <a:p>
            <a:pPr algn="ctr"/>
            <a:r>
              <a:rPr sz="1600" dirty="0"/>
              <a:t>Discoveries earn wealth</a:t>
            </a:r>
          </a:p>
        </p:txBody>
      </p:sp>
      <p:sp>
        <p:nvSpPr>
          <p:cNvPr id="344" name="Error budget is data-dependent"/>
          <p:cNvSpPr txBox="1"/>
          <p:nvPr/>
        </p:nvSpPr>
        <p:spPr>
          <a:xfrm>
            <a:off x="5904312" y="3517467"/>
            <a:ext cx="2001522" cy="546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spAutoFit/>
          </a:bodyPr>
          <a:lstStyle/>
          <a:p>
            <a:pPr>
              <a:defRPr sz="4000"/>
            </a:pPr>
            <a:r>
              <a:rPr sz="1600" dirty="0"/>
              <a:t>Error budget</a:t>
            </a:r>
            <a:br>
              <a:rPr sz="1600" dirty="0"/>
            </a:br>
            <a:r>
              <a:rPr sz="1600" dirty="0"/>
              <a:t>is data-dependent</a:t>
            </a:r>
          </a:p>
        </p:txBody>
      </p:sp>
      <p:sp>
        <p:nvSpPr>
          <p:cNvPr id="328" name="Circle"/>
          <p:cNvSpPr/>
          <p:nvPr/>
        </p:nvSpPr>
        <p:spPr>
          <a:xfrm>
            <a:off x="1611690" y="1477450"/>
            <a:ext cx="2206211" cy="2167266"/>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0" name="Line"/>
          <p:cNvSpPr/>
          <p:nvPr/>
        </p:nvSpPr>
        <p:spPr>
          <a:xfrm flipV="1">
            <a:off x="3723719" y="1142588"/>
            <a:ext cx="1093164" cy="650884"/>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1" name="Circle"/>
          <p:cNvSpPr/>
          <p:nvPr/>
        </p:nvSpPr>
        <p:spPr>
          <a:xfrm>
            <a:off x="4940923" y="705957"/>
            <a:ext cx="603110" cy="592638"/>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3" name="Line"/>
          <p:cNvSpPr/>
          <p:nvPr/>
        </p:nvSpPr>
        <p:spPr>
          <a:xfrm flipV="1">
            <a:off x="3877623" y="1862071"/>
            <a:ext cx="1087680" cy="317556"/>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4" name="Circle"/>
          <p:cNvSpPr/>
          <p:nvPr/>
        </p:nvSpPr>
        <p:spPr>
          <a:xfrm>
            <a:off x="5018154" y="1596060"/>
            <a:ext cx="454690" cy="441984"/>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6" name="Line"/>
          <p:cNvSpPr/>
          <p:nvPr/>
        </p:nvSpPr>
        <p:spPr>
          <a:xfrm flipV="1">
            <a:off x="3926229" y="2419110"/>
            <a:ext cx="1101959" cy="75166"/>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7" name="Oval"/>
          <p:cNvSpPr/>
          <p:nvPr/>
        </p:nvSpPr>
        <p:spPr>
          <a:xfrm>
            <a:off x="5081040" y="2231713"/>
            <a:ext cx="373830" cy="363369"/>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38" name="Line"/>
          <p:cNvSpPr/>
          <p:nvPr/>
        </p:nvSpPr>
        <p:spPr>
          <a:xfrm>
            <a:off x="3924988" y="2792062"/>
            <a:ext cx="1103638" cy="46099"/>
          </a:xfrm>
          <a:prstGeom prst="line">
            <a:avLst/>
          </a:prstGeom>
          <a:ln w="101600">
            <a:solidFill>
              <a:srgbClr val="5A5F5E"/>
            </a:solidFill>
            <a:miter lim="400000"/>
            <a:tailEnd type="triangle"/>
          </a:ln>
        </p:spPr>
        <p:txBody>
          <a:bodyPr lIns="26789" tIns="26789" rIns="26789" bIns="26789" anchor="ctr"/>
          <a:lstStyle/>
          <a:p>
            <a:endParaRPr sz="949"/>
          </a:p>
        </p:txBody>
      </p:sp>
      <p:sp>
        <p:nvSpPr>
          <p:cNvPr id="339" name="Circle"/>
          <p:cNvSpPr/>
          <p:nvPr/>
        </p:nvSpPr>
        <p:spPr>
          <a:xfrm>
            <a:off x="5081040" y="2707968"/>
            <a:ext cx="322874" cy="320025"/>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42" name="Circle"/>
          <p:cNvSpPr/>
          <p:nvPr/>
        </p:nvSpPr>
        <p:spPr>
          <a:xfrm>
            <a:off x="4940923" y="3228063"/>
            <a:ext cx="681514" cy="670760"/>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43" name="Line"/>
          <p:cNvSpPr/>
          <p:nvPr/>
        </p:nvSpPr>
        <p:spPr>
          <a:xfrm>
            <a:off x="3773137" y="3212848"/>
            <a:ext cx="1109476" cy="304619"/>
          </a:xfrm>
          <a:prstGeom prst="line">
            <a:avLst/>
          </a:prstGeom>
          <a:ln w="101600">
            <a:solidFill>
              <a:srgbClr val="5A5F5E"/>
            </a:solidFill>
            <a:miter lim="400000"/>
            <a:tailEnd type="triangle"/>
          </a:ln>
        </p:spPr>
        <p:txBody>
          <a:bodyPr lIns="26789" tIns="26789" rIns="26789" bIns="26789" anchor="ctr"/>
          <a:lstStyle/>
          <a:p>
            <a:endParaRPr sz="949"/>
          </a:p>
        </p:txBody>
      </p:sp>
      <p:sp>
        <p:nvSpPr>
          <p:cNvPr id="345" name="Circle"/>
          <p:cNvSpPr/>
          <p:nvPr/>
        </p:nvSpPr>
        <p:spPr>
          <a:xfrm>
            <a:off x="4992187" y="4098893"/>
            <a:ext cx="572954" cy="563006"/>
          </a:xfrm>
          <a:prstGeom prst="ellipse">
            <a:avLst/>
          </a:prstGeom>
          <a:solidFill>
            <a:schemeClr val="accent3"/>
          </a:solidFill>
          <a:ln w="12700">
            <a:miter lim="400000"/>
          </a:ln>
        </p:spPr>
        <p:txBody>
          <a:bodyPr lIns="26789" tIns="26789" rIns="26789" bIns="26789" anchor="ctr"/>
          <a:lstStyle/>
          <a:p>
            <a:pPr>
              <a:defRPr>
                <a:solidFill>
                  <a:srgbClr val="FFFFFF"/>
                </a:solidFill>
              </a:defRPr>
            </a:pPr>
            <a:endParaRPr sz="949"/>
          </a:p>
        </p:txBody>
      </p:sp>
      <p:sp>
        <p:nvSpPr>
          <p:cNvPr id="346" name="Line"/>
          <p:cNvSpPr/>
          <p:nvPr/>
        </p:nvSpPr>
        <p:spPr>
          <a:xfrm>
            <a:off x="3596340" y="3481096"/>
            <a:ext cx="1178676" cy="756441"/>
          </a:xfrm>
          <a:prstGeom prst="line">
            <a:avLst/>
          </a:prstGeom>
          <a:ln w="101600">
            <a:solidFill>
              <a:srgbClr val="5A5F5E"/>
            </a:solidFill>
            <a:miter lim="400000"/>
            <a:tailEnd type="triangle"/>
          </a:ln>
        </p:spPr>
        <p:txBody>
          <a:bodyPr lIns="26789" tIns="26789" rIns="26789" bIns="26789" anchor="ctr"/>
          <a:lstStyle/>
          <a:p>
            <a:endParaRPr sz="949"/>
          </a:p>
        </p:txBody>
      </p:sp>
      <p:sp>
        <p:nvSpPr>
          <p:cNvPr id="347" name="Infinite process"/>
          <p:cNvSpPr txBox="1"/>
          <p:nvPr/>
        </p:nvSpPr>
        <p:spPr>
          <a:xfrm>
            <a:off x="5904312" y="4346287"/>
            <a:ext cx="1690884" cy="300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spAutoFit/>
          </a:bodyPr>
          <a:lstStyle>
            <a:lvl1pPr>
              <a:defRPr sz="4000"/>
            </a:lvl1pPr>
          </a:lstStyle>
          <a:p>
            <a:r>
              <a:rPr sz="1600" dirty="0"/>
              <a:t>Infinite process</a:t>
            </a:r>
          </a:p>
        </p:txBody>
      </p:sp>
    </p:spTree>
    <p:extLst>
      <p:ext uri="{BB962C8B-B14F-4D97-AF65-F5344CB8AC3E}">
        <p14:creationId xmlns:p14="http://schemas.microsoft.com/office/powerpoint/2010/main" val="2864489933"/>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3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4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4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advAuto="0"/>
      <p:bldP spid="335" grpId="0" animBg="1" advAuto="0"/>
      <p:bldP spid="340" grpId="0" animBg="1" advAuto="0"/>
      <p:bldP spid="341" grpId="0" animBg="1" advAuto="0"/>
      <p:bldP spid="344" grpId="0" animBg="1" advAuto="0"/>
      <p:bldP spid="347" grpId="0"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Online FDR control"/>
          <p:cNvSpPr>
            <a:spLocks noGrp="1"/>
          </p:cNvSpPr>
          <p:nvPr>
            <p:ph type="title"/>
          </p:nvPr>
        </p:nvSpPr>
        <p:spPr>
          <a:prstGeom prst="rect">
            <a:avLst/>
          </a:prstGeom>
        </p:spPr>
        <p:txBody>
          <a:bodyPr anchor="t">
            <a:normAutofit/>
          </a:bodyPr>
          <a:lstStyle>
            <a:lvl1pPr algn="l">
              <a:defRPr sz="6000">
                <a:solidFill>
                  <a:schemeClr val="accent1"/>
                </a:solidFill>
              </a:defRPr>
            </a:lvl1pPr>
          </a:lstStyle>
          <a:p>
            <a:r>
              <a:rPr sz="3000" dirty="0"/>
              <a:t>Online FDR control</a:t>
            </a:r>
          </a:p>
        </p:txBody>
      </p:sp>
      <p:sp>
        <p:nvSpPr>
          <p:cNvPr id="120" name="classical FDR literature assumes that the data for all hypotheses is collected at once, and only after all the p-values are available, one can decide which of the hypotheses should be proclaimed discoveries…"/>
          <p:cNvSpPr>
            <a:spLocks noGrp="1"/>
          </p:cNvSpPr>
          <p:nvPr>
            <p:ph type="body" idx="1"/>
          </p:nvPr>
        </p:nvSpPr>
        <p:spPr>
          <a:prstGeom prst="rect">
            <a:avLst/>
          </a:prstGeom>
        </p:spPr>
        <p:txBody>
          <a:bodyPr>
            <a:normAutofit fontScale="70000" lnSpcReduction="20000"/>
          </a:bodyPr>
          <a:lstStyle/>
          <a:p>
            <a:pPr marL="171101" indent="-171101" defTabSz="224876">
              <a:spcBef>
                <a:spcPts val="1582"/>
              </a:spcBef>
              <a:defRPr sz="2628"/>
            </a:pPr>
            <a:r>
              <a:rPr dirty="0"/>
              <a:t>classical FDR literature assumes that the data for all hypotheses is collected at once, and only after all the p-values are available, one can decide which of the hypotheses should be proclaimed discoveries</a:t>
            </a:r>
          </a:p>
          <a:p>
            <a:pPr marL="171101" indent="-171101" defTabSz="224876">
              <a:spcBef>
                <a:spcPts val="1582"/>
              </a:spcBef>
              <a:defRPr sz="2628"/>
            </a:pPr>
            <a:r>
              <a:rPr dirty="0"/>
              <a:t>in modern testing we often do not know how many hypotheses we want to test in advance</a:t>
            </a:r>
          </a:p>
          <a:p>
            <a:pPr marL="171101" indent="-171101" defTabSz="224876">
              <a:spcBef>
                <a:spcPts val="1582"/>
              </a:spcBef>
              <a:defRPr sz="2628"/>
            </a:pPr>
            <a:r>
              <a:rPr dirty="0"/>
              <a:t>instead, a possibly infinite sequence of tests (i.e. p-values) arrives </a:t>
            </a:r>
            <a:r>
              <a:rPr i="1" dirty="0">
                <a:latin typeface="Helvetica"/>
                <a:ea typeface="Helvetica"/>
                <a:cs typeface="Helvetica"/>
                <a:sym typeface="Helvetica"/>
              </a:rPr>
              <a:t>sequentially</a:t>
            </a:r>
          </a:p>
          <a:p>
            <a:pPr marL="171101" indent="-171101" defTabSz="224876">
              <a:spcBef>
                <a:spcPts val="1582"/>
              </a:spcBef>
              <a:defRPr sz="2628"/>
            </a:pPr>
            <a:r>
              <a:rPr dirty="0"/>
              <a:t>we have to make decisions </a:t>
            </a:r>
            <a:r>
              <a:rPr i="1" dirty="0">
                <a:latin typeface="Helvetica"/>
                <a:ea typeface="Helvetica"/>
                <a:cs typeface="Helvetica"/>
                <a:sym typeface="Helvetica"/>
              </a:rPr>
              <a:t>online</a:t>
            </a:r>
            <a:r>
              <a:rPr dirty="0"/>
              <a:t>, with no knowledge of future tests, in a way that guarantees FDR control under a pre-specified level      </a:t>
            </a:r>
            <a:r>
              <a:rPr i="1" dirty="0">
                <a:latin typeface="Helvetica"/>
                <a:ea typeface="Helvetica"/>
                <a:cs typeface="Helvetica"/>
                <a:sym typeface="Helvetica"/>
              </a:rPr>
              <a:t>at any given time</a:t>
            </a:r>
          </a:p>
          <a:p>
            <a:pPr marL="171101" indent="-171101" defTabSz="224876">
              <a:spcBef>
                <a:spcPts val="1582"/>
              </a:spcBef>
              <a:defRPr sz="2628"/>
            </a:pPr>
            <a:r>
              <a:rPr dirty="0"/>
              <a:t>motivating examples: A/B testing, large-scale clinical trials…</a:t>
            </a:r>
          </a:p>
        </p:txBody>
      </p:sp>
      <p:pic>
        <p:nvPicPr>
          <p:cNvPr id="121" name="pasted-image.pdf" descr="pasted-image.pdf"/>
          <p:cNvPicPr>
            <a:picLocks noChangeAspect="1"/>
          </p:cNvPicPr>
          <p:nvPr/>
        </p:nvPicPr>
        <p:blipFill>
          <a:blip r:embed="rId2"/>
          <a:stretch>
            <a:fillRect/>
          </a:stretch>
        </p:blipFill>
        <p:spPr>
          <a:xfrm>
            <a:off x="6430898" y="3663632"/>
            <a:ext cx="147340" cy="113854"/>
          </a:xfrm>
          <a:prstGeom prst="rect">
            <a:avLst/>
          </a:prstGeom>
          <a:ln w="12700">
            <a:miter lim="400000"/>
          </a:ln>
        </p:spPr>
      </p:pic>
    </p:spTree>
    <p:extLst>
      <p:ext uri="{BB962C8B-B14F-4D97-AF65-F5344CB8AC3E}">
        <p14:creationId xmlns:p14="http://schemas.microsoft.com/office/powerpoint/2010/main" val="103352765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nline vs offline FDR control"/>
          <p:cNvSpPr>
            <a:spLocks noGrp="1"/>
          </p:cNvSpPr>
          <p:nvPr>
            <p:ph type="title"/>
          </p:nvPr>
        </p:nvSpPr>
        <p:spPr>
          <a:prstGeom prst="rect">
            <a:avLst/>
          </a:prstGeom>
        </p:spPr>
        <p:txBody>
          <a:bodyPr anchor="t">
            <a:normAutofit/>
          </a:bodyPr>
          <a:lstStyle>
            <a:lvl1pPr algn="l">
              <a:defRPr sz="6000">
                <a:solidFill>
                  <a:schemeClr val="accent1"/>
                </a:solidFill>
              </a:defRPr>
            </a:lvl1pPr>
          </a:lstStyle>
          <a:p>
            <a:r>
              <a:rPr sz="3000" dirty="0"/>
              <a:t>Online vs offline FDR control</a:t>
            </a:r>
          </a:p>
        </p:txBody>
      </p:sp>
      <p:sp>
        <p:nvSpPr>
          <p:cNvPr id="124" name="classical FDR procedures (like BH) which make all decisions simultaneously are called “offline”"/>
          <p:cNvSpPr>
            <a:spLocks noGrp="1"/>
          </p:cNvSpPr>
          <p:nvPr>
            <p:ph type="body" sz="half" idx="1"/>
          </p:nvPr>
        </p:nvSpPr>
        <p:spPr>
          <a:xfrm>
            <a:off x="1186839" y="828275"/>
            <a:ext cx="5853410" cy="1059063"/>
          </a:xfrm>
          <a:prstGeom prst="rect">
            <a:avLst/>
          </a:prstGeom>
        </p:spPr>
        <p:txBody>
          <a:bodyPr>
            <a:normAutofit/>
          </a:bodyPr>
          <a:lstStyle/>
          <a:p>
            <a:r>
              <a:rPr sz="2000" dirty="0"/>
              <a:t>classical FDR procedures (like BH) which make all decisions simultaneously are called “offline”</a:t>
            </a:r>
          </a:p>
        </p:txBody>
      </p:sp>
      <p:sp>
        <p:nvSpPr>
          <p:cNvPr id="125" name="P1"/>
          <p:cNvSpPr/>
          <p:nvPr/>
        </p:nvSpPr>
        <p:spPr>
          <a:xfrm>
            <a:off x="2834850" y="2044586"/>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1</a:t>
            </a:r>
          </a:p>
        </p:txBody>
      </p:sp>
      <p:sp>
        <p:nvSpPr>
          <p:cNvPr id="126" name="P2"/>
          <p:cNvSpPr/>
          <p:nvPr/>
        </p:nvSpPr>
        <p:spPr>
          <a:xfrm>
            <a:off x="3283566" y="2044586"/>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2</a:t>
            </a:r>
          </a:p>
        </p:txBody>
      </p:sp>
      <p:sp>
        <p:nvSpPr>
          <p:cNvPr id="127" name="P3"/>
          <p:cNvSpPr/>
          <p:nvPr/>
        </p:nvSpPr>
        <p:spPr>
          <a:xfrm>
            <a:off x="3732283" y="2044586"/>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3</a:t>
            </a:r>
          </a:p>
        </p:txBody>
      </p:sp>
      <p:sp>
        <p:nvSpPr>
          <p:cNvPr id="128" name="P4"/>
          <p:cNvSpPr/>
          <p:nvPr/>
        </p:nvSpPr>
        <p:spPr>
          <a:xfrm>
            <a:off x="3069254" y="2412935"/>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4</a:t>
            </a:r>
          </a:p>
        </p:txBody>
      </p:sp>
      <p:sp>
        <p:nvSpPr>
          <p:cNvPr id="129" name="P5"/>
          <p:cNvSpPr/>
          <p:nvPr/>
        </p:nvSpPr>
        <p:spPr>
          <a:xfrm>
            <a:off x="3538062" y="2412935"/>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5</a:t>
            </a:r>
          </a:p>
        </p:txBody>
      </p:sp>
      <p:sp>
        <p:nvSpPr>
          <p:cNvPr id="130" name="Oval"/>
          <p:cNvSpPr/>
          <p:nvPr/>
        </p:nvSpPr>
        <p:spPr>
          <a:xfrm>
            <a:off x="2574873" y="1857288"/>
            <a:ext cx="1714344" cy="918363"/>
          </a:xfrm>
          <a:prstGeom prst="ellipse">
            <a:avLst/>
          </a:prstGeom>
          <a:ln w="25400">
            <a:solidFill>
              <a:srgbClr val="000000"/>
            </a:solidFill>
            <a:miter lim="400000"/>
          </a:ln>
        </p:spPr>
        <p:txBody>
          <a:bodyPr lIns="26789" tIns="26789" rIns="26789" bIns="26789" anchor="ctr"/>
          <a:lstStyle/>
          <a:p>
            <a:pPr>
              <a:defRPr sz="2400">
                <a:solidFill>
                  <a:srgbClr val="FFFFFF"/>
                </a:solidFill>
              </a:defRPr>
            </a:pPr>
            <a:endParaRPr sz="1266"/>
          </a:p>
        </p:txBody>
      </p:sp>
      <p:sp>
        <p:nvSpPr>
          <p:cNvPr id="131" name="Arrow"/>
          <p:cNvSpPr/>
          <p:nvPr/>
        </p:nvSpPr>
        <p:spPr>
          <a:xfrm>
            <a:off x="4295992" y="2266030"/>
            <a:ext cx="1097567" cy="100878"/>
          </a:xfrm>
          <a:prstGeom prst="rightArrow">
            <a:avLst>
              <a:gd name="adj1" fmla="val 32000"/>
              <a:gd name="adj2" fmla="val 424896"/>
            </a:avLst>
          </a:prstGeom>
          <a:solidFill>
            <a:srgbClr val="000000"/>
          </a:solidFill>
          <a:ln w="12700">
            <a:miter lim="400000"/>
          </a:ln>
        </p:spPr>
        <p:txBody>
          <a:bodyPr lIns="26789" tIns="26789" rIns="26789" bIns="26789" anchor="ctr"/>
          <a:lstStyle/>
          <a:p>
            <a:pPr>
              <a:defRPr sz="2400">
                <a:solidFill>
                  <a:srgbClr val="FFFFFF"/>
                </a:solidFill>
              </a:defRPr>
            </a:pPr>
            <a:endParaRPr sz="1266"/>
          </a:p>
        </p:txBody>
      </p:sp>
      <p:sp>
        <p:nvSpPr>
          <p:cNvPr id="132" name="decisions"/>
          <p:cNvSpPr/>
          <p:nvPr/>
        </p:nvSpPr>
        <p:spPr>
          <a:xfrm>
            <a:off x="5472481" y="2167687"/>
            <a:ext cx="982240" cy="2975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sz="3000">
                <a:solidFill>
                  <a:schemeClr val="accent5"/>
                </a:solidFill>
              </a:defRPr>
            </a:lvl1pPr>
          </a:lstStyle>
          <a:p>
            <a:r>
              <a:rPr sz="1582"/>
              <a:t>decisions</a:t>
            </a:r>
          </a:p>
        </p:txBody>
      </p:sp>
      <p:sp>
        <p:nvSpPr>
          <p:cNvPr id="133" name="online FDR procedures make decisions one at a time"/>
          <p:cNvSpPr/>
          <p:nvPr/>
        </p:nvSpPr>
        <p:spPr>
          <a:xfrm>
            <a:off x="1645295" y="2738409"/>
            <a:ext cx="5853410" cy="961503"/>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nchor="ctr">
            <a:normAutofit/>
          </a:bodyPr>
          <a:lstStyle>
            <a:lvl1pPr marL="444500" indent="-444500" algn="l">
              <a:spcBef>
                <a:spcPts val="4200"/>
              </a:spcBef>
              <a:buSzPct val="75000"/>
              <a:buChar char="•"/>
            </a:lvl1pPr>
          </a:lstStyle>
          <a:p>
            <a:r>
              <a:rPr sz="2000" dirty="0">
                <a:latin typeface="Arial" panose="020B0604020202020204" pitchFamily="34" charset="0"/>
                <a:cs typeface="Arial" panose="020B0604020202020204" pitchFamily="34" charset="0"/>
              </a:rPr>
              <a:t>online FDR procedures make decisions one at a time</a:t>
            </a:r>
          </a:p>
        </p:txBody>
      </p:sp>
      <p:sp>
        <p:nvSpPr>
          <p:cNvPr id="134" name="Arrow"/>
          <p:cNvSpPr/>
          <p:nvPr/>
        </p:nvSpPr>
        <p:spPr>
          <a:xfrm>
            <a:off x="1947876" y="4721690"/>
            <a:ext cx="5150883" cy="100878"/>
          </a:xfrm>
          <a:prstGeom prst="rightArrow">
            <a:avLst>
              <a:gd name="adj1" fmla="val 32000"/>
              <a:gd name="adj2" fmla="val 424896"/>
            </a:avLst>
          </a:prstGeom>
          <a:solidFill>
            <a:srgbClr val="000000"/>
          </a:solidFill>
          <a:ln w="12700">
            <a:miter lim="400000"/>
          </a:ln>
        </p:spPr>
        <p:txBody>
          <a:bodyPr lIns="26789" tIns="26789" rIns="26789" bIns="26789" anchor="ctr"/>
          <a:lstStyle/>
          <a:p>
            <a:pPr>
              <a:defRPr sz="2400">
                <a:solidFill>
                  <a:srgbClr val="FFFFFF"/>
                </a:solidFill>
              </a:defRPr>
            </a:pPr>
            <a:endParaRPr sz="1266"/>
          </a:p>
        </p:txBody>
      </p:sp>
      <p:sp>
        <p:nvSpPr>
          <p:cNvPr id="135" name="P1"/>
          <p:cNvSpPr/>
          <p:nvPr/>
        </p:nvSpPr>
        <p:spPr>
          <a:xfrm>
            <a:off x="2447828" y="3801467"/>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1</a:t>
            </a:r>
          </a:p>
        </p:txBody>
      </p:sp>
      <p:sp>
        <p:nvSpPr>
          <p:cNvPr id="136" name="P2"/>
          <p:cNvSpPr/>
          <p:nvPr/>
        </p:nvSpPr>
        <p:spPr>
          <a:xfrm>
            <a:off x="3411333" y="3801467"/>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2</a:t>
            </a:r>
          </a:p>
        </p:txBody>
      </p:sp>
      <p:sp>
        <p:nvSpPr>
          <p:cNvPr id="137" name="P3"/>
          <p:cNvSpPr/>
          <p:nvPr/>
        </p:nvSpPr>
        <p:spPr>
          <a:xfrm>
            <a:off x="4374838" y="3801467"/>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3</a:t>
            </a:r>
          </a:p>
        </p:txBody>
      </p:sp>
      <p:sp>
        <p:nvSpPr>
          <p:cNvPr id="138" name="P4"/>
          <p:cNvSpPr/>
          <p:nvPr/>
        </p:nvSpPr>
        <p:spPr>
          <a:xfrm>
            <a:off x="5376943" y="3801467"/>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4</a:t>
            </a:r>
          </a:p>
        </p:txBody>
      </p:sp>
      <p:sp>
        <p:nvSpPr>
          <p:cNvPr id="139" name="P5"/>
          <p:cNvSpPr/>
          <p:nvPr/>
        </p:nvSpPr>
        <p:spPr>
          <a:xfrm>
            <a:off x="6378338" y="3801467"/>
            <a:ext cx="17913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P</a:t>
            </a:r>
            <a:r>
              <a:rPr sz="949" baseline="-5999"/>
              <a:t>5</a:t>
            </a:r>
          </a:p>
        </p:txBody>
      </p:sp>
      <p:sp>
        <p:nvSpPr>
          <p:cNvPr id="140" name="time"/>
          <p:cNvSpPr/>
          <p:nvPr/>
        </p:nvSpPr>
        <p:spPr>
          <a:xfrm>
            <a:off x="6678404" y="4802276"/>
            <a:ext cx="507752" cy="2975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sz="3000"/>
            </a:lvl1pPr>
          </a:lstStyle>
          <a:p>
            <a:r>
              <a:rPr sz="1582"/>
              <a:t>time</a:t>
            </a:r>
          </a:p>
        </p:txBody>
      </p:sp>
      <p:sp>
        <p:nvSpPr>
          <p:cNvPr id="141" name="Arrow"/>
          <p:cNvSpPr/>
          <p:nvPr/>
        </p:nvSpPr>
        <p:spPr>
          <a:xfrm rot="5400000">
            <a:off x="2399914" y="4156136"/>
            <a:ext cx="392785" cy="109329"/>
          </a:xfrm>
          <a:prstGeom prst="rightArrow">
            <a:avLst>
              <a:gd name="adj1" fmla="val 32000"/>
              <a:gd name="adj2" fmla="val 183774"/>
            </a:avLst>
          </a:prstGeom>
          <a:solidFill>
            <a:srgbClr val="000000"/>
          </a:solidFill>
          <a:ln w="12700">
            <a:miter lim="400000"/>
          </a:ln>
        </p:spPr>
        <p:txBody>
          <a:bodyPr lIns="26789" tIns="26789" rIns="26789" bIns="26789" anchor="ctr"/>
          <a:lstStyle/>
          <a:p>
            <a:pPr>
              <a:defRPr sz="2400">
                <a:solidFill>
                  <a:srgbClr val="FFFFFF"/>
                </a:solidFill>
              </a:defRPr>
            </a:pPr>
            <a:endParaRPr sz="1266"/>
          </a:p>
        </p:txBody>
      </p:sp>
      <p:sp>
        <p:nvSpPr>
          <p:cNvPr id="142" name="Arrow"/>
          <p:cNvSpPr/>
          <p:nvPr/>
        </p:nvSpPr>
        <p:spPr>
          <a:xfrm rot="5400000">
            <a:off x="3363419" y="4156136"/>
            <a:ext cx="392785" cy="109329"/>
          </a:xfrm>
          <a:prstGeom prst="rightArrow">
            <a:avLst>
              <a:gd name="adj1" fmla="val 32000"/>
              <a:gd name="adj2" fmla="val 183774"/>
            </a:avLst>
          </a:prstGeom>
          <a:solidFill>
            <a:srgbClr val="000000"/>
          </a:solidFill>
          <a:ln w="12700">
            <a:miter lim="400000"/>
          </a:ln>
        </p:spPr>
        <p:txBody>
          <a:bodyPr lIns="26789" tIns="26789" rIns="26789" bIns="26789" anchor="ctr"/>
          <a:lstStyle/>
          <a:p>
            <a:pPr>
              <a:defRPr sz="2400">
                <a:solidFill>
                  <a:srgbClr val="FFFFFF"/>
                </a:solidFill>
              </a:defRPr>
            </a:pPr>
            <a:endParaRPr sz="1266"/>
          </a:p>
        </p:txBody>
      </p:sp>
      <p:sp>
        <p:nvSpPr>
          <p:cNvPr id="143" name="Arrow"/>
          <p:cNvSpPr/>
          <p:nvPr/>
        </p:nvSpPr>
        <p:spPr>
          <a:xfrm rot="5400000">
            <a:off x="4326924" y="4156136"/>
            <a:ext cx="392785" cy="109329"/>
          </a:xfrm>
          <a:prstGeom prst="rightArrow">
            <a:avLst>
              <a:gd name="adj1" fmla="val 32000"/>
              <a:gd name="adj2" fmla="val 183774"/>
            </a:avLst>
          </a:prstGeom>
          <a:solidFill>
            <a:srgbClr val="000000"/>
          </a:solidFill>
          <a:ln w="12700">
            <a:miter lim="400000"/>
          </a:ln>
        </p:spPr>
        <p:txBody>
          <a:bodyPr lIns="26789" tIns="26789" rIns="26789" bIns="26789" anchor="ctr"/>
          <a:lstStyle/>
          <a:p>
            <a:pPr>
              <a:defRPr sz="2400">
                <a:solidFill>
                  <a:srgbClr val="FFFFFF"/>
                </a:solidFill>
              </a:defRPr>
            </a:pPr>
            <a:endParaRPr sz="1266"/>
          </a:p>
        </p:txBody>
      </p:sp>
      <p:sp>
        <p:nvSpPr>
          <p:cNvPr id="144" name="Arrow"/>
          <p:cNvSpPr/>
          <p:nvPr/>
        </p:nvSpPr>
        <p:spPr>
          <a:xfrm rot="5400000">
            <a:off x="5329029" y="4156136"/>
            <a:ext cx="392785" cy="109329"/>
          </a:xfrm>
          <a:prstGeom prst="rightArrow">
            <a:avLst>
              <a:gd name="adj1" fmla="val 32000"/>
              <a:gd name="adj2" fmla="val 183774"/>
            </a:avLst>
          </a:prstGeom>
          <a:solidFill>
            <a:srgbClr val="000000"/>
          </a:solidFill>
          <a:ln w="12700">
            <a:miter lim="400000"/>
          </a:ln>
        </p:spPr>
        <p:txBody>
          <a:bodyPr lIns="26789" tIns="26789" rIns="26789" bIns="26789" anchor="ctr"/>
          <a:lstStyle/>
          <a:p>
            <a:pPr>
              <a:defRPr sz="2400">
                <a:solidFill>
                  <a:srgbClr val="FFFFFF"/>
                </a:solidFill>
              </a:defRPr>
            </a:pPr>
            <a:endParaRPr sz="1266"/>
          </a:p>
        </p:txBody>
      </p:sp>
      <p:sp>
        <p:nvSpPr>
          <p:cNvPr id="145" name="Arrow"/>
          <p:cNvSpPr/>
          <p:nvPr/>
        </p:nvSpPr>
        <p:spPr>
          <a:xfrm rot="5400000">
            <a:off x="6330424" y="4156136"/>
            <a:ext cx="392785" cy="109329"/>
          </a:xfrm>
          <a:prstGeom prst="rightArrow">
            <a:avLst>
              <a:gd name="adj1" fmla="val 32000"/>
              <a:gd name="adj2" fmla="val 183774"/>
            </a:avLst>
          </a:prstGeom>
          <a:solidFill>
            <a:srgbClr val="000000"/>
          </a:solidFill>
          <a:ln w="12700">
            <a:miter lim="400000"/>
          </a:ln>
        </p:spPr>
        <p:txBody>
          <a:bodyPr lIns="26789" tIns="26789" rIns="26789" bIns="26789" anchor="ctr"/>
          <a:lstStyle/>
          <a:p>
            <a:pPr>
              <a:defRPr sz="2400">
                <a:solidFill>
                  <a:srgbClr val="FFFFFF"/>
                </a:solidFill>
              </a:defRPr>
            </a:pPr>
            <a:endParaRPr sz="1266"/>
          </a:p>
        </p:txBody>
      </p:sp>
      <p:sp>
        <p:nvSpPr>
          <p:cNvPr id="146" name="decision"/>
          <p:cNvSpPr/>
          <p:nvPr/>
        </p:nvSpPr>
        <p:spPr>
          <a:xfrm>
            <a:off x="2108524" y="4377471"/>
            <a:ext cx="876442" cy="2975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sz="3000">
                <a:solidFill>
                  <a:schemeClr val="accent5"/>
                </a:solidFill>
              </a:defRPr>
            </a:lvl1pPr>
          </a:lstStyle>
          <a:p>
            <a:r>
              <a:rPr sz="1582"/>
              <a:t>decision</a:t>
            </a:r>
          </a:p>
        </p:txBody>
      </p:sp>
      <p:sp>
        <p:nvSpPr>
          <p:cNvPr id="147" name="decision"/>
          <p:cNvSpPr/>
          <p:nvPr/>
        </p:nvSpPr>
        <p:spPr>
          <a:xfrm>
            <a:off x="3111034" y="4377471"/>
            <a:ext cx="876442" cy="2975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sz="3000">
                <a:solidFill>
                  <a:schemeClr val="accent5"/>
                </a:solidFill>
              </a:defRPr>
            </a:lvl1pPr>
          </a:lstStyle>
          <a:p>
            <a:r>
              <a:rPr sz="1582"/>
              <a:t>decision</a:t>
            </a:r>
          </a:p>
        </p:txBody>
      </p:sp>
      <p:sp>
        <p:nvSpPr>
          <p:cNvPr id="148" name="decision"/>
          <p:cNvSpPr/>
          <p:nvPr/>
        </p:nvSpPr>
        <p:spPr>
          <a:xfrm>
            <a:off x="4113544" y="4377471"/>
            <a:ext cx="876442" cy="2975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sz="3000">
                <a:solidFill>
                  <a:schemeClr val="accent5"/>
                </a:solidFill>
              </a:defRPr>
            </a:lvl1pPr>
          </a:lstStyle>
          <a:p>
            <a:r>
              <a:rPr sz="1582"/>
              <a:t>decision</a:t>
            </a:r>
          </a:p>
        </p:txBody>
      </p:sp>
      <p:sp>
        <p:nvSpPr>
          <p:cNvPr id="149" name="decision"/>
          <p:cNvSpPr/>
          <p:nvPr/>
        </p:nvSpPr>
        <p:spPr>
          <a:xfrm>
            <a:off x="5115649" y="4377471"/>
            <a:ext cx="876442" cy="2975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sz="3000">
                <a:solidFill>
                  <a:schemeClr val="accent5"/>
                </a:solidFill>
              </a:defRPr>
            </a:lvl1pPr>
          </a:lstStyle>
          <a:p>
            <a:r>
              <a:rPr sz="1582"/>
              <a:t>decision</a:t>
            </a:r>
          </a:p>
        </p:txBody>
      </p:sp>
      <p:sp>
        <p:nvSpPr>
          <p:cNvPr id="150" name="decision"/>
          <p:cNvSpPr/>
          <p:nvPr/>
        </p:nvSpPr>
        <p:spPr>
          <a:xfrm>
            <a:off x="6118159" y="4377471"/>
            <a:ext cx="876442" cy="2975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sz="3000">
                <a:solidFill>
                  <a:schemeClr val="accent5"/>
                </a:solidFill>
              </a:defRPr>
            </a:lvl1pPr>
          </a:lstStyle>
          <a:p>
            <a:r>
              <a:rPr sz="1582"/>
              <a:t>decision</a:t>
            </a:r>
          </a:p>
        </p:txBody>
      </p:sp>
    </p:spTree>
    <p:extLst>
      <p:ext uri="{BB962C8B-B14F-4D97-AF65-F5344CB8AC3E}">
        <p14:creationId xmlns:p14="http://schemas.microsoft.com/office/powerpoint/2010/main" val="650128424"/>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p:cNvSpPr/>
          <p:nvPr/>
        </p:nvSpPr>
        <p:spPr>
          <a:xfrm>
            <a:off x="2603490" y="1895530"/>
            <a:ext cx="1100014" cy="149099"/>
          </a:xfrm>
          <a:prstGeom prst="rect">
            <a:avLst/>
          </a:prstGeom>
          <a:solidFill>
            <a:srgbClr val="FFFFFF"/>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53" name="Rectangle"/>
          <p:cNvSpPr/>
          <p:nvPr/>
        </p:nvSpPr>
        <p:spPr>
          <a:xfrm>
            <a:off x="4766707" y="2150026"/>
            <a:ext cx="1100014" cy="149099"/>
          </a:xfrm>
          <a:prstGeom prst="rect">
            <a:avLst/>
          </a:prstGeom>
          <a:solidFill>
            <a:srgbClr val="FFFFFF"/>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54" name="Rectangle"/>
          <p:cNvSpPr/>
          <p:nvPr/>
        </p:nvSpPr>
        <p:spPr>
          <a:xfrm>
            <a:off x="2536517" y="1989725"/>
            <a:ext cx="1100014" cy="149099"/>
          </a:xfrm>
          <a:prstGeom prst="rect">
            <a:avLst/>
          </a:prstGeom>
          <a:solidFill>
            <a:srgbClr val="FFFFFF"/>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55" name="Shape"/>
          <p:cNvSpPr/>
          <p:nvPr/>
        </p:nvSpPr>
        <p:spPr>
          <a:xfrm>
            <a:off x="1953049" y="1516206"/>
            <a:ext cx="439001" cy="5847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342"/>
                </a:lnTo>
                <a:lnTo>
                  <a:pt x="18478" y="0"/>
                </a:lnTo>
                <a:lnTo>
                  <a:pt x="0" y="0"/>
                </a:lnTo>
                <a:close/>
                <a:moveTo>
                  <a:pt x="2780" y="2106"/>
                </a:moveTo>
                <a:lnTo>
                  <a:pt x="15405" y="2106"/>
                </a:lnTo>
                <a:lnTo>
                  <a:pt x="15405" y="4225"/>
                </a:lnTo>
                <a:lnTo>
                  <a:pt x="2780" y="4225"/>
                </a:lnTo>
                <a:lnTo>
                  <a:pt x="2780" y="2106"/>
                </a:lnTo>
                <a:close/>
                <a:moveTo>
                  <a:pt x="17628" y="2106"/>
                </a:moveTo>
                <a:cubicBezTo>
                  <a:pt x="18408" y="2106"/>
                  <a:pt x="19040" y="2581"/>
                  <a:pt x="19040" y="3166"/>
                </a:cubicBezTo>
                <a:cubicBezTo>
                  <a:pt x="19040" y="3751"/>
                  <a:pt x="18408" y="4225"/>
                  <a:pt x="17628" y="4225"/>
                </a:cubicBezTo>
                <a:cubicBezTo>
                  <a:pt x="16849" y="4225"/>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4"/>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6"/>
                </a:cubicBezTo>
                <a:cubicBezTo>
                  <a:pt x="19040" y="12911"/>
                  <a:pt x="18408" y="13385"/>
                  <a:pt x="17628" y="13385"/>
                </a:cubicBezTo>
                <a:cubicBezTo>
                  <a:pt x="16849" y="13385"/>
                  <a:pt x="16217" y="12911"/>
                  <a:pt x="16217" y="12326"/>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solidFill>
            <a:srgbClr val="808785"/>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56" name="Shape"/>
          <p:cNvSpPr/>
          <p:nvPr/>
        </p:nvSpPr>
        <p:spPr>
          <a:xfrm>
            <a:off x="3058976" y="1518625"/>
            <a:ext cx="439001" cy="5847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342"/>
                </a:lnTo>
                <a:lnTo>
                  <a:pt x="18478" y="0"/>
                </a:lnTo>
                <a:lnTo>
                  <a:pt x="0" y="0"/>
                </a:lnTo>
                <a:close/>
                <a:moveTo>
                  <a:pt x="2780" y="2106"/>
                </a:moveTo>
                <a:lnTo>
                  <a:pt x="15405" y="2106"/>
                </a:lnTo>
                <a:lnTo>
                  <a:pt x="15405" y="4225"/>
                </a:lnTo>
                <a:lnTo>
                  <a:pt x="2780" y="4225"/>
                </a:lnTo>
                <a:lnTo>
                  <a:pt x="2780" y="2106"/>
                </a:lnTo>
                <a:close/>
                <a:moveTo>
                  <a:pt x="17628" y="2106"/>
                </a:moveTo>
                <a:cubicBezTo>
                  <a:pt x="18408" y="2106"/>
                  <a:pt x="19040" y="2581"/>
                  <a:pt x="19040" y="3166"/>
                </a:cubicBezTo>
                <a:cubicBezTo>
                  <a:pt x="19040" y="3751"/>
                  <a:pt x="18408" y="4225"/>
                  <a:pt x="17628" y="4225"/>
                </a:cubicBezTo>
                <a:cubicBezTo>
                  <a:pt x="16849" y="4225"/>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4"/>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6"/>
                </a:cubicBezTo>
                <a:cubicBezTo>
                  <a:pt x="19040" y="12911"/>
                  <a:pt x="18408" y="13385"/>
                  <a:pt x="17628" y="13385"/>
                </a:cubicBezTo>
                <a:cubicBezTo>
                  <a:pt x="16849" y="13385"/>
                  <a:pt x="16217" y="12911"/>
                  <a:pt x="16217" y="12326"/>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solidFill>
            <a:srgbClr val="3C64F0"/>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57" name="Shape"/>
          <p:cNvSpPr/>
          <p:nvPr/>
        </p:nvSpPr>
        <p:spPr>
          <a:xfrm>
            <a:off x="2995694" y="2282402"/>
            <a:ext cx="593678" cy="546768"/>
          </a:xfrm>
          <a:custGeom>
            <a:avLst/>
            <a:gdLst/>
            <a:ahLst/>
            <a:cxnLst>
              <a:cxn ang="0">
                <a:pos x="wd2" y="hd2"/>
              </a:cxn>
              <a:cxn ang="5400000">
                <a:pos x="wd2" y="hd2"/>
              </a:cxn>
              <a:cxn ang="10800000">
                <a:pos x="wd2" y="hd2"/>
              </a:cxn>
              <a:cxn ang="16200000">
                <a:pos x="wd2" y="hd2"/>
              </a:cxn>
            </a:cxnLst>
            <a:rect l="0" t="0" r="r" b="b"/>
            <a:pathLst>
              <a:path w="21574" h="21600" extrusionOk="0">
                <a:moveTo>
                  <a:pt x="767" y="0"/>
                </a:moveTo>
                <a:cubicBezTo>
                  <a:pt x="584" y="0"/>
                  <a:pt x="413" y="68"/>
                  <a:pt x="272" y="198"/>
                </a:cubicBezTo>
                <a:cubicBezTo>
                  <a:pt x="111" y="346"/>
                  <a:pt x="15" y="554"/>
                  <a:pt x="1" y="784"/>
                </a:cubicBezTo>
                <a:cubicBezTo>
                  <a:pt x="-26" y="1237"/>
                  <a:pt x="278" y="1628"/>
                  <a:pt x="693" y="1674"/>
                </a:cubicBezTo>
                <a:lnTo>
                  <a:pt x="3399" y="1971"/>
                </a:lnTo>
                <a:lnTo>
                  <a:pt x="6448" y="12924"/>
                </a:lnTo>
                <a:lnTo>
                  <a:pt x="4970" y="17349"/>
                </a:lnTo>
                <a:lnTo>
                  <a:pt x="4442" y="17349"/>
                </a:lnTo>
                <a:cubicBezTo>
                  <a:pt x="4270" y="17349"/>
                  <a:pt x="4130" y="17499"/>
                  <a:pt x="4130" y="17686"/>
                </a:cubicBezTo>
                <a:lnTo>
                  <a:pt x="4130" y="18243"/>
                </a:lnTo>
                <a:cubicBezTo>
                  <a:pt x="4125" y="18243"/>
                  <a:pt x="4120" y="18243"/>
                  <a:pt x="4115" y="18243"/>
                </a:cubicBezTo>
                <a:cubicBezTo>
                  <a:pt x="3270" y="18243"/>
                  <a:pt x="2583" y="18991"/>
                  <a:pt x="2583" y="19909"/>
                </a:cubicBezTo>
                <a:cubicBezTo>
                  <a:pt x="2583" y="20827"/>
                  <a:pt x="3270" y="21574"/>
                  <a:pt x="4115" y="21574"/>
                </a:cubicBezTo>
                <a:cubicBezTo>
                  <a:pt x="4959" y="21574"/>
                  <a:pt x="5646" y="20827"/>
                  <a:pt x="5646" y="19909"/>
                </a:cubicBezTo>
                <a:cubicBezTo>
                  <a:pt x="5646" y="19672"/>
                  <a:pt x="5601" y="19444"/>
                  <a:pt x="5512" y="19230"/>
                </a:cubicBezTo>
                <a:lnTo>
                  <a:pt x="5679" y="19094"/>
                </a:lnTo>
                <a:lnTo>
                  <a:pt x="5679" y="18026"/>
                </a:lnTo>
                <a:lnTo>
                  <a:pt x="18462" y="18026"/>
                </a:lnTo>
                <a:lnTo>
                  <a:pt x="18462" y="19094"/>
                </a:lnTo>
                <a:lnTo>
                  <a:pt x="18647" y="19247"/>
                </a:lnTo>
                <a:cubicBezTo>
                  <a:pt x="18556" y="19464"/>
                  <a:pt x="18510" y="19695"/>
                  <a:pt x="18510" y="19935"/>
                </a:cubicBezTo>
                <a:cubicBezTo>
                  <a:pt x="18510" y="20853"/>
                  <a:pt x="19198" y="21600"/>
                  <a:pt x="20043" y="21600"/>
                </a:cubicBezTo>
                <a:cubicBezTo>
                  <a:pt x="20887" y="21600"/>
                  <a:pt x="21574" y="20852"/>
                  <a:pt x="21574" y="19933"/>
                </a:cubicBezTo>
                <a:cubicBezTo>
                  <a:pt x="21574" y="19015"/>
                  <a:pt x="20887" y="18269"/>
                  <a:pt x="20043" y="18269"/>
                </a:cubicBezTo>
                <a:cubicBezTo>
                  <a:pt x="20036" y="18269"/>
                  <a:pt x="20029" y="18269"/>
                  <a:pt x="20022" y="18269"/>
                </a:cubicBezTo>
                <a:lnTo>
                  <a:pt x="20022" y="17686"/>
                </a:lnTo>
                <a:cubicBezTo>
                  <a:pt x="20022" y="17499"/>
                  <a:pt x="19882" y="17349"/>
                  <a:pt x="19710" y="17349"/>
                </a:cubicBezTo>
                <a:lnTo>
                  <a:pt x="11179" y="17349"/>
                </a:lnTo>
                <a:cubicBezTo>
                  <a:pt x="10281" y="17349"/>
                  <a:pt x="9550" y="16553"/>
                  <a:pt x="9550" y="15578"/>
                </a:cubicBezTo>
                <a:lnTo>
                  <a:pt x="9550" y="12821"/>
                </a:lnTo>
                <a:lnTo>
                  <a:pt x="20022" y="11026"/>
                </a:lnTo>
                <a:lnTo>
                  <a:pt x="20022" y="3120"/>
                </a:lnTo>
                <a:lnTo>
                  <a:pt x="3874" y="1342"/>
                </a:lnTo>
                <a:lnTo>
                  <a:pt x="3838" y="1207"/>
                </a:lnTo>
                <a:cubicBezTo>
                  <a:pt x="3687" y="664"/>
                  <a:pt x="3253" y="275"/>
                  <a:pt x="2734" y="215"/>
                </a:cubicBezTo>
                <a:cubicBezTo>
                  <a:pt x="2323" y="167"/>
                  <a:pt x="1374" y="63"/>
                  <a:pt x="846" y="6"/>
                </a:cubicBezTo>
                <a:cubicBezTo>
                  <a:pt x="820" y="3"/>
                  <a:pt x="793" y="0"/>
                  <a:pt x="767" y="0"/>
                </a:cubicBezTo>
                <a:close/>
                <a:moveTo>
                  <a:pt x="770" y="677"/>
                </a:moveTo>
                <a:cubicBezTo>
                  <a:pt x="775" y="677"/>
                  <a:pt x="779" y="679"/>
                  <a:pt x="784" y="679"/>
                </a:cubicBezTo>
                <a:cubicBezTo>
                  <a:pt x="1196" y="724"/>
                  <a:pt x="2351" y="852"/>
                  <a:pt x="2667" y="888"/>
                </a:cubicBezTo>
                <a:cubicBezTo>
                  <a:pt x="2890" y="914"/>
                  <a:pt x="3083" y="1055"/>
                  <a:pt x="3188" y="1265"/>
                </a:cubicBezTo>
                <a:lnTo>
                  <a:pt x="755" y="997"/>
                </a:lnTo>
                <a:cubicBezTo>
                  <a:pt x="674" y="988"/>
                  <a:pt x="616" y="909"/>
                  <a:pt x="624" y="821"/>
                </a:cubicBezTo>
                <a:cubicBezTo>
                  <a:pt x="632" y="739"/>
                  <a:pt x="695" y="677"/>
                  <a:pt x="770" y="677"/>
                </a:cubicBezTo>
                <a:close/>
                <a:moveTo>
                  <a:pt x="4070" y="2045"/>
                </a:moveTo>
                <a:lnTo>
                  <a:pt x="5402" y="2191"/>
                </a:lnTo>
                <a:lnTo>
                  <a:pt x="6101" y="5250"/>
                </a:lnTo>
                <a:lnTo>
                  <a:pt x="4956" y="5224"/>
                </a:lnTo>
                <a:lnTo>
                  <a:pt x="4070" y="2045"/>
                </a:lnTo>
                <a:close/>
                <a:moveTo>
                  <a:pt x="5747" y="2230"/>
                </a:moveTo>
                <a:lnTo>
                  <a:pt x="7050" y="2374"/>
                </a:lnTo>
                <a:lnTo>
                  <a:pt x="7641" y="5285"/>
                </a:lnTo>
                <a:lnTo>
                  <a:pt x="6441" y="5257"/>
                </a:lnTo>
                <a:lnTo>
                  <a:pt x="5747" y="2230"/>
                </a:lnTo>
                <a:close/>
                <a:moveTo>
                  <a:pt x="7394" y="2411"/>
                </a:moveTo>
                <a:lnTo>
                  <a:pt x="8657" y="2549"/>
                </a:lnTo>
                <a:lnTo>
                  <a:pt x="9152" y="5319"/>
                </a:lnTo>
                <a:lnTo>
                  <a:pt x="7977" y="5293"/>
                </a:lnTo>
                <a:lnTo>
                  <a:pt x="7394" y="2411"/>
                </a:lnTo>
                <a:close/>
                <a:moveTo>
                  <a:pt x="8997" y="2588"/>
                </a:moveTo>
                <a:lnTo>
                  <a:pt x="10269" y="2728"/>
                </a:lnTo>
                <a:lnTo>
                  <a:pt x="10671" y="5354"/>
                </a:lnTo>
                <a:lnTo>
                  <a:pt x="9486" y="5326"/>
                </a:lnTo>
                <a:lnTo>
                  <a:pt x="8997" y="2588"/>
                </a:lnTo>
                <a:close/>
                <a:moveTo>
                  <a:pt x="10607" y="2766"/>
                </a:moveTo>
                <a:lnTo>
                  <a:pt x="11866" y="2904"/>
                </a:lnTo>
                <a:lnTo>
                  <a:pt x="12176" y="5388"/>
                </a:lnTo>
                <a:lnTo>
                  <a:pt x="11002" y="5362"/>
                </a:lnTo>
                <a:lnTo>
                  <a:pt x="10607" y="2766"/>
                </a:lnTo>
                <a:close/>
                <a:moveTo>
                  <a:pt x="12201" y="2941"/>
                </a:moveTo>
                <a:lnTo>
                  <a:pt x="13399" y="3072"/>
                </a:lnTo>
                <a:lnTo>
                  <a:pt x="13641" y="5421"/>
                </a:lnTo>
                <a:lnTo>
                  <a:pt x="12508" y="5395"/>
                </a:lnTo>
                <a:lnTo>
                  <a:pt x="12201" y="2941"/>
                </a:lnTo>
                <a:close/>
                <a:moveTo>
                  <a:pt x="13732" y="3109"/>
                </a:moveTo>
                <a:lnTo>
                  <a:pt x="15026" y="3251"/>
                </a:lnTo>
                <a:lnTo>
                  <a:pt x="15176" y="5457"/>
                </a:lnTo>
                <a:lnTo>
                  <a:pt x="13970" y="5429"/>
                </a:lnTo>
                <a:lnTo>
                  <a:pt x="13732" y="3109"/>
                </a:lnTo>
                <a:close/>
                <a:moveTo>
                  <a:pt x="15358" y="3288"/>
                </a:moveTo>
                <a:lnTo>
                  <a:pt x="16540" y="3419"/>
                </a:lnTo>
                <a:lnTo>
                  <a:pt x="16628" y="5491"/>
                </a:lnTo>
                <a:lnTo>
                  <a:pt x="15504" y="5464"/>
                </a:lnTo>
                <a:lnTo>
                  <a:pt x="15358" y="3288"/>
                </a:lnTo>
                <a:close/>
                <a:moveTo>
                  <a:pt x="16868" y="3454"/>
                </a:moveTo>
                <a:lnTo>
                  <a:pt x="18183" y="3600"/>
                </a:lnTo>
                <a:lnTo>
                  <a:pt x="18180" y="5526"/>
                </a:lnTo>
                <a:lnTo>
                  <a:pt x="16956" y="5498"/>
                </a:lnTo>
                <a:lnTo>
                  <a:pt x="16868" y="3454"/>
                </a:lnTo>
                <a:close/>
                <a:moveTo>
                  <a:pt x="18511" y="3635"/>
                </a:moveTo>
                <a:lnTo>
                  <a:pt x="19399" y="3733"/>
                </a:lnTo>
                <a:lnTo>
                  <a:pt x="19399" y="5554"/>
                </a:lnTo>
                <a:lnTo>
                  <a:pt x="18508" y="5533"/>
                </a:lnTo>
                <a:lnTo>
                  <a:pt x="18511" y="3635"/>
                </a:lnTo>
                <a:close/>
                <a:moveTo>
                  <a:pt x="5055" y="5582"/>
                </a:moveTo>
                <a:lnTo>
                  <a:pt x="6183" y="5606"/>
                </a:lnTo>
                <a:lnTo>
                  <a:pt x="6964" y="9018"/>
                </a:lnTo>
                <a:lnTo>
                  <a:pt x="6034" y="9096"/>
                </a:lnTo>
                <a:lnTo>
                  <a:pt x="5055" y="5582"/>
                </a:lnTo>
                <a:close/>
                <a:moveTo>
                  <a:pt x="6521" y="5616"/>
                </a:moveTo>
                <a:lnTo>
                  <a:pt x="7713" y="5642"/>
                </a:lnTo>
                <a:lnTo>
                  <a:pt x="8374" y="8900"/>
                </a:lnTo>
                <a:lnTo>
                  <a:pt x="7294" y="8990"/>
                </a:lnTo>
                <a:lnTo>
                  <a:pt x="6521" y="5616"/>
                </a:lnTo>
                <a:close/>
                <a:moveTo>
                  <a:pt x="8049" y="5649"/>
                </a:moveTo>
                <a:lnTo>
                  <a:pt x="9217" y="5677"/>
                </a:lnTo>
                <a:lnTo>
                  <a:pt x="9771" y="8781"/>
                </a:lnTo>
                <a:lnTo>
                  <a:pt x="8703" y="8872"/>
                </a:lnTo>
                <a:lnTo>
                  <a:pt x="8049" y="5649"/>
                </a:lnTo>
                <a:close/>
                <a:moveTo>
                  <a:pt x="9552" y="5685"/>
                </a:moveTo>
                <a:lnTo>
                  <a:pt x="10724" y="5711"/>
                </a:lnTo>
                <a:lnTo>
                  <a:pt x="11174" y="8663"/>
                </a:lnTo>
                <a:lnTo>
                  <a:pt x="10099" y="8753"/>
                </a:lnTo>
                <a:lnTo>
                  <a:pt x="9552" y="5685"/>
                </a:lnTo>
                <a:close/>
                <a:moveTo>
                  <a:pt x="11057" y="5718"/>
                </a:moveTo>
                <a:lnTo>
                  <a:pt x="12221" y="5744"/>
                </a:lnTo>
                <a:lnTo>
                  <a:pt x="12573" y="8544"/>
                </a:lnTo>
                <a:lnTo>
                  <a:pt x="11502" y="8635"/>
                </a:lnTo>
                <a:lnTo>
                  <a:pt x="11057" y="5718"/>
                </a:lnTo>
                <a:close/>
                <a:moveTo>
                  <a:pt x="12552" y="5752"/>
                </a:moveTo>
                <a:lnTo>
                  <a:pt x="13679" y="5778"/>
                </a:lnTo>
                <a:lnTo>
                  <a:pt x="13952" y="8428"/>
                </a:lnTo>
                <a:lnTo>
                  <a:pt x="12899" y="8518"/>
                </a:lnTo>
                <a:lnTo>
                  <a:pt x="12552" y="5752"/>
                </a:lnTo>
                <a:close/>
                <a:moveTo>
                  <a:pt x="14008" y="5785"/>
                </a:moveTo>
                <a:lnTo>
                  <a:pt x="15200" y="5813"/>
                </a:lnTo>
                <a:lnTo>
                  <a:pt x="15368" y="8309"/>
                </a:lnTo>
                <a:lnTo>
                  <a:pt x="14278" y="8400"/>
                </a:lnTo>
                <a:lnTo>
                  <a:pt x="14008" y="5785"/>
                </a:lnTo>
                <a:close/>
                <a:moveTo>
                  <a:pt x="15528" y="5821"/>
                </a:moveTo>
                <a:lnTo>
                  <a:pt x="16643" y="5847"/>
                </a:lnTo>
                <a:lnTo>
                  <a:pt x="16745" y="8193"/>
                </a:lnTo>
                <a:lnTo>
                  <a:pt x="15694" y="8281"/>
                </a:lnTo>
                <a:lnTo>
                  <a:pt x="15528" y="5821"/>
                </a:lnTo>
                <a:close/>
                <a:moveTo>
                  <a:pt x="16971" y="5854"/>
                </a:moveTo>
                <a:lnTo>
                  <a:pt x="18180" y="5881"/>
                </a:lnTo>
                <a:lnTo>
                  <a:pt x="18175" y="8072"/>
                </a:lnTo>
                <a:lnTo>
                  <a:pt x="17071" y="8165"/>
                </a:lnTo>
                <a:lnTo>
                  <a:pt x="16971" y="5854"/>
                </a:lnTo>
                <a:close/>
                <a:moveTo>
                  <a:pt x="18506" y="5888"/>
                </a:moveTo>
                <a:lnTo>
                  <a:pt x="19399" y="5909"/>
                </a:lnTo>
                <a:lnTo>
                  <a:pt x="19399" y="7969"/>
                </a:lnTo>
                <a:lnTo>
                  <a:pt x="18503" y="8044"/>
                </a:lnTo>
                <a:lnTo>
                  <a:pt x="18506" y="5888"/>
                </a:lnTo>
                <a:close/>
                <a:moveTo>
                  <a:pt x="19399" y="8325"/>
                </a:moveTo>
                <a:lnTo>
                  <a:pt x="19399" y="10447"/>
                </a:lnTo>
                <a:lnTo>
                  <a:pt x="18496" y="10602"/>
                </a:lnTo>
                <a:lnTo>
                  <a:pt x="18501" y="8400"/>
                </a:lnTo>
                <a:lnTo>
                  <a:pt x="19399" y="8325"/>
                </a:lnTo>
                <a:close/>
                <a:moveTo>
                  <a:pt x="18175" y="8428"/>
                </a:moveTo>
                <a:lnTo>
                  <a:pt x="18170" y="10658"/>
                </a:lnTo>
                <a:lnTo>
                  <a:pt x="17184" y="10826"/>
                </a:lnTo>
                <a:lnTo>
                  <a:pt x="17086" y="8519"/>
                </a:lnTo>
                <a:lnTo>
                  <a:pt x="18175" y="8428"/>
                </a:lnTo>
                <a:close/>
                <a:moveTo>
                  <a:pt x="16760" y="8547"/>
                </a:moveTo>
                <a:lnTo>
                  <a:pt x="16860" y="10882"/>
                </a:lnTo>
                <a:lnTo>
                  <a:pt x="15881" y="11050"/>
                </a:lnTo>
                <a:lnTo>
                  <a:pt x="15718" y="8635"/>
                </a:lnTo>
                <a:lnTo>
                  <a:pt x="16760" y="8547"/>
                </a:lnTo>
                <a:close/>
                <a:moveTo>
                  <a:pt x="15392" y="8663"/>
                </a:moveTo>
                <a:lnTo>
                  <a:pt x="15557" y="11106"/>
                </a:lnTo>
                <a:lnTo>
                  <a:pt x="14575" y="11274"/>
                </a:lnTo>
                <a:lnTo>
                  <a:pt x="14314" y="8755"/>
                </a:lnTo>
                <a:lnTo>
                  <a:pt x="15392" y="8663"/>
                </a:lnTo>
                <a:close/>
                <a:moveTo>
                  <a:pt x="13988" y="8781"/>
                </a:moveTo>
                <a:lnTo>
                  <a:pt x="14250" y="11330"/>
                </a:lnTo>
                <a:lnTo>
                  <a:pt x="13273" y="11496"/>
                </a:lnTo>
                <a:lnTo>
                  <a:pt x="12944" y="8870"/>
                </a:lnTo>
                <a:lnTo>
                  <a:pt x="13988" y="8781"/>
                </a:lnTo>
                <a:close/>
                <a:moveTo>
                  <a:pt x="12618" y="8898"/>
                </a:moveTo>
                <a:lnTo>
                  <a:pt x="12951" y="11552"/>
                </a:lnTo>
                <a:lnTo>
                  <a:pt x="11972" y="11720"/>
                </a:lnTo>
                <a:lnTo>
                  <a:pt x="11555" y="8988"/>
                </a:lnTo>
                <a:lnTo>
                  <a:pt x="12618" y="8898"/>
                </a:lnTo>
                <a:close/>
                <a:moveTo>
                  <a:pt x="11227" y="9014"/>
                </a:moveTo>
                <a:lnTo>
                  <a:pt x="11648" y="11776"/>
                </a:lnTo>
                <a:lnTo>
                  <a:pt x="10671" y="11944"/>
                </a:lnTo>
                <a:lnTo>
                  <a:pt x="10163" y="9105"/>
                </a:lnTo>
                <a:lnTo>
                  <a:pt x="11227" y="9014"/>
                </a:lnTo>
                <a:close/>
                <a:moveTo>
                  <a:pt x="9835" y="9132"/>
                </a:moveTo>
                <a:lnTo>
                  <a:pt x="10348" y="11998"/>
                </a:lnTo>
                <a:lnTo>
                  <a:pt x="9371" y="12166"/>
                </a:lnTo>
                <a:lnTo>
                  <a:pt x="8774" y="9221"/>
                </a:lnTo>
                <a:lnTo>
                  <a:pt x="9835" y="9132"/>
                </a:lnTo>
                <a:close/>
                <a:moveTo>
                  <a:pt x="8444" y="9249"/>
                </a:moveTo>
                <a:lnTo>
                  <a:pt x="9047" y="12222"/>
                </a:lnTo>
                <a:lnTo>
                  <a:pt x="8072" y="12388"/>
                </a:lnTo>
                <a:lnTo>
                  <a:pt x="7375" y="9341"/>
                </a:lnTo>
                <a:lnTo>
                  <a:pt x="8444" y="9249"/>
                </a:lnTo>
                <a:close/>
                <a:moveTo>
                  <a:pt x="7043" y="9369"/>
                </a:moveTo>
                <a:lnTo>
                  <a:pt x="7747" y="12444"/>
                </a:lnTo>
                <a:lnTo>
                  <a:pt x="7000" y="12573"/>
                </a:lnTo>
                <a:lnTo>
                  <a:pt x="6130" y="9445"/>
                </a:lnTo>
                <a:lnTo>
                  <a:pt x="7043" y="9369"/>
                </a:lnTo>
                <a:close/>
                <a:moveTo>
                  <a:pt x="8927" y="12929"/>
                </a:moveTo>
                <a:lnTo>
                  <a:pt x="8927" y="15578"/>
                </a:lnTo>
                <a:cubicBezTo>
                  <a:pt x="8927" y="16249"/>
                  <a:pt x="9179" y="16887"/>
                  <a:pt x="9625" y="17349"/>
                </a:cubicBezTo>
                <a:lnTo>
                  <a:pt x="5632" y="17349"/>
                </a:lnTo>
                <a:lnTo>
                  <a:pt x="6999" y="13260"/>
                </a:lnTo>
                <a:lnTo>
                  <a:pt x="8927" y="12929"/>
                </a:lnTo>
                <a:close/>
                <a:moveTo>
                  <a:pt x="4115" y="18922"/>
                </a:moveTo>
                <a:cubicBezTo>
                  <a:pt x="4120" y="18922"/>
                  <a:pt x="4125" y="18922"/>
                  <a:pt x="4130" y="18922"/>
                </a:cubicBezTo>
                <a:lnTo>
                  <a:pt x="4130" y="19144"/>
                </a:lnTo>
                <a:lnTo>
                  <a:pt x="3761" y="19639"/>
                </a:lnTo>
                <a:cubicBezTo>
                  <a:pt x="3631" y="19820"/>
                  <a:pt x="3652" y="20081"/>
                  <a:pt x="3811" y="20232"/>
                </a:cubicBezTo>
                <a:cubicBezTo>
                  <a:pt x="3876" y="20295"/>
                  <a:pt x="3956" y="20327"/>
                  <a:pt x="4039" y="20327"/>
                </a:cubicBezTo>
                <a:cubicBezTo>
                  <a:pt x="4127" y="20327"/>
                  <a:pt x="4215" y="20292"/>
                  <a:pt x="4295" y="20225"/>
                </a:cubicBezTo>
                <a:lnTo>
                  <a:pt x="4992" y="19655"/>
                </a:lnTo>
                <a:cubicBezTo>
                  <a:pt x="5013" y="19739"/>
                  <a:pt x="5023" y="19824"/>
                  <a:pt x="5023" y="19909"/>
                </a:cubicBezTo>
                <a:cubicBezTo>
                  <a:pt x="5023" y="20453"/>
                  <a:pt x="4615" y="20895"/>
                  <a:pt x="4115" y="20895"/>
                </a:cubicBezTo>
                <a:cubicBezTo>
                  <a:pt x="3614" y="20895"/>
                  <a:pt x="3206" y="20453"/>
                  <a:pt x="3206" y="19909"/>
                </a:cubicBezTo>
                <a:cubicBezTo>
                  <a:pt x="3206" y="19365"/>
                  <a:pt x="3614" y="18922"/>
                  <a:pt x="4115" y="18922"/>
                </a:cubicBezTo>
                <a:close/>
                <a:moveTo>
                  <a:pt x="20022" y="18948"/>
                </a:moveTo>
                <a:cubicBezTo>
                  <a:pt x="20029" y="18948"/>
                  <a:pt x="20036" y="18948"/>
                  <a:pt x="20043" y="18948"/>
                </a:cubicBezTo>
                <a:cubicBezTo>
                  <a:pt x="20543" y="18948"/>
                  <a:pt x="20949" y="19391"/>
                  <a:pt x="20949" y="19935"/>
                </a:cubicBezTo>
                <a:cubicBezTo>
                  <a:pt x="20949" y="20479"/>
                  <a:pt x="20543" y="20921"/>
                  <a:pt x="20043" y="20921"/>
                </a:cubicBezTo>
                <a:cubicBezTo>
                  <a:pt x="19542" y="20921"/>
                  <a:pt x="19134" y="20479"/>
                  <a:pt x="19134" y="19935"/>
                </a:cubicBezTo>
                <a:cubicBezTo>
                  <a:pt x="19134" y="19847"/>
                  <a:pt x="19145" y="19757"/>
                  <a:pt x="19167" y="19670"/>
                </a:cubicBezTo>
                <a:lnTo>
                  <a:pt x="19844" y="20223"/>
                </a:lnTo>
                <a:cubicBezTo>
                  <a:pt x="19924" y="20291"/>
                  <a:pt x="20013" y="20327"/>
                  <a:pt x="20101" y="20327"/>
                </a:cubicBezTo>
                <a:cubicBezTo>
                  <a:pt x="20184" y="20327"/>
                  <a:pt x="20262" y="20295"/>
                  <a:pt x="20328" y="20232"/>
                </a:cubicBezTo>
                <a:cubicBezTo>
                  <a:pt x="20486" y="20080"/>
                  <a:pt x="20510" y="19819"/>
                  <a:pt x="20379" y="19637"/>
                </a:cubicBezTo>
                <a:lnTo>
                  <a:pt x="20022" y="19163"/>
                </a:lnTo>
                <a:lnTo>
                  <a:pt x="20022" y="18948"/>
                </a:lnTo>
                <a:close/>
              </a:path>
            </a:pathLst>
          </a:custGeom>
          <a:solidFill>
            <a:srgbClr val="AB1802"/>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58" name="Shape"/>
          <p:cNvSpPr/>
          <p:nvPr/>
        </p:nvSpPr>
        <p:spPr>
          <a:xfrm>
            <a:off x="2014746" y="2424550"/>
            <a:ext cx="315607" cy="290669"/>
          </a:xfrm>
          <a:custGeom>
            <a:avLst/>
            <a:gdLst/>
            <a:ahLst/>
            <a:cxnLst>
              <a:cxn ang="0">
                <a:pos x="wd2" y="hd2"/>
              </a:cxn>
              <a:cxn ang="5400000">
                <a:pos x="wd2" y="hd2"/>
              </a:cxn>
              <a:cxn ang="10800000">
                <a:pos x="wd2" y="hd2"/>
              </a:cxn>
              <a:cxn ang="16200000">
                <a:pos x="wd2" y="hd2"/>
              </a:cxn>
            </a:cxnLst>
            <a:rect l="0" t="0" r="r" b="b"/>
            <a:pathLst>
              <a:path w="21574" h="21600" extrusionOk="0">
                <a:moveTo>
                  <a:pt x="767" y="0"/>
                </a:moveTo>
                <a:cubicBezTo>
                  <a:pt x="584" y="0"/>
                  <a:pt x="413" y="68"/>
                  <a:pt x="272" y="198"/>
                </a:cubicBezTo>
                <a:cubicBezTo>
                  <a:pt x="111" y="346"/>
                  <a:pt x="15" y="554"/>
                  <a:pt x="1" y="784"/>
                </a:cubicBezTo>
                <a:cubicBezTo>
                  <a:pt x="-26" y="1237"/>
                  <a:pt x="278" y="1628"/>
                  <a:pt x="693" y="1674"/>
                </a:cubicBezTo>
                <a:lnTo>
                  <a:pt x="3399" y="1971"/>
                </a:lnTo>
                <a:lnTo>
                  <a:pt x="6448" y="12924"/>
                </a:lnTo>
                <a:lnTo>
                  <a:pt x="4970" y="17349"/>
                </a:lnTo>
                <a:lnTo>
                  <a:pt x="4442" y="17349"/>
                </a:lnTo>
                <a:cubicBezTo>
                  <a:pt x="4270" y="17349"/>
                  <a:pt x="4130" y="17499"/>
                  <a:pt x="4130" y="17686"/>
                </a:cubicBezTo>
                <a:lnTo>
                  <a:pt x="4130" y="18243"/>
                </a:lnTo>
                <a:cubicBezTo>
                  <a:pt x="4125" y="18243"/>
                  <a:pt x="4120" y="18243"/>
                  <a:pt x="4115" y="18243"/>
                </a:cubicBezTo>
                <a:cubicBezTo>
                  <a:pt x="3270" y="18243"/>
                  <a:pt x="2583" y="18991"/>
                  <a:pt x="2583" y="19909"/>
                </a:cubicBezTo>
                <a:cubicBezTo>
                  <a:pt x="2583" y="20827"/>
                  <a:pt x="3270" y="21574"/>
                  <a:pt x="4115" y="21574"/>
                </a:cubicBezTo>
                <a:cubicBezTo>
                  <a:pt x="4959" y="21574"/>
                  <a:pt x="5646" y="20827"/>
                  <a:pt x="5646" y="19909"/>
                </a:cubicBezTo>
                <a:cubicBezTo>
                  <a:pt x="5646" y="19672"/>
                  <a:pt x="5601" y="19444"/>
                  <a:pt x="5512" y="19230"/>
                </a:cubicBezTo>
                <a:lnTo>
                  <a:pt x="5679" y="19094"/>
                </a:lnTo>
                <a:lnTo>
                  <a:pt x="5679" y="18026"/>
                </a:lnTo>
                <a:lnTo>
                  <a:pt x="18462" y="18026"/>
                </a:lnTo>
                <a:lnTo>
                  <a:pt x="18462" y="19094"/>
                </a:lnTo>
                <a:lnTo>
                  <a:pt x="18647" y="19247"/>
                </a:lnTo>
                <a:cubicBezTo>
                  <a:pt x="18556" y="19464"/>
                  <a:pt x="18510" y="19695"/>
                  <a:pt x="18510" y="19935"/>
                </a:cubicBezTo>
                <a:cubicBezTo>
                  <a:pt x="18510" y="20853"/>
                  <a:pt x="19198" y="21600"/>
                  <a:pt x="20043" y="21600"/>
                </a:cubicBezTo>
                <a:cubicBezTo>
                  <a:pt x="20887" y="21600"/>
                  <a:pt x="21574" y="20852"/>
                  <a:pt x="21574" y="19933"/>
                </a:cubicBezTo>
                <a:cubicBezTo>
                  <a:pt x="21574" y="19015"/>
                  <a:pt x="20887" y="18269"/>
                  <a:pt x="20043" y="18269"/>
                </a:cubicBezTo>
                <a:cubicBezTo>
                  <a:pt x="20036" y="18269"/>
                  <a:pt x="20029" y="18269"/>
                  <a:pt x="20022" y="18269"/>
                </a:cubicBezTo>
                <a:lnTo>
                  <a:pt x="20022" y="17686"/>
                </a:lnTo>
                <a:cubicBezTo>
                  <a:pt x="20022" y="17499"/>
                  <a:pt x="19882" y="17349"/>
                  <a:pt x="19710" y="17349"/>
                </a:cubicBezTo>
                <a:lnTo>
                  <a:pt x="11179" y="17349"/>
                </a:lnTo>
                <a:cubicBezTo>
                  <a:pt x="10281" y="17349"/>
                  <a:pt x="9550" y="16553"/>
                  <a:pt x="9550" y="15578"/>
                </a:cubicBezTo>
                <a:lnTo>
                  <a:pt x="9550" y="12821"/>
                </a:lnTo>
                <a:lnTo>
                  <a:pt x="20022" y="11026"/>
                </a:lnTo>
                <a:lnTo>
                  <a:pt x="20022" y="3120"/>
                </a:lnTo>
                <a:lnTo>
                  <a:pt x="3874" y="1342"/>
                </a:lnTo>
                <a:lnTo>
                  <a:pt x="3838" y="1207"/>
                </a:lnTo>
                <a:cubicBezTo>
                  <a:pt x="3687" y="664"/>
                  <a:pt x="3253" y="275"/>
                  <a:pt x="2734" y="215"/>
                </a:cubicBezTo>
                <a:cubicBezTo>
                  <a:pt x="2323" y="167"/>
                  <a:pt x="1374" y="63"/>
                  <a:pt x="846" y="6"/>
                </a:cubicBezTo>
                <a:cubicBezTo>
                  <a:pt x="820" y="3"/>
                  <a:pt x="793" y="0"/>
                  <a:pt x="767" y="0"/>
                </a:cubicBezTo>
                <a:close/>
                <a:moveTo>
                  <a:pt x="770" y="677"/>
                </a:moveTo>
                <a:cubicBezTo>
                  <a:pt x="775" y="677"/>
                  <a:pt x="779" y="679"/>
                  <a:pt x="784" y="679"/>
                </a:cubicBezTo>
                <a:cubicBezTo>
                  <a:pt x="1196" y="724"/>
                  <a:pt x="2351" y="852"/>
                  <a:pt x="2667" y="888"/>
                </a:cubicBezTo>
                <a:cubicBezTo>
                  <a:pt x="2890" y="914"/>
                  <a:pt x="3083" y="1055"/>
                  <a:pt x="3188" y="1265"/>
                </a:cubicBezTo>
                <a:lnTo>
                  <a:pt x="755" y="997"/>
                </a:lnTo>
                <a:cubicBezTo>
                  <a:pt x="674" y="988"/>
                  <a:pt x="616" y="909"/>
                  <a:pt x="624" y="821"/>
                </a:cubicBezTo>
                <a:cubicBezTo>
                  <a:pt x="632" y="739"/>
                  <a:pt x="695" y="677"/>
                  <a:pt x="770" y="677"/>
                </a:cubicBezTo>
                <a:close/>
                <a:moveTo>
                  <a:pt x="4070" y="2045"/>
                </a:moveTo>
                <a:lnTo>
                  <a:pt x="5402" y="2191"/>
                </a:lnTo>
                <a:lnTo>
                  <a:pt x="6101" y="5250"/>
                </a:lnTo>
                <a:lnTo>
                  <a:pt x="4956" y="5224"/>
                </a:lnTo>
                <a:lnTo>
                  <a:pt x="4070" y="2045"/>
                </a:lnTo>
                <a:close/>
                <a:moveTo>
                  <a:pt x="5747" y="2230"/>
                </a:moveTo>
                <a:lnTo>
                  <a:pt x="7050" y="2374"/>
                </a:lnTo>
                <a:lnTo>
                  <a:pt x="7641" y="5285"/>
                </a:lnTo>
                <a:lnTo>
                  <a:pt x="6441" y="5257"/>
                </a:lnTo>
                <a:lnTo>
                  <a:pt x="5747" y="2230"/>
                </a:lnTo>
                <a:close/>
                <a:moveTo>
                  <a:pt x="7394" y="2411"/>
                </a:moveTo>
                <a:lnTo>
                  <a:pt x="8657" y="2549"/>
                </a:lnTo>
                <a:lnTo>
                  <a:pt x="9152" y="5319"/>
                </a:lnTo>
                <a:lnTo>
                  <a:pt x="7977" y="5293"/>
                </a:lnTo>
                <a:lnTo>
                  <a:pt x="7394" y="2411"/>
                </a:lnTo>
                <a:close/>
                <a:moveTo>
                  <a:pt x="8997" y="2588"/>
                </a:moveTo>
                <a:lnTo>
                  <a:pt x="10269" y="2728"/>
                </a:lnTo>
                <a:lnTo>
                  <a:pt x="10671" y="5354"/>
                </a:lnTo>
                <a:lnTo>
                  <a:pt x="9486" y="5326"/>
                </a:lnTo>
                <a:lnTo>
                  <a:pt x="8997" y="2588"/>
                </a:lnTo>
                <a:close/>
                <a:moveTo>
                  <a:pt x="10607" y="2766"/>
                </a:moveTo>
                <a:lnTo>
                  <a:pt x="11866" y="2904"/>
                </a:lnTo>
                <a:lnTo>
                  <a:pt x="12176" y="5388"/>
                </a:lnTo>
                <a:lnTo>
                  <a:pt x="11002" y="5362"/>
                </a:lnTo>
                <a:lnTo>
                  <a:pt x="10607" y="2766"/>
                </a:lnTo>
                <a:close/>
                <a:moveTo>
                  <a:pt x="12201" y="2941"/>
                </a:moveTo>
                <a:lnTo>
                  <a:pt x="13399" y="3072"/>
                </a:lnTo>
                <a:lnTo>
                  <a:pt x="13641" y="5421"/>
                </a:lnTo>
                <a:lnTo>
                  <a:pt x="12508" y="5395"/>
                </a:lnTo>
                <a:lnTo>
                  <a:pt x="12201" y="2941"/>
                </a:lnTo>
                <a:close/>
                <a:moveTo>
                  <a:pt x="13732" y="3109"/>
                </a:moveTo>
                <a:lnTo>
                  <a:pt x="15026" y="3251"/>
                </a:lnTo>
                <a:lnTo>
                  <a:pt x="15176" y="5457"/>
                </a:lnTo>
                <a:lnTo>
                  <a:pt x="13970" y="5429"/>
                </a:lnTo>
                <a:lnTo>
                  <a:pt x="13732" y="3109"/>
                </a:lnTo>
                <a:close/>
                <a:moveTo>
                  <a:pt x="15358" y="3288"/>
                </a:moveTo>
                <a:lnTo>
                  <a:pt x="16540" y="3419"/>
                </a:lnTo>
                <a:lnTo>
                  <a:pt x="16628" y="5491"/>
                </a:lnTo>
                <a:lnTo>
                  <a:pt x="15504" y="5464"/>
                </a:lnTo>
                <a:lnTo>
                  <a:pt x="15358" y="3288"/>
                </a:lnTo>
                <a:close/>
                <a:moveTo>
                  <a:pt x="16868" y="3454"/>
                </a:moveTo>
                <a:lnTo>
                  <a:pt x="18183" y="3600"/>
                </a:lnTo>
                <a:lnTo>
                  <a:pt x="18180" y="5526"/>
                </a:lnTo>
                <a:lnTo>
                  <a:pt x="16956" y="5498"/>
                </a:lnTo>
                <a:lnTo>
                  <a:pt x="16868" y="3454"/>
                </a:lnTo>
                <a:close/>
                <a:moveTo>
                  <a:pt x="18511" y="3635"/>
                </a:moveTo>
                <a:lnTo>
                  <a:pt x="19399" y="3733"/>
                </a:lnTo>
                <a:lnTo>
                  <a:pt x="19399" y="5554"/>
                </a:lnTo>
                <a:lnTo>
                  <a:pt x="18508" y="5533"/>
                </a:lnTo>
                <a:lnTo>
                  <a:pt x="18511" y="3635"/>
                </a:lnTo>
                <a:close/>
                <a:moveTo>
                  <a:pt x="5055" y="5582"/>
                </a:moveTo>
                <a:lnTo>
                  <a:pt x="6183" y="5606"/>
                </a:lnTo>
                <a:lnTo>
                  <a:pt x="6964" y="9018"/>
                </a:lnTo>
                <a:lnTo>
                  <a:pt x="6034" y="9096"/>
                </a:lnTo>
                <a:lnTo>
                  <a:pt x="5055" y="5582"/>
                </a:lnTo>
                <a:close/>
                <a:moveTo>
                  <a:pt x="6521" y="5616"/>
                </a:moveTo>
                <a:lnTo>
                  <a:pt x="7713" y="5642"/>
                </a:lnTo>
                <a:lnTo>
                  <a:pt x="8374" y="8900"/>
                </a:lnTo>
                <a:lnTo>
                  <a:pt x="7294" y="8990"/>
                </a:lnTo>
                <a:lnTo>
                  <a:pt x="6521" y="5616"/>
                </a:lnTo>
                <a:close/>
                <a:moveTo>
                  <a:pt x="8049" y="5649"/>
                </a:moveTo>
                <a:lnTo>
                  <a:pt x="9217" y="5677"/>
                </a:lnTo>
                <a:lnTo>
                  <a:pt x="9771" y="8781"/>
                </a:lnTo>
                <a:lnTo>
                  <a:pt x="8703" y="8872"/>
                </a:lnTo>
                <a:lnTo>
                  <a:pt x="8049" y="5649"/>
                </a:lnTo>
                <a:close/>
                <a:moveTo>
                  <a:pt x="9552" y="5685"/>
                </a:moveTo>
                <a:lnTo>
                  <a:pt x="10724" y="5711"/>
                </a:lnTo>
                <a:lnTo>
                  <a:pt x="11174" y="8663"/>
                </a:lnTo>
                <a:lnTo>
                  <a:pt x="10099" y="8753"/>
                </a:lnTo>
                <a:lnTo>
                  <a:pt x="9552" y="5685"/>
                </a:lnTo>
                <a:close/>
                <a:moveTo>
                  <a:pt x="11057" y="5718"/>
                </a:moveTo>
                <a:lnTo>
                  <a:pt x="12221" y="5744"/>
                </a:lnTo>
                <a:lnTo>
                  <a:pt x="12573" y="8544"/>
                </a:lnTo>
                <a:lnTo>
                  <a:pt x="11502" y="8635"/>
                </a:lnTo>
                <a:lnTo>
                  <a:pt x="11057" y="5718"/>
                </a:lnTo>
                <a:close/>
                <a:moveTo>
                  <a:pt x="12552" y="5752"/>
                </a:moveTo>
                <a:lnTo>
                  <a:pt x="13679" y="5778"/>
                </a:lnTo>
                <a:lnTo>
                  <a:pt x="13952" y="8428"/>
                </a:lnTo>
                <a:lnTo>
                  <a:pt x="12899" y="8518"/>
                </a:lnTo>
                <a:lnTo>
                  <a:pt x="12552" y="5752"/>
                </a:lnTo>
                <a:close/>
                <a:moveTo>
                  <a:pt x="14008" y="5785"/>
                </a:moveTo>
                <a:lnTo>
                  <a:pt x="15200" y="5813"/>
                </a:lnTo>
                <a:lnTo>
                  <a:pt x="15368" y="8309"/>
                </a:lnTo>
                <a:lnTo>
                  <a:pt x="14278" y="8400"/>
                </a:lnTo>
                <a:lnTo>
                  <a:pt x="14008" y="5785"/>
                </a:lnTo>
                <a:close/>
                <a:moveTo>
                  <a:pt x="15528" y="5821"/>
                </a:moveTo>
                <a:lnTo>
                  <a:pt x="16643" y="5847"/>
                </a:lnTo>
                <a:lnTo>
                  <a:pt x="16745" y="8193"/>
                </a:lnTo>
                <a:lnTo>
                  <a:pt x="15694" y="8281"/>
                </a:lnTo>
                <a:lnTo>
                  <a:pt x="15528" y="5821"/>
                </a:lnTo>
                <a:close/>
                <a:moveTo>
                  <a:pt x="16971" y="5854"/>
                </a:moveTo>
                <a:lnTo>
                  <a:pt x="18180" y="5881"/>
                </a:lnTo>
                <a:lnTo>
                  <a:pt x="18175" y="8072"/>
                </a:lnTo>
                <a:lnTo>
                  <a:pt x="17071" y="8165"/>
                </a:lnTo>
                <a:lnTo>
                  <a:pt x="16971" y="5854"/>
                </a:lnTo>
                <a:close/>
                <a:moveTo>
                  <a:pt x="18506" y="5888"/>
                </a:moveTo>
                <a:lnTo>
                  <a:pt x="19399" y="5909"/>
                </a:lnTo>
                <a:lnTo>
                  <a:pt x="19399" y="7969"/>
                </a:lnTo>
                <a:lnTo>
                  <a:pt x="18503" y="8044"/>
                </a:lnTo>
                <a:lnTo>
                  <a:pt x="18506" y="5888"/>
                </a:lnTo>
                <a:close/>
                <a:moveTo>
                  <a:pt x="19399" y="8325"/>
                </a:moveTo>
                <a:lnTo>
                  <a:pt x="19399" y="10447"/>
                </a:lnTo>
                <a:lnTo>
                  <a:pt x="18496" y="10602"/>
                </a:lnTo>
                <a:lnTo>
                  <a:pt x="18501" y="8400"/>
                </a:lnTo>
                <a:lnTo>
                  <a:pt x="19399" y="8325"/>
                </a:lnTo>
                <a:close/>
                <a:moveTo>
                  <a:pt x="18175" y="8428"/>
                </a:moveTo>
                <a:lnTo>
                  <a:pt x="18170" y="10658"/>
                </a:lnTo>
                <a:lnTo>
                  <a:pt x="17184" y="10826"/>
                </a:lnTo>
                <a:lnTo>
                  <a:pt x="17086" y="8519"/>
                </a:lnTo>
                <a:lnTo>
                  <a:pt x="18175" y="8428"/>
                </a:lnTo>
                <a:close/>
                <a:moveTo>
                  <a:pt x="16760" y="8547"/>
                </a:moveTo>
                <a:lnTo>
                  <a:pt x="16860" y="10882"/>
                </a:lnTo>
                <a:lnTo>
                  <a:pt x="15881" y="11050"/>
                </a:lnTo>
                <a:lnTo>
                  <a:pt x="15718" y="8635"/>
                </a:lnTo>
                <a:lnTo>
                  <a:pt x="16760" y="8547"/>
                </a:lnTo>
                <a:close/>
                <a:moveTo>
                  <a:pt x="15392" y="8663"/>
                </a:moveTo>
                <a:lnTo>
                  <a:pt x="15557" y="11106"/>
                </a:lnTo>
                <a:lnTo>
                  <a:pt x="14575" y="11274"/>
                </a:lnTo>
                <a:lnTo>
                  <a:pt x="14314" y="8755"/>
                </a:lnTo>
                <a:lnTo>
                  <a:pt x="15392" y="8663"/>
                </a:lnTo>
                <a:close/>
                <a:moveTo>
                  <a:pt x="13988" y="8781"/>
                </a:moveTo>
                <a:lnTo>
                  <a:pt x="14250" y="11330"/>
                </a:lnTo>
                <a:lnTo>
                  <a:pt x="13273" y="11496"/>
                </a:lnTo>
                <a:lnTo>
                  <a:pt x="12944" y="8870"/>
                </a:lnTo>
                <a:lnTo>
                  <a:pt x="13988" y="8781"/>
                </a:lnTo>
                <a:close/>
                <a:moveTo>
                  <a:pt x="12618" y="8898"/>
                </a:moveTo>
                <a:lnTo>
                  <a:pt x="12951" y="11552"/>
                </a:lnTo>
                <a:lnTo>
                  <a:pt x="11972" y="11720"/>
                </a:lnTo>
                <a:lnTo>
                  <a:pt x="11555" y="8988"/>
                </a:lnTo>
                <a:lnTo>
                  <a:pt x="12618" y="8898"/>
                </a:lnTo>
                <a:close/>
                <a:moveTo>
                  <a:pt x="11227" y="9014"/>
                </a:moveTo>
                <a:lnTo>
                  <a:pt x="11648" y="11776"/>
                </a:lnTo>
                <a:lnTo>
                  <a:pt x="10671" y="11944"/>
                </a:lnTo>
                <a:lnTo>
                  <a:pt x="10163" y="9105"/>
                </a:lnTo>
                <a:lnTo>
                  <a:pt x="11227" y="9014"/>
                </a:lnTo>
                <a:close/>
                <a:moveTo>
                  <a:pt x="9835" y="9132"/>
                </a:moveTo>
                <a:lnTo>
                  <a:pt x="10348" y="11998"/>
                </a:lnTo>
                <a:lnTo>
                  <a:pt x="9371" y="12166"/>
                </a:lnTo>
                <a:lnTo>
                  <a:pt x="8774" y="9221"/>
                </a:lnTo>
                <a:lnTo>
                  <a:pt x="9835" y="9132"/>
                </a:lnTo>
                <a:close/>
                <a:moveTo>
                  <a:pt x="8444" y="9249"/>
                </a:moveTo>
                <a:lnTo>
                  <a:pt x="9047" y="12222"/>
                </a:lnTo>
                <a:lnTo>
                  <a:pt x="8072" y="12388"/>
                </a:lnTo>
                <a:lnTo>
                  <a:pt x="7375" y="9341"/>
                </a:lnTo>
                <a:lnTo>
                  <a:pt x="8444" y="9249"/>
                </a:lnTo>
                <a:close/>
                <a:moveTo>
                  <a:pt x="7043" y="9369"/>
                </a:moveTo>
                <a:lnTo>
                  <a:pt x="7747" y="12444"/>
                </a:lnTo>
                <a:lnTo>
                  <a:pt x="7000" y="12573"/>
                </a:lnTo>
                <a:lnTo>
                  <a:pt x="6130" y="9445"/>
                </a:lnTo>
                <a:lnTo>
                  <a:pt x="7043" y="9369"/>
                </a:lnTo>
                <a:close/>
                <a:moveTo>
                  <a:pt x="8927" y="12929"/>
                </a:moveTo>
                <a:lnTo>
                  <a:pt x="8927" y="15578"/>
                </a:lnTo>
                <a:cubicBezTo>
                  <a:pt x="8927" y="16249"/>
                  <a:pt x="9179" y="16887"/>
                  <a:pt x="9625" y="17349"/>
                </a:cubicBezTo>
                <a:lnTo>
                  <a:pt x="5632" y="17349"/>
                </a:lnTo>
                <a:lnTo>
                  <a:pt x="6999" y="13260"/>
                </a:lnTo>
                <a:lnTo>
                  <a:pt x="8927" y="12929"/>
                </a:lnTo>
                <a:close/>
                <a:moveTo>
                  <a:pt x="4115" y="18922"/>
                </a:moveTo>
                <a:cubicBezTo>
                  <a:pt x="4120" y="18922"/>
                  <a:pt x="4125" y="18922"/>
                  <a:pt x="4130" y="18922"/>
                </a:cubicBezTo>
                <a:lnTo>
                  <a:pt x="4130" y="19144"/>
                </a:lnTo>
                <a:lnTo>
                  <a:pt x="3761" y="19639"/>
                </a:lnTo>
                <a:cubicBezTo>
                  <a:pt x="3631" y="19820"/>
                  <a:pt x="3652" y="20081"/>
                  <a:pt x="3811" y="20232"/>
                </a:cubicBezTo>
                <a:cubicBezTo>
                  <a:pt x="3876" y="20295"/>
                  <a:pt x="3956" y="20327"/>
                  <a:pt x="4039" y="20327"/>
                </a:cubicBezTo>
                <a:cubicBezTo>
                  <a:pt x="4127" y="20327"/>
                  <a:pt x="4215" y="20292"/>
                  <a:pt x="4295" y="20225"/>
                </a:cubicBezTo>
                <a:lnTo>
                  <a:pt x="4992" y="19655"/>
                </a:lnTo>
                <a:cubicBezTo>
                  <a:pt x="5013" y="19739"/>
                  <a:pt x="5023" y="19824"/>
                  <a:pt x="5023" y="19909"/>
                </a:cubicBezTo>
                <a:cubicBezTo>
                  <a:pt x="5023" y="20453"/>
                  <a:pt x="4615" y="20895"/>
                  <a:pt x="4115" y="20895"/>
                </a:cubicBezTo>
                <a:cubicBezTo>
                  <a:pt x="3614" y="20895"/>
                  <a:pt x="3206" y="20453"/>
                  <a:pt x="3206" y="19909"/>
                </a:cubicBezTo>
                <a:cubicBezTo>
                  <a:pt x="3206" y="19365"/>
                  <a:pt x="3614" y="18922"/>
                  <a:pt x="4115" y="18922"/>
                </a:cubicBezTo>
                <a:close/>
                <a:moveTo>
                  <a:pt x="20022" y="18948"/>
                </a:moveTo>
                <a:cubicBezTo>
                  <a:pt x="20029" y="18948"/>
                  <a:pt x="20036" y="18948"/>
                  <a:pt x="20043" y="18948"/>
                </a:cubicBezTo>
                <a:cubicBezTo>
                  <a:pt x="20543" y="18948"/>
                  <a:pt x="20949" y="19391"/>
                  <a:pt x="20949" y="19935"/>
                </a:cubicBezTo>
                <a:cubicBezTo>
                  <a:pt x="20949" y="20479"/>
                  <a:pt x="20543" y="20921"/>
                  <a:pt x="20043" y="20921"/>
                </a:cubicBezTo>
                <a:cubicBezTo>
                  <a:pt x="19542" y="20921"/>
                  <a:pt x="19134" y="20479"/>
                  <a:pt x="19134" y="19935"/>
                </a:cubicBezTo>
                <a:cubicBezTo>
                  <a:pt x="19134" y="19847"/>
                  <a:pt x="19145" y="19757"/>
                  <a:pt x="19167" y="19670"/>
                </a:cubicBezTo>
                <a:lnTo>
                  <a:pt x="19844" y="20223"/>
                </a:lnTo>
                <a:cubicBezTo>
                  <a:pt x="19924" y="20291"/>
                  <a:pt x="20013" y="20327"/>
                  <a:pt x="20101" y="20327"/>
                </a:cubicBezTo>
                <a:cubicBezTo>
                  <a:pt x="20184" y="20327"/>
                  <a:pt x="20262" y="20295"/>
                  <a:pt x="20328" y="20232"/>
                </a:cubicBezTo>
                <a:cubicBezTo>
                  <a:pt x="20486" y="20080"/>
                  <a:pt x="20510" y="19819"/>
                  <a:pt x="20379" y="19637"/>
                </a:cubicBezTo>
                <a:lnTo>
                  <a:pt x="20022" y="19163"/>
                </a:lnTo>
                <a:lnTo>
                  <a:pt x="20022" y="18948"/>
                </a:lnTo>
                <a:close/>
              </a:path>
            </a:pathLst>
          </a:custGeom>
          <a:solidFill>
            <a:srgbClr val="AB1802"/>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59" name="Shape"/>
          <p:cNvSpPr/>
          <p:nvPr/>
        </p:nvSpPr>
        <p:spPr>
          <a:xfrm>
            <a:off x="2014746" y="3000945"/>
            <a:ext cx="315607" cy="512048"/>
          </a:xfrm>
          <a:custGeom>
            <a:avLst/>
            <a:gdLst/>
            <a:ahLst/>
            <a:cxnLst>
              <a:cxn ang="0">
                <a:pos x="wd2" y="hd2"/>
              </a:cxn>
              <a:cxn ang="5400000">
                <a:pos x="wd2" y="hd2"/>
              </a:cxn>
              <a:cxn ang="10800000">
                <a:pos x="wd2" y="hd2"/>
              </a:cxn>
              <a:cxn ang="16200000">
                <a:pos x="wd2" y="hd2"/>
              </a:cxn>
            </a:cxnLst>
            <a:rect l="0" t="0" r="r" b="b"/>
            <a:pathLst>
              <a:path w="21600" h="21600" extrusionOk="0">
                <a:moveTo>
                  <a:pt x="5324" y="0"/>
                </a:moveTo>
                <a:lnTo>
                  <a:pt x="0" y="3825"/>
                </a:lnTo>
                <a:lnTo>
                  <a:pt x="0" y="21600"/>
                </a:lnTo>
                <a:lnTo>
                  <a:pt x="21600" y="21600"/>
                </a:lnTo>
                <a:lnTo>
                  <a:pt x="21600" y="3825"/>
                </a:lnTo>
                <a:lnTo>
                  <a:pt x="16276" y="0"/>
                </a:lnTo>
                <a:lnTo>
                  <a:pt x="5324" y="0"/>
                </a:lnTo>
                <a:close/>
                <a:moveTo>
                  <a:pt x="10792" y="2730"/>
                </a:moveTo>
                <a:cubicBezTo>
                  <a:pt x="11767" y="2730"/>
                  <a:pt x="12557" y="3217"/>
                  <a:pt x="12557" y="3818"/>
                </a:cubicBezTo>
                <a:cubicBezTo>
                  <a:pt x="12557" y="4420"/>
                  <a:pt x="11767" y="4908"/>
                  <a:pt x="10792" y="4908"/>
                </a:cubicBezTo>
                <a:cubicBezTo>
                  <a:pt x="9816" y="4908"/>
                  <a:pt x="9026" y="4420"/>
                  <a:pt x="9026" y="3818"/>
                </a:cubicBezTo>
                <a:cubicBezTo>
                  <a:pt x="9026" y="3217"/>
                  <a:pt x="9816" y="2730"/>
                  <a:pt x="10792" y="2730"/>
                </a:cubicBezTo>
                <a:close/>
              </a:path>
            </a:pathLst>
          </a:custGeom>
          <a:solidFill>
            <a:srgbClr val="9CCED5"/>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60" name="Shape"/>
          <p:cNvSpPr/>
          <p:nvPr/>
        </p:nvSpPr>
        <p:spPr>
          <a:xfrm rot="16200000">
            <a:off x="3120673" y="3000945"/>
            <a:ext cx="315607" cy="512048"/>
          </a:xfrm>
          <a:custGeom>
            <a:avLst/>
            <a:gdLst/>
            <a:ahLst/>
            <a:cxnLst>
              <a:cxn ang="0">
                <a:pos x="wd2" y="hd2"/>
              </a:cxn>
              <a:cxn ang="5400000">
                <a:pos x="wd2" y="hd2"/>
              </a:cxn>
              <a:cxn ang="10800000">
                <a:pos x="wd2" y="hd2"/>
              </a:cxn>
              <a:cxn ang="16200000">
                <a:pos x="wd2" y="hd2"/>
              </a:cxn>
            </a:cxnLst>
            <a:rect l="0" t="0" r="r" b="b"/>
            <a:pathLst>
              <a:path w="21600" h="21600" extrusionOk="0">
                <a:moveTo>
                  <a:pt x="5324" y="0"/>
                </a:moveTo>
                <a:lnTo>
                  <a:pt x="0" y="3825"/>
                </a:lnTo>
                <a:lnTo>
                  <a:pt x="0" y="21600"/>
                </a:lnTo>
                <a:lnTo>
                  <a:pt x="21600" y="21600"/>
                </a:lnTo>
                <a:lnTo>
                  <a:pt x="21600" y="3825"/>
                </a:lnTo>
                <a:lnTo>
                  <a:pt x="16276" y="0"/>
                </a:lnTo>
                <a:lnTo>
                  <a:pt x="5324" y="0"/>
                </a:lnTo>
                <a:close/>
                <a:moveTo>
                  <a:pt x="10792" y="2730"/>
                </a:moveTo>
                <a:cubicBezTo>
                  <a:pt x="11767" y="2730"/>
                  <a:pt x="12557" y="3217"/>
                  <a:pt x="12557" y="3818"/>
                </a:cubicBezTo>
                <a:cubicBezTo>
                  <a:pt x="12557" y="4420"/>
                  <a:pt x="11767" y="4908"/>
                  <a:pt x="10792" y="4908"/>
                </a:cubicBezTo>
                <a:cubicBezTo>
                  <a:pt x="9816" y="4908"/>
                  <a:pt x="9026" y="4420"/>
                  <a:pt x="9026" y="3818"/>
                </a:cubicBezTo>
                <a:cubicBezTo>
                  <a:pt x="9026" y="3217"/>
                  <a:pt x="9816" y="2730"/>
                  <a:pt x="10792" y="2730"/>
                </a:cubicBezTo>
                <a:close/>
              </a:path>
            </a:pathLst>
          </a:custGeom>
          <a:solidFill>
            <a:srgbClr val="9CCED5"/>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61" name="Shape"/>
          <p:cNvSpPr/>
          <p:nvPr/>
        </p:nvSpPr>
        <p:spPr>
          <a:xfrm>
            <a:off x="1950252" y="4500263"/>
            <a:ext cx="444594" cy="546852"/>
          </a:xfrm>
          <a:custGeom>
            <a:avLst/>
            <a:gdLst/>
            <a:ahLst/>
            <a:cxnLst>
              <a:cxn ang="0">
                <a:pos x="wd2" y="hd2"/>
              </a:cxn>
              <a:cxn ang="5400000">
                <a:pos x="wd2" y="hd2"/>
              </a:cxn>
              <a:cxn ang="10800000">
                <a:pos x="wd2" y="hd2"/>
              </a:cxn>
              <a:cxn ang="16200000">
                <a:pos x="wd2" y="hd2"/>
              </a:cxn>
            </a:cxnLst>
            <a:rect l="0" t="0" r="r" b="b"/>
            <a:pathLst>
              <a:path w="19148" h="21351" extrusionOk="0">
                <a:moveTo>
                  <a:pt x="5834" y="0"/>
                </a:moveTo>
                <a:cubicBezTo>
                  <a:pt x="5463" y="171"/>
                  <a:pt x="5099" y="359"/>
                  <a:pt x="4747" y="566"/>
                </a:cubicBezTo>
                <a:lnTo>
                  <a:pt x="4400" y="119"/>
                </a:lnTo>
                <a:lnTo>
                  <a:pt x="3812" y="496"/>
                </a:lnTo>
                <a:lnTo>
                  <a:pt x="4164" y="944"/>
                </a:lnTo>
                <a:cubicBezTo>
                  <a:pt x="-337" y="4044"/>
                  <a:pt x="-1359" y="9861"/>
                  <a:pt x="1932" y="14080"/>
                </a:cubicBezTo>
                <a:cubicBezTo>
                  <a:pt x="3483" y="16067"/>
                  <a:pt x="5762" y="17420"/>
                  <a:pt x="8377" y="17915"/>
                </a:cubicBezTo>
                <a:cubicBezTo>
                  <a:pt x="8500" y="18331"/>
                  <a:pt x="8829" y="18672"/>
                  <a:pt x="9258" y="18837"/>
                </a:cubicBezTo>
                <a:lnTo>
                  <a:pt x="9258" y="19743"/>
                </a:lnTo>
                <a:lnTo>
                  <a:pt x="4469" y="19743"/>
                </a:lnTo>
                <a:cubicBezTo>
                  <a:pt x="3905" y="19743"/>
                  <a:pt x="3441" y="20158"/>
                  <a:pt x="3441" y="20675"/>
                </a:cubicBezTo>
                <a:lnTo>
                  <a:pt x="3441" y="21351"/>
                </a:lnTo>
                <a:lnTo>
                  <a:pt x="16269" y="21351"/>
                </a:lnTo>
                <a:lnTo>
                  <a:pt x="16269" y="20680"/>
                </a:lnTo>
                <a:cubicBezTo>
                  <a:pt x="16269" y="20169"/>
                  <a:pt x="15811" y="19748"/>
                  <a:pt x="15241" y="19748"/>
                </a:cubicBezTo>
                <a:lnTo>
                  <a:pt x="10457" y="19748"/>
                </a:lnTo>
                <a:lnTo>
                  <a:pt x="10457" y="18842"/>
                </a:lnTo>
                <a:cubicBezTo>
                  <a:pt x="10822" y="18704"/>
                  <a:pt x="11116" y="18437"/>
                  <a:pt x="11269" y="18102"/>
                </a:cubicBezTo>
                <a:cubicBezTo>
                  <a:pt x="13061" y="17990"/>
                  <a:pt x="14800" y="17468"/>
                  <a:pt x="16333" y="16552"/>
                </a:cubicBezTo>
                <a:lnTo>
                  <a:pt x="16680" y="17000"/>
                </a:lnTo>
                <a:lnTo>
                  <a:pt x="17268" y="16620"/>
                </a:lnTo>
                <a:lnTo>
                  <a:pt x="16921" y="16174"/>
                </a:lnTo>
                <a:cubicBezTo>
                  <a:pt x="17256" y="15945"/>
                  <a:pt x="17573" y="15694"/>
                  <a:pt x="17872" y="15433"/>
                </a:cubicBezTo>
                <a:lnTo>
                  <a:pt x="17039" y="14661"/>
                </a:lnTo>
                <a:cubicBezTo>
                  <a:pt x="16780" y="14885"/>
                  <a:pt x="16509" y="15098"/>
                  <a:pt x="16227" y="15295"/>
                </a:cubicBezTo>
                <a:lnTo>
                  <a:pt x="15799" y="14741"/>
                </a:lnTo>
                <a:cubicBezTo>
                  <a:pt x="19436" y="12200"/>
                  <a:pt x="20241" y="7486"/>
                  <a:pt x="17567" y="4060"/>
                </a:cubicBezTo>
                <a:cubicBezTo>
                  <a:pt x="14894" y="630"/>
                  <a:pt x="9723" y="-249"/>
                  <a:pt x="5869" y="2010"/>
                </a:cubicBezTo>
                <a:lnTo>
                  <a:pt x="5439" y="1455"/>
                </a:lnTo>
                <a:cubicBezTo>
                  <a:pt x="5739" y="1279"/>
                  <a:pt x="6051" y="1115"/>
                  <a:pt x="6368" y="971"/>
                </a:cubicBezTo>
                <a:lnTo>
                  <a:pt x="5834" y="0"/>
                </a:lnTo>
                <a:close/>
                <a:moveTo>
                  <a:pt x="4851" y="1838"/>
                </a:moveTo>
                <a:lnTo>
                  <a:pt x="5281" y="2387"/>
                </a:lnTo>
                <a:cubicBezTo>
                  <a:pt x="1644" y="4928"/>
                  <a:pt x="839" y="9637"/>
                  <a:pt x="3513" y="13068"/>
                </a:cubicBezTo>
                <a:cubicBezTo>
                  <a:pt x="6186" y="16498"/>
                  <a:pt x="11357" y="17377"/>
                  <a:pt x="15211" y="15119"/>
                </a:cubicBezTo>
                <a:lnTo>
                  <a:pt x="15639" y="15668"/>
                </a:lnTo>
                <a:cubicBezTo>
                  <a:pt x="13659" y="16840"/>
                  <a:pt x="11304" y="17282"/>
                  <a:pt x="8959" y="16920"/>
                </a:cubicBezTo>
                <a:cubicBezTo>
                  <a:pt x="6497" y="16536"/>
                  <a:pt x="4346" y="15306"/>
                  <a:pt x="2907" y="13457"/>
                </a:cubicBezTo>
                <a:cubicBezTo>
                  <a:pt x="-2" y="9729"/>
                  <a:pt x="891" y="4587"/>
                  <a:pt x="4851" y="1838"/>
                </a:cubicBezTo>
                <a:close/>
              </a:path>
            </a:pathLst>
          </a:custGeom>
          <a:solidFill>
            <a:srgbClr val="C0BD95"/>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62" name="Shape"/>
          <p:cNvSpPr/>
          <p:nvPr/>
        </p:nvSpPr>
        <p:spPr>
          <a:xfrm>
            <a:off x="3018710" y="4487936"/>
            <a:ext cx="547350" cy="546768"/>
          </a:xfrm>
          <a:custGeom>
            <a:avLst/>
            <a:gdLst/>
            <a:ahLst/>
            <a:cxnLst>
              <a:cxn ang="0">
                <a:pos x="wd2" y="hd2"/>
              </a:cxn>
              <a:cxn ang="5400000">
                <a:pos x="wd2" y="hd2"/>
              </a:cxn>
              <a:cxn ang="10800000">
                <a:pos x="wd2" y="hd2"/>
              </a:cxn>
              <a:cxn ang="16200000">
                <a:pos x="wd2" y="hd2"/>
              </a:cxn>
            </a:cxnLst>
            <a:rect l="0" t="0" r="r" b="b"/>
            <a:pathLst>
              <a:path w="21503" h="21600" extrusionOk="0">
                <a:moveTo>
                  <a:pt x="10763" y="0"/>
                </a:moveTo>
                <a:cubicBezTo>
                  <a:pt x="8816" y="0"/>
                  <a:pt x="6993" y="533"/>
                  <a:pt x="5416" y="1448"/>
                </a:cubicBezTo>
                <a:lnTo>
                  <a:pt x="5364" y="1475"/>
                </a:lnTo>
                <a:lnTo>
                  <a:pt x="5259" y="1533"/>
                </a:lnTo>
                <a:lnTo>
                  <a:pt x="5173" y="1582"/>
                </a:lnTo>
                <a:lnTo>
                  <a:pt x="5091" y="1633"/>
                </a:lnTo>
                <a:lnTo>
                  <a:pt x="4999" y="1690"/>
                </a:lnTo>
                <a:lnTo>
                  <a:pt x="4949" y="1724"/>
                </a:lnTo>
                <a:lnTo>
                  <a:pt x="5018" y="1682"/>
                </a:lnTo>
                <a:lnTo>
                  <a:pt x="5073" y="1651"/>
                </a:lnTo>
                <a:lnTo>
                  <a:pt x="5123" y="1623"/>
                </a:lnTo>
                <a:lnTo>
                  <a:pt x="5126" y="1624"/>
                </a:lnTo>
                <a:lnTo>
                  <a:pt x="5039" y="1678"/>
                </a:lnTo>
                <a:cubicBezTo>
                  <a:pt x="4968" y="1723"/>
                  <a:pt x="4893" y="1763"/>
                  <a:pt x="4824" y="1810"/>
                </a:cubicBezTo>
                <a:lnTo>
                  <a:pt x="4926" y="1741"/>
                </a:lnTo>
                <a:lnTo>
                  <a:pt x="4931" y="1737"/>
                </a:lnTo>
                <a:lnTo>
                  <a:pt x="4949" y="1724"/>
                </a:lnTo>
                <a:lnTo>
                  <a:pt x="4860" y="1781"/>
                </a:lnTo>
                <a:lnTo>
                  <a:pt x="4840" y="1794"/>
                </a:lnTo>
                <a:lnTo>
                  <a:pt x="4817" y="1811"/>
                </a:lnTo>
                <a:lnTo>
                  <a:pt x="4782" y="1833"/>
                </a:lnTo>
                <a:lnTo>
                  <a:pt x="4762" y="1848"/>
                </a:lnTo>
                <a:lnTo>
                  <a:pt x="4758" y="1850"/>
                </a:lnTo>
                <a:lnTo>
                  <a:pt x="4723" y="1874"/>
                </a:lnTo>
                <a:lnTo>
                  <a:pt x="4701" y="1889"/>
                </a:lnTo>
                <a:lnTo>
                  <a:pt x="4639" y="1932"/>
                </a:lnTo>
                <a:lnTo>
                  <a:pt x="4664" y="1917"/>
                </a:lnTo>
                <a:lnTo>
                  <a:pt x="4562" y="1993"/>
                </a:lnTo>
                <a:lnTo>
                  <a:pt x="4484" y="2049"/>
                </a:lnTo>
                <a:lnTo>
                  <a:pt x="4437" y="2087"/>
                </a:lnTo>
                <a:lnTo>
                  <a:pt x="4413" y="2111"/>
                </a:lnTo>
                <a:cubicBezTo>
                  <a:pt x="4345" y="2162"/>
                  <a:pt x="4275" y="2211"/>
                  <a:pt x="4207" y="2264"/>
                </a:cubicBezTo>
                <a:lnTo>
                  <a:pt x="4221" y="2252"/>
                </a:lnTo>
                <a:lnTo>
                  <a:pt x="4281" y="2203"/>
                </a:lnTo>
                <a:lnTo>
                  <a:pt x="4341" y="2155"/>
                </a:lnTo>
                <a:lnTo>
                  <a:pt x="4433" y="2082"/>
                </a:lnTo>
                <a:lnTo>
                  <a:pt x="4541" y="2003"/>
                </a:lnTo>
                <a:lnTo>
                  <a:pt x="4452" y="2067"/>
                </a:lnTo>
                <a:lnTo>
                  <a:pt x="4380" y="2119"/>
                </a:lnTo>
                <a:lnTo>
                  <a:pt x="4310" y="2171"/>
                </a:lnTo>
                <a:lnTo>
                  <a:pt x="4209" y="2249"/>
                </a:lnTo>
                <a:lnTo>
                  <a:pt x="4134" y="2308"/>
                </a:lnTo>
                <a:lnTo>
                  <a:pt x="4119" y="2323"/>
                </a:lnTo>
                <a:lnTo>
                  <a:pt x="4082" y="2353"/>
                </a:lnTo>
                <a:lnTo>
                  <a:pt x="4000" y="2421"/>
                </a:lnTo>
                <a:cubicBezTo>
                  <a:pt x="3953" y="2459"/>
                  <a:pt x="3908" y="2498"/>
                  <a:pt x="3863" y="2537"/>
                </a:cubicBezTo>
                <a:cubicBezTo>
                  <a:pt x="3848" y="2549"/>
                  <a:pt x="3834" y="2561"/>
                  <a:pt x="3819" y="2574"/>
                </a:cubicBezTo>
                <a:lnTo>
                  <a:pt x="3700" y="2680"/>
                </a:lnTo>
                <a:lnTo>
                  <a:pt x="3543" y="2826"/>
                </a:lnTo>
                <a:lnTo>
                  <a:pt x="3518" y="2851"/>
                </a:lnTo>
                <a:cubicBezTo>
                  <a:pt x="3244" y="3104"/>
                  <a:pt x="2984" y="3369"/>
                  <a:pt x="2738" y="3648"/>
                </a:cubicBezTo>
                <a:lnTo>
                  <a:pt x="2736" y="3649"/>
                </a:lnTo>
                <a:lnTo>
                  <a:pt x="2661" y="3727"/>
                </a:lnTo>
                <a:lnTo>
                  <a:pt x="2642" y="3747"/>
                </a:lnTo>
                <a:lnTo>
                  <a:pt x="2594" y="3803"/>
                </a:lnTo>
                <a:lnTo>
                  <a:pt x="2544" y="3865"/>
                </a:lnTo>
                <a:lnTo>
                  <a:pt x="2535" y="3873"/>
                </a:lnTo>
                <a:cubicBezTo>
                  <a:pt x="2485" y="3934"/>
                  <a:pt x="2437" y="3997"/>
                  <a:pt x="2388" y="4058"/>
                </a:cubicBezTo>
                <a:lnTo>
                  <a:pt x="2368" y="4082"/>
                </a:lnTo>
                <a:lnTo>
                  <a:pt x="2316" y="4153"/>
                </a:lnTo>
                <a:lnTo>
                  <a:pt x="2254" y="4237"/>
                </a:lnTo>
                <a:cubicBezTo>
                  <a:pt x="2252" y="4239"/>
                  <a:pt x="2251" y="4243"/>
                  <a:pt x="2249" y="4245"/>
                </a:cubicBezTo>
                <a:lnTo>
                  <a:pt x="2140" y="4387"/>
                </a:lnTo>
                <a:lnTo>
                  <a:pt x="2087" y="4461"/>
                </a:lnTo>
                <a:lnTo>
                  <a:pt x="2080" y="4471"/>
                </a:lnTo>
                <a:lnTo>
                  <a:pt x="2015" y="4558"/>
                </a:lnTo>
                <a:cubicBezTo>
                  <a:pt x="1836" y="4811"/>
                  <a:pt x="1670" y="5073"/>
                  <a:pt x="1512" y="5341"/>
                </a:cubicBezTo>
                <a:lnTo>
                  <a:pt x="1502" y="5358"/>
                </a:lnTo>
                <a:cubicBezTo>
                  <a:pt x="800" y="6562"/>
                  <a:pt x="315" y="7908"/>
                  <a:pt x="121" y="9349"/>
                </a:cubicBezTo>
                <a:cubicBezTo>
                  <a:pt x="-23" y="10211"/>
                  <a:pt x="-97" y="11471"/>
                  <a:pt x="238" y="12968"/>
                </a:cubicBezTo>
                <a:cubicBezTo>
                  <a:pt x="240" y="12974"/>
                  <a:pt x="242" y="12979"/>
                  <a:pt x="244" y="12985"/>
                </a:cubicBezTo>
                <a:cubicBezTo>
                  <a:pt x="286" y="13171"/>
                  <a:pt x="334" y="13361"/>
                  <a:pt x="389" y="13554"/>
                </a:cubicBezTo>
                <a:cubicBezTo>
                  <a:pt x="1604" y="18177"/>
                  <a:pt x="5788" y="21600"/>
                  <a:pt x="10763" y="21600"/>
                </a:cubicBezTo>
                <a:cubicBezTo>
                  <a:pt x="16685" y="21600"/>
                  <a:pt x="21503" y="16755"/>
                  <a:pt x="21503" y="10800"/>
                </a:cubicBezTo>
                <a:cubicBezTo>
                  <a:pt x="21503" y="4845"/>
                  <a:pt x="16685" y="0"/>
                  <a:pt x="10763" y="0"/>
                </a:cubicBezTo>
                <a:close/>
                <a:moveTo>
                  <a:pt x="10763" y="54"/>
                </a:moveTo>
                <a:cubicBezTo>
                  <a:pt x="15772" y="54"/>
                  <a:pt x="19975" y="3543"/>
                  <a:pt x="21126" y="8228"/>
                </a:cubicBezTo>
                <a:lnTo>
                  <a:pt x="21105" y="8182"/>
                </a:lnTo>
                <a:lnTo>
                  <a:pt x="21098" y="8186"/>
                </a:lnTo>
                <a:lnTo>
                  <a:pt x="21120" y="8327"/>
                </a:lnTo>
                <a:lnTo>
                  <a:pt x="21135" y="8312"/>
                </a:lnTo>
                <a:lnTo>
                  <a:pt x="21148" y="8347"/>
                </a:lnTo>
                <a:lnTo>
                  <a:pt x="21160" y="8428"/>
                </a:lnTo>
                <a:lnTo>
                  <a:pt x="21178" y="8465"/>
                </a:lnTo>
                <a:lnTo>
                  <a:pt x="21172" y="8427"/>
                </a:lnTo>
                <a:lnTo>
                  <a:pt x="21192" y="8482"/>
                </a:lnTo>
                <a:lnTo>
                  <a:pt x="21195" y="8491"/>
                </a:lnTo>
                <a:cubicBezTo>
                  <a:pt x="21228" y="8643"/>
                  <a:pt x="21260" y="8795"/>
                  <a:pt x="21287" y="8950"/>
                </a:cubicBezTo>
                <a:lnTo>
                  <a:pt x="21289" y="8958"/>
                </a:lnTo>
                <a:lnTo>
                  <a:pt x="21309" y="9083"/>
                </a:lnTo>
                <a:lnTo>
                  <a:pt x="21329" y="9196"/>
                </a:lnTo>
                <a:cubicBezTo>
                  <a:pt x="21336" y="9242"/>
                  <a:pt x="21341" y="9289"/>
                  <a:pt x="21347" y="9336"/>
                </a:cubicBezTo>
                <a:lnTo>
                  <a:pt x="21344" y="9334"/>
                </a:lnTo>
                <a:lnTo>
                  <a:pt x="21367" y="9561"/>
                </a:lnTo>
                <a:lnTo>
                  <a:pt x="21386" y="9696"/>
                </a:lnTo>
                <a:lnTo>
                  <a:pt x="21401" y="9803"/>
                </a:lnTo>
                <a:cubicBezTo>
                  <a:pt x="21402" y="9814"/>
                  <a:pt x="21402" y="9825"/>
                  <a:pt x="21403" y="9835"/>
                </a:cubicBezTo>
                <a:lnTo>
                  <a:pt x="21403" y="9931"/>
                </a:lnTo>
                <a:lnTo>
                  <a:pt x="21393" y="9841"/>
                </a:lnTo>
                <a:lnTo>
                  <a:pt x="21393" y="9903"/>
                </a:lnTo>
                <a:lnTo>
                  <a:pt x="21401" y="9953"/>
                </a:lnTo>
                <a:lnTo>
                  <a:pt x="21401" y="9960"/>
                </a:lnTo>
                <a:lnTo>
                  <a:pt x="21399" y="10002"/>
                </a:lnTo>
                <a:lnTo>
                  <a:pt x="21391" y="9963"/>
                </a:lnTo>
                <a:lnTo>
                  <a:pt x="21381" y="9989"/>
                </a:lnTo>
                <a:lnTo>
                  <a:pt x="21381" y="10051"/>
                </a:lnTo>
                <a:lnTo>
                  <a:pt x="21396" y="10211"/>
                </a:lnTo>
                <a:lnTo>
                  <a:pt x="21398" y="10253"/>
                </a:lnTo>
                <a:lnTo>
                  <a:pt x="21393" y="10251"/>
                </a:lnTo>
                <a:lnTo>
                  <a:pt x="21393" y="10317"/>
                </a:lnTo>
                <a:lnTo>
                  <a:pt x="21361" y="10303"/>
                </a:lnTo>
                <a:lnTo>
                  <a:pt x="21351" y="10376"/>
                </a:lnTo>
                <a:lnTo>
                  <a:pt x="21356" y="10489"/>
                </a:lnTo>
                <a:lnTo>
                  <a:pt x="21369" y="10510"/>
                </a:lnTo>
                <a:lnTo>
                  <a:pt x="21372" y="10349"/>
                </a:lnTo>
                <a:lnTo>
                  <a:pt x="21384" y="10541"/>
                </a:lnTo>
                <a:lnTo>
                  <a:pt x="21391" y="10549"/>
                </a:lnTo>
                <a:lnTo>
                  <a:pt x="21394" y="10487"/>
                </a:lnTo>
                <a:lnTo>
                  <a:pt x="21408" y="10522"/>
                </a:lnTo>
                <a:lnTo>
                  <a:pt x="21409" y="10591"/>
                </a:lnTo>
                <a:lnTo>
                  <a:pt x="21413" y="10670"/>
                </a:lnTo>
                <a:lnTo>
                  <a:pt x="21389" y="10813"/>
                </a:lnTo>
                <a:lnTo>
                  <a:pt x="21393" y="10926"/>
                </a:lnTo>
                <a:lnTo>
                  <a:pt x="21403" y="10960"/>
                </a:lnTo>
                <a:lnTo>
                  <a:pt x="21414" y="10817"/>
                </a:lnTo>
                <a:lnTo>
                  <a:pt x="21416" y="10810"/>
                </a:lnTo>
                <a:lnTo>
                  <a:pt x="21416" y="10835"/>
                </a:lnTo>
                <a:lnTo>
                  <a:pt x="21416" y="11031"/>
                </a:lnTo>
                <a:lnTo>
                  <a:pt x="21401" y="11238"/>
                </a:lnTo>
                <a:lnTo>
                  <a:pt x="21394" y="11324"/>
                </a:lnTo>
                <a:lnTo>
                  <a:pt x="21398" y="11445"/>
                </a:lnTo>
                <a:lnTo>
                  <a:pt x="21382" y="11583"/>
                </a:lnTo>
                <a:lnTo>
                  <a:pt x="21364" y="11658"/>
                </a:lnTo>
                <a:lnTo>
                  <a:pt x="21352" y="11820"/>
                </a:lnTo>
                <a:lnTo>
                  <a:pt x="21352" y="11936"/>
                </a:lnTo>
                <a:lnTo>
                  <a:pt x="21356" y="12009"/>
                </a:lnTo>
                <a:lnTo>
                  <a:pt x="21366" y="12027"/>
                </a:lnTo>
                <a:lnTo>
                  <a:pt x="21376" y="11982"/>
                </a:lnTo>
                <a:lnTo>
                  <a:pt x="21369" y="12089"/>
                </a:lnTo>
                <a:lnTo>
                  <a:pt x="21369" y="12100"/>
                </a:lnTo>
                <a:cubicBezTo>
                  <a:pt x="21359" y="12182"/>
                  <a:pt x="21344" y="12263"/>
                  <a:pt x="21332" y="12345"/>
                </a:cubicBezTo>
                <a:lnTo>
                  <a:pt x="21349" y="12158"/>
                </a:lnTo>
                <a:lnTo>
                  <a:pt x="21339" y="12170"/>
                </a:lnTo>
                <a:lnTo>
                  <a:pt x="21351" y="11961"/>
                </a:lnTo>
                <a:lnTo>
                  <a:pt x="21342" y="11837"/>
                </a:lnTo>
                <a:lnTo>
                  <a:pt x="21326" y="12051"/>
                </a:lnTo>
                <a:lnTo>
                  <a:pt x="21326" y="12175"/>
                </a:lnTo>
                <a:lnTo>
                  <a:pt x="21312" y="12317"/>
                </a:lnTo>
                <a:lnTo>
                  <a:pt x="21299" y="12465"/>
                </a:lnTo>
                <a:lnTo>
                  <a:pt x="21285" y="12589"/>
                </a:lnTo>
                <a:lnTo>
                  <a:pt x="21269" y="12724"/>
                </a:lnTo>
                <a:lnTo>
                  <a:pt x="21252" y="12825"/>
                </a:lnTo>
                <a:lnTo>
                  <a:pt x="21239" y="12901"/>
                </a:lnTo>
                <a:cubicBezTo>
                  <a:pt x="21236" y="12915"/>
                  <a:pt x="21233" y="12929"/>
                  <a:pt x="21230" y="12943"/>
                </a:cubicBezTo>
                <a:lnTo>
                  <a:pt x="21208" y="13042"/>
                </a:lnTo>
                <a:lnTo>
                  <a:pt x="21187" y="13136"/>
                </a:lnTo>
                <a:cubicBezTo>
                  <a:pt x="21179" y="13172"/>
                  <a:pt x="21166" y="13205"/>
                  <a:pt x="21158" y="13241"/>
                </a:cubicBezTo>
                <a:cubicBezTo>
                  <a:pt x="20055" y="17992"/>
                  <a:pt x="15819" y="21546"/>
                  <a:pt x="10763" y="21546"/>
                </a:cubicBezTo>
                <a:cubicBezTo>
                  <a:pt x="6628" y="21546"/>
                  <a:pt x="3050" y="19164"/>
                  <a:pt x="1275" y="15700"/>
                </a:cubicBezTo>
                <a:lnTo>
                  <a:pt x="1278" y="15702"/>
                </a:lnTo>
                <a:lnTo>
                  <a:pt x="1303" y="15725"/>
                </a:lnTo>
                <a:lnTo>
                  <a:pt x="1315" y="15708"/>
                </a:lnTo>
                <a:lnTo>
                  <a:pt x="1390" y="15769"/>
                </a:lnTo>
                <a:lnTo>
                  <a:pt x="1417" y="15776"/>
                </a:lnTo>
                <a:lnTo>
                  <a:pt x="1412" y="15671"/>
                </a:lnTo>
                <a:lnTo>
                  <a:pt x="1385" y="15591"/>
                </a:lnTo>
                <a:lnTo>
                  <a:pt x="1333" y="15419"/>
                </a:lnTo>
                <a:lnTo>
                  <a:pt x="1298" y="15338"/>
                </a:lnTo>
                <a:lnTo>
                  <a:pt x="1226" y="15217"/>
                </a:lnTo>
                <a:lnTo>
                  <a:pt x="1157" y="15082"/>
                </a:lnTo>
                <a:lnTo>
                  <a:pt x="1044" y="14791"/>
                </a:lnTo>
                <a:lnTo>
                  <a:pt x="923" y="14497"/>
                </a:lnTo>
                <a:lnTo>
                  <a:pt x="819" y="14289"/>
                </a:lnTo>
                <a:lnTo>
                  <a:pt x="687" y="13954"/>
                </a:lnTo>
                <a:lnTo>
                  <a:pt x="618" y="13816"/>
                </a:lnTo>
                <a:lnTo>
                  <a:pt x="623" y="13783"/>
                </a:lnTo>
                <a:lnTo>
                  <a:pt x="592" y="13650"/>
                </a:lnTo>
                <a:lnTo>
                  <a:pt x="498" y="13342"/>
                </a:lnTo>
                <a:lnTo>
                  <a:pt x="433" y="13116"/>
                </a:lnTo>
                <a:lnTo>
                  <a:pt x="399" y="13074"/>
                </a:lnTo>
                <a:lnTo>
                  <a:pt x="394" y="12961"/>
                </a:lnTo>
                <a:lnTo>
                  <a:pt x="317" y="12680"/>
                </a:lnTo>
                <a:lnTo>
                  <a:pt x="305" y="12601"/>
                </a:lnTo>
                <a:lnTo>
                  <a:pt x="337" y="12626"/>
                </a:lnTo>
                <a:lnTo>
                  <a:pt x="339" y="12547"/>
                </a:lnTo>
                <a:lnTo>
                  <a:pt x="319" y="12450"/>
                </a:lnTo>
                <a:lnTo>
                  <a:pt x="312" y="12175"/>
                </a:lnTo>
                <a:lnTo>
                  <a:pt x="309" y="12078"/>
                </a:lnTo>
                <a:lnTo>
                  <a:pt x="295" y="12032"/>
                </a:lnTo>
                <a:lnTo>
                  <a:pt x="295" y="11963"/>
                </a:lnTo>
                <a:lnTo>
                  <a:pt x="272" y="11711"/>
                </a:lnTo>
                <a:lnTo>
                  <a:pt x="254" y="11574"/>
                </a:lnTo>
                <a:lnTo>
                  <a:pt x="245" y="11510"/>
                </a:lnTo>
                <a:lnTo>
                  <a:pt x="222" y="11318"/>
                </a:lnTo>
                <a:lnTo>
                  <a:pt x="200" y="11204"/>
                </a:lnTo>
                <a:lnTo>
                  <a:pt x="193" y="11207"/>
                </a:lnTo>
                <a:lnTo>
                  <a:pt x="173" y="11004"/>
                </a:lnTo>
                <a:lnTo>
                  <a:pt x="173" y="10906"/>
                </a:lnTo>
                <a:lnTo>
                  <a:pt x="173" y="10771"/>
                </a:lnTo>
                <a:lnTo>
                  <a:pt x="168" y="10712"/>
                </a:lnTo>
                <a:lnTo>
                  <a:pt x="180" y="10652"/>
                </a:lnTo>
                <a:lnTo>
                  <a:pt x="188" y="10489"/>
                </a:lnTo>
                <a:lnTo>
                  <a:pt x="190" y="10349"/>
                </a:lnTo>
                <a:lnTo>
                  <a:pt x="192" y="10265"/>
                </a:lnTo>
                <a:lnTo>
                  <a:pt x="187" y="10187"/>
                </a:lnTo>
                <a:lnTo>
                  <a:pt x="210" y="10078"/>
                </a:lnTo>
                <a:lnTo>
                  <a:pt x="220" y="9911"/>
                </a:lnTo>
                <a:lnTo>
                  <a:pt x="220" y="9782"/>
                </a:lnTo>
                <a:lnTo>
                  <a:pt x="235" y="9681"/>
                </a:lnTo>
                <a:lnTo>
                  <a:pt x="247" y="9777"/>
                </a:lnTo>
                <a:lnTo>
                  <a:pt x="245" y="9598"/>
                </a:lnTo>
                <a:lnTo>
                  <a:pt x="245" y="9416"/>
                </a:lnTo>
                <a:lnTo>
                  <a:pt x="237" y="9442"/>
                </a:lnTo>
                <a:lnTo>
                  <a:pt x="228" y="9389"/>
                </a:lnTo>
                <a:lnTo>
                  <a:pt x="238" y="9260"/>
                </a:lnTo>
                <a:lnTo>
                  <a:pt x="259" y="9127"/>
                </a:lnTo>
                <a:lnTo>
                  <a:pt x="269" y="8977"/>
                </a:lnTo>
                <a:lnTo>
                  <a:pt x="282" y="8841"/>
                </a:lnTo>
                <a:lnTo>
                  <a:pt x="295" y="8800"/>
                </a:lnTo>
                <a:lnTo>
                  <a:pt x="326" y="8645"/>
                </a:lnTo>
                <a:lnTo>
                  <a:pt x="341" y="8539"/>
                </a:lnTo>
                <a:lnTo>
                  <a:pt x="374" y="8415"/>
                </a:lnTo>
                <a:lnTo>
                  <a:pt x="371" y="8395"/>
                </a:lnTo>
                <a:lnTo>
                  <a:pt x="351" y="8462"/>
                </a:lnTo>
                <a:lnTo>
                  <a:pt x="359" y="8381"/>
                </a:lnTo>
                <a:cubicBezTo>
                  <a:pt x="369" y="8337"/>
                  <a:pt x="382" y="8294"/>
                  <a:pt x="392" y="8250"/>
                </a:cubicBezTo>
                <a:cubicBezTo>
                  <a:pt x="393" y="8249"/>
                  <a:pt x="394" y="8248"/>
                  <a:pt x="394" y="8246"/>
                </a:cubicBezTo>
                <a:lnTo>
                  <a:pt x="401" y="8241"/>
                </a:lnTo>
                <a:lnTo>
                  <a:pt x="431" y="8117"/>
                </a:lnTo>
                <a:lnTo>
                  <a:pt x="429" y="8107"/>
                </a:lnTo>
                <a:cubicBezTo>
                  <a:pt x="876" y="6377"/>
                  <a:pt x="1738" y="4819"/>
                  <a:pt x="2907" y="3542"/>
                </a:cubicBezTo>
                <a:lnTo>
                  <a:pt x="2850" y="3631"/>
                </a:lnTo>
                <a:lnTo>
                  <a:pt x="2826" y="3695"/>
                </a:lnTo>
                <a:lnTo>
                  <a:pt x="2775" y="3779"/>
                </a:lnTo>
                <a:lnTo>
                  <a:pt x="2729" y="3846"/>
                </a:lnTo>
                <a:lnTo>
                  <a:pt x="2652" y="3944"/>
                </a:lnTo>
                <a:lnTo>
                  <a:pt x="2592" y="4038"/>
                </a:lnTo>
                <a:lnTo>
                  <a:pt x="2493" y="4158"/>
                </a:lnTo>
                <a:lnTo>
                  <a:pt x="2435" y="4245"/>
                </a:lnTo>
                <a:lnTo>
                  <a:pt x="2423" y="4279"/>
                </a:lnTo>
                <a:lnTo>
                  <a:pt x="2385" y="4333"/>
                </a:lnTo>
                <a:lnTo>
                  <a:pt x="2381" y="4348"/>
                </a:lnTo>
                <a:lnTo>
                  <a:pt x="2413" y="4311"/>
                </a:lnTo>
                <a:lnTo>
                  <a:pt x="2445" y="4289"/>
                </a:lnTo>
                <a:lnTo>
                  <a:pt x="2482" y="4249"/>
                </a:lnTo>
                <a:lnTo>
                  <a:pt x="2463" y="4291"/>
                </a:lnTo>
                <a:lnTo>
                  <a:pt x="2416" y="4378"/>
                </a:lnTo>
                <a:lnTo>
                  <a:pt x="2346" y="4493"/>
                </a:lnTo>
                <a:lnTo>
                  <a:pt x="2282" y="4622"/>
                </a:lnTo>
                <a:lnTo>
                  <a:pt x="2222" y="4713"/>
                </a:lnTo>
                <a:lnTo>
                  <a:pt x="2152" y="4802"/>
                </a:lnTo>
                <a:lnTo>
                  <a:pt x="2137" y="4829"/>
                </a:lnTo>
                <a:lnTo>
                  <a:pt x="2115" y="4924"/>
                </a:lnTo>
                <a:lnTo>
                  <a:pt x="2080" y="4983"/>
                </a:lnTo>
                <a:lnTo>
                  <a:pt x="1963" y="5137"/>
                </a:lnTo>
                <a:lnTo>
                  <a:pt x="1901" y="5210"/>
                </a:lnTo>
                <a:lnTo>
                  <a:pt x="1857" y="5232"/>
                </a:lnTo>
                <a:lnTo>
                  <a:pt x="1817" y="5277"/>
                </a:lnTo>
                <a:lnTo>
                  <a:pt x="1730" y="5393"/>
                </a:lnTo>
                <a:lnTo>
                  <a:pt x="1635" y="5526"/>
                </a:lnTo>
                <a:lnTo>
                  <a:pt x="1596" y="5594"/>
                </a:lnTo>
                <a:lnTo>
                  <a:pt x="1556" y="5647"/>
                </a:lnTo>
                <a:lnTo>
                  <a:pt x="1521" y="5722"/>
                </a:lnTo>
                <a:lnTo>
                  <a:pt x="1514" y="5752"/>
                </a:lnTo>
                <a:lnTo>
                  <a:pt x="1549" y="5738"/>
                </a:lnTo>
                <a:lnTo>
                  <a:pt x="1578" y="5715"/>
                </a:lnTo>
                <a:lnTo>
                  <a:pt x="1630" y="5668"/>
                </a:lnTo>
                <a:lnTo>
                  <a:pt x="1747" y="5520"/>
                </a:lnTo>
                <a:lnTo>
                  <a:pt x="1784" y="5488"/>
                </a:lnTo>
                <a:lnTo>
                  <a:pt x="1867" y="5380"/>
                </a:lnTo>
                <a:lnTo>
                  <a:pt x="1958" y="5277"/>
                </a:lnTo>
                <a:lnTo>
                  <a:pt x="2030" y="5208"/>
                </a:lnTo>
                <a:lnTo>
                  <a:pt x="2087" y="5179"/>
                </a:lnTo>
                <a:lnTo>
                  <a:pt x="2118" y="5200"/>
                </a:lnTo>
                <a:lnTo>
                  <a:pt x="2137" y="5238"/>
                </a:lnTo>
                <a:lnTo>
                  <a:pt x="2148" y="5331"/>
                </a:lnTo>
                <a:lnTo>
                  <a:pt x="2175" y="5326"/>
                </a:lnTo>
                <a:lnTo>
                  <a:pt x="2190" y="5365"/>
                </a:lnTo>
                <a:lnTo>
                  <a:pt x="2177" y="5422"/>
                </a:lnTo>
                <a:lnTo>
                  <a:pt x="2210" y="5464"/>
                </a:lnTo>
                <a:lnTo>
                  <a:pt x="2202" y="5570"/>
                </a:lnTo>
                <a:lnTo>
                  <a:pt x="2259" y="5599"/>
                </a:lnTo>
                <a:lnTo>
                  <a:pt x="2369" y="5514"/>
                </a:lnTo>
                <a:lnTo>
                  <a:pt x="2411" y="5479"/>
                </a:lnTo>
                <a:lnTo>
                  <a:pt x="2428" y="5440"/>
                </a:lnTo>
                <a:lnTo>
                  <a:pt x="2535" y="5375"/>
                </a:lnTo>
                <a:lnTo>
                  <a:pt x="2592" y="5277"/>
                </a:lnTo>
                <a:lnTo>
                  <a:pt x="2554" y="5361"/>
                </a:lnTo>
                <a:lnTo>
                  <a:pt x="2632" y="5296"/>
                </a:lnTo>
                <a:lnTo>
                  <a:pt x="2676" y="5292"/>
                </a:lnTo>
                <a:lnTo>
                  <a:pt x="2577" y="5358"/>
                </a:lnTo>
                <a:lnTo>
                  <a:pt x="2517" y="5442"/>
                </a:lnTo>
                <a:lnTo>
                  <a:pt x="2451" y="5449"/>
                </a:lnTo>
                <a:lnTo>
                  <a:pt x="2445" y="5462"/>
                </a:lnTo>
                <a:lnTo>
                  <a:pt x="2515" y="5477"/>
                </a:lnTo>
                <a:lnTo>
                  <a:pt x="2549" y="5491"/>
                </a:lnTo>
                <a:lnTo>
                  <a:pt x="2592" y="5464"/>
                </a:lnTo>
                <a:lnTo>
                  <a:pt x="2621" y="5424"/>
                </a:lnTo>
                <a:lnTo>
                  <a:pt x="2689" y="5366"/>
                </a:lnTo>
                <a:lnTo>
                  <a:pt x="2649" y="5420"/>
                </a:lnTo>
                <a:lnTo>
                  <a:pt x="2637" y="5449"/>
                </a:lnTo>
                <a:lnTo>
                  <a:pt x="2605" y="5474"/>
                </a:lnTo>
                <a:lnTo>
                  <a:pt x="2672" y="5509"/>
                </a:lnTo>
                <a:lnTo>
                  <a:pt x="2751" y="5489"/>
                </a:lnTo>
                <a:lnTo>
                  <a:pt x="2765" y="5452"/>
                </a:lnTo>
                <a:lnTo>
                  <a:pt x="2790" y="5471"/>
                </a:lnTo>
                <a:lnTo>
                  <a:pt x="2776" y="5474"/>
                </a:lnTo>
                <a:lnTo>
                  <a:pt x="2759" y="5548"/>
                </a:lnTo>
                <a:lnTo>
                  <a:pt x="2763" y="5690"/>
                </a:lnTo>
                <a:lnTo>
                  <a:pt x="2791" y="5642"/>
                </a:lnTo>
                <a:lnTo>
                  <a:pt x="2805" y="5488"/>
                </a:lnTo>
                <a:lnTo>
                  <a:pt x="2818" y="5563"/>
                </a:lnTo>
                <a:lnTo>
                  <a:pt x="2811" y="5627"/>
                </a:lnTo>
                <a:lnTo>
                  <a:pt x="2808" y="5674"/>
                </a:lnTo>
                <a:lnTo>
                  <a:pt x="2813" y="5747"/>
                </a:lnTo>
                <a:lnTo>
                  <a:pt x="2801" y="5802"/>
                </a:lnTo>
                <a:lnTo>
                  <a:pt x="2810" y="5870"/>
                </a:lnTo>
                <a:lnTo>
                  <a:pt x="2843" y="5860"/>
                </a:lnTo>
                <a:lnTo>
                  <a:pt x="2877" y="5809"/>
                </a:lnTo>
                <a:lnTo>
                  <a:pt x="2830" y="5846"/>
                </a:lnTo>
                <a:lnTo>
                  <a:pt x="2840" y="5797"/>
                </a:lnTo>
                <a:lnTo>
                  <a:pt x="2912" y="5725"/>
                </a:lnTo>
                <a:lnTo>
                  <a:pt x="2977" y="5691"/>
                </a:lnTo>
                <a:lnTo>
                  <a:pt x="2996" y="5695"/>
                </a:lnTo>
                <a:lnTo>
                  <a:pt x="3069" y="5716"/>
                </a:lnTo>
                <a:lnTo>
                  <a:pt x="3091" y="5814"/>
                </a:lnTo>
                <a:lnTo>
                  <a:pt x="3121" y="5903"/>
                </a:lnTo>
                <a:lnTo>
                  <a:pt x="3173" y="5987"/>
                </a:lnTo>
                <a:lnTo>
                  <a:pt x="3218" y="5947"/>
                </a:lnTo>
                <a:lnTo>
                  <a:pt x="3225" y="6058"/>
                </a:lnTo>
                <a:lnTo>
                  <a:pt x="3222" y="6230"/>
                </a:lnTo>
                <a:lnTo>
                  <a:pt x="3123" y="6100"/>
                </a:lnTo>
                <a:lnTo>
                  <a:pt x="3012" y="6164"/>
                </a:lnTo>
                <a:lnTo>
                  <a:pt x="2997" y="6253"/>
                </a:lnTo>
                <a:lnTo>
                  <a:pt x="3086" y="6324"/>
                </a:lnTo>
                <a:lnTo>
                  <a:pt x="3138" y="6403"/>
                </a:lnTo>
                <a:lnTo>
                  <a:pt x="3220" y="6599"/>
                </a:lnTo>
                <a:lnTo>
                  <a:pt x="3314" y="6679"/>
                </a:lnTo>
                <a:lnTo>
                  <a:pt x="3359" y="6582"/>
                </a:lnTo>
                <a:lnTo>
                  <a:pt x="3456" y="6516"/>
                </a:lnTo>
                <a:lnTo>
                  <a:pt x="3300" y="6498"/>
                </a:lnTo>
                <a:lnTo>
                  <a:pt x="3278" y="6331"/>
                </a:lnTo>
                <a:lnTo>
                  <a:pt x="3349" y="6156"/>
                </a:lnTo>
                <a:lnTo>
                  <a:pt x="3451" y="6068"/>
                </a:lnTo>
                <a:lnTo>
                  <a:pt x="3601" y="5961"/>
                </a:lnTo>
                <a:lnTo>
                  <a:pt x="3692" y="6013"/>
                </a:lnTo>
                <a:lnTo>
                  <a:pt x="3764" y="5890"/>
                </a:lnTo>
                <a:lnTo>
                  <a:pt x="3759" y="5745"/>
                </a:lnTo>
                <a:lnTo>
                  <a:pt x="3662" y="5583"/>
                </a:lnTo>
                <a:lnTo>
                  <a:pt x="3504" y="5498"/>
                </a:lnTo>
                <a:lnTo>
                  <a:pt x="3498" y="5419"/>
                </a:lnTo>
                <a:lnTo>
                  <a:pt x="3603" y="5484"/>
                </a:lnTo>
                <a:lnTo>
                  <a:pt x="3767" y="5553"/>
                </a:lnTo>
                <a:lnTo>
                  <a:pt x="3817" y="5652"/>
                </a:lnTo>
                <a:lnTo>
                  <a:pt x="3913" y="5693"/>
                </a:lnTo>
                <a:lnTo>
                  <a:pt x="3916" y="5791"/>
                </a:lnTo>
                <a:lnTo>
                  <a:pt x="3910" y="5939"/>
                </a:lnTo>
                <a:lnTo>
                  <a:pt x="3881" y="6164"/>
                </a:lnTo>
                <a:lnTo>
                  <a:pt x="3911" y="6319"/>
                </a:lnTo>
                <a:lnTo>
                  <a:pt x="4038" y="6380"/>
                </a:lnTo>
                <a:lnTo>
                  <a:pt x="4107" y="6509"/>
                </a:lnTo>
                <a:lnTo>
                  <a:pt x="4167" y="6550"/>
                </a:lnTo>
                <a:lnTo>
                  <a:pt x="4233" y="6588"/>
                </a:lnTo>
                <a:lnTo>
                  <a:pt x="4397" y="6491"/>
                </a:lnTo>
                <a:lnTo>
                  <a:pt x="4449" y="6423"/>
                </a:lnTo>
                <a:lnTo>
                  <a:pt x="4459" y="6343"/>
                </a:lnTo>
                <a:lnTo>
                  <a:pt x="4581" y="6243"/>
                </a:lnTo>
                <a:lnTo>
                  <a:pt x="4623" y="6163"/>
                </a:lnTo>
                <a:lnTo>
                  <a:pt x="4649" y="6004"/>
                </a:lnTo>
                <a:lnTo>
                  <a:pt x="4733" y="5886"/>
                </a:lnTo>
                <a:lnTo>
                  <a:pt x="4815" y="5737"/>
                </a:lnTo>
                <a:lnTo>
                  <a:pt x="4916" y="5732"/>
                </a:lnTo>
                <a:lnTo>
                  <a:pt x="5101" y="5568"/>
                </a:lnTo>
                <a:lnTo>
                  <a:pt x="5306" y="5393"/>
                </a:lnTo>
                <a:lnTo>
                  <a:pt x="5451" y="5287"/>
                </a:lnTo>
                <a:lnTo>
                  <a:pt x="5379" y="5259"/>
                </a:lnTo>
                <a:lnTo>
                  <a:pt x="5205" y="5238"/>
                </a:lnTo>
                <a:lnTo>
                  <a:pt x="5128" y="5148"/>
                </a:lnTo>
                <a:lnTo>
                  <a:pt x="5227" y="5063"/>
                </a:lnTo>
                <a:lnTo>
                  <a:pt x="5260" y="4984"/>
                </a:lnTo>
                <a:lnTo>
                  <a:pt x="5466" y="4908"/>
                </a:lnTo>
                <a:lnTo>
                  <a:pt x="5602" y="4878"/>
                </a:lnTo>
                <a:lnTo>
                  <a:pt x="5635" y="4745"/>
                </a:lnTo>
                <a:lnTo>
                  <a:pt x="5702" y="4710"/>
                </a:lnTo>
                <a:lnTo>
                  <a:pt x="5814" y="4604"/>
                </a:lnTo>
                <a:lnTo>
                  <a:pt x="5885" y="4530"/>
                </a:lnTo>
                <a:lnTo>
                  <a:pt x="5856" y="4478"/>
                </a:lnTo>
                <a:lnTo>
                  <a:pt x="5890" y="4403"/>
                </a:lnTo>
                <a:lnTo>
                  <a:pt x="5969" y="4281"/>
                </a:lnTo>
                <a:lnTo>
                  <a:pt x="5947" y="4235"/>
                </a:lnTo>
                <a:lnTo>
                  <a:pt x="5692" y="4286"/>
                </a:lnTo>
                <a:lnTo>
                  <a:pt x="5540" y="4334"/>
                </a:lnTo>
                <a:lnTo>
                  <a:pt x="5406" y="4267"/>
                </a:lnTo>
                <a:lnTo>
                  <a:pt x="5259" y="4378"/>
                </a:lnTo>
                <a:lnTo>
                  <a:pt x="5113" y="4456"/>
                </a:lnTo>
                <a:lnTo>
                  <a:pt x="5009" y="4481"/>
                </a:lnTo>
                <a:lnTo>
                  <a:pt x="4917" y="4456"/>
                </a:lnTo>
                <a:lnTo>
                  <a:pt x="4844" y="4380"/>
                </a:lnTo>
                <a:lnTo>
                  <a:pt x="4822" y="4257"/>
                </a:lnTo>
                <a:lnTo>
                  <a:pt x="4725" y="4331"/>
                </a:lnTo>
                <a:lnTo>
                  <a:pt x="4480" y="4427"/>
                </a:lnTo>
                <a:lnTo>
                  <a:pt x="4351" y="4410"/>
                </a:lnTo>
                <a:lnTo>
                  <a:pt x="4333" y="4351"/>
                </a:lnTo>
                <a:lnTo>
                  <a:pt x="4517" y="4186"/>
                </a:lnTo>
                <a:lnTo>
                  <a:pt x="4701" y="4094"/>
                </a:lnTo>
                <a:lnTo>
                  <a:pt x="4855" y="4043"/>
                </a:lnTo>
                <a:lnTo>
                  <a:pt x="4974" y="4040"/>
                </a:lnTo>
                <a:lnTo>
                  <a:pt x="5028" y="3947"/>
                </a:lnTo>
                <a:lnTo>
                  <a:pt x="5100" y="3813"/>
                </a:lnTo>
                <a:lnTo>
                  <a:pt x="5202" y="3722"/>
                </a:lnTo>
                <a:lnTo>
                  <a:pt x="5294" y="3619"/>
                </a:lnTo>
                <a:lnTo>
                  <a:pt x="5391" y="3560"/>
                </a:lnTo>
                <a:lnTo>
                  <a:pt x="5490" y="3483"/>
                </a:lnTo>
                <a:lnTo>
                  <a:pt x="5635" y="3345"/>
                </a:lnTo>
                <a:lnTo>
                  <a:pt x="5677" y="3240"/>
                </a:lnTo>
                <a:lnTo>
                  <a:pt x="5804" y="3212"/>
                </a:lnTo>
                <a:lnTo>
                  <a:pt x="5955" y="3188"/>
                </a:lnTo>
                <a:lnTo>
                  <a:pt x="6051" y="3091"/>
                </a:lnTo>
                <a:lnTo>
                  <a:pt x="6208" y="3111"/>
                </a:lnTo>
                <a:lnTo>
                  <a:pt x="6298" y="3149"/>
                </a:lnTo>
                <a:lnTo>
                  <a:pt x="6407" y="3237"/>
                </a:lnTo>
                <a:lnTo>
                  <a:pt x="6472" y="3328"/>
                </a:lnTo>
                <a:lnTo>
                  <a:pt x="6444" y="3402"/>
                </a:lnTo>
                <a:lnTo>
                  <a:pt x="6536" y="3415"/>
                </a:lnTo>
                <a:lnTo>
                  <a:pt x="6569" y="3471"/>
                </a:lnTo>
                <a:lnTo>
                  <a:pt x="6528" y="3558"/>
                </a:lnTo>
                <a:lnTo>
                  <a:pt x="6593" y="3636"/>
                </a:lnTo>
                <a:lnTo>
                  <a:pt x="6650" y="3658"/>
                </a:lnTo>
                <a:lnTo>
                  <a:pt x="6752" y="3725"/>
                </a:lnTo>
                <a:lnTo>
                  <a:pt x="6822" y="3747"/>
                </a:lnTo>
                <a:lnTo>
                  <a:pt x="6745" y="3803"/>
                </a:lnTo>
                <a:lnTo>
                  <a:pt x="6734" y="3885"/>
                </a:lnTo>
                <a:lnTo>
                  <a:pt x="6799" y="4000"/>
                </a:lnTo>
                <a:lnTo>
                  <a:pt x="6876" y="4010"/>
                </a:lnTo>
                <a:lnTo>
                  <a:pt x="6978" y="3973"/>
                </a:lnTo>
                <a:lnTo>
                  <a:pt x="7050" y="4016"/>
                </a:lnTo>
                <a:lnTo>
                  <a:pt x="7134" y="4016"/>
                </a:lnTo>
                <a:lnTo>
                  <a:pt x="7244" y="3951"/>
                </a:lnTo>
                <a:lnTo>
                  <a:pt x="7303" y="3880"/>
                </a:lnTo>
                <a:lnTo>
                  <a:pt x="7350" y="3811"/>
                </a:lnTo>
                <a:lnTo>
                  <a:pt x="7172" y="3789"/>
                </a:lnTo>
                <a:lnTo>
                  <a:pt x="7055" y="3737"/>
                </a:lnTo>
                <a:lnTo>
                  <a:pt x="6970" y="3668"/>
                </a:lnTo>
                <a:lnTo>
                  <a:pt x="7105" y="3629"/>
                </a:lnTo>
                <a:lnTo>
                  <a:pt x="7212" y="3659"/>
                </a:lnTo>
                <a:lnTo>
                  <a:pt x="7350" y="3616"/>
                </a:lnTo>
                <a:lnTo>
                  <a:pt x="7268" y="3528"/>
                </a:lnTo>
                <a:lnTo>
                  <a:pt x="7427" y="3557"/>
                </a:lnTo>
                <a:lnTo>
                  <a:pt x="7515" y="3476"/>
                </a:lnTo>
                <a:lnTo>
                  <a:pt x="7564" y="3533"/>
                </a:lnTo>
                <a:lnTo>
                  <a:pt x="7778" y="3513"/>
                </a:lnTo>
                <a:lnTo>
                  <a:pt x="7875" y="3488"/>
                </a:lnTo>
                <a:lnTo>
                  <a:pt x="7940" y="3441"/>
                </a:lnTo>
                <a:lnTo>
                  <a:pt x="7870" y="3360"/>
                </a:lnTo>
                <a:lnTo>
                  <a:pt x="7709" y="3308"/>
                </a:lnTo>
                <a:lnTo>
                  <a:pt x="7609" y="3343"/>
                </a:lnTo>
                <a:lnTo>
                  <a:pt x="7480" y="3368"/>
                </a:lnTo>
                <a:lnTo>
                  <a:pt x="7348" y="3311"/>
                </a:lnTo>
                <a:lnTo>
                  <a:pt x="7381" y="3272"/>
                </a:lnTo>
                <a:lnTo>
                  <a:pt x="7289" y="3212"/>
                </a:lnTo>
                <a:lnTo>
                  <a:pt x="7427" y="3247"/>
                </a:lnTo>
                <a:lnTo>
                  <a:pt x="7535" y="3188"/>
                </a:lnTo>
                <a:lnTo>
                  <a:pt x="7545" y="3139"/>
                </a:lnTo>
                <a:lnTo>
                  <a:pt x="7453" y="3119"/>
                </a:lnTo>
                <a:lnTo>
                  <a:pt x="7517" y="3050"/>
                </a:lnTo>
                <a:lnTo>
                  <a:pt x="7562" y="2971"/>
                </a:lnTo>
                <a:lnTo>
                  <a:pt x="7703" y="2915"/>
                </a:lnTo>
                <a:lnTo>
                  <a:pt x="7743" y="2862"/>
                </a:lnTo>
                <a:lnTo>
                  <a:pt x="7860" y="2850"/>
                </a:lnTo>
                <a:lnTo>
                  <a:pt x="7927" y="2830"/>
                </a:lnTo>
                <a:lnTo>
                  <a:pt x="7952" y="2791"/>
                </a:lnTo>
                <a:lnTo>
                  <a:pt x="8004" y="2740"/>
                </a:lnTo>
                <a:lnTo>
                  <a:pt x="7994" y="2693"/>
                </a:lnTo>
                <a:lnTo>
                  <a:pt x="7892" y="2708"/>
                </a:lnTo>
                <a:lnTo>
                  <a:pt x="7885" y="2633"/>
                </a:lnTo>
                <a:lnTo>
                  <a:pt x="8012" y="2628"/>
                </a:lnTo>
                <a:lnTo>
                  <a:pt x="8036" y="2582"/>
                </a:lnTo>
                <a:lnTo>
                  <a:pt x="8166" y="2471"/>
                </a:lnTo>
                <a:lnTo>
                  <a:pt x="8290" y="2421"/>
                </a:lnTo>
                <a:lnTo>
                  <a:pt x="8267" y="2506"/>
                </a:lnTo>
                <a:lnTo>
                  <a:pt x="8394" y="2496"/>
                </a:lnTo>
                <a:lnTo>
                  <a:pt x="8439" y="2459"/>
                </a:lnTo>
                <a:lnTo>
                  <a:pt x="8531" y="2427"/>
                </a:lnTo>
                <a:lnTo>
                  <a:pt x="8697" y="2385"/>
                </a:lnTo>
                <a:lnTo>
                  <a:pt x="8821" y="2375"/>
                </a:lnTo>
                <a:lnTo>
                  <a:pt x="8893" y="2348"/>
                </a:lnTo>
                <a:lnTo>
                  <a:pt x="8888" y="2313"/>
                </a:lnTo>
                <a:lnTo>
                  <a:pt x="8945" y="2266"/>
                </a:lnTo>
                <a:lnTo>
                  <a:pt x="9017" y="2330"/>
                </a:lnTo>
                <a:lnTo>
                  <a:pt x="9037" y="2235"/>
                </a:lnTo>
                <a:lnTo>
                  <a:pt x="9204" y="2279"/>
                </a:lnTo>
                <a:lnTo>
                  <a:pt x="9251" y="2274"/>
                </a:lnTo>
                <a:lnTo>
                  <a:pt x="9229" y="2224"/>
                </a:lnTo>
                <a:lnTo>
                  <a:pt x="9256" y="2185"/>
                </a:lnTo>
                <a:lnTo>
                  <a:pt x="9326" y="2210"/>
                </a:lnTo>
                <a:lnTo>
                  <a:pt x="9405" y="2153"/>
                </a:lnTo>
                <a:lnTo>
                  <a:pt x="9469" y="2082"/>
                </a:lnTo>
                <a:lnTo>
                  <a:pt x="9568" y="2067"/>
                </a:lnTo>
                <a:lnTo>
                  <a:pt x="9626" y="2017"/>
                </a:lnTo>
                <a:lnTo>
                  <a:pt x="9661" y="1961"/>
                </a:lnTo>
                <a:lnTo>
                  <a:pt x="9733" y="1954"/>
                </a:lnTo>
                <a:lnTo>
                  <a:pt x="9855" y="1981"/>
                </a:lnTo>
                <a:lnTo>
                  <a:pt x="9984" y="1983"/>
                </a:lnTo>
                <a:lnTo>
                  <a:pt x="10058" y="1986"/>
                </a:lnTo>
                <a:lnTo>
                  <a:pt x="10163" y="2003"/>
                </a:lnTo>
                <a:lnTo>
                  <a:pt x="10242" y="1976"/>
                </a:lnTo>
                <a:lnTo>
                  <a:pt x="10294" y="1985"/>
                </a:lnTo>
                <a:lnTo>
                  <a:pt x="10418" y="1983"/>
                </a:lnTo>
                <a:lnTo>
                  <a:pt x="10554" y="2010"/>
                </a:lnTo>
                <a:lnTo>
                  <a:pt x="10617" y="1996"/>
                </a:lnTo>
                <a:lnTo>
                  <a:pt x="10713" y="2013"/>
                </a:lnTo>
                <a:lnTo>
                  <a:pt x="10709" y="2038"/>
                </a:lnTo>
                <a:lnTo>
                  <a:pt x="10813" y="2045"/>
                </a:lnTo>
                <a:lnTo>
                  <a:pt x="10841" y="2023"/>
                </a:lnTo>
                <a:lnTo>
                  <a:pt x="10883" y="2074"/>
                </a:lnTo>
                <a:lnTo>
                  <a:pt x="10972" y="2102"/>
                </a:lnTo>
                <a:lnTo>
                  <a:pt x="11072" y="2049"/>
                </a:lnTo>
                <a:lnTo>
                  <a:pt x="11128" y="2060"/>
                </a:lnTo>
                <a:lnTo>
                  <a:pt x="11255" y="2023"/>
                </a:lnTo>
                <a:lnTo>
                  <a:pt x="11319" y="2018"/>
                </a:lnTo>
                <a:lnTo>
                  <a:pt x="11396" y="1978"/>
                </a:lnTo>
                <a:lnTo>
                  <a:pt x="11426" y="1929"/>
                </a:lnTo>
                <a:lnTo>
                  <a:pt x="11523" y="1895"/>
                </a:lnTo>
                <a:lnTo>
                  <a:pt x="11642" y="1912"/>
                </a:lnTo>
                <a:lnTo>
                  <a:pt x="11700" y="1867"/>
                </a:lnTo>
                <a:lnTo>
                  <a:pt x="11620" y="1818"/>
                </a:lnTo>
                <a:lnTo>
                  <a:pt x="11568" y="1764"/>
                </a:lnTo>
                <a:lnTo>
                  <a:pt x="11534" y="1707"/>
                </a:lnTo>
                <a:lnTo>
                  <a:pt x="11457" y="1656"/>
                </a:lnTo>
                <a:lnTo>
                  <a:pt x="11414" y="1589"/>
                </a:lnTo>
                <a:lnTo>
                  <a:pt x="11573" y="1608"/>
                </a:lnTo>
                <a:lnTo>
                  <a:pt x="11546" y="1655"/>
                </a:lnTo>
                <a:lnTo>
                  <a:pt x="11606" y="1665"/>
                </a:lnTo>
                <a:lnTo>
                  <a:pt x="11789" y="1648"/>
                </a:lnTo>
                <a:lnTo>
                  <a:pt x="11911" y="1631"/>
                </a:lnTo>
                <a:lnTo>
                  <a:pt x="11839" y="1559"/>
                </a:lnTo>
                <a:lnTo>
                  <a:pt x="11824" y="1517"/>
                </a:lnTo>
                <a:lnTo>
                  <a:pt x="11717" y="1473"/>
                </a:lnTo>
                <a:lnTo>
                  <a:pt x="11601" y="1464"/>
                </a:lnTo>
                <a:lnTo>
                  <a:pt x="11546" y="1436"/>
                </a:lnTo>
                <a:lnTo>
                  <a:pt x="11516" y="1453"/>
                </a:lnTo>
                <a:lnTo>
                  <a:pt x="11426" y="1461"/>
                </a:lnTo>
                <a:lnTo>
                  <a:pt x="11377" y="1456"/>
                </a:lnTo>
                <a:lnTo>
                  <a:pt x="11446" y="1429"/>
                </a:lnTo>
                <a:lnTo>
                  <a:pt x="11404" y="1407"/>
                </a:lnTo>
                <a:lnTo>
                  <a:pt x="11401" y="1363"/>
                </a:lnTo>
                <a:lnTo>
                  <a:pt x="11469" y="1343"/>
                </a:lnTo>
                <a:lnTo>
                  <a:pt x="11528" y="1358"/>
                </a:lnTo>
                <a:lnTo>
                  <a:pt x="11608" y="1326"/>
                </a:lnTo>
                <a:lnTo>
                  <a:pt x="11660" y="1348"/>
                </a:lnTo>
                <a:lnTo>
                  <a:pt x="11730" y="1353"/>
                </a:lnTo>
                <a:lnTo>
                  <a:pt x="11777" y="1315"/>
                </a:lnTo>
                <a:lnTo>
                  <a:pt x="11866" y="1281"/>
                </a:lnTo>
                <a:lnTo>
                  <a:pt x="11921" y="1241"/>
                </a:lnTo>
                <a:lnTo>
                  <a:pt x="11868" y="1193"/>
                </a:lnTo>
                <a:lnTo>
                  <a:pt x="11888" y="1150"/>
                </a:lnTo>
                <a:lnTo>
                  <a:pt x="11834" y="1119"/>
                </a:lnTo>
                <a:lnTo>
                  <a:pt x="11771" y="1071"/>
                </a:lnTo>
                <a:lnTo>
                  <a:pt x="11645" y="1067"/>
                </a:lnTo>
                <a:lnTo>
                  <a:pt x="11595" y="1032"/>
                </a:lnTo>
                <a:lnTo>
                  <a:pt x="11622" y="1007"/>
                </a:lnTo>
                <a:lnTo>
                  <a:pt x="11628" y="961"/>
                </a:lnTo>
                <a:lnTo>
                  <a:pt x="11568" y="954"/>
                </a:lnTo>
                <a:lnTo>
                  <a:pt x="11464" y="973"/>
                </a:lnTo>
                <a:lnTo>
                  <a:pt x="11437" y="933"/>
                </a:lnTo>
                <a:lnTo>
                  <a:pt x="11406" y="956"/>
                </a:lnTo>
                <a:lnTo>
                  <a:pt x="11350" y="912"/>
                </a:lnTo>
                <a:lnTo>
                  <a:pt x="11293" y="936"/>
                </a:lnTo>
                <a:lnTo>
                  <a:pt x="11263" y="919"/>
                </a:lnTo>
                <a:lnTo>
                  <a:pt x="11149" y="936"/>
                </a:lnTo>
                <a:lnTo>
                  <a:pt x="11205" y="894"/>
                </a:lnTo>
                <a:lnTo>
                  <a:pt x="11231" y="840"/>
                </a:lnTo>
                <a:lnTo>
                  <a:pt x="11312" y="820"/>
                </a:lnTo>
                <a:lnTo>
                  <a:pt x="11337" y="808"/>
                </a:lnTo>
                <a:lnTo>
                  <a:pt x="11489" y="779"/>
                </a:lnTo>
                <a:lnTo>
                  <a:pt x="11548" y="757"/>
                </a:lnTo>
                <a:lnTo>
                  <a:pt x="11678" y="766"/>
                </a:lnTo>
                <a:lnTo>
                  <a:pt x="11804" y="746"/>
                </a:lnTo>
                <a:lnTo>
                  <a:pt x="11914" y="742"/>
                </a:lnTo>
                <a:lnTo>
                  <a:pt x="12045" y="732"/>
                </a:lnTo>
                <a:lnTo>
                  <a:pt x="12033" y="719"/>
                </a:lnTo>
                <a:lnTo>
                  <a:pt x="11842" y="707"/>
                </a:lnTo>
                <a:lnTo>
                  <a:pt x="11745" y="715"/>
                </a:lnTo>
                <a:lnTo>
                  <a:pt x="11630" y="724"/>
                </a:lnTo>
                <a:lnTo>
                  <a:pt x="11526" y="731"/>
                </a:lnTo>
                <a:lnTo>
                  <a:pt x="11456" y="719"/>
                </a:lnTo>
                <a:lnTo>
                  <a:pt x="11327" y="736"/>
                </a:lnTo>
                <a:lnTo>
                  <a:pt x="11287" y="766"/>
                </a:lnTo>
                <a:lnTo>
                  <a:pt x="11121" y="791"/>
                </a:lnTo>
                <a:lnTo>
                  <a:pt x="11093" y="821"/>
                </a:lnTo>
                <a:lnTo>
                  <a:pt x="10989" y="838"/>
                </a:lnTo>
                <a:lnTo>
                  <a:pt x="10880" y="867"/>
                </a:lnTo>
                <a:lnTo>
                  <a:pt x="10786" y="919"/>
                </a:lnTo>
                <a:lnTo>
                  <a:pt x="10857" y="958"/>
                </a:lnTo>
                <a:lnTo>
                  <a:pt x="10719" y="1013"/>
                </a:lnTo>
                <a:lnTo>
                  <a:pt x="10657" y="1067"/>
                </a:lnTo>
                <a:lnTo>
                  <a:pt x="10545" y="1116"/>
                </a:lnTo>
                <a:lnTo>
                  <a:pt x="10518" y="1096"/>
                </a:lnTo>
                <a:lnTo>
                  <a:pt x="10614" y="1069"/>
                </a:lnTo>
                <a:lnTo>
                  <a:pt x="10651" y="988"/>
                </a:lnTo>
                <a:lnTo>
                  <a:pt x="10636" y="943"/>
                </a:lnTo>
                <a:lnTo>
                  <a:pt x="10530" y="963"/>
                </a:lnTo>
                <a:lnTo>
                  <a:pt x="10450" y="991"/>
                </a:lnTo>
                <a:lnTo>
                  <a:pt x="10343" y="1015"/>
                </a:lnTo>
                <a:lnTo>
                  <a:pt x="10292" y="1023"/>
                </a:lnTo>
                <a:lnTo>
                  <a:pt x="10321" y="1077"/>
                </a:lnTo>
                <a:lnTo>
                  <a:pt x="10224" y="1103"/>
                </a:lnTo>
                <a:lnTo>
                  <a:pt x="10107" y="1077"/>
                </a:lnTo>
                <a:lnTo>
                  <a:pt x="9916" y="1062"/>
                </a:lnTo>
                <a:lnTo>
                  <a:pt x="9790" y="1087"/>
                </a:lnTo>
                <a:lnTo>
                  <a:pt x="9618" y="1087"/>
                </a:lnTo>
                <a:lnTo>
                  <a:pt x="9522" y="1089"/>
                </a:lnTo>
                <a:lnTo>
                  <a:pt x="9290" y="1054"/>
                </a:lnTo>
                <a:lnTo>
                  <a:pt x="9166" y="1059"/>
                </a:lnTo>
                <a:lnTo>
                  <a:pt x="9015" y="1096"/>
                </a:lnTo>
                <a:lnTo>
                  <a:pt x="8921" y="1116"/>
                </a:lnTo>
                <a:lnTo>
                  <a:pt x="8823" y="1069"/>
                </a:lnTo>
                <a:lnTo>
                  <a:pt x="8654" y="1057"/>
                </a:lnTo>
                <a:lnTo>
                  <a:pt x="8578" y="1015"/>
                </a:lnTo>
                <a:lnTo>
                  <a:pt x="8473" y="1025"/>
                </a:lnTo>
                <a:lnTo>
                  <a:pt x="8397" y="1022"/>
                </a:lnTo>
                <a:lnTo>
                  <a:pt x="8364" y="997"/>
                </a:lnTo>
                <a:lnTo>
                  <a:pt x="8200" y="1002"/>
                </a:lnTo>
                <a:lnTo>
                  <a:pt x="8133" y="970"/>
                </a:lnTo>
                <a:lnTo>
                  <a:pt x="7974" y="1000"/>
                </a:lnTo>
                <a:lnTo>
                  <a:pt x="7950" y="968"/>
                </a:lnTo>
                <a:lnTo>
                  <a:pt x="7837" y="954"/>
                </a:lnTo>
                <a:lnTo>
                  <a:pt x="7617" y="1017"/>
                </a:lnTo>
                <a:lnTo>
                  <a:pt x="7514" y="1035"/>
                </a:lnTo>
                <a:lnTo>
                  <a:pt x="7239" y="1098"/>
                </a:lnTo>
                <a:lnTo>
                  <a:pt x="7226" y="1104"/>
                </a:lnTo>
                <a:lnTo>
                  <a:pt x="7130" y="1098"/>
                </a:lnTo>
                <a:lnTo>
                  <a:pt x="7057" y="1086"/>
                </a:lnTo>
                <a:lnTo>
                  <a:pt x="7065" y="1066"/>
                </a:lnTo>
                <a:lnTo>
                  <a:pt x="7189" y="1062"/>
                </a:lnTo>
                <a:lnTo>
                  <a:pt x="7368" y="1000"/>
                </a:lnTo>
                <a:lnTo>
                  <a:pt x="7370" y="988"/>
                </a:lnTo>
                <a:lnTo>
                  <a:pt x="7306" y="990"/>
                </a:lnTo>
                <a:lnTo>
                  <a:pt x="7214" y="983"/>
                </a:lnTo>
                <a:lnTo>
                  <a:pt x="7107" y="961"/>
                </a:lnTo>
                <a:lnTo>
                  <a:pt x="7020" y="917"/>
                </a:lnTo>
                <a:lnTo>
                  <a:pt x="7008" y="882"/>
                </a:lnTo>
                <a:lnTo>
                  <a:pt x="6924" y="890"/>
                </a:lnTo>
                <a:lnTo>
                  <a:pt x="6869" y="885"/>
                </a:lnTo>
                <a:lnTo>
                  <a:pt x="6847" y="869"/>
                </a:lnTo>
                <a:lnTo>
                  <a:pt x="6749" y="896"/>
                </a:lnTo>
                <a:lnTo>
                  <a:pt x="6685" y="902"/>
                </a:lnTo>
                <a:lnTo>
                  <a:pt x="6538" y="949"/>
                </a:lnTo>
                <a:lnTo>
                  <a:pt x="6462" y="978"/>
                </a:lnTo>
                <a:lnTo>
                  <a:pt x="6454" y="976"/>
                </a:lnTo>
                <a:cubicBezTo>
                  <a:pt x="7774" y="389"/>
                  <a:pt x="9229" y="54"/>
                  <a:pt x="10763" y="54"/>
                </a:cubicBezTo>
                <a:close/>
                <a:moveTo>
                  <a:pt x="21158" y="13241"/>
                </a:moveTo>
                <a:lnTo>
                  <a:pt x="21200" y="13072"/>
                </a:lnTo>
                <a:lnTo>
                  <a:pt x="21227" y="12906"/>
                </a:lnTo>
                <a:lnTo>
                  <a:pt x="21250" y="12737"/>
                </a:lnTo>
                <a:lnTo>
                  <a:pt x="21239" y="12744"/>
                </a:lnTo>
                <a:lnTo>
                  <a:pt x="21212" y="12845"/>
                </a:lnTo>
                <a:lnTo>
                  <a:pt x="21202" y="12838"/>
                </a:lnTo>
                <a:lnTo>
                  <a:pt x="21197" y="12790"/>
                </a:lnTo>
                <a:lnTo>
                  <a:pt x="21183" y="12842"/>
                </a:lnTo>
                <a:lnTo>
                  <a:pt x="21158" y="12891"/>
                </a:lnTo>
                <a:lnTo>
                  <a:pt x="21177" y="12743"/>
                </a:lnTo>
                <a:lnTo>
                  <a:pt x="21143" y="12808"/>
                </a:lnTo>
                <a:lnTo>
                  <a:pt x="21115" y="12805"/>
                </a:lnTo>
                <a:lnTo>
                  <a:pt x="21069" y="12855"/>
                </a:lnTo>
                <a:lnTo>
                  <a:pt x="21018" y="13003"/>
                </a:lnTo>
                <a:lnTo>
                  <a:pt x="20959" y="13025"/>
                </a:lnTo>
                <a:lnTo>
                  <a:pt x="20922" y="13061"/>
                </a:lnTo>
                <a:lnTo>
                  <a:pt x="20870" y="13099"/>
                </a:lnTo>
                <a:lnTo>
                  <a:pt x="20802" y="13120"/>
                </a:lnTo>
                <a:lnTo>
                  <a:pt x="20698" y="13320"/>
                </a:lnTo>
                <a:lnTo>
                  <a:pt x="20654" y="13407"/>
                </a:lnTo>
                <a:lnTo>
                  <a:pt x="20668" y="13451"/>
                </a:lnTo>
                <a:lnTo>
                  <a:pt x="20753" y="13424"/>
                </a:lnTo>
                <a:lnTo>
                  <a:pt x="20807" y="13377"/>
                </a:lnTo>
                <a:lnTo>
                  <a:pt x="20847" y="13396"/>
                </a:lnTo>
                <a:lnTo>
                  <a:pt x="20905" y="13333"/>
                </a:lnTo>
                <a:lnTo>
                  <a:pt x="20931" y="13364"/>
                </a:lnTo>
                <a:lnTo>
                  <a:pt x="20949" y="13412"/>
                </a:lnTo>
                <a:lnTo>
                  <a:pt x="20997" y="13374"/>
                </a:lnTo>
                <a:lnTo>
                  <a:pt x="21033" y="13409"/>
                </a:lnTo>
                <a:lnTo>
                  <a:pt x="21051" y="13414"/>
                </a:lnTo>
                <a:lnTo>
                  <a:pt x="21081" y="13387"/>
                </a:lnTo>
                <a:lnTo>
                  <a:pt x="21093" y="13387"/>
                </a:lnTo>
                <a:lnTo>
                  <a:pt x="21138" y="13281"/>
                </a:lnTo>
                <a:lnTo>
                  <a:pt x="21158" y="13241"/>
                </a:lnTo>
                <a:close/>
                <a:moveTo>
                  <a:pt x="11858" y="316"/>
                </a:moveTo>
                <a:lnTo>
                  <a:pt x="11856" y="327"/>
                </a:lnTo>
                <a:lnTo>
                  <a:pt x="11878" y="332"/>
                </a:lnTo>
                <a:lnTo>
                  <a:pt x="11933" y="330"/>
                </a:lnTo>
                <a:lnTo>
                  <a:pt x="11925" y="327"/>
                </a:lnTo>
                <a:lnTo>
                  <a:pt x="11898" y="320"/>
                </a:lnTo>
                <a:lnTo>
                  <a:pt x="11858" y="316"/>
                </a:lnTo>
                <a:close/>
                <a:moveTo>
                  <a:pt x="11630" y="318"/>
                </a:moveTo>
                <a:lnTo>
                  <a:pt x="11616" y="320"/>
                </a:lnTo>
                <a:lnTo>
                  <a:pt x="11568" y="332"/>
                </a:lnTo>
                <a:lnTo>
                  <a:pt x="11578" y="335"/>
                </a:lnTo>
                <a:lnTo>
                  <a:pt x="11590" y="335"/>
                </a:lnTo>
                <a:lnTo>
                  <a:pt x="11650" y="338"/>
                </a:lnTo>
                <a:lnTo>
                  <a:pt x="11670" y="330"/>
                </a:lnTo>
                <a:lnTo>
                  <a:pt x="11677" y="328"/>
                </a:lnTo>
                <a:lnTo>
                  <a:pt x="11630" y="318"/>
                </a:lnTo>
                <a:close/>
                <a:moveTo>
                  <a:pt x="11412" y="328"/>
                </a:moveTo>
                <a:lnTo>
                  <a:pt x="11419" y="333"/>
                </a:lnTo>
                <a:lnTo>
                  <a:pt x="11511" y="338"/>
                </a:lnTo>
                <a:lnTo>
                  <a:pt x="11498" y="332"/>
                </a:lnTo>
                <a:lnTo>
                  <a:pt x="11412" y="328"/>
                </a:lnTo>
                <a:close/>
                <a:moveTo>
                  <a:pt x="11327" y="335"/>
                </a:moveTo>
                <a:lnTo>
                  <a:pt x="11282" y="340"/>
                </a:lnTo>
                <a:lnTo>
                  <a:pt x="11297" y="347"/>
                </a:lnTo>
                <a:lnTo>
                  <a:pt x="11355" y="353"/>
                </a:lnTo>
                <a:lnTo>
                  <a:pt x="11385" y="345"/>
                </a:lnTo>
                <a:lnTo>
                  <a:pt x="11404" y="342"/>
                </a:lnTo>
                <a:lnTo>
                  <a:pt x="11406" y="340"/>
                </a:lnTo>
                <a:lnTo>
                  <a:pt x="11389" y="335"/>
                </a:lnTo>
                <a:lnTo>
                  <a:pt x="11327" y="335"/>
                </a:lnTo>
                <a:close/>
                <a:moveTo>
                  <a:pt x="11247" y="364"/>
                </a:moveTo>
                <a:lnTo>
                  <a:pt x="11180" y="369"/>
                </a:lnTo>
                <a:lnTo>
                  <a:pt x="11149" y="372"/>
                </a:lnTo>
                <a:lnTo>
                  <a:pt x="11121" y="377"/>
                </a:lnTo>
                <a:lnTo>
                  <a:pt x="11077" y="394"/>
                </a:lnTo>
                <a:lnTo>
                  <a:pt x="11081" y="397"/>
                </a:lnTo>
                <a:lnTo>
                  <a:pt x="11151" y="409"/>
                </a:lnTo>
                <a:lnTo>
                  <a:pt x="11208" y="419"/>
                </a:lnTo>
                <a:lnTo>
                  <a:pt x="11233" y="429"/>
                </a:lnTo>
                <a:lnTo>
                  <a:pt x="11277" y="423"/>
                </a:lnTo>
                <a:lnTo>
                  <a:pt x="11272" y="409"/>
                </a:lnTo>
                <a:lnTo>
                  <a:pt x="11298" y="392"/>
                </a:lnTo>
                <a:lnTo>
                  <a:pt x="11290" y="385"/>
                </a:lnTo>
                <a:lnTo>
                  <a:pt x="11258" y="377"/>
                </a:lnTo>
                <a:lnTo>
                  <a:pt x="11270" y="369"/>
                </a:lnTo>
                <a:lnTo>
                  <a:pt x="11260" y="364"/>
                </a:lnTo>
                <a:lnTo>
                  <a:pt x="11247" y="364"/>
                </a:lnTo>
                <a:close/>
                <a:moveTo>
                  <a:pt x="10862" y="766"/>
                </a:moveTo>
                <a:lnTo>
                  <a:pt x="10759" y="791"/>
                </a:lnTo>
                <a:lnTo>
                  <a:pt x="10672" y="826"/>
                </a:lnTo>
                <a:lnTo>
                  <a:pt x="10716" y="848"/>
                </a:lnTo>
                <a:lnTo>
                  <a:pt x="10781" y="853"/>
                </a:lnTo>
                <a:lnTo>
                  <a:pt x="10835" y="842"/>
                </a:lnTo>
                <a:lnTo>
                  <a:pt x="10927" y="818"/>
                </a:lnTo>
                <a:lnTo>
                  <a:pt x="10913" y="784"/>
                </a:lnTo>
                <a:lnTo>
                  <a:pt x="10862" y="766"/>
                </a:lnTo>
                <a:close/>
                <a:moveTo>
                  <a:pt x="8357" y="855"/>
                </a:moveTo>
                <a:lnTo>
                  <a:pt x="8315" y="869"/>
                </a:lnTo>
                <a:lnTo>
                  <a:pt x="8451" y="877"/>
                </a:lnTo>
                <a:lnTo>
                  <a:pt x="8481" y="946"/>
                </a:lnTo>
                <a:lnTo>
                  <a:pt x="8575" y="911"/>
                </a:lnTo>
                <a:lnTo>
                  <a:pt x="8630" y="902"/>
                </a:lnTo>
                <a:lnTo>
                  <a:pt x="8620" y="884"/>
                </a:lnTo>
                <a:lnTo>
                  <a:pt x="8578" y="867"/>
                </a:lnTo>
                <a:lnTo>
                  <a:pt x="8510" y="867"/>
                </a:lnTo>
                <a:lnTo>
                  <a:pt x="8446" y="855"/>
                </a:lnTo>
                <a:lnTo>
                  <a:pt x="8357" y="855"/>
                </a:lnTo>
                <a:close/>
                <a:moveTo>
                  <a:pt x="7853" y="896"/>
                </a:moveTo>
                <a:lnTo>
                  <a:pt x="7730" y="933"/>
                </a:lnTo>
                <a:lnTo>
                  <a:pt x="7693" y="931"/>
                </a:lnTo>
                <a:lnTo>
                  <a:pt x="7572" y="959"/>
                </a:lnTo>
                <a:lnTo>
                  <a:pt x="7517" y="961"/>
                </a:lnTo>
                <a:lnTo>
                  <a:pt x="7308" y="1027"/>
                </a:lnTo>
                <a:lnTo>
                  <a:pt x="7262" y="1055"/>
                </a:lnTo>
                <a:lnTo>
                  <a:pt x="7345" y="1052"/>
                </a:lnTo>
                <a:lnTo>
                  <a:pt x="7480" y="1017"/>
                </a:lnTo>
                <a:lnTo>
                  <a:pt x="7564" y="1010"/>
                </a:lnTo>
                <a:lnTo>
                  <a:pt x="7624" y="1007"/>
                </a:lnTo>
                <a:lnTo>
                  <a:pt x="7731" y="970"/>
                </a:lnTo>
                <a:lnTo>
                  <a:pt x="7807" y="949"/>
                </a:lnTo>
                <a:lnTo>
                  <a:pt x="7932" y="914"/>
                </a:lnTo>
                <a:lnTo>
                  <a:pt x="7927" y="901"/>
                </a:lnTo>
                <a:lnTo>
                  <a:pt x="7853" y="896"/>
                </a:lnTo>
                <a:close/>
                <a:moveTo>
                  <a:pt x="11991" y="1106"/>
                </a:moveTo>
                <a:lnTo>
                  <a:pt x="11930" y="1108"/>
                </a:lnTo>
                <a:lnTo>
                  <a:pt x="11925" y="1138"/>
                </a:lnTo>
                <a:lnTo>
                  <a:pt x="11993" y="1160"/>
                </a:lnTo>
                <a:lnTo>
                  <a:pt x="12089" y="1165"/>
                </a:lnTo>
                <a:lnTo>
                  <a:pt x="12045" y="1133"/>
                </a:lnTo>
                <a:lnTo>
                  <a:pt x="11991" y="1106"/>
                </a:lnTo>
                <a:close/>
                <a:moveTo>
                  <a:pt x="12145" y="1424"/>
                </a:moveTo>
                <a:lnTo>
                  <a:pt x="12073" y="1426"/>
                </a:lnTo>
                <a:lnTo>
                  <a:pt x="12062" y="1434"/>
                </a:lnTo>
                <a:lnTo>
                  <a:pt x="12135" y="1464"/>
                </a:lnTo>
                <a:lnTo>
                  <a:pt x="12187" y="1503"/>
                </a:lnTo>
                <a:lnTo>
                  <a:pt x="12243" y="1507"/>
                </a:lnTo>
                <a:lnTo>
                  <a:pt x="12281" y="1537"/>
                </a:lnTo>
                <a:lnTo>
                  <a:pt x="12306" y="1507"/>
                </a:lnTo>
                <a:lnTo>
                  <a:pt x="12291" y="1495"/>
                </a:lnTo>
                <a:lnTo>
                  <a:pt x="12217" y="1480"/>
                </a:lnTo>
                <a:lnTo>
                  <a:pt x="12197" y="1458"/>
                </a:lnTo>
                <a:lnTo>
                  <a:pt x="12145" y="1424"/>
                </a:lnTo>
                <a:close/>
                <a:moveTo>
                  <a:pt x="12350" y="1602"/>
                </a:moveTo>
                <a:lnTo>
                  <a:pt x="12306" y="1611"/>
                </a:lnTo>
                <a:lnTo>
                  <a:pt x="12249" y="1695"/>
                </a:lnTo>
                <a:lnTo>
                  <a:pt x="12124" y="1670"/>
                </a:lnTo>
                <a:lnTo>
                  <a:pt x="12028" y="1690"/>
                </a:lnTo>
                <a:lnTo>
                  <a:pt x="12119" y="1813"/>
                </a:lnTo>
                <a:lnTo>
                  <a:pt x="12296" y="1884"/>
                </a:lnTo>
                <a:lnTo>
                  <a:pt x="12326" y="1813"/>
                </a:lnTo>
                <a:lnTo>
                  <a:pt x="12356" y="1850"/>
                </a:lnTo>
                <a:lnTo>
                  <a:pt x="12311" y="1904"/>
                </a:lnTo>
                <a:lnTo>
                  <a:pt x="12415" y="2054"/>
                </a:lnTo>
                <a:lnTo>
                  <a:pt x="12507" y="2183"/>
                </a:lnTo>
                <a:lnTo>
                  <a:pt x="12554" y="2257"/>
                </a:lnTo>
                <a:lnTo>
                  <a:pt x="12676" y="2377"/>
                </a:lnTo>
                <a:lnTo>
                  <a:pt x="12795" y="2431"/>
                </a:lnTo>
                <a:lnTo>
                  <a:pt x="12934" y="2550"/>
                </a:lnTo>
                <a:lnTo>
                  <a:pt x="13004" y="2528"/>
                </a:lnTo>
                <a:lnTo>
                  <a:pt x="13028" y="2453"/>
                </a:lnTo>
                <a:lnTo>
                  <a:pt x="13128" y="2469"/>
                </a:lnTo>
                <a:lnTo>
                  <a:pt x="13123" y="2596"/>
                </a:lnTo>
                <a:lnTo>
                  <a:pt x="13230" y="2653"/>
                </a:lnTo>
                <a:lnTo>
                  <a:pt x="13299" y="2735"/>
                </a:lnTo>
                <a:lnTo>
                  <a:pt x="13386" y="2799"/>
                </a:lnTo>
                <a:lnTo>
                  <a:pt x="13473" y="2838"/>
                </a:lnTo>
                <a:lnTo>
                  <a:pt x="13491" y="2904"/>
                </a:lnTo>
                <a:lnTo>
                  <a:pt x="13393" y="2944"/>
                </a:lnTo>
                <a:lnTo>
                  <a:pt x="13372" y="3001"/>
                </a:lnTo>
                <a:lnTo>
                  <a:pt x="13431" y="3085"/>
                </a:lnTo>
                <a:lnTo>
                  <a:pt x="13609" y="3237"/>
                </a:lnTo>
                <a:lnTo>
                  <a:pt x="13587" y="3380"/>
                </a:lnTo>
                <a:lnTo>
                  <a:pt x="13527" y="3442"/>
                </a:lnTo>
                <a:lnTo>
                  <a:pt x="13662" y="3835"/>
                </a:lnTo>
                <a:lnTo>
                  <a:pt x="13761" y="3880"/>
                </a:lnTo>
                <a:lnTo>
                  <a:pt x="13898" y="3826"/>
                </a:lnTo>
                <a:lnTo>
                  <a:pt x="13912" y="3904"/>
                </a:lnTo>
                <a:lnTo>
                  <a:pt x="13973" y="3932"/>
                </a:lnTo>
                <a:lnTo>
                  <a:pt x="13960" y="4026"/>
                </a:lnTo>
                <a:lnTo>
                  <a:pt x="14037" y="4102"/>
                </a:lnTo>
                <a:lnTo>
                  <a:pt x="13987" y="4181"/>
                </a:lnTo>
                <a:lnTo>
                  <a:pt x="14181" y="4223"/>
                </a:lnTo>
                <a:lnTo>
                  <a:pt x="14134" y="4301"/>
                </a:lnTo>
                <a:lnTo>
                  <a:pt x="14012" y="4358"/>
                </a:lnTo>
                <a:lnTo>
                  <a:pt x="13933" y="4329"/>
                </a:lnTo>
                <a:lnTo>
                  <a:pt x="13826" y="4348"/>
                </a:lnTo>
                <a:lnTo>
                  <a:pt x="13749" y="4417"/>
                </a:lnTo>
                <a:lnTo>
                  <a:pt x="13764" y="4486"/>
                </a:lnTo>
                <a:lnTo>
                  <a:pt x="13747" y="4575"/>
                </a:lnTo>
                <a:lnTo>
                  <a:pt x="13883" y="4589"/>
                </a:lnTo>
                <a:lnTo>
                  <a:pt x="13873" y="4774"/>
                </a:lnTo>
                <a:lnTo>
                  <a:pt x="13789" y="4772"/>
                </a:lnTo>
                <a:lnTo>
                  <a:pt x="13761" y="4907"/>
                </a:lnTo>
                <a:lnTo>
                  <a:pt x="13786" y="4981"/>
                </a:lnTo>
                <a:lnTo>
                  <a:pt x="13831" y="5011"/>
                </a:lnTo>
                <a:lnTo>
                  <a:pt x="13714" y="5008"/>
                </a:lnTo>
                <a:lnTo>
                  <a:pt x="13744" y="5053"/>
                </a:lnTo>
                <a:lnTo>
                  <a:pt x="13692" y="5105"/>
                </a:lnTo>
                <a:lnTo>
                  <a:pt x="13659" y="5151"/>
                </a:lnTo>
                <a:lnTo>
                  <a:pt x="13610" y="5105"/>
                </a:lnTo>
                <a:lnTo>
                  <a:pt x="13523" y="4976"/>
                </a:lnTo>
                <a:lnTo>
                  <a:pt x="13473" y="4920"/>
                </a:lnTo>
                <a:lnTo>
                  <a:pt x="13379" y="4893"/>
                </a:lnTo>
                <a:lnTo>
                  <a:pt x="13309" y="4910"/>
                </a:lnTo>
                <a:lnTo>
                  <a:pt x="13213" y="4972"/>
                </a:lnTo>
                <a:lnTo>
                  <a:pt x="13195" y="5075"/>
                </a:lnTo>
                <a:lnTo>
                  <a:pt x="13232" y="5119"/>
                </a:lnTo>
                <a:lnTo>
                  <a:pt x="13141" y="5104"/>
                </a:lnTo>
                <a:lnTo>
                  <a:pt x="13095" y="5173"/>
                </a:lnTo>
                <a:lnTo>
                  <a:pt x="13063" y="5114"/>
                </a:lnTo>
                <a:lnTo>
                  <a:pt x="12991" y="5153"/>
                </a:lnTo>
                <a:lnTo>
                  <a:pt x="13041" y="5254"/>
                </a:lnTo>
                <a:lnTo>
                  <a:pt x="13105" y="5312"/>
                </a:lnTo>
                <a:lnTo>
                  <a:pt x="13177" y="5351"/>
                </a:lnTo>
                <a:lnTo>
                  <a:pt x="13150" y="5413"/>
                </a:lnTo>
                <a:lnTo>
                  <a:pt x="13208" y="5531"/>
                </a:lnTo>
                <a:lnTo>
                  <a:pt x="13157" y="5541"/>
                </a:lnTo>
                <a:lnTo>
                  <a:pt x="13128" y="5639"/>
                </a:lnTo>
                <a:lnTo>
                  <a:pt x="13167" y="5674"/>
                </a:lnTo>
                <a:lnTo>
                  <a:pt x="13136" y="5777"/>
                </a:lnTo>
                <a:lnTo>
                  <a:pt x="13173" y="5893"/>
                </a:lnTo>
                <a:lnTo>
                  <a:pt x="13150" y="5935"/>
                </a:lnTo>
                <a:lnTo>
                  <a:pt x="13224" y="6043"/>
                </a:lnTo>
                <a:lnTo>
                  <a:pt x="13326" y="6068"/>
                </a:lnTo>
                <a:lnTo>
                  <a:pt x="13287" y="6163"/>
                </a:lnTo>
                <a:lnTo>
                  <a:pt x="13212" y="6243"/>
                </a:lnTo>
                <a:lnTo>
                  <a:pt x="13188" y="6327"/>
                </a:lnTo>
                <a:lnTo>
                  <a:pt x="13346" y="6452"/>
                </a:lnTo>
                <a:lnTo>
                  <a:pt x="13495" y="6516"/>
                </a:lnTo>
                <a:lnTo>
                  <a:pt x="13351" y="6519"/>
                </a:lnTo>
                <a:lnTo>
                  <a:pt x="13284" y="6602"/>
                </a:lnTo>
                <a:lnTo>
                  <a:pt x="13275" y="6713"/>
                </a:lnTo>
                <a:lnTo>
                  <a:pt x="13389" y="6789"/>
                </a:lnTo>
                <a:lnTo>
                  <a:pt x="13322" y="6806"/>
                </a:lnTo>
                <a:lnTo>
                  <a:pt x="13210" y="6666"/>
                </a:lnTo>
                <a:lnTo>
                  <a:pt x="13116" y="6612"/>
                </a:lnTo>
                <a:lnTo>
                  <a:pt x="13101" y="6630"/>
                </a:lnTo>
                <a:lnTo>
                  <a:pt x="13203" y="6716"/>
                </a:lnTo>
                <a:lnTo>
                  <a:pt x="13220" y="6870"/>
                </a:lnTo>
                <a:lnTo>
                  <a:pt x="13379" y="6932"/>
                </a:lnTo>
                <a:lnTo>
                  <a:pt x="13473" y="7098"/>
                </a:lnTo>
                <a:lnTo>
                  <a:pt x="13555" y="7166"/>
                </a:lnTo>
                <a:lnTo>
                  <a:pt x="13615" y="7132"/>
                </a:lnTo>
                <a:lnTo>
                  <a:pt x="13679" y="7242"/>
                </a:lnTo>
                <a:lnTo>
                  <a:pt x="13779" y="7294"/>
                </a:lnTo>
                <a:lnTo>
                  <a:pt x="13798" y="7396"/>
                </a:lnTo>
                <a:lnTo>
                  <a:pt x="13848" y="7477"/>
                </a:lnTo>
                <a:lnTo>
                  <a:pt x="13823" y="7563"/>
                </a:lnTo>
                <a:lnTo>
                  <a:pt x="13846" y="7630"/>
                </a:lnTo>
                <a:lnTo>
                  <a:pt x="13768" y="7659"/>
                </a:lnTo>
                <a:lnTo>
                  <a:pt x="13694" y="7375"/>
                </a:lnTo>
                <a:lnTo>
                  <a:pt x="13632" y="7263"/>
                </a:lnTo>
                <a:lnTo>
                  <a:pt x="13503" y="7223"/>
                </a:lnTo>
                <a:lnTo>
                  <a:pt x="13341" y="7024"/>
                </a:lnTo>
                <a:lnTo>
                  <a:pt x="13239" y="6940"/>
                </a:lnTo>
                <a:lnTo>
                  <a:pt x="13172" y="6918"/>
                </a:lnTo>
                <a:lnTo>
                  <a:pt x="13108" y="6775"/>
                </a:lnTo>
                <a:lnTo>
                  <a:pt x="13029" y="6708"/>
                </a:lnTo>
                <a:lnTo>
                  <a:pt x="12892" y="6755"/>
                </a:lnTo>
                <a:lnTo>
                  <a:pt x="12885" y="6806"/>
                </a:lnTo>
                <a:lnTo>
                  <a:pt x="12966" y="6955"/>
                </a:lnTo>
                <a:lnTo>
                  <a:pt x="12987" y="7146"/>
                </a:lnTo>
                <a:lnTo>
                  <a:pt x="13024" y="7191"/>
                </a:lnTo>
                <a:lnTo>
                  <a:pt x="13138" y="7289"/>
                </a:lnTo>
                <a:lnTo>
                  <a:pt x="13177" y="7369"/>
                </a:lnTo>
                <a:lnTo>
                  <a:pt x="13247" y="7343"/>
                </a:lnTo>
                <a:lnTo>
                  <a:pt x="13274" y="7373"/>
                </a:lnTo>
                <a:lnTo>
                  <a:pt x="13386" y="7412"/>
                </a:lnTo>
                <a:lnTo>
                  <a:pt x="13413" y="7514"/>
                </a:lnTo>
                <a:lnTo>
                  <a:pt x="13095" y="7472"/>
                </a:lnTo>
                <a:lnTo>
                  <a:pt x="12989" y="7470"/>
                </a:lnTo>
                <a:lnTo>
                  <a:pt x="12802" y="7514"/>
                </a:lnTo>
                <a:lnTo>
                  <a:pt x="12805" y="7582"/>
                </a:lnTo>
                <a:lnTo>
                  <a:pt x="12919" y="7642"/>
                </a:lnTo>
                <a:lnTo>
                  <a:pt x="12919" y="7782"/>
                </a:lnTo>
                <a:lnTo>
                  <a:pt x="12797" y="7720"/>
                </a:lnTo>
                <a:lnTo>
                  <a:pt x="12746" y="7831"/>
                </a:lnTo>
                <a:lnTo>
                  <a:pt x="12638" y="7886"/>
                </a:lnTo>
                <a:lnTo>
                  <a:pt x="12621" y="7964"/>
                </a:lnTo>
                <a:lnTo>
                  <a:pt x="12536" y="7977"/>
                </a:lnTo>
                <a:lnTo>
                  <a:pt x="12549" y="7851"/>
                </a:lnTo>
                <a:lnTo>
                  <a:pt x="12499" y="7863"/>
                </a:lnTo>
                <a:lnTo>
                  <a:pt x="12345" y="8092"/>
                </a:lnTo>
                <a:lnTo>
                  <a:pt x="12238" y="8220"/>
                </a:lnTo>
                <a:lnTo>
                  <a:pt x="12261" y="8336"/>
                </a:lnTo>
                <a:lnTo>
                  <a:pt x="12167" y="8406"/>
                </a:lnTo>
                <a:lnTo>
                  <a:pt x="12094" y="8361"/>
                </a:lnTo>
                <a:lnTo>
                  <a:pt x="12062" y="8263"/>
                </a:lnTo>
                <a:lnTo>
                  <a:pt x="12140" y="8218"/>
                </a:lnTo>
                <a:lnTo>
                  <a:pt x="12070" y="8130"/>
                </a:lnTo>
                <a:lnTo>
                  <a:pt x="11869" y="8122"/>
                </a:lnTo>
                <a:lnTo>
                  <a:pt x="11950" y="8220"/>
                </a:lnTo>
                <a:lnTo>
                  <a:pt x="11946" y="8334"/>
                </a:lnTo>
                <a:lnTo>
                  <a:pt x="12035" y="8427"/>
                </a:lnTo>
                <a:lnTo>
                  <a:pt x="12028" y="8560"/>
                </a:lnTo>
                <a:lnTo>
                  <a:pt x="11943" y="8512"/>
                </a:lnTo>
                <a:lnTo>
                  <a:pt x="11874" y="8517"/>
                </a:lnTo>
                <a:lnTo>
                  <a:pt x="11742" y="8730"/>
                </a:lnTo>
                <a:lnTo>
                  <a:pt x="11822" y="8852"/>
                </a:lnTo>
                <a:lnTo>
                  <a:pt x="11765" y="8910"/>
                </a:lnTo>
                <a:lnTo>
                  <a:pt x="11556" y="8827"/>
                </a:lnTo>
                <a:lnTo>
                  <a:pt x="11514" y="8901"/>
                </a:lnTo>
                <a:lnTo>
                  <a:pt x="11576" y="8975"/>
                </a:lnTo>
                <a:lnTo>
                  <a:pt x="11581" y="9066"/>
                </a:lnTo>
                <a:lnTo>
                  <a:pt x="11511" y="9027"/>
                </a:lnTo>
                <a:lnTo>
                  <a:pt x="11399" y="8984"/>
                </a:lnTo>
                <a:lnTo>
                  <a:pt x="11355" y="8713"/>
                </a:lnTo>
                <a:lnTo>
                  <a:pt x="11218" y="8590"/>
                </a:lnTo>
                <a:lnTo>
                  <a:pt x="11268" y="8561"/>
                </a:lnTo>
                <a:lnTo>
                  <a:pt x="11620" y="8657"/>
                </a:lnTo>
                <a:lnTo>
                  <a:pt x="11732" y="8586"/>
                </a:lnTo>
                <a:lnTo>
                  <a:pt x="11791" y="8475"/>
                </a:lnTo>
                <a:lnTo>
                  <a:pt x="11759" y="8358"/>
                </a:lnTo>
                <a:lnTo>
                  <a:pt x="11685" y="8283"/>
                </a:lnTo>
                <a:lnTo>
                  <a:pt x="11392" y="8122"/>
                </a:lnTo>
                <a:lnTo>
                  <a:pt x="11206" y="8100"/>
                </a:lnTo>
                <a:lnTo>
                  <a:pt x="11089" y="7999"/>
                </a:lnTo>
                <a:lnTo>
                  <a:pt x="11027" y="8066"/>
                </a:lnTo>
                <a:lnTo>
                  <a:pt x="10950" y="7957"/>
                </a:lnTo>
                <a:lnTo>
                  <a:pt x="11027" y="7903"/>
                </a:lnTo>
                <a:lnTo>
                  <a:pt x="10830" y="7778"/>
                </a:lnTo>
                <a:lnTo>
                  <a:pt x="10721" y="7816"/>
                </a:lnTo>
                <a:lnTo>
                  <a:pt x="10609" y="7805"/>
                </a:lnTo>
                <a:lnTo>
                  <a:pt x="10507" y="7950"/>
                </a:lnTo>
                <a:lnTo>
                  <a:pt x="10403" y="7933"/>
                </a:lnTo>
                <a:lnTo>
                  <a:pt x="10256" y="7999"/>
                </a:lnTo>
                <a:lnTo>
                  <a:pt x="10040" y="8201"/>
                </a:lnTo>
                <a:lnTo>
                  <a:pt x="9899" y="8319"/>
                </a:lnTo>
                <a:lnTo>
                  <a:pt x="9651" y="8632"/>
                </a:lnTo>
                <a:lnTo>
                  <a:pt x="9449" y="8851"/>
                </a:lnTo>
                <a:lnTo>
                  <a:pt x="9241" y="8996"/>
                </a:lnTo>
                <a:lnTo>
                  <a:pt x="8983" y="9083"/>
                </a:lnTo>
                <a:lnTo>
                  <a:pt x="8870" y="9172"/>
                </a:lnTo>
                <a:lnTo>
                  <a:pt x="8756" y="9591"/>
                </a:lnTo>
                <a:lnTo>
                  <a:pt x="8726" y="9793"/>
                </a:lnTo>
                <a:lnTo>
                  <a:pt x="8824" y="9923"/>
                </a:lnTo>
                <a:lnTo>
                  <a:pt x="8960" y="9916"/>
                </a:lnTo>
                <a:lnTo>
                  <a:pt x="9198" y="9755"/>
                </a:lnTo>
                <a:lnTo>
                  <a:pt x="9233" y="9881"/>
                </a:lnTo>
                <a:lnTo>
                  <a:pt x="9244" y="10157"/>
                </a:lnTo>
                <a:lnTo>
                  <a:pt x="9281" y="10383"/>
                </a:lnTo>
                <a:lnTo>
                  <a:pt x="9278" y="10564"/>
                </a:lnTo>
                <a:lnTo>
                  <a:pt x="9400" y="10579"/>
                </a:lnTo>
                <a:lnTo>
                  <a:pt x="9484" y="10443"/>
                </a:lnTo>
                <a:lnTo>
                  <a:pt x="9606" y="10482"/>
                </a:lnTo>
                <a:lnTo>
                  <a:pt x="9690" y="10317"/>
                </a:lnTo>
                <a:lnTo>
                  <a:pt x="9775" y="10012"/>
                </a:lnTo>
                <a:lnTo>
                  <a:pt x="9881" y="9982"/>
                </a:lnTo>
                <a:lnTo>
                  <a:pt x="9994" y="9783"/>
                </a:lnTo>
                <a:lnTo>
                  <a:pt x="9921" y="9669"/>
                </a:lnTo>
                <a:lnTo>
                  <a:pt x="9876" y="9531"/>
                </a:lnTo>
                <a:lnTo>
                  <a:pt x="9978" y="9278"/>
                </a:lnTo>
                <a:lnTo>
                  <a:pt x="10160" y="9139"/>
                </a:lnTo>
                <a:lnTo>
                  <a:pt x="10304" y="9002"/>
                </a:lnTo>
                <a:lnTo>
                  <a:pt x="10302" y="8888"/>
                </a:lnTo>
                <a:lnTo>
                  <a:pt x="10388" y="8765"/>
                </a:lnTo>
                <a:lnTo>
                  <a:pt x="10523" y="8721"/>
                </a:lnTo>
                <a:lnTo>
                  <a:pt x="10627" y="8812"/>
                </a:lnTo>
                <a:lnTo>
                  <a:pt x="10632" y="8889"/>
                </a:lnTo>
                <a:lnTo>
                  <a:pt x="10579" y="8926"/>
                </a:lnTo>
                <a:lnTo>
                  <a:pt x="10383" y="9118"/>
                </a:lnTo>
                <a:lnTo>
                  <a:pt x="10297" y="9229"/>
                </a:lnTo>
                <a:lnTo>
                  <a:pt x="10247" y="9336"/>
                </a:lnTo>
                <a:lnTo>
                  <a:pt x="10276" y="9506"/>
                </a:lnTo>
                <a:lnTo>
                  <a:pt x="10240" y="9687"/>
                </a:lnTo>
                <a:lnTo>
                  <a:pt x="10324" y="9756"/>
                </a:lnTo>
                <a:lnTo>
                  <a:pt x="10371" y="9861"/>
                </a:lnTo>
                <a:lnTo>
                  <a:pt x="10525" y="9829"/>
                </a:lnTo>
                <a:lnTo>
                  <a:pt x="10691" y="9765"/>
                </a:lnTo>
                <a:lnTo>
                  <a:pt x="10858" y="9748"/>
                </a:lnTo>
                <a:lnTo>
                  <a:pt x="10957" y="9835"/>
                </a:lnTo>
                <a:lnTo>
                  <a:pt x="10851" y="9942"/>
                </a:lnTo>
                <a:lnTo>
                  <a:pt x="10754" y="9948"/>
                </a:lnTo>
                <a:lnTo>
                  <a:pt x="10651" y="9916"/>
                </a:lnTo>
                <a:lnTo>
                  <a:pt x="10532" y="9940"/>
                </a:lnTo>
                <a:lnTo>
                  <a:pt x="10408" y="9987"/>
                </a:lnTo>
                <a:lnTo>
                  <a:pt x="10411" y="10095"/>
                </a:lnTo>
                <a:lnTo>
                  <a:pt x="10470" y="10164"/>
                </a:lnTo>
                <a:lnTo>
                  <a:pt x="10507" y="10142"/>
                </a:lnTo>
                <a:lnTo>
                  <a:pt x="10492" y="10251"/>
                </a:lnTo>
                <a:lnTo>
                  <a:pt x="10465" y="10396"/>
                </a:lnTo>
                <a:lnTo>
                  <a:pt x="10384" y="10394"/>
                </a:lnTo>
                <a:lnTo>
                  <a:pt x="10312" y="10250"/>
                </a:lnTo>
                <a:lnTo>
                  <a:pt x="10214" y="10307"/>
                </a:lnTo>
                <a:lnTo>
                  <a:pt x="10153" y="10421"/>
                </a:lnTo>
                <a:lnTo>
                  <a:pt x="10138" y="10561"/>
                </a:lnTo>
                <a:lnTo>
                  <a:pt x="10147" y="10721"/>
                </a:lnTo>
                <a:lnTo>
                  <a:pt x="9994" y="10768"/>
                </a:lnTo>
                <a:lnTo>
                  <a:pt x="9963" y="10847"/>
                </a:lnTo>
                <a:lnTo>
                  <a:pt x="9859" y="10834"/>
                </a:lnTo>
                <a:lnTo>
                  <a:pt x="9855" y="10787"/>
                </a:lnTo>
                <a:lnTo>
                  <a:pt x="9753" y="10741"/>
                </a:lnTo>
                <a:lnTo>
                  <a:pt x="9609" y="10785"/>
                </a:lnTo>
                <a:lnTo>
                  <a:pt x="9429" y="10842"/>
                </a:lnTo>
                <a:lnTo>
                  <a:pt x="9345" y="10884"/>
                </a:lnTo>
                <a:lnTo>
                  <a:pt x="9306" y="10815"/>
                </a:lnTo>
                <a:lnTo>
                  <a:pt x="9201" y="10718"/>
                </a:lnTo>
                <a:lnTo>
                  <a:pt x="9131" y="10755"/>
                </a:lnTo>
                <a:lnTo>
                  <a:pt x="9015" y="10765"/>
                </a:lnTo>
                <a:lnTo>
                  <a:pt x="9032" y="10701"/>
                </a:lnTo>
                <a:lnTo>
                  <a:pt x="8936" y="10632"/>
                </a:lnTo>
                <a:lnTo>
                  <a:pt x="8952" y="10561"/>
                </a:lnTo>
                <a:lnTo>
                  <a:pt x="8947" y="10465"/>
                </a:lnTo>
                <a:lnTo>
                  <a:pt x="9050" y="10352"/>
                </a:lnTo>
                <a:lnTo>
                  <a:pt x="9075" y="10379"/>
                </a:lnTo>
                <a:lnTo>
                  <a:pt x="9117" y="10317"/>
                </a:lnTo>
                <a:lnTo>
                  <a:pt x="9070" y="10276"/>
                </a:lnTo>
                <a:lnTo>
                  <a:pt x="9070" y="10223"/>
                </a:lnTo>
                <a:lnTo>
                  <a:pt x="9114" y="10170"/>
                </a:lnTo>
                <a:lnTo>
                  <a:pt x="9141" y="10076"/>
                </a:lnTo>
                <a:lnTo>
                  <a:pt x="9050" y="10108"/>
                </a:lnTo>
                <a:lnTo>
                  <a:pt x="9003" y="10150"/>
                </a:lnTo>
                <a:lnTo>
                  <a:pt x="8915" y="10138"/>
                </a:lnTo>
                <a:lnTo>
                  <a:pt x="8873" y="10186"/>
                </a:lnTo>
                <a:lnTo>
                  <a:pt x="8843" y="10229"/>
                </a:lnTo>
                <a:lnTo>
                  <a:pt x="8794" y="10416"/>
                </a:lnTo>
                <a:lnTo>
                  <a:pt x="8808" y="10527"/>
                </a:lnTo>
                <a:lnTo>
                  <a:pt x="8786" y="10632"/>
                </a:lnTo>
                <a:lnTo>
                  <a:pt x="8791" y="10706"/>
                </a:lnTo>
                <a:lnTo>
                  <a:pt x="8697" y="10776"/>
                </a:lnTo>
                <a:lnTo>
                  <a:pt x="8687" y="10731"/>
                </a:lnTo>
                <a:lnTo>
                  <a:pt x="8598" y="10714"/>
                </a:lnTo>
                <a:lnTo>
                  <a:pt x="8567" y="10746"/>
                </a:lnTo>
                <a:lnTo>
                  <a:pt x="8481" y="10714"/>
                </a:lnTo>
                <a:lnTo>
                  <a:pt x="8315" y="10743"/>
                </a:lnTo>
                <a:lnTo>
                  <a:pt x="8140" y="10973"/>
                </a:lnTo>
                <a:lnTo>
                  <a:pt x="8069" y="11002"/>
                </a:lnTo>
                <a:lnTo>
                  <a:pt x="7971" y="11005"/>
                </a:lnTo>
                <a:lnTo>
                  <a:pt x="7865" y="11005"/>
                </a:lnTo>
                <a:lnTo>
                  <a:pt x="7783" y="11137"/>
                </a:lnTo>
                <a:lnTo>
                  <a:pt x="7482" y="11169"/>
                </a:lnTo>
                <a:lnTo>
                  <a:pt x="7410" y="11049"/>
                </a:lnTo>
                <a:lnTo>
                  <a:pt x="7366" y="11260"/>
                </a:lnTo>
                <a:lnTo>
                  <a:pt x="7204" y="11132"/>
                </a:lnTo>
                <a:lnTo>
                  <a:pt x="7052" y="11101"/>
                </a:lnTo>
                <a:lnTo>
                  <a:pt x="7008" y="11229"/>
                </a:lnTo>
                <a:lnTo>
                  <a:pt x="7147" y="11376"/>
                </a:lnTo>
                <a:lnTo>
                  <a:pt x="7194" y="11500"/>
                </a:lnTo>
                <a:lnTo>
                  <a:pt x="7242" y="11733"/>
                </a:lnTo>
                <a:lnTo>
                  <a:pt x="7095" y="12066"/>
                </a:lnTo>
                <a:lnTo>
                  <a:pt x="6996" y="12140"/>
                </a:lnTo>
                <a:lnTo>
                  <a:pt x="6809" y="12046"/>
                </a:lnTo>
                <a:lnTo>
                  <a:pt x="6708" y="12007"/>
                </a:lnTo>
                <a:lnTo>
                  <a:pt x="6598" y="11914"/>
                </a:lnTo>
                <a:lnTo>
                  <a:pt x="6444" y="11834"/>
                </a:lnTo>
                <a:lnTo>
                  <a:pt x="6320" y="11727"/>
                </a:lnTo>
                <a:lnTo>
                  <a:pt x="6111" y="11753"/>
                </a:lnTo>
                <a:lnTo>
                  <a:pt x="6124" y="11850"/>
                </a:lnTo>
                <a:lnTo>
                  <a:pt x="6066" y="11963"/>
                </a:lnTo>
                <a:lnTo>
                  <a:pt x="6046" y="12022"/>
                </a:lnTo>
                <a:lnTo>
                  <a:pt x="6042" y="12094"/>
                </a:lnTo>
                <a:lnTo>
                  <a:pt x="6015" y="12163"/>
                </a:lnTo>
                <a:lnTo>
                  <a:pt x="5948" y="12248"/>
                </a:lnTo>
                <a:lnTo>
                  <a:pt x="5912" y="12308"/>
                </a:lnTo>
                <a:lnTo>
                  <a:pt x="5840" y="12339"/>
                </a:lnTo>
                <a:lnTo>
                  <a:pt x="5784" y="12438"/>
                </a:lnTo>
                <a:lnTo>
                  <a:pt x="5786" y="12517"/>
                </a:lnTo>
                <a:lnTo>
                  <a:pt x="5833" y="12562"/>
                </a:lnTo>
                <a:lnTo>
                  <a:pt x="5804" y="12668"/>
                </a:lnTo>
                <a:lnTo>
                  <a:pt x="5734" y="12785"/>
                </a:lnTo>
                <a:lnTo>
                  <a:pt x="5803" y="12803"/>
                </a:lnTo>
                <a:lnTo>
                  <a:pt x="5860" y="12864"/>
                </a:lnTo>
                <a:lnTo>
                  <a:pt x="5925" y="12849"/>
                </a:lnTo>
                <a:lnTo>
                  <a:pt x="6030" y="12939"/>
                </a:lnTo>
                <a:lnTo>
                  <a:pt x="6030" y="13052"/>
                </a:lnTo>
                <a:lnTo>
                  <a:pt x="6057" y="13131"/>
                </a:lnTo>
                <a:lnTo>
                  <a:pt x="6116" y="13178"/>
                </a:lnTo>
                <a:lnTo>
                  <a:pt x="6186" y="13141"/>
                </a:lnTo>
                <a:lnTo>
                  <a:pt x="6287" y="13125"/>
                </a:lnTo>
                <a:lnTo>
                  <a:pt x="6409" y="13189"/>
                </a:lnTo>
                <a:lnTo>
                  <a:pt x="6574" y="13263"/>
                </a:lnTo>
                <a:lnTo>
                  <a:pt x="6708" y="13177"/>
                </a:lnTo>
                <a:lnTo>
                  <a:pt x="6817" y="13187"/>
                </a:lnTo>
                <a:lnTo>
                  <a:pt x="6881" y="13089"/>
                </a:lnTo>
                <a:lnTo>
                  <a:pt x="6980" y="13046"/>
                </a:lnTo>
                <a:lnTo>
                  <a:pt x="6959" y="12928"/>
                </a:lnTo>
                <a:lnTo>
                  <a:pt x="7053" y="12810"/>
                </a:lnTo>
                <a:lnTo>
                  <a:pt x="7160" y="12748"/>
                </a:lnTo>
                <a:lnTo>
                  <a:pt x="7191" y="12695"/>
                </a:lnTo>
                <a:lnTo>
                  <a:pt x="7365" y="12722"/>
                </a:lnTo>
                <a:lnTo>
                  <a:pt x="7519" y="12653"/>
                </a:lnTo>
                <a:lnTo>
                  <a:pt x="7542" y="12549"/>
                </a:lnTo>
                <a:lnTo>
                  <a:pt x="7587" y="12450"/>
                </a:lnTo>
                <a:lnTo>
                  <a:pt x="7786" y="12458"/>
                </a:lnTo>
                <a:lnTo>
                  <a:pt x="8024" y="12586"/>
                </a:lnTo>
                <a:lnTo>
                  <a:pt x="8163" y="12520"/>
                </a:lnTo>
                <a:lnTo>
                  <a:pt x="8220" y="12522"/>
                </a:lnTo>
                <a:lnTo>
                  <a:pt x="8314" y="12461"/>
                </a:lnTo>
                <a:lnTo>
                  <a:pt x="8377" y="12453"/>
                </a:lnTo>
                <a:lnTo>
                  <a:pt x="8468" y="12539"/>
                </a:lnTo>
                <a:lnTo>
                  <a:pt x="8528" y="12576"/>
                </a:lnTo>
                <a:lnTo>
                  <a:pt x="8531" y="12763"/>
                </a:lnTo>
                <a:lnTo>
                  <a:pt x="8602" y="12887"/>
                </a:lnTo>
                <a:lnTo>
                  <a:pt x="8702" y="13032"/>
                </a:lnTo>
                <a:lnTo>
                  <a:pt x="8794" y="13135"/>
                </a:lnTo>
                <a:lnTo>
                  <a:pt x="8893" y="13167"/>
                </a:lnTo>
                <a:lnTo>
                  <a:pt x="8941" y="13251"/>
                </a:lnTo>
                <a:lnTo>
                  <a:pt x="9027" y="13300"/>
                </a:lnTo>
                <a:lnTo>
                  <a:pt x="9057" y="13384"/>
                </a:lnTo>
                <a:lnTo>
                  <a:pt x="9112" y="13416"/>
                </a:lnTo>
                <a:lnTo>
                  <a:pt x="9142" y="13513"/>
                </a:lnTo>
                <a:lnTo>
                  <a:pt x="9184" y="13626"/>
                </a:lnTo>
                <a:lnTo>
                  <a:pt x="9149" y="13660"/>
                </a:lnTo>
                <a:lnTo>
                  <a:pt x="9107" y="13749"/>
                </a:lnTo>
                <a:lnTo>
                  <a:pt x="9101" y="13805"/>
                </a:lnTo>
                <a:lnTo>
                  <a:pt x="9162" y="13800"/>
                </a:lnTo>
                <a:lnTo>
                  <a:pt x="9258" y="13660"/>
                </a:lnTo>
                <a:lnTo>
                  <a:pt x="9318" y="13658"/>
                </a:lnTo>
                <a:lnTo>
                  <a:pt x="9347" y="13567"/>
                </a:lnTo>
                <a:lnTo>
                  <a:pt x="9251" y="13485"/>
                </a:lnTo>
                <a:lnTo>
                  <a:pt x="9325" y="13379"/>
                </a:lnTo>
                <a:lnTo>
                  <a:pt x="9444" y="13424"/>
                </a:lnTo>
                <a:lnTo>
                  <a:pt x="9512" y="13519"/>
                </a:lnTo>
                <a:lnTo>
                  <a:pt x="9546" y="13458"/>
                </a:lnTo>
                <a:lnTo>
                  <a:pt x="9534" y="13423"/>
                </a:lnTo>
                <a:lnTo>
                  <a:pt x="9424" y="13313"/>
                </a:lnTo>
                <a:lnTo>
                  <a:pt x="9328" y="13244"/>
                </a:lnTo>
                <a:lnTo>
                  <a:pt x="9213" y="13160"/>
                </a:lnTo>
                <a:lnTo>
                  <a:pt x="9256" y="13130"/>
                </a:lnTo>
                <a:lnTo>
                  <a:pt x="9228" y="13084"/>
                </a:lnTo>
                <a:lnTo>
                  <a:pt x="9121" y="13067"/>
                </a:lnTo>
                <a:lnTo>
                  <a:pt x="8993" y="12896"/>
                </a:lnTo>
                <a:lnTo>
                  <a:pt x="8950" y="12732"/>
                </a:lnTo>
                <a:lnTo>
                  <a:pt x="8843" y="12616"/>
                </a:lnTo>
                <a:lnTo>
                  <a:pt x="8818" y="12515"/>
                </a:lnTo>
                <a:lnTo>
                  <a:pt x="8843" y="12466"/>
                </a:lnTo>
                <a:lnTo>
                  <a:pt x="8853" y="12376"/>
                </a:lnTo>
                <a:lnTo>
                  <a:pt x="8967" y="12333"/>
                </a:lnTo>
                <a:lnTo>
                  <a:pt x="9064" y="12379"/>
                </a:lnTo>
                <a:lnTo>
                  <a:pt x="9032" y="12391"/>
                </a:lnTo>
                <a:lnTo>
                  <a:pt x="9027" y="12392"/>
                </a:lnTo>
                <a:lnTo>
                  <a:pt x="9013" y="12455"/>
                </a:lnTo>
                <a:lnTo>
                  <a:pt x="9042" y="12524"/>
                </a:lnTo>
                <a:lnTo>
                  <a:pt x="9094" y="12451"/>
                </a:lnTo>
                <a:lnTo>
                  <a:pt x="9172" y="12495"/>
                </a:lnTo>
                <a:lnTo>
                  <a:pt x="9166" y="12557"/>
                </a:lnTo>
                <a:lnTo>
                  <a:pt x="9214" y="12645"/>
                </a:lnTo>
                <a:lnTo>
                  <a:pt x="9186" y="12653"/>
                </a:lnTo>
                <a:lnTo>
                  <a:pt x="9278" y="12806"/>
                </a:lnTo>
                <a:lnTo>
                  <a:pt x="9393" y="12879"/>
                </a:lnTo>
                <a:lnTo>
                  <a:pt x="9464" y="12955"/>
                </a:lnTo>
                <a:lnTo>
                  <a:pt x="9584" y="13039"/>
                </a:lnTo>
                <a:lnTo>
                  <a:pt x="9640" y="13083"/>
                </a:lnTo>
                <a:lnTo>
                  <a:pt x="9671" y="13147"/>
                </a:lnTo>
                <a:lnTo>
                  <a:pt x="9700" y="13163"/>
                </a:lnTo>
                <a:lnTo>
                  <a:pt x="9720" y="13195"/>
                </a:lnTo>
                <a:lnTo>
                  <a:pt x="9696" y="13249"/>
                </a:lnTo>
                <a:lnTo>
                  <a:pt x="9673" y="13370"/>
                </a:lnTo>
                <a:lnTo>
                  <a:pt x="9678" y="13458"/>
                </a:lnTo>
                <a:lnTo>
                  <a:pt x="9752" y="13527"/>
                </a:lnTo>
                <a:lnTo>
                  <a:pt x="9752" y="13567"/>
                </a:lnTo>
                <a:lnTo>
                  <a:pt x="9775" y="13582"/>
                </a:lnTo>
                <a:lnTo>
                  <a:pt x="9780" y="13635"/>
                </a:lnTo>
                <a:lnTo>
                  <a:pt x="9847" y="13744"/>
                </a:lnTo>
                <a:lnTo>
                  <a:pt x="9897" y="13832"/>
                </a:lnTo>
                <a:lnTo>
                  <a:pt x="9916" y="13951"/>
                </a:lnTo>
                <a:lnTo>
                  <a:pt x="9963" y="14099"/>
                </a:lnTo>
                <a:lnTo>
                  <a:pt x="10081" y="14183"/>
                </a:lnTo>
                <a:lnTo>
                  <a:pt x="10180" y="14188"/>
                </a:lnTo>
                <a:lnTo>
                  <a:pt x="10132" y="14029"/>
                </a:lnTo>
                <a:lnTo>
                  <a:pt x="10225" y="14015"/>
                </a:lnTo>
                <a:lnTo>
                  <a:pt x="10185" y="13921"/>
                </a:lnTo>
                <a:lnTo>
                  <a:pt x="10321" y="13975"/>
                </a:lnTo>
                <a:lnTo>
                  <a:pt x="10323" y="13874"/>
                </a:lnTo>
                <a:lnTo>
                  <a:pt x="10251" y="13818"/>
                </a:lnTo>
                <a:lnTo>
                  <a:pt x="10174" y="13732"/>
                </a:lnTo>
                <a:lnTo>
                  <a:pt x="10230" y="13695"/>
                </a:lnTo>
                <a:lnTo>
                  <a:pt x="10162" y="13606"/>
                </a:lnTo>
                <a:lnTo>
                  <a:pt x="10135" y="13497"/>
                </a:lnTo>
                <a:lnTo>
                  <a:pt x="10163" y="13458"/>
                </a:lnTo>
                <a:lnTo>
                  <a:pt x="10235" y="13556"/>
                </a:lnTo>
                <a:lnTo>
                  <a:pt x="10314" y="13561"/>
                </a:lnTo>
                <a:lnTo>
                  <a:pt x="10388" y="13534"/>
                </a:lnTo>
                <a:lnTo>
                  <a:pt x="10292" y="13428"/>
                </a:lnTo>
                <a:lnTo>
                  <a:pt x="10466" y="13387"/>
                </a:lnTo>
                <a:lnTo>
                  <a:pt x="10538" y="13406"/>
                </a:lnTo>
                <a:lnTo>
                  <a:pt x="10626" y="13412"/>
                </a:lnTo>
                <a:lnTo>
                  <a:pt x="10622" y="13450"/>
                </a:lnTo>
                <a:lnTo>
                  <a:pt x="10667" y="13535"/>
                </a:lnTo>
                <a:lnTo>
                  <a:pt x="10786" y="13438"/>
                </a:lnTo>
                <a:lnTo>
                  <a:pt x="10846" y="13380"/>
                </a:lnTo>
                <a:lnTo>
                  <a:pt x="11014" y="13369"/>
                </a:lnTo>
                <a:lnTo>
                  <a:pt x="11037" y="13323"/>
                </a:lnTo>
                <a:lnTo>
                  <a:pt x="10915" y="13268"/>
                </a:lnTo>
                <a:lnTo>
                  <a:pt x="10897" y="13197"/>
                </a:lnTo>
                <a:lnTo>
                  <a:pt x="10851" y="13093"/>
                </a:lnTo>
                <a:lnTo>
                  <a:pt x="10900" y="12961"/>
                </a:lnTo>
                <a:lnTo>
                  <a:pt x="10969" y="12884"/>
                </a:lnTo>
                <a:lnTo>
                  <a:pt x="11002" y="12662"/>
                </a:lnTo>
                <a:lnTo>
                  <a:pt x="11042" y="12677"/>
                </a:lnTo>
                <a:lnTo>
                  <a:pt x="11106" y="12635"/>
                </a:lnTo>
                <a:lnTo>
                  <a:pt x="11101" y="12588"/>
                </a:lnTo>
                <a:lnTo>
                  <a:pt x="11196" y="12446"/>
                </a:lnTo>
                <a:lnTo>
                  <a:pt x="11240" y="12342"/>
                </a:lnTo>
                <a:lnTo>
                  <a:pt x="11357" y="12313"/>
                </a:lnTo>
                <a:lnTo>
                  <a:pt x="11370" y="12381"/>
                </a:lnTo>
                <a:lnTo>
                  <a:pt x="11575" y="12411"/>
                </a:lnTo>
                <a:lnTo>
                  <a:pt x="11615" y="12451"/>
                </a:lnTo>
                <a:lnTo>
                  <a:pt x="11496" y="12522"/>
                </a:lnTo>
                <a:lnTo>
                  <a:pt x="11474" y="12561"/>
                </a:lnTo>
                <a:lnTo>
                  <a:pt x="11622" y="12601"/>
                </a:lnTo>
                <a:lnTo>
                  <a:pt x="11600" y="12690"/>
                </a:lnTo>
                <a:lnTo>
                  <a:pt x="11677" y="12721"/>
                </a:lnTo>
                <a:lnTo>
                  <a:pt x="11846" y="12594"/>
                </a:lnTo>
                <a:lnTo>
                  <a:pt x="11985" y="12546"/>
                </a:lnTo>
                <a:lnTo>
                  <a:pt x="12003" y="12477"/>
                </a:lnTo>
                <a:lnTo>
                  <a:pt x="11873" y="12505"/>
                </a:lnTo>
                <a:lnTo>
                  <a:pt x="11804" y="12468"/>
                </a:lnTo>
                <a:lnTo>
                  <a:pt x="11786" y="12354"/>
                </a:lnTo>
                <a:lnTo>
                  <a:pt x="11888" y="12273"/>
                </a:lnTo>
                <a:lnTo>
                  <a:pt x="12005" y="12246"/>
                </a:lnTo>
                <a:lnTo>
                  <a:pt x="12080" y="12175"/>
                </a:lnTo>
                <a:lnTo>
                  <a:pt x="12179" y="12145"/>
                </a:lnTo>
                <a:lnTo>
                  <a:pt x="12286" y="12096"/>
                </a:lnTo>
                <a:lnTo>
                  <a:pt x="12296" y="12135"/>
                </a:lnTo>
                <a:lnTo>
                  <a:pt x="12122" y="12241"/>
                </a:lnTo>
                <a:lnTo>
                  <a:pt x="12202" y="12301"/>
                </a:lnTo>
                <a:lnTo>
                  <a:pt x="12117" y="12472"/>
                </a:lnTo>
                <a:lnTo>
                  <a:pt x="12027" y="12515"/>
                </a:lnTo>
                <a:lnTo>
                  <a:pt x="12154" y="12606"/>
                </a:lnTo>
                <a:lnTo>
                  <a:pt x="12311" y="12650"/>
                </a:lnTo>
                <a:lnTo>
                  <a:pt x="12504" y="12773"/>
                </a:lnTo>
                <a:lnTo>
                  <a:pt x="12561" y="12820"/>
                </a:lnTo>
                <a:lnTo>
                  <a:pt x="12638" y="12825"/>
                </a:lnTo>
                <a:lnTo>
                  <a:pt x="12726" y="12875"/>
                </a:lnTo>
                <a:lnTo>
                  <a:pt x="12782" y="12992"/>
                </a:lnTo>
                <a:lnTo>
                  <a:pt x="12775" y="13072"/>
                </a:lnTo>
                <a:lnTo>
                  <a:pt x="12629" y="13199"/>
                </a:lnTo>
                <a:lnTo>
                  <a:pt x="12509" y="13205"/>
                </a:lnTo>
                <a:lnTo>
                  <a:pt x="12351" y="13261"/>
                </a:lnTo>
                <a:lnTo>
                  <a:pt x="12144" y="13222"/>
                </a:lnTo>
                <a:lnTo>
                  <a:pt x="11889" y="13126"/>
                </a:lnTo>
                <a:lnTo>
                  <a:pt x="11662" y="13153"/>
                </a:lnTo>
                <a:lnTo>
                  <a:pt x="11504" y="13219"/>
                </a:lnTo>
                <a:lnTo>
                  <a:pt x="11342" y="13349"/>
                </a:lnTo>
                <a:lnTo>
                  <a:pt x="11074" y="13337"/>
                </a:lnTo>
                <a:lnTo>
                  <a:pt x="11017" y="13476"/>
                </a:lnTo>
                <a:lnTo>
                  <a:pt x="10798" y="13487"/>
                </a:lnTo>
                <a:lnTo>
                  <a:pt x="10639" y="13660"/>
                </a:lnTo>
                <a:lnTo>
                  <a:pt x="10731" y="13746"/>
                </a:lnTo>
                <a:lnTo>
                  <a:pt x="10659" y="13885"/>
                </a:lnTo>
                <a:lnTo>
                  <a:pt x="10766" y="13985"/>
                </a:lnTo>
                <a:lnTo>
                  <a:pt x="10855" y="14162"/>
                </a:lnTo>
                <a:lnTo>
                  <a:pt x="11019" y="14156"/>
                </a:lnTo>
                <a:lnTo>
                  <a:pt x="11166" y="14246"/>
                </a:lnTo>
                <a:lnTo>
                  <a:pt x="11270" y="14220"/>
                </a:lnTo>
                <a:lnTo>
                  <a:pt x="11302" y="14145"/>
                </a:lnTo>
                <a:lnTo>
                  <a:pt x="11462" y="14141"/>
                </a:lnTo>
                <a:lnTo>
                  <a:pt x="11590" y="14227"/>
                </a:lnTo>
                <a:lnTo>
                  <a:pt x="11816" y="14187"/>
                </a:lnTo>
                <a:lnTo>
                  <a:pt x="11909" y="14074"/>
                </a:lnTo>
                <a:lnTo>
                  <a:pt x="12038" y="14099"/>
                </a:lnTo>
                <a:lnTo>
                  <a:pt x="12127" y="14074"/>
                </a:lnTo>
                <a:lnTo>
                  <a:pt x="12077" y="14146"/>
                </a:lnTo>
                <a:lnTo>
                  <a:pt x="12140" y="14219"/>
                </a:lnTo>
                <a:lnTo>
                  <a:pt x="12110" y="14296"/>
                </a:lnTo>
                <a:lnTo>
                  <a:pt x="12137" y="14429"/>
                </a:lnTo>
                <a:lnTo>
                  <a:pt x="12135" y="14434"/>
                </a:lnTo>
                <a:lnTo>
                  <a:pt x="12070" y="14567"/>
                </a:lnTo>
                <a:lnTo>
                  <a:pt x="12027" y="14715"/>
                </a:lnTo>
                <a:lnTo>
                  <a:pt x="12023" y="14717"/>
                </a:lnTo>
                <a:lnTo>
                  <a:pt x="12005" y="14762"/>
                </a:lnTo>
                <a:lnTo>
                  <a:pt x="11983" y="14897"/>
                </a:lnTo>
                <a:lnTo>
                  <a:pt x="11948" y="14981"/>
                </a:lnTo>
                <a:lnTo>
                  <a:pt x="11960" y="14990"/>
                </a:lnTo>
                <a:lnTo>
                  <a:pt x="11916" y="15050"/>
                </a:lnTo>
                <a:lnTo>
                  <a:pt x="11842" y="15102"/>
                </a:lnTo>
                <a:lnTo>
                  <a:pt x="11717" y="15104"/>
                </a:lnTo>
                <a:lnTo>
                  <a:pt x="11586" y="15074"/>
                </a:lnTo>
                <a:lnTo>
                  <a:pt x="11553" y="15131"/>
                </a:lnTo>
                <a:lnTo>
                  <a:pt x="11506" y="15050"/>
                </a:lnTo>
                <a:lnTo>
                  <a:pt x="11392" y="15035"/>
                </a:lnTo>
                <a:lnTo>
                  <a:pt x="11252" y="15057"/>
                </a:lnTo>
                <a:lnTo>
                  <a:pt x="11188" y="15109"/>
                </a:lnTo>
                <a:lnTo>
                  <a:pt x="11094" y="15153"/>
                </a:lnTo>
                <a:lnTo>
                  <a:pt x="11118" y="15111"/>
                </a:lnTo>
                <a:lnTo>
                  <a:pt x="11121" y="15101"/>
                </a:lnTo>
                <a:lnTo>
                  <a:pt x="11153" y="15059"/>
                </a:lnTo>
                <a:lnTo>
                  <a:pt x="11143" y="14991"/>
                </a:lnTo>
                <a:lnTo>
                  <a:pt x="11069" y="15008"/>
                </a:lnTo>
                <a:lnTo>
                  <a:pt x="11024" y="15059"/>
                </a:lnTo>
                <a:lnTo>
                  <a:pt x="10989" y="15116"/>
                </a:lnTo>
                <a:lnTo>
                  <a:pt x="10982" y="15141"/>
                </a:lnTo>
                <a:lnTo>
                  <a:pt x="10831" y="15094"/>
                </a:lnTo>
                <a:lnTo>
                  <a:pt x="10679" y="15049"/>
                </a:lnTo>
                <a:lnTo>
                  <a:pt x="10466" y="15047"/>
                </a:lnTo>
                <a:lnTo>
                  <a:pt x="10430" y="14990"/>
                </a:lnTo>
                <a:lnTo>
                  <a:pt x="10272" y="14964"/>
                </a:lnTo>
                <a:lnTo>
                  <a:pt x="10222" y="14932"/>
                </a:lnTo>
                <a:lnTo>
                  <a:pt x="10163" y="14929"/>
                </a:lnTo>
                <a:lnTo>
                  <a:pt x="10113" y="14848"/>
                </a:lnTo>
                <a:lnTo>
                  <a:pt x="9902" y="14798"/>
                </a:lnTo>
                <a:lnTo>
                  <a:pt x="9794" y="14813"/>
                </a:lnTo>
                <a:lnTo>
                  <a:pt x="9676" y="14884"/>
                </a:lnTo>
                <a:lnTo>
                  <a:pt x="9621" y="14961"/>
                </a:lnTo>
                <a:lnTo>
                  <a:pt x="9648" y="15096"/>
                </a:lnTo>
                <a:lnTo>
                  <a:pt x="9566" y="15166"/>
                </a:lnTo>
                <a:lnTo>
                  <a:pt x="9486" y="15202"/>
                </a:lnTo>
                <a:lnTo>
                  <a:pt x="9323" y="15096"/>
                </a:lnTo>
                <a:lnTo>
                  <a:pt x="9107" y="14995"/>
                </a:lnTo>
                <a:lnTo>
                  <a:pt x="8970" y="14939"/>
                </a:lnTo>
                <a:lnTo>
                  <a:pt x="8915" y="14776"/>
                </a:lnTo>
                <a:lnTo>
                  <a:pt x="8719" y="14661"/>
                </a:lnTo>
                <a:lnTo>
                  <a:pt x="8595" y="14608"/>
                </a:lnTo>
                <a:lnTo>
                  <a:pt x="8530" y="14609"/>
                </a:lnTo>
                <a:lnTo>
                  <a:pt x="8361" y="14512"/>
                </a:lnTo>
                <a:lnTo>
                  <a:pt x="8307" y="14471"/>
                </a:lnTo>
                <a:lnTo>
                  <a:pt x="8284" y="14382"/>
                </a:lnTo>
                <a:lnTo>
                  <a:pt x="8207" y="14360"/>
                </a:lnTo>
                <a:lnTo>
                  <a:pt x="8195" y="14259"/>
                </a:lnTo>
                <a:lnTo>
                  <a:pt x="8307" y="14197"/>
                </a:lnTo>
                <a:lnTo>
                  <a:pt x="8352" y="14052"/>
                </a:lnTo>
                <a:lnTo>
                  <a:pt x="8309" y="13997"/>
                </a:lnTo>
                <a:lnTo>
                  <a:pt x="8325" y="13917"/>
                </a:lnTo>
                <a:lnTo>
                  <a:pt x="8413" y="13848"/>
                </a:lnTo>
                <a:lnTo>
                  <a:pt x="8407" y="13813"/>
                </a:lnTo>
                <a:lnTo>
                  <a:pt x="8274" y="13848"/>
                </a:lnTo>
                <a:lnTo>
                  <a:pt x="8295" y="13761"/>
                </a:lnTo>
                <a:lnTo>
                  <a:pt x="8200" y="13715"/>
                </a:lnTo>
                <a:lnTo>
                  <a:pt x="8031" y="13744"/>
                </a:lnTo>
                <a:lnTo>
                  <a:pt x="7932" y="13727"/>
                </a:lnTo>
                <a:lnTo>
                  <a:pt x="7884" y="13670"/>
                </a:lnTo>
                <a:lnTo>
                  <a:pt x="7733" y="13626"/>
                </a:lnTo>
                <a:lnTo>
                  <a:pt x="7587" y="13651"/>
                </a:lnTo>
                <a:lnTo>
                  <a:pt x="7522" y="13603"/>
                </a:lnTo>
                <a:lnTo>
                  <a:pt x="7291" y="13537"/>
                </a:lnTo>
                <a:lnTo>
                  <a:pt x="7052" y="13480"/>
                </a:lnTo>
                <a:lnTo>
                  <a:pt x="6908" y="13478"/>
                </a:lnTo>
                <a:lnTo>
                  <a:pt x="6802" y="13512"/>
                </a:lnTo>
                <a:lnTo>
                  <a:pt x="6648" y="13478"/>
                </a:lnTo>
                <a:lnTo>
                  <a:pt x="6491" y="13512"/>
                </a:lnTo>
                <a:lnTo>
                  <a:pt x="6434" y="13483"/>
                </a:lnTo>
                <a:lnTo>
                  <a:pt x="6308" y="13380"/>
                </a:lnTo>
                <a:lnTo>
                  <a:pt x="6181" y="13330"/>
                </a:lnTo>
                <a:lnTo>
                  <a:pt x="6128" y="13221"/>
                </a:lnTo>
                <a:lnTo>
                  <a:pt x="6034" y="13172"/>
                </a:lnTo>
                <a:lnTo>
                  <a:pt x="5957" y="13249"/>
                </a:lnTo>
                <a:lnTo>
                  <a:pt x="5811" y="13369"/>
                </a:lnTo>
                <a:lnTo>
                  <a:pt x="5692" y="13380"/>
                </a:lnTo>
                <a:lnTo>
                  <a:pt x="5537" y="13379"/>
                </a:lnTo>
                <a:lnTo>
                  <a:pt x="5414" y="13438"/>
                </a:lnTo>
                <a:lnTo>
                  <a:pt x="5368" y="13508"/>
                </a:lnTo>
                <a:lnTo>
                  <a:pt x="5269" y="13613"/>
                </a:lnTo>
                <a:lnTo>
                  <a:pt x="5230" y="13827"/>
                </a:lnTo>
                <a:lnTo>
                  <a:pt x="5076" y="13887"/>
                </a:lnTo>
                <a:lnTo>
                  <a:pt x="4996" y="13885"/>
                </a:lnTo>
                <a:lnTo>
                  <a:pt x="4857" y="13924"/>
                </a:lnTo>
                <a:lnTo>
                  <a:pt x="4731" y="13860"/>
                </a:lnTo>
                <a:lnTo>
                  <a:pt x="4644" y="13875"/>
                </a:lnTo>
                <a:lnTo>
                  <a:pt x="4507" y="13970"/>
                </a:lnTo>
                <a:lnTo>
                  <a:pt x="4403" y="13963"/>
                </a:lnTo>
                <a:lnTo>
                  <a:pt x="4325" y="14020"/>
                </a:lnTo>
                <a:lnTo>
                  <a:pt x="4295" y="14096"/>
                </a:lnTo>
                <a:lnTo>
                  <a:pt x="4229" y="14156"/>
                </a:lnTo>
                <a:lnTo>
                  <a:pt x="4179" y="14148"/>
                </a:lnTo>
                <a:lnTo>
                  <a:pt x="4077" y="14187"/>
                </a:lnTo>
                <a:lnTo>
                  <a:pt x="3998" y="14254"/>
                </a:lnTo>
                <a:lnTo>
                  <a:pt x="3990" y="14308"/>
                </a:lnTo>
                <a:lnTo>
                  <a:pt x="3923" y="14350"/>
                </a:lnTo>
                <a:lnTo>
                  <a:pt x="3863" y="14350"/>
                </a:lnTo>
                <a:lnTo>
                  <a:pt x="3834" y="14411"/>
                </a:lnTo>
                <a:lnTo>
                  <a:pt x="3809" y="14465"/>
                </a:lnTo>
                <a:lnTo>
                  <a:pt x="3856" y="14577"/>
                </a:lnTo>
                <a:lnTo>
                  <a:pt x="3868" y="14670"/>
                </a:lnTo>
                <a:lnTo>
                  <a:pt x="3833" y="14729"/>
                </a:lnTo>
                <a:lnTo>
                  <a:pt x="3827" y="14810"/>
                </a:lnTo>
                <a:lnTo>
                  <a:pt x="3802" y="14956"/>
                </a:lnTo>
                <a:lnTo>
                  <a:pt x="3749" y="15071"/>
                </a:lnTo>
                <a:lnTo>
                  <a:pt x="3695" y="15109"/>
                </a:lnTo>
                <a:lnTo>
                  <a:pt x="3687" y="15190"/>
                </a:lnTo>
                <a:lnTo>
                  <a:pt x="3638" y="15234"/>
                </a:lnTo>
                <a:lnTo>
                  <a:pt x="3551" y="15278"/>
                </a:lnTo>
                <a:lnTo>
                  <a:pt x="3488" y="15257"/>
                </a:lnTo>
                <a:lnTo>
                  <a:pt x="3541" y="15355"/>
                </a:lnTo>
                <a:lnTo>
                  <a:pt x="3571" y="15500"/>
                </a:lnTo>
                <a:lnTo>
                  <a:pt x="3541" y="15544"/>
                </a:lnTo>
                <a:lnTo>
                  <a:pt x="3541" y="15660"/>
                </a:lnTo>
                <a:lnTo>
                  <a:pt x="3543" y="15693"/>
                </a:lnTo>
                <a:lnTo>
                  <a:pt x="3578" y="15752"/>
                </a:lnTo>
                <a:lnTo>
                  <a:pt x="3573" y="15771"/>
                </a:lnTo>
                <a:lnTo>
                  <a:pt x="3596" y="15831"/>
                </a:lnTo>
                <a:lnTo>
                  <a:pt x="3652" y="15882"/>
                </a:lnTo>
                <a:lnTo>
                  <a:pt x="3714" y="15990"/>
                </a:lnTo>
                <a:lnTo>
                  <a:pt x="3749" y="16040"/>
                </a:lnTo>
                <a:lnTo>
                  <a:pt x="3764" y="16082"/>
                </a:lnTo>
                <a:lnTo>
                  <a:pt x="3769" y="16150"/>
                </a:lnTo>
                <a:lnTo>
                  <a:pt x="3799" y="16200"/>
                </a:lnTo>
                <a:lnTo>
                  <a:pt x="3833" y="16240"/>
                </a:lnTo>
                <a:lnTo>
                  <a:pt x="3879" y="16328"/>
                </a:lnTo>
                <a:lnTo>
                  <a:pt x="3930" y="16446"/>
                </a:lnTo>
                <a:lnTo>
                  <a:pt x="3933" y="16548"/>
                </a:lnTo>
                <a:lnTo>
                  <a:pt x="3951" y="16611"/>
                </a:lnTo>
                <a:lnTo>
                  <a:pt x="4018" y="16725"/>
                </a:lnTo>
                <a:lnTo>
                  <a:pt x="4115" y="16843"/>
                </a:lnTo>
                <a:lnTo>
                  <a:pt x="4154" y="16878"/>
                </a:lnTo>
                <a:lnTo>
                  <a:pt x="4243" y="17020"/>
                </a:lnTo>
                <a:lnTo>
                  <a:pt x="4363" y="17163"/>
                </a:lnTo>
                <a:lnTo>
                  <a:pt x="4492" y="17336"/>
                </a:lnTo>
                <a:lnTo>
                  <a:pt x="4643" y="17483"/>
                </a:lnTo>
                <a:lnTo>
                  <a:pt x="4683" y="17505"/>
                </a:lnTo>
                <a:lnTo>
                  <a:pt x="4713" y="17525"/>
                </a:lnTo>
                <a:lnTo>
                  <a:pt x="4869" y="17567"/>
                </a:lnTo>
                <a:lnTo>
                  <a:pt x="4979" y="17592"/>
                </a:lnTo>
                <a:lnTo>
                  <a:pt x="5167" y="17668"/>
                </a:lnTo>
                <a:lnTo>
                  <a:pt x="5269" y="17717"/>
                </a:lnTo>
                <a:lnTo>
                  <a:pt x="5379" y="17794"/>
                </a:lnTo>
                <a:lnTo>
                  <a:pt x="5453" y="17829"/>
                </a:lnTo>
                <a:lnTo>
                  <a:pt x="5595" y="17929"/>
                </a:lnTo>
                <a:lnTo>
                  <a:pt x="5744" y="17961"/>
                </a:lnTo>
                <a:lnTo>
                  <a:pt x="5838" y="17961"/>
                </a:lnTo>
                <a:lnTo>
                  <a:pt x="6104" y="17998"/>
                </a:lnTo>
                <a:lnTo>
                  <a:pt x="6240" y="18025"/>
                </a:lnTo>
                <a:lnTo>
                  <a:pt x="6380" y="18063"/>
                </a:lnTo>
                <a:lnTo>
                  <a:pt x="6531" y="18119"/>
                </a:lnTo>
                <a:lnTo>
                  <a:pt x="6658" y="18161"/>
                </a:lnTo>
                <a:lnTo>
                  <a:pt x="6775" y="18282"/>
                </a:lnTo>
                <a:lnTo>
                  <a:pt x="6827" y="18388"/>
                </a:lnTo>
                <a:lnTo>
                  <a:pt x="6918" y="18491"/>
                </a:lnTo>
                <a:lnTo>
                  <a:pt x="7057" y="18538"/>
                </a:lnTo>
                <a:lnTo>
                  <a:pt x="7125" y="18531"/>
                </a:lnTo>
                <a:lnTo>
                  <a:pt x="7191" y="18558"/>
                </a:lnTo>
                <a:lnTo>
                  <a:pt x="7376" y="18567"/>
                </a:lnTo>
                <a:lnTo>
                  <a:pt x="7373" y="18599"/>
                </a:lnTo>
                <a:lnTo>
                  <a:pt x="7416" y="18629"/>
                </a:lnTo>
                <a:lnTo>
                  <a:pt x="7452" y="18691"/>
                </a:lnTo>
                <a:lnTo>
                  <a:pt x="7532" y="18732"/>
                </a:lnTo>
                <a:lnTo>
                  <a:pt x="7599" y="18826"/>
                </a:lnTo>
                <a:lnTo>
                  <a:pt x="7570" y="18908"/>
                </a:lnTo>
                <a:lnTo>
                  <a:pt x="7507" y="19018"/>
                </a:lnTo>
                <a:lnTo>
                  <a:pt x="7540" y="19043"/>
                </a:lnTo>
                <a:lnTo>
                  <a:pt x="7504" y="19114"/>
                </a:lnTo>
                <a:lnTo>
                  <a:pt x="7462" y="19181"/>
                </a:lnTo>
                <a:lnTo>
                  <a:pt x="7423" y="19205"/>
                </a:lnTo>
                <a:lnTo>
                  <a:pt x="7416" y="19237"/>
                </a:lnTo>
                <a:lnTo>
                  <a:pt x="7527" y="19373"/>
                </a:lnTo>
                <a:lnTo>
                  <a:pt x="7646" y="19486"/>
                </a:lnTo>
                <a:lnTo>
                  <a:pt x="7833" y="19629"/>
                </a:lnTo>
                <a:lnTo>
                  <a:pt x="7986" y="19764"/>
                </a:lnTo>
                <a:lnTo>
                  <a:pt x="8036" y="19843"/>
                </a:lnTo>
                <a:lnTo>
                  <a:pt x="8063" y="19876"/>
                </a:lnTo>
                <a:lnTo>
                  <a:pt x="8048" y="19891"/>
                </a:lnTo>
                <a:lnTo>
                  <a:pt x="8140" y="19966"/>
                </a:lnTo>
                <a:lnTo>
                  <a:pt x="8181" y="20033"/>
                </a:lnTo>
                <a:lnTo>
                  <a:pt x="8242" y="20125"/>
                </a:lnTo>
                <a:lnTo>
                  <a:pt x="8190" y="20147"/>
                </a:lnTo>
                <a:lnTo>
                  <a:pt x="8181" y="20162"/>
                </a:lnTo>
                <a:lnTo>
                  <a:pt x="8230" y="20220"/>
                </a:lnTo>
                <a:lnTo>
                  <a:pt x="8282" y="20279"/>
                </a:lnTo>
                <a:lnTo>
                  <a:pt x="8337" y="20317"/>
                </a:lnTo>
                <a:lnTo>
                  <a:pt x="8352" y="20361"/>
                </a:lnTo>
                <a:lnTo>
                  <a:pt x="8339" y="20413"/>
                </a:lnTo>
                <a:lnTo>
                  <a:pt x="8287" y="20435"/>
                </a:lnTo>
                <a:lnTo>
                  <a:pt x="8192" y="20460"/>
                </a:lnTo>
                <a:lnTo>
                  <a:pt x="8155" y="20481"/>
                </a:lnTo>
                <a:lnTo>
                  <a:pt x="8108" y="20529"/>
                </a:lnTo>
                <a:lnTo>
                  <a:pt x="8103" y="20556"/>
                </a:lnTo>
                <a:lnTo>
                  <a:pt x="8054" y="20602"/>
                </a:lnTo>
                <a:lnTo>
                  <a:pt x="8043" y="20651"/>
                </a:lnTo>
                <a:lnTo>
                  <a:pt x="8068" y="20691"/>
                </a:lnTo>
                <a:lnTo>
                  <a:pt x="8089" y="20738"/>
                </a:lnTo>
                <a:lnTo>
                  <a:pt x="8243" y="20821"/>
                </a:lnTo>
                <a:lnTo>
                  <a:pt x="8290" y="20861"/>
                </a:lnTo>
                <a:lnTo>
                  <a:pt x="8399" y="20938"/>
                </a:lnTo>
                <a:lnTo>
                  <a:pt x="8500" y="20994"/>
                </a:lnTo>
                <a:lnTo>
                  <a:pt x="8572" y="21024"/>
                </a:lnTo>
                <a:lnTo>
                  <a:pt x="8602" y="21051"/>
                </a:lnTo>
                <a:lnTo>
                  <a:pt x="8625" y="21098"/>
                </a:lnTo>
                <a:lnTo>
                  <a:pt x="8705" y="21162"/>
                </a:lnTo>
                <a:lnTo>
                  <a:pt x="8759" y="21193"/>
                </a:lnTo>
                <a:lnTo>
                  <a:pt x="8811" y="21228"/>
                </a:lnTo>
                <a:lnTo>
                  <a:pt x="8888" y="21257"/>
                </a:lnTo>
                <a:lnTo>
                  <a:pt x="9020" y="21294"/>
                </a:lnTo>
                <a:lnTo>
                  <a:pt x="9157" y="21337"/>
                </a:lnTo>
                <a:lnTo>
                  <a:pt x="9249" y="21363"/>
                </a:lnTo>
                <a:lnTo>
                  <a:pt x="9368" y="21390"/>
                </a:lnTo>
                <a:lnTo>
                  <a:pt x="9383" y="21398"/>
                </a:lnTo>
                <a:lnTo>
                  <a:pt x="9337" y="21393"/>
                </a:lnTo>
                <a:lnTo>
                  <a:pt x="9397" y="21405"/>
                </a:lnTo>
                <a:lnTo>
                  <a:pt x="9405" y="21408"/>
                </a:lnTo>
                <a:lnTo>
                  <a:pt x="9430" y="21411"/>
                </a:lnTo>
                <a:lnTo>
                  <a:pt x="9435" y="21411"/>
                </a:lnTo>
                <a:lnTo>
                  <a:pt x="9507" y="21422"/>
                </a:lnTo>
                <a:lnTo>
                  <a:pt x="9559" y="21427"/>
                </a:lnTo>
                <a:lnTo>
                  <a:pt x="9629" y="21435"/>
                </a:lnTo>
                <a:lnTo>
                  <a:pt x="9698" y="21442"/>
                </a:lnTo>
                <a:lnTo>
                  <a:pt x="9787" y="21450"/>
                </a:lnTo>
                <a:lnTo>
                  <a:pt x="9917" y="21460"/>
                </a:lnTo>
                <a:lnTo>
                  <a:pt x="10073" y="21470"/>
                </a:lnTo>
                <a:lnTo>
                  <a:pt x="10137" y="21475"/>
                </a:lnTo>
                <a:lnTo>
                  <a:pt x="10230" y="21479"/>
                </a:lnTo>
                <a:lnTo>
                  <a:pt x="10400" y="21487"/>
                </a:lnTo>
                <a:lnTo>
                  <a:pt x="10475" y="21489"/>
                </a:lnTo>
                <a:lnTo>
                  <a:pt x="10570" y="21492"/>
                </a:lnTo>
                <a:lnTo>
                  <a:pt x="10589" y="21491"/>
                </a:lnTo>
                <a:lnTo>
                  <a:pt x="10669" y="21491"/>
                </a:lnTo>
                <a:lnTo>
                  <a:pt x="10831" y="21489"/>
                </a:lnTo>
                <a:lnTo>
                  <a:pt x="10950" y="21486"/>
                </a:lnTo>
                <a:lnTo>
                  <a:pt x="11064" y="21477"/>
                </a:lnTo>
                <a:lnTo>
                  <a:pt x="11248" y="21460"/>
                </a:lnTo>
                <a:lnTo>
                  <a:pt x="11342" y="21445"/>
                </a:lnTo>
                <a:lnTo>
                  <a:pt x="11391" y="21435"/>
                </a:lnTo>
                <a:lnTo>
                  <a:pt x="11462" y="21422"/>
                </a:lnTo>
                <a:lnTo>
                  <a:pt x="11496" y="21417"/>
                </a:lnTo>
                <a:lnTo>
                  <a:pt x="11610" y="21400"/>
                </a:lnTo>
                <a:lnTo>
                  <a:pt x="11657" y="21386"/>
                </a:lnTo>
                <a:lnTo>
                  <a:pt x="11682" y="21366"/>
                </a:lnTo>
                <a:lnTo>
                  <a:pt x="11730" y="21342"/>
                </a:lnTo>
                <a:lnTo>
                  <a:pt x="11749" y="21327"/>
                </a:lnTo>
                <a:lnTo>
                  <a:pt x="11707" y="21329"/>
                </a:lnTo>
                <a:lnTo>
                  <a:pt x="11695" y="21317"/>
                </a:lnTo>
                <a:lnTo>
                  <a:pt x="11772" y="21300"/>
                </a:lnTo>
                <a:lnTo>
                  <a:pt x="11980" y="21263"/>
                </a:lnTo>
                <a:lnTo>
                  <a:pt x="12122" y="21236"/>
                </a:lnTo>
                <a:lnTo>
                  <a:pt x="12196" y="21215"/>
                </a:lnTo>
                <a:lnTo>
                  <a:pt x="12226" y="21196"/>
                </a:lnTo>
                <a:lnTo>
                  <a:pt x="12187" y="21194"/>
                </a:lnTo>
                <a:lnTo>
                  <a:pt x="12221" y="21174"/>
                </a:lnTo>
                <a:lnTo>
                  <a:pt x="12236" y="21134"/>
                </a:lnTo>
                <a:lnTo>
                  <a:pt x="12204" y="21139"/>
                </a:lnTo>
                <a:lnTo>
                  <a:pt x="12206" y="21127"/>
                </a:lnTo>
                <a:lnTo>
                  <a:pt x="12177" y="21105"/>
                </a:lnTo>
                <a:lnTo>
                  <a:pt x="12102" y="21080"/>
                </a:lnTo>
                <a:lnTo>
                  <a:pt x="12124" y="21043"/>
                </a:lnTo>
                <a:lnTo>
                  <a:pt x="12197" y="21023"/>
                </a:lnTo>
                <a:lnTo>
                  <a:pt x="12325" y="20972"/>
                </a:lnTo>
                <a:lnTo>
                  <a:pt x="12395" y="20954"/>
                </a:lnTo>
                <a:lnTo>
                  <a:pt x="12602" y="20866"/>
                </a:lnTo>
                <a:lnTo>
                  <a:pt x="12805" y="20807"/>
                </a:lnTo>
                <a:lnTo>
                  <a:pt x="12969" y="20757"/>
                </a:lnTo>
                <a:lnTo>
                  <a:pt x="13088" y="20698"/>
                </a:lnTo>
                <a:lnTo>
                  <a:pt x="13163" y="20641"/>
                </a:lnTo>
                <a:lnTo>
                  <a:pt x="13224" y="20585"/>
                </a:lnTo>
                <a:lnTo>
                  <a:pt x="13198" y="20558"/>
                </a:lnTo>
                <a:lnTo>
                  <a:pt x="13207" y="20450"/>
                </a:lnTo>
                <a:lnTo>
                  <a:pt x="13193" y="20390"/>
                </a:lnTo>
                <a:lnTo>
                  <a:pt x="13208" y="20314"/>
                </a:lnTo>
                <a:lnTo>
                  <a:pt x="13183" y="20284"/>
                </a:lnTo>
                <a:lnTo>
                  <a:pt x="13120" y="20280"/>
                </a:lnTo>
                <a:lnTo>
                  <a:pt x="13051" y="20215"/>
                </a:lnTo>
                <a:lnTo>
                  <a:pt x="12993" y="20173"/>
                </a:lnTo>
                <a:lnTo>
                  <a:pt x="13008" y="20130"/>
                </a:lnTo>
                <a:lnTo>
                  <a:pt x="12999" y="20107"/>
                </a:lnTo>
                <a:lnTo>
                  <a:pt x="13051" y="20045"/>
                </a:lnTo>
                <a:lnTo>
                  <a:pt x="13048" y="20023"/>
                </a:lnTo>
                <a:lnTo>
                  <a:pt x="12932" y="20011"/>
                </a:lnTo>
                <a:lnTo>
                  <a:pt x="12924" y="19962"/>
                </a:lnTo>
                <a:lnTo>
                  <a:pt x="13013" y="19833"/>
                </a:lnTo>
                <a:lnTo>
                  <a:pt x="13086" y="19789"/>
                </a:lnTo>
                <a:lnTo>
                  <a:pt x="13125" y="19718"/>
                </a:lnTo>
                <a:lnTo>
                  <a:pt x="13183" y="19668"/>
                </a:lnTo>
                <a:lnTo>
                  <a:pt x="13210" y="19592"/>
                </a:lnTo>
                <a:lnTo>
                  <a:pt x="13279" y="19572"/>
                </a:lnTo>
                <a:lnTo>
                  <a:pt x="13324" y="19521"/>
                </a:lnTo>
                <a:lnTo>
                  <a:pt x="13451" y="19454"/>
                </a:lnTo>
                <a:lnTo>
                  <a:pt x="13493" y="19420"/>
                </a:lnTo>
                <a:lnTo>
                  <a:pt x="13535" y="19356"/>
                </a:lnTo>
                <a:lnTo>
                  <a:pt x="13732" y="19183"/>
                </a:lnTo>
                <a:lnTo>
                  <a:pt x="13898" y="19058"/>
                </a:lnTo>
                <a:lnTo>
                  <a:pt x="14163" y="18878"/>
                </a:lnTo>
                <a:lnTo>
                  <a:pt x="14337" y="18737"/>
                </a:lnTo>
                <a:lnTo>
                  <a:pt x="14538" y="18516"/>
                </a:lnTo>
                <a:lnTo>
                  <a:pt x="14680" y="18336"/>
                </a:lnTo>
                <a:lnTo>
                  <a:pt x="14817" y="18109"/>
                </a:lnTo>
                <a:lnTo>
                  <a:pt x="14909" y="17914"/>
                </a:lnTo>
                <a:lnTo>
                  <a:pt x="14980" y="17744"/>
                </a:lnTo>
                <a:lnTo>
                  <a:pt x="15013" y="17587"/>
                </a:lnTo>
                <a:lnTo>
                  <a:pt x="15043" y="17526"/>
                </a:lnTo>
                <a:lnTo>
                  <a:pt x="15035" y="17457"/>
                </a:lnTo>
                <a:lnTo>
                  <a:pt x="15041" y="17375"/>
                </a:lnTo>
                <a:lnTo>
                  <a:pt x="15035" y="17340"/>
                </a:lnTo>
                <a:lnTo>
                  <a:pt x="14971" y="17363"/>
                </a:lnTo>
                <a:lnTo>
                  <a:pt x="14897" y="17437"/>
                </a:lnTo>
                <a:lnTo>
                  <a:pt x="14809" y="17483"/>
                </a:lnTo>
                <a:lnTo>
                  <a:pt x="14733" y="17528"/>
                </a:lnTo>
                <a:lnTo>
                  <a:pt x="14680" y="17548"/>
                </a:lnTo>
                <a:lnTo>
                  <a:pt x="14583" y="17585"/>
                </a:lnTo>
                <a:lnTo>
                  <a:pt x="14524" y="17629"/>
                </a:lnTo>
                <a:lnTo>
                  <a:pt x="14440" y="17664"/>
                </a:lnTo>
                <a:lnTo>
                  <a:pt x="14292" y="17752"/>
                </a:lnTo>
                <a:lnTo>
                  <a:pt x="14104" y="17821"/>
                </a:lnTo>
                <a:lnTo>
                  <a:pt x="13943" y="17898"/>
                </a:lnTo>
                <a:lnTo>
                  <a:pt x="13856" y="17920"/>
                </a:lnTo>
                <a:lnTo>
                  <a:pt x="13773" y="17885"/>
                </a:lnTo>
                <a:lnTo>
                  <a:pt x="13734" y="17838"/>
                </a:lnTo>
                <a:lnTo>
                  <a:pt x="13675" y="17828"/>
                </a:lnTo>
                <a:lnTo>
                  <a:pt x="13597" y="17809"/>
                </a:lnTo>
                <a:lnTo>
                  <a:pt x="13694" y="17752"/>
                </a:lnTo>
                <a:lnTo>
                  <a:pt x="13696" y="17695"/>
                </a:lnTo>
                <a:lnTo>
                  <a:pt x="13650" y="17663"/>
                </a:lnTo>
                <a:lnTo>
                  <a:pt x="13560" y="17641"/>
                </a:lnTo>
                <a:lnTo>
                  <a:pt x="13501" y="17607"/>
                </a:lnTo>
                <a:lnTo>
                  <a:pt x="13401" y="17548"/>
                </a:lnTo>
                <a:lnTo>
                  <a:pt x="13297" y="17488"/>
                </a:lnTo>
                <a:lnTo>
                  <a:pt x="13046" y="17402"/>
                </a:lnTo>
                <a:lnTo>
                  <a:pt x="12946" y="17350"/>
                </a:lnTo>
                <a:lnTo>
                  <a:pt x="12887" y="17225"/>
                </a:lnTo>
                <a:lnTo>
                  <a:pt x="12772" y="17072"/>
                </a:lnTo>
                <a:lnTo>
                  <a:pt x="12673" y="17033"/>
                </a:lnTo>
                <a:lnTo>
                  <a:pt x="12604" y="17006"/>
                </a:lnTo>
                <a:lnTo>
                  <a:pt x="12527" y="16836"/>
                </a:lnTo>
                <a:lnTo>
                  <a:pt x="12490" y="16683"/>
                </a:lnTo>
                <a:lnTo>
                  <a:pt x="12525" y="16649"/>
                </a:lnTo>
                <a:lnTo>
                  <a:pt x="12459" y="16505"/>
                </a:lnTo>
                <a:lnTo>
                  <a:pt x="12427" y="16478"/>
                </a:lnTo>
                <a:lnTo>
                  <a:pt x="12219" y="16363"/>
                </a:lnTo>
                <a:lnTo>
                  <a:pt x="12206" y="16261"/>
                </a:lnTo>
                <a:lnTo>
                  <a:pt x="12238" y="16229"/>
                </a:lnTo>
                <a:lnTo>
                  <a:pt x="12073" y="16069"/>
                </a:lnTo>
                <a:lnTo>
                  <a:pt x="12015" y="15983"/>
                </a:lnTo>
                <a:lnTo>
                  <a:pt x="11948" y="15902"/>
                </a:lnTo>
                <a:lnTo>
                  <a:pt x="11807" y="15658"/>
                </a:lnTo>
                <a:lnTo>
                  <a:pt x="11697" y="15498"/>
                </a:lnTo>
                <a:lnTo>
                  <a:pt x="11620" y="15326"/>
                </a:lnTo>
                <a:lnTo>
                  <a:pt x="11637" y="15310"/>
                </a:lnTo>
                <a:lnTo>
                  <a:pt x="11765" y="15542"/>
                </a:lnTo>
                <a:lnTo>
                  <a:pt x="11844" y="15609"/>
                </a:lnTo>
                <a:lnTo>
                  <a:pt x="11901" y="15656"/>
                </a:lnTo>
                <a:lnTo>
                  <a:pt x="11938" y="15624"/>
                </a:lnTo>
                <a:lnTo>
                  <a:pt x="11976" y="15533"/>
                </a:lnTo>
                <a:lnTo>
                  <a:pt x="12003" y="15402"/>
                </a:lnTo>
                <a:lnTo>
                  <a:pt x="12043" y="15330"/>
                </a:lnTo>
                <a:lnTo>
                  <a:pt x="12050" y="15353"/>
                </a:lnTo>
                <a:lnTo>
                  <a:pt x="12035" y="15424"/>
                </a:lnTo>
                <a:lnTo>
                  <a:pt x="12032" y="15483"/>
                </a:lnTo>
                <a:lnTo>
                  <a:pt x="12013" y="15577"/>
                </a:lnTo>
                <a:lnTo>
                  <a:pt x="12095" y="15567"/>
                </a:lnTo>
                <a:lnTo>
                  <a:pt x="12187" y="15670"/>
                </a:lnTo>
                <a:lnTo>
                  <a:pt x="12298" y="15789"/>
                </a:lnTo>
                <a:lnTo>
                  <a:pt x="12373" y="15902"/>
                </a:lnTo>
                <a:lnTo>
                  <a:pt x="12423" y="15931"/>
                </a:lnTo>
                <a:lnTo>
                  <a:pt x="12477" y="16008"/>
                </a:lnTo>
                <a:lnTo>
                  <a:pt x="12472" y="16045"/>
                </a:lnTo>
                <a:lnTo>
                  <a:pt x="12534" y="16129"/>
                </a:lnTo>
                <a:lnTo>
                  <a:pt x="12628" y="16148"/>
                </a:lnTo>
                <a:lnTo>
                  <a:pt x="12711" y="16197"/>
                </a:lnTo>
                <a:lnTo>
                  <a:pt x="12825" y="16355"/>
                </a:lnTo>
                <a:lnTo>
                  <a:pt x="12827" y="16449"/>
                </a:lnTo>
                <a:lnTo>
                  <a:pt x="12855" y="16553"/>
                </a:lnTo>
                <a:lnTo>
                  <a:pt x="12982" y="16678"/>
                </a:lnTo>
                <a:lnTo>
                  <a:pt x="13061" y="16688"/>
                </a:lnTo>
                <a:lnTo>
                  <a:pt x="13190" y="16769"/>
                </a:lnTo>
                <a:lnTo>
                  <a:pt x="13250" y="16882"/>
                </a:lnTo>
                <a:lnTo>
                  <a:pt x="13354" y="16986"/>
                </a:lnTo>
                <a:lnTo>
                  <a:pt x="13448" y="17018"/>
                </a:lnTo>
                <a:lnTo>
                  <a:pt x="13466" y="17074"/>
                </a:lnTo>
                <a:lnTo>
                  <a:pt x="13523" y="17106"/>
                </a:lnTo>
                <a:lnTo>
                  <a:pt x="13552" y="17163"/>
                </a:lnTo>
                <a:lnTo>
                  <a:pt x="13565" y="17223"/>
                </a:lnTo>
                <a:lnTo>
                  <a:pt x="13547" y="17255"/>
                </a:lnTo>
                <a:lnTo>
                  <a:pt x="13570" y="17316"/>
                </a:lnTo>
                <a:lnTo>
                  <a:pt x="13537" y="17331"/>
                </a:lnTo>
                <a:lnTo>
                  <a:pt x="13592" y="17378"/>
                </a:lnTo>
                <a:lnTo>
                  <a:pt x="13635" y="17474"/>
                </a:lnTo>
                <a:lnTo>
                  <a:pt x="13667" y="17508"/>
                </a:lnTo>
                <a:lnTo>
                  <a:pt x="13669" y="17585"/>
                </a:lnTo>
                <a:lnTo>
                  <a:pt x="13721" y="17654"/>
                </a:lnTo>
                <a:lnTo>
                  <a:pt x="13843" y="17631"/>
                </a:lnTo>
                <a:lnTo>
                  <a:pt x="13896" y="17599"/>
                </a:lnTo>
                <a:lnTo>
                  <a:pt x="13983" y="17579"/>
                </a:lnTo>
                <a:lnTo>
                  <a:pt x="14007" y="17537"/>
                </a:lnTo>
                <a:lnTo>
                  <a:pt x="14050" y="17515"/>
                </a:lnTo>
                <a:lnTo>
                  <a:pt x="14086" y="17468"/>
                </a:lnTo>
                <a:lnTo>
                  <a:pt x="14127" y="17447"/>
                </a:lnTo>
                <a:lnTo>
                  <a:pt x="14271" y="17399"/>
                </a:lnTo>
                <a:lnTo>
                  <a:pt x="14377" y="17340"/>
                </a:lnTo>
                <a:lnTo>
                  <a:pt x="14469" y="17252"/>
                </a:lnTo>
                <a:lnTo>
                  <a:pt x="14521" y="17244"/>
                </a:lnTo>
                <a:lnTo>
                  <a:pt x="14595" y="17212"/>
                </a:lnTo>
                <a:lnTo>
                  <a:pt x="14732" y="17064"/>
                </a:lnTo>
                <a:lnTo>
                  <a:pt x="14988" y="16905"/>
                </a:lnTo>
                <a:lnTo>
                  <a:pt x="15142" y="16784"/>
                </a:lnTo>
                <a:lnTo>
                  <a:pt x="15139" y="16735"/>
                </a:lnTo>
                <a:lnTo>
                  <a:pt x="15160" y="16660"/>
                </a:lnTo>
                <a:lnTo>
                  <a:pt x="15271" y="16575"/>
                </a:lnTo>
                <a:lnTo>
                  <a:pt x="15344" y="16537"/>
                </a:lnTo>
                <a:lnTo>
                  <a:pt x="15442" y="16444"/>
                </a:lnTo>
                <a:lnTo>
                  <a:pt x="15532" y="16421"/>
                </a:lnTo>
                <a:lnTo>
                  <a:pt x="15601" y="16348"/>
                </a:lnTo>
                <a:lnTo>
                  <a:pt x="15589" y="16291"/>
                </a:lnTo>
                <a:lnTo>
                  <a:pt x="15644" y="16227"/>
                </a:lnTo>
                <a:lnTo>
                  <a:pt x="15741" y="16183"/>
                </a:lnTo>
                <a:lnTo>
                  <a:pt x="15771" y="16138"/>
                </a:lnTo>
                <a:lnTo>
                  <a:pt x="15771" y="16060"/>
                </a:lnTo>
                <a:lnTo>
                  <a:pt x="15857" y="15961"/>
                </a:lnTo>
                <a:lnTo>
                  <a:pt x="15927" y="15927"/>
                </a:lnTo>
                <a:lnTo>
                  <a:pt x="15937" y="15904"/>
                </a:lnTo>
                <a:lnTo>
                  <a:pt x="15897" y="15816"/>
                </a:lnTo>
                <a:lnTo>
                  <a:pt x="15905" y="15730"/>
                </a:lnTo>
                <a:lnTo>
                  <a:pt x="15929" y="15680"/>
                </a:lnTo>
                <a:lnTo>
                  <a:pt x="15997" y="15653"/>
                </a:lnTo>
                <a:lnTo>
                  <a:pt x="16029" y="15525"/>
                </a:lnTo>
                <a:lnTo>
                  <a:pt x="16081" y="15446"/>
                </a:lnTo>
                <a:lnTo>
                  <a:pt x="16093" y="15392"/>
                </a:lnTo>
                <a:lnTo>
                  <a:pt x="16125" y="15276"/>
                </a:lnTo>
                <a:lnTo>
                  <a:pt x="16116" y="15244"/>
                </a:lnTo>
                <a:lnTo>
                  <a:pt x="16059" y="15252"/>
                </a:lnTo>
                <a:lnTo>
                  <a:pt x="16007" y="15222"/>
                </a:lnTo>
                <a:lnTo>
                  <a:pt x="15919" y="15170"/>
                </a:lnTo>
                <a:lnTo>
                  <a:pt x="15825" y="15187"/>
                </a:lnTo>
                <a:lnTo>
                  <a:pt x="15713" y="15220"/>
                </a:lnTo>
                <a:lnTo>
                  <a:pt x="15617" y="15203"/>
                </a:lnTo>
                <a:lnTo>
                  <a:pt x="15524" y="15131"/>
                </a:lnTo>
                <a:lnTo>
                  <a:pt x="15473" y="15018"/>
                </a:lnTo>
                <a:lnTo>
                  <a:pt x="15485" y="14981"/>
                </a:lnTo>
                <a:lnTo>
                  <a:pt x="15483" y="14911"/>
                </a:lnTo>
                <a:lnTo>
                  <a:pt x="15462" y="14906"/>
                </a:lnTo>
                <a:lnTo>
                  <a:pt x="15431" y="14978"/>
                </a:lnTo>
                <a:lnTo>
                  <a:pt x="15363" y="15116"/>
                </a:lnTo>
                <a:lnTo>
                  <a:pt x="15276" y="15264"/>
                </a:lnTo>
                <a:lnTo>
                  <a:pt x="15195" y="15412"/>
                </a:lnTo>
                <a:lnTo>
                  <a:pt x="15103" y="15446"/>
                </a:lnTo>
                <a:lnTo>
                  <a:pt x="14974" y="15493"/>
                </a:lnTo>
                <a:lnTo>
                  <a:pt x="14859" y="15564"/>
                </a:lnTo>
                <a:lnTo>
                  <a:pt x="14846" y="15523"/>
                </a:lnTo>
                <a:lnTo>
                  <a:pt x="14819" y="15542"/>
                </a:lnTo>
                <a:lnTo>
                  <a:pt x="14777" y="15493"/>
                </a:lnTo>
                <a:lnTo>
                  <a:pt x="14792" y="15389"/>
                </a:lnTo>
                <a:lnTo>
                  <a:pt x="14770" y="15298"/>
                </a:lnTo>
                <a:lnTo>
                  <a:pt x="14713" y="15266"/>
                </a:lnTo>
                <a:lnTo>
                  <a:pt x="14675" y="15298"/>
                </a:lnTo>
                <a:lnTo>
                  <a:pt x="14650" y="15395"/>
                </a:lnTo>
                <a:lnTo>
                  <a:pt x="14683" y="15506"/>
                </a:lnTo>
                <a:lnTo>
                  <a:pt x="14653" y="15476"/>
                </a:lnTo>
                <a:lnTo>
                  <a:pt x="14621" y="15432"/>
                </a:lnTo>
                <a:lnTo>
                  <a:pt x="14568" y="15404"/>
                </a:lnTo>
                <a:lnTo>
                  <a:pt x="14538" y="15358"/>
                </a:lnTo>
                <a:lnTo>
                  <a:pt x="14543" y="15299"/>
                </a:lnTo>
                <a:lnTo>
                  <a:pt x="14519" y="15237"/>
                </a:lnTo>
                <a:lnTo>
                  <a:pt x="14402" y="15207"/>
                </a:lnTo>
                <a:lnTo>
                  <a:pt x="14363" y="15160"/>
                </a:lnTo>
                <a:lnTo>
                  <a:pt x="14281" y="15148"/>
                </a:lnTo>
                <a:lnTo>
                  <a:pt x="14193" y="15028"/>
                </a:lnTo>
                <a:lnTo>
                  <a:pt x="14119" y="14921"/>
                </a:lnTo>
                <a:lnTo>
                  <a:pt x="14126" y="14880"/>
                </a:lnTo>
                <a:lnTo>
                  <a:pt x="14079" y="14816"/>
                </a:lnTo>
                <a:lnTo>
                  <a:pt x="14169" y="14796"/>
                </a:lnTo>
                <a:lnTo>
                  <a:pt x="14213" y="14714"/>
                </a:lnTo>
                <a:lnTo>
                  <a:pt x="14320" y="14736"/>
                </a:lnTo>
                <a:lnTo>
                  <a:pt x="14394" y="14682"/>
                </a:lnTo>
                <a:lnTo>
                  <a:pt x="14553" y="14858"/>
                </a:lnTo>
                <a:lnTo>
                  <a:pt x="14687" y="14975"/>
                </a:lnTo>
                <a:lnTo>
                  <a:pt x="14842" y="14964"/>
                </a:lnTo>
                <a:lnTo>
                  <a:pt x="15021" y="15025"/>
                </a:lnTo>
                <a:lnTo>
                  <a:pt x="15216" y="15001"/>
                </a:lnTo>
                <a:lnTo>
                  <a:pt x="15344" y="14860"/>
                </a:lnTo>
                <a:lnTo>
                  <a:pt x="15450" y="14781"/>
                </a:lnTo>
                <a:lnTo>
                  <a:pt x="15525" y="14776"/>
                </a:lnTo>
                <a:lnTo>
                  <a:pt x="15639" y="14936"/>
                </a:lnTo>
                <a:lnTo>
                  <a:pt x="15806" y="14875"/>
                </a:lnTo>
                <a:lnTo>
                  <a:pt x="15972" y="14830"/>
                </a:lnTo>
                <a:lnTo>
                  <a:pt x="16250" y="14730"/>
                </a:lnTo>
                <a:lnTo>
                  <a:pt x="16439" y="14598"/>
                </a:lnTo>
                <a:lnTo>
                  <a:pt x="16659" y="14459"/>
                </a:lnTo>
                <a:lnTo>
                  <a:pt x="16893" y="14271"/>
                </a:lnTo>
                <a:lnTo>
                  <a:pt x="17032" y="14315"/>
                </a:lnTo>
                <a:lnTo>
                  <a:pt x="17105" y="14392"/>
                </a:lnTo>
                <a:lnTo>
                  <a:pt x="17213" y="14362"/>
                </a:lnTo>
                <a:lnTo>
                  <a:pt x="17405" y="14372"/>
                </a:lnTo>
                <a:lnTo>
                  <a:pt x="17460" y="14401"/>
                </a:lnTo>
                <a:lnTo>
                  <a:pt x="17417" y="14498"/>
                </a:lnTo>
                <a:lnTo>
                  <a:pt x="17639" y="14542"/>
                </a:lnTo>
                <a:lnTo>
                  <a:pt x="17733" y="14488"/>
                </a:lnTo>
                <a:lnTo>
                  <a:pt x="17886" y="14257"/>
                </a:lnTo>
                <a:lnTo>
                  <a:pt x="17952" y="14367"/>
                </a:lnTo>
                <a:lnTo>
                  <a:pt x="18008" y="14534"/>
                </a:lnTo>
                <a:lnTo>
                  <a:pt x="18098" y="14675"/>
                </a:lnTo>
                <a:lnTo>
                  <a:pt x="18225" y="14889"/>
                </a:lnTo>
                <a:lnTo>
                  <a:pt x="18386" y="14970"/>
                </a:lnTo>
                <a:lnTo>
                  <a:pt x="18430" y="15032"/>
                </a:lnTo>
                <a:lnTo>
                  <a:pt x="18498" y="15163"/>
                </a:lnTo>
                <a:lnTo>
                  <a:pt x="18592" y="15225"/>
                </a:lnTo>
                <a:lnTo>
                  <a:pt x="18647" y="15246"/>
                </a:lnTo>
                <a:lnTo>
                  <a:pt x="18721" y="15326"/>
                </a:lnTo>
                <a:lnTo>
                  <a:pt x="18808" y="15444"/>
                </a:lnTo>
                <a:lnTo>
                  <a:pt x="18940" y="15446"/>
                </a:lnTo>
                <a:lnTo>
                  <a:pt x="18982" y="15365"/>
                </a:lnTo>
                <a:lnTo>
                  <a:pt x="19005" y="15242"/>
                </a:lnTo>
                <a:lnTo>
                  <a:pt x="19103" y="15099"/>
                </a:lnTo>
                <a:lnTo>
                  <a:pt x="19061" y="15096"/>
                </a:lnTo>
                <a:lnTo>
                  <a:pt x="19092" y="14949"/>
                </a:lnTo>
                <a:lnTo>
                  <a:pt x="19149" y="14880"/>
                </a:lnTo>
                <a:lnTo>
                  <a:pt x="19101" y="14672"/>
                </a:lnTo>
                <a:lnTo>
                  <a:pt x="19118" y="14503"/>
                </a:lnTo>
                <a:lnTo>
                  <a:pt x="19082" y="14406"/>
                </a:lnTo>
                <a:lnTo>
                  <a:pt x="19012" y="14266"/>
                </a:lnTo>
                <a:lnTo>
                  <a:pt x="19014" y="14133"/>
                </a:lnTo>
                <a:lnTo>
                  <a:pt x="19062" y="14069"/>
                </a:lnTo>
                <a:lnTo>
                  <a:pt x="19141" y="13916"/>
                </a:lnTo>
                <a:lnTo>
                  <a:pt x="19181" y="13825"/>
                </a:lnTo>
                <a:lnTo>
                  <a:pt x="19161" y="13766"/>
                </a:lnTo>
                <a:lnTo>
                  <a:pt x="19231" y="13561"/>
                </a:lnTo>
                <a:lnTo>
                  <a:pt x="19275" y="13389"/>
                </a:lnTo>
                <a:lnTo>
                  <a:pt x="19322" y="13101"/>
                </a:lnTo>
                <a:lnTo>
                  <a:pt x="19417" y="12837"/>
                </a:lnTo>
                <a:lnTo>
                  <a:pt x="19431" y="12695"/>
                </a:lnTo>
                <a:lnTo>
                  <a:pt x="19382" y="12606"/>
                </a:lnTo>
                <a:lnTo>
                  <a:pt x="19474" y="12426"/>
                </a:lnTo>
                <a:lnTo>
                  <a:pt x="19531" y="12342"/>
                </a:lnTo>
                <a:lnTo>
                  <a:pt x="19521" y="12278"/>
                </a:lnTo>
                <a:lnTo>
                  <a:pt x="19558" y="12241"/>
                </a:lnTo>
                <a:lnTo>
                  <a:pt x="19588" y="12217"/>
                </a:lnTo>
                <a:lnTo>
                  <a:pt x="19588" y="12177"/>
                </a:lnTo>
                <a:lnTo>
                  <a:pt x="19633" y="12148"/>
                </a:lnTo>
                <a:lnTo>
                  <a:pt x="19623" y="12039"/>
                </a:lnTo>
                <a:lnTo>
                  <a:pt x="19590" y="11999"/>
                </a:lnTo>
                <a:lnTo>
                  <a:pt x="19662" y="11886"/>
                </a:lnTo>
                <a:lnTo>
                  <a:pt x="19730" y="11904"/>
                </a:lnTo>
                <a:lnTo>
                  <a:pt x="19774" y="11940"/>
                </a:lnTo>
                <a:lnTo>
                  <a:pt x="19811" y="11995"/>
                </a:lnTo>
                <a:lnTo>
                  <a:pt x="19863" y="12022"/>
                </a:lnTo>
                <a:lnTo>
                  <a:pt x="19961" y="12027"/>
                </a:lnTo>
                <a:lnTo>
                  <a:pt x="20010" y="11967"/>
                </a:lnTo>
                <a:lnTo>
                  <a:pt x="20022" y="12025"/>
                </a:lnTo>
                <a:lnTo>
                  <a:pt x="20140" y="12059"/>
                </a:lnTo>
                <a:lnTo>
                  <a:pt x="20202" y="12143"/>
                </a:lnTo>
                <a:lnTo>
                  <a:pt x="20239" y="12339"/>
                </a:lnTo>
                <a:lnTo>
                  <a:pt x="20293" y="12281"/>
                </a:lnTo>
                <a:lnTo>
                  <a:pt x="20335" y="12216"/>
                </a:lnTo>
                <a:lnTo>
                  <a:pt x="20375" y="11975"/>
                </a:lnTo>
                <a:lnTo>
                  <a:pt x="20390" y="11825"/>
                </a:lnTo>
                <a:lnTo>
                  <a:pt x="20457" y="11860"/>
                </a:lnTo>
                <a:lnTo>
                  <a:pt x="20527" y="11983"/>
                </a:lnTo>
                <a:lnTo>
                  <a:pt x="20597" y="12076"/>
                </a:lnTo>
                <a:lnTo>
                  <a:pt x="20643" y="12079"/>
                </a:lnTo>
                <a:lnTo>
                  <a:pt x="20679" y="12216"/>
                </a:lnTo>
                <a:lnTo>
                  <a:pt x="20720" y="12236"/>
                </a:lnTo>
                <a:lnTo>
                  <a:pt x="20728" y="12367"/>
                </a:lnTo>
                <a:lnTo>
                  <a:pt x="20758" y="12438"/>
                </a:lnTo>
                <a:lnTo>
                  <a:pt x="20768" y="12589"/>
                </a:lnTo>
                <a:lnTo>
                  <a:pt x="20778" y="12675"/>
                </a:lnTo>
                <a:lnTo>
                  <a:pt x="20803" y="12711"/>
                </a:lnTo>
                <a:lnTo>
                  <a:pt x="20798" y="12621"/>
                </a:lnTo>
                <a:lnTo>
                  <a:pt x="20838" y="12604"/>
                </a:lnTo>
                <a:lnTo>
                  <a:pt x="20880" y="12589"/>
                </a:lnTo>
                <a:lnTo>
                  <a:pt x="20902" y="12621"/>
                </a:lnTo>
                <a:lnTo>
                  <a:pt x="20931" y="12606"/>
                </a:lnTo>
                <a:lnTo>
                  <a:pt x="20951" y="12621"/>
                </a:lnTo>
                <a:lnTo>
                  <a:pt x="20957" y="12717"/>
                </a:lnTo>
                <a:lnTo>
                  <a:pt x="20986" y="12724"/>
                </a:lnTo>
                <a:lnTo>
                  <a:pt x="21004" y="12795"/>
                </a:lnTo>
                <a:lnTo>
                  <a:pt x="21041" y="12783"/>
                </a:lnTo>
                <a:lnTo>
                  <a:pt x="21051" y="12822"/>
                </a:lnTo>
                <a:lnTo>
                  <a:pt x="21115" y="12732"/>
                </a:lnTo>
                <a:lnTo>
                  <a:pt x="21162" y="12670"/>
                </a:lnTo>
                <a:lnTo>
                  <a:pt x="21190" y="12557"/>
                </a:lnTo>
                <a:lnTo>
                  <a:pt x="21190" y="12519"/>
                </a:lnTo>
                <a:lnTo>
                  <a:pt x="21168" y="12482"/>
                </a:lnTo>
                <a:lnTo>
                  <a:pt x="21150" y="12503"/>
                </a:lnTo>
                <a:lnTo>
                  <a:pt x="21141" y="12451"/>
                </a:lnTo>
                <a:lnTo>
                  <a:pt x="21133" y="12428"/>
                </a:lnTo>
                <a:lnTo>
                  <a:pt x="21133" y="12362"/>
                </a:lnTo>
                <a:lnTo>
                  <a:pt x="21120" y="12296"/>
                </a:lnTo>
                <a:lnTo>
                  <a:pt x="21091" y="12286"/>
                </a:lnTo>
                <a:lnTo>
                  <a:pt x="21053" y="12307"/>
                </a:lnTo>
                <a:lnTo>
                  <a:pt x="21039" y="12330"/>
                </a:lnTo>
                <a:lnTo>
                  <a:pt x="21004" y="12349"/>
                </a:lnTo>
                <a:lnTo>
                  <a:pt x="20971" y="12426"/>
                </a:lnTo>
                <a:lnTo>
                  <a:pt x="20931" y="12443"/>
                </a:lnTo>
                <a:lnTo>
                  <a:pt x="20899" y="12372"/>
                </a:lnTo>
                <a:lnTo>
                  <a:pt x="20853" y="12328"/>
                </a:lnTo>
                <a:lnTo>
                  <a:pt x="20817" y="12419"/>
                </a:lnTo>
                <a:lnTo>
                  <a:pt x="20790" y="12347"/>
                </a:lnTo>
                <a:lnTo>
                  <a:pt x="20780" y="12200"/>
                </a:lnTo>
                <a:lnTo>
                  <a:pt x="20758" y="11956"/>
                </a:lnTo>
                <a:lnTo>
                  <a:pt x="20718" y="11820"/>
                </a:lnTo>
                <a:lnTo>
                  <a:pt x="20763" y="11692"/>
                </a:lnTo>
                <a:lnTo>
                  <a:pt x="20788" y="11803"/>
                </a:lnTo>
                <a:lnTo>
                  <a:pt x="20830" y="11677"/>
                </a:lnTo>
                <a:lnTo>
                  <a:pt x="20889" y="11598"/>
                </a:lnTo>
                <a:lnTo>
                  <a:pt x="20949" y="11642"/>
                </a:lnTo>
                <a:lnTo>
                  <a:pt x="20984" y="11640"/>
                </a:lnTo>
                <a:lnTo>
                  <a:pt x="21024" y="11532"/>
                </a:lnTo>
                <a:lnTo>
                  <a:pt x="21071" y="11485"/>
                </a:lnTo>
                <a:lnTo>
                  <a:pt x="21081" y="11603"/>
                </a:lnTo>
                <a:lnTo>
                  <a:pt x="21113" y="11620"/>
                </a:lnTo>
                <a:lnTo>
                  <a:pt x="21131" y="11332"/>
                </a:lnTo>
                <a:lnTo>
                  <a:pt x="21131" y="11118"/>
                </a:lnTo>
                <a:lnTo>
                  <a:pt x="21143" y="10876"/>
                </a:lnTo>
                <a:lnTo>
                  <a:pt x="21141" y="10680"/>
                </a:lnTo>
                <a:lnTo>
                  <a:pt x="21074" y="10468"/>
                </a:lnTo>
                <a:lnTo>
                  <a:pt x="20979" y="10334"/>
                </a:lnTo>
                <a:lnTo>
                  <a:pt x="20924" y="10335"/>
                </a:lnTo>
                <a:lnTo>
                  <a:pt x="20865" y="10399"/>
                </a:lnTo>
                <a:lnTo>
                  <a:pt x="20765" y="10391"/>
                </a:lnTo>
                <a:lnTo>
                  <a:pt x="20678" y="10384"/>
                </a:lnTo>
                <a:lnTo>
                  <a:pt x="20644" y="10276"/>
                </a:lnTo>
                <a:lnTo>
                  <a:pt x="20611" y="10053"/>
                </a:lnTo>
                <a:lnTo>
                  <a:pt x="20594" y="9772"/>
                </a:lnTo>
                <a:lnTo>
                  <a:pt x="20594" y="9686"/>
                </a:lnTo>
                <a:lnTo>
                  <a:pt x="20648" y="9531"/>
                </a:lnTo>
                <a:lnTo>
                  <a:pt x="20669" y="9605"/>
                </a:lnTo>
                <a:lnTo>
                  <a:pt x="20721" y="9645"/>
                </a:lnTo>
                <a:lnTo>
                  <a:pt x="20730" y="9559"/>
                </a:lnTo>
                <a:lnTo>
                  <a:pt x="20666" y="9400"/>
                </a:lnTo>
                <a:lnTo>
                  <a:pt x="20674" y="9233"/>
                </a:lnTo>
                <a:lnTo>
                  <a:pt x="20659" y="8982"/>
                </a:lnTo>
                <a:lnTo>
                  <a:pt x="20629" y="8849"/>
                </a:lnTo>
                <a:lnTo>
                  <a:pt x="20656" y="8834"/>
                </a:lnTo>
                <a:lnTo>
                  <a:pt x="20629" y="8703"/>
                </a:lnTo>
                <a:lnTo>
                  <a:pt x="20626" y="8531"/>
                </a:lnTo>
                <a:lnTo>
                  <a:pt x="20609" y="8450"/>
                </a:lnTo>
                <a:lnTo>
                  <a:pt x="20666" y="8575"/>
                </a:lnTo>
                <a:lnTo>
                  <a:pt x="20658" y="8422"/>
                </a:lnTo>
                <a:lnTo>
                  <a:pt x="20621" y="8300"/>
                </a:lnTo>
                <a:lnTo>
                  <a:pt x="20661" y="8214"/>
                </a:lnTo>
                <a:lnTo>
                  <a:pt x="20708" y="8189"/>
                </a:lnTo>
                <a:lnTo>
                  <a:pt x="20843" y="8374"/>
                </a:lnTo>
                <a:lnTo>
                  <a:pt x="20894" y="8485"/>
                </a:lnTo>
                <a:lnTo>
                  <a:pt x="20989" y="8603"/>
                </a:lnTo>
                <a:lnTo>
                  <a:pt x="20999" y="8701"/>
                </a:lnTo>
                <a:lnTo>
                  <a:pt x="21018" y="8767"/>
                </a:lnTo>
                <a:lnTo>
                  <a:pt x="21034" y="8760"/>
                </a:lnTo>
                <a:lnTo>
                  <a:pt x="21039" y="8713"/>
                </a:lnTo>
                <a:lnTo>
                  <a:pt x="21081" y="8773"/>
                </a:lnTo>
                <a:lnTo>
                  <a:pt x="21056" y="8672"/>
                </a:lnTo>
                <a:lnTo>
                  <a:pt x="21063" y="8686"/>
                </a:lnTo>
                <a:lnTo>
                  <a:pt x="21083" y="8708"/>
                </a:lnTo>
                <a:lnTo>
                  <a:pt x="21105" y="8693"/>
                </a:lnTo>
                <a:lnTo>
                  <a:pt x="21096" y="8666"/>
                </a:lnTo>
                <a:lnTo>
                  <a:pt x="21098" y="8666"/>
                </a:lnTo>
                <a:lnTo>
                  <a:pt x="21140" y="8778"/>
                </a:lnTo>
                <a:lnTo>
                  <a:pt x="21145" y="8782"/>
                </a:lnTo>
                <a:lnTo>
                  <a:pt x="21148" y="8824"/>
                </a:lnTo>
                <a:lnTo>
                  <a:pt x="21175" y="8824"/>
                </a:lnTo>
                <a:lnTo>
                  <a:pt x="21188" y="8812"/>
                </a:lnTo>
                <a:lnTo>
                  <a:pt x="21150" y="8684"/>
                </a:lnTo>
                <a:lnTo>
                  <a:pt x="21140" y="8699"/>
                </a:lnTo>
                <a:lnTo>
                  <a:pt x="21141" y="8718"/>
                </a:lnTo>
                <a:lnTo>
                  <a:pt x="21130" y="8676"/>
                </a:lnTo>
                <a:lnTo>
                  <a:pt x="21111" y="8536"/>
                </a:lnTo>
                <a:lnTo>
                  <a:pt x="21126" y="8501"/>
                </a:lnTo>
                <a:lnTo>
                  <a:pt x="21106" y="8427"/>
                </a:lnTo>
                <a:lnTo>
                  <a:pt x="21121" y="8423"/>
                </a:lnTo>
                <a:lnTo>
                  <a:pt x="21125" y="8358"/>
                </a:lnTo>
                <a:lnTo>
                  <a:pt x="21105" y="8295"/>
                </a:lnTo>
                <a:lnTo>
                  <a:pt x="21101" y="8319"/>
                </a:lnTo>
                <a:lnTo>
                  <a:pt x="21076" y="8251"/>
                </a:lnTo>
                <a:lnTo>
                  <a:pt x="21076" y="8381"/>
                </a:lnTo>
                <a:lnTo>
                  <a:pt x="21090" y="8459"/>
                </a:lnTo>
                <a:lnTo>
                  <a:pt x="21093" y="8526"/>
                </a:lnTo>
                <a:lnTo>
                  <a:pt x="21091" y="8524"/>
                </a:lnTo>
                <a:lnTo>
                  <a:pt x="21074" y="8450"/>
                </a:lnTo>
                <a:lnTo>
                  <a:pt x="20991" y="8257"/>
                </a:lnTo>
                <a:lnTo>
                  <a:pt x="20989" y="8257"/>
                </a:lnTo>
                <a:lnTo>
                  <a:pt x="20941" y="8135"/>
                </a:lnTo>
                <a:lnTo>
                  <a:pt x="20907" y="8115"/>
                </a:lnTo>
                <a:lnTo>
                  <a:pt x="20880" y="8051"/>
                </a:lnTo>
                <a:lnTo>
                  <a:pt x="20867" y="8039"/>
                </a:lnTo>
                <a:lnTo>
                  <a:pt x="20887" y="8110"/>
                </a:lnTo>
                <a:lnTo>
                  <a:pt x="20880" y="8172"/>
                </a:lnTo>
                <a:lnTo>
                  <a:pt x="20887" y="8260"/>
                </a:lnTo>
                <a:lnTo>
                  <a:pt x="20937" y="8384"/>
                </a:lnTo>
                <a:lnTo>
                  <a:pt x="20890" y="8322"/>
                </a:lnTo>
                <a:lnTo>
                  <a:pt x="20848" y="8085"/>
                </a:lnTo>
                <a:lnTo>
                  <a:pt x="20780" y="7853"/>
                </a:lnTo>
                <a:lnTo>
                  <a:pt x="20721" y="7726"/>
                </a:lnTo>
                <a:lnTo>
                  <a:pt x="20659" y="7642"/>
                </a:lnTo>
                <a:lnTo>
                  <a:pt x="20604" y="7575"/>
                </a:lnTo>
                <a:lnTo>
                  <a:pt x="20524" y="7445"/>
                </a:lnTo>
                <a:lnTo>
                  <a:pt x="20381" y="7279"/>
                </a:lnTo>
                <a:lnTo>
                  <a:pt x="20221" y="7088"/>
                </a:lnTo>
                <a:lnTo>
                  <a:pt x="20154" y="7053"/>
                </a:lnTo>
                <a:lnTo>
                  <a:pt x="20099" y="7034"/>
                </a:lnTo>
                <a:lnTo>
                  <a:pt x="20075" y="7080"/>
                </a:lnTo>
                <a:lnTo>
                  <a:pt x="20025" y="7034"/>
                </a:lnTo>
                <a:lnTo>
                  <a:pt x="20011" y="7018"/>
                </a:lnTo>
                <a:lnTo>
                  <a:pt x="20010" y="7021"/>
                </a:lnTo>
                <a:lnTo>
                  <a:pt x="19913" y="6930"/>
                </a:lnTo>
                <a:lnTo>
                  <a:pt x="19901" y="6940"/>
                </a:lnTo>
                <a:lnTo>
                  <a:pt x="19837" y="6883"/>
                </a:lnTo>
                <a:lnTo>
                  <a:pt x="19770" y="6907"/>
                </a:lnTo>
                <a:lnTo>
                  <a:pt x="19685" y="6907"/>
                </a:lnTo>
                <a:lnTo>
                  <a:pt x="19586" y="6875"/>
                </a:lnTo>
                <a:lnTo>
                  <a:pt x="19536" y="6964"/>
                </a:lnTo>
                <a:lnTo>
                  <a:pt x="19457" y="6841"/>
                </a:lnTo>
                <a:lnTo>
                  <a:pt x="19395" y="6679"/>
                </a:lnTo>
                <a:lnTo>
                  <a:pt x="19330" y="6578"/>
                </a:lnTo>
                <a:lnTo>
                  <a:pt x="19282" y="6381"/>
                </a:lnTo>
                <a:lnTo>
                  <a:pt x="19226" y="6361"/>
                </a:lnTo>
                <a:lnTo>
                  <a:pt x="19231" y="6439"/>
                </a:lnTo>
                <a:lnTo>
                  <a:pt x="19196" y="6516"/>
                </a:lnTo>
                <a:lnTo>
                  <a:pt x="19287" y="6710"/>
                </a:lnTo>
                <a:lnTo>
                  <a:pt x="19258" y="6782"/>
                </a:lnTo>
                <a:lnTo>
                  <a:pt x="19208" y="6750"/>
                </a:lnTo>
                <a:lnTo>
                  <a:pt x="19193" y="6836"/>
                </a:lnTo>
                <a:lnTo>
                  <a:pt x="19116" y="6843"/>
                </a:lnTo>
                <a:lnTo>
                  <a:pt x="19059" y="6743"/>
                </a:lnTo>
                <a:lnTo>
                  <a:pt x="19051" y="6622"/>
                </a:lnTo>
                <a:lnTo>
                  <a:pt x="18970" y="6499"/>
                </a:lnTo>
                <a:lnTo>
                  <a:pt x="18877" y="6312"/>
                </a:lnTo>
                <a:lnTo>
                  <a:pt x="18825" y="6186"/>
                </a:lnTo>
                <a:lnTo>
                  <a:pt x="18882" y="6163"/>
                </a:lnTo>
                <a:lnTo>
                  <a:pt x="18972" y="6306"/>
                </a:lnTo>
                <a:lnTo>
                  <a:pt x="19015" y="6309"/>
                </a:lnTo>
                <a:lnTo>
                  <a:pt x="19076" y="6408"/>
                </a:lnTo>
                <a:lnTo>
                  <a:pt x="19032" y="6258"/>
                </a:lnTo>
                <a:lnTo>
                  <a:pt x="18967" y="6137"/>
                </a:lnTo>
                <a:lnTo>
                  <a:pt x="18908" y="5952"/>
                </a:lnTo>
                <a:lnTo>
                  <a:pt x="18932" y="5915"/>
                </a:lnTo>
                <a:lnTo>
                  <a:pt x="18932" y="5903"/>
                </a:lnTo>
                <a:lnTo>
                  <a:pt x="18959" y="5903"/>
                </a:lnTo>
                <a:lnTo>
                  <a:pt x="18955" y="5878"/>
                </a:lnTo>
                <a:lnTo>
                  <a:pt x="18933" y="5873"/>
                </a:lnTo>
                <a:lnTo>
                  <a:pt x="18933" y="5854"/>
                </a:lnTo>
                <a:lnTo>
                  <a:pt x="18950" y="5858"/>
                </a:lnTo>
                <a:lnTo>
                  <a:pt x="19019" y="5925"/>
                </a:lnTo>
                <a:lnTo>
                  <a:pt x="19037" y="5927"/>
                </a:lnTo>
                <a:lnTo>
                  <a:pt x="19044" y="5942"/>
                </a:lnTo>
                <a:lnTo>
                  <a:pt x="19017" y="5934"/>
                </a:lnTo>
                <a:lnTo>
                  <a:pt x="19029" y="5982"/>
                </a:lnTo>
                <a:lnTo>
                  <a:pt x="19061" y="6028"/>
                </a:lnTo>
                <a:lnTo>
                  <a:pt x="19116" y="6035"/>
                </a:lnTo>
                <a:lnTo>
                  <a:pt x="19176" y="6013"/>
                </a:lnTo>
                <a:lnTo>
                  <a:pt x="19211" y="5952"/>
                </a:lnTo>
                <a:lnTo>
                  <a:pt x="19198" y="5924"/>
                </a:lnTo>
                <a:lnTo>
                  <a:pt x="19181" y="5945"/>
                </a:lnTo>
                <a:lnTo>
                  <a:pt x="19143" y="5934"/>
                </a:lnTo>
                <a:lnTo>
                  <a:pt x="19124" y="5939"/>
                </a:lnTo>
                <a:lnTo>
                  <a:pt x="19111" y="5924"/>
                </a:lnTo>
                <a:lnTo>
                  <a:pt x="19121" y="5878"/>
                </a:lnTo>
                <a:lnTo>
                  <a:pt x="19200" y="5854"/>
                </a:lnTo>
                <a:lnTo>
                  <a:pt x="19236" y="5957"/>
                </a:lnTo>
                <a:lnTo>
                  <a:pt x="19339" y="5977"/>
                </a:lnTo>
                <a:lnTo>
                  <a:pt x="19384" y="6019"/>
                </a:lnTo>
                <a:lnTo>
                  <a:pt x="19372" y="6046"/>
                </a:lnTo>
                <a:lnTo>
                  <a:pt x="19404" y="6115"/>
                </a:lnTo>
                <a:lnTo>
                  <a:pt x="19431" y="6072"/>
                </a:lnTo>
                <a:lnTo>
                  <a:pt x="19444" y="6065"/>
                </a:lnTo>
                <a:lnTo>
                  <a:pt x="19476" y="6082"/>
                </a:lnTo>
                <a:lnTo>
                  <a:pt x="19471" y="6062"/>
                </a:lnTo>
                <a:lnTo>
                  <a:pt x="19513" y="6078"/>
                </a:lnTo>
                <a:lnTo>
                  <a:pt x="19576" y="6102"/>
                </a:lnTo>
                <a:lnTo>
                  <a:pt x="19653" y="6161"/>
                </a:lnTo>
                <a:lnTo>
                  <a:pt x="19626" y="6099"/>
                </a:lnTo>
                <a:lnTo>
                  <a:pt x="19568" y="6062"/>
                </a:lnTo>
                <a:lnTo>
                  <a:pt x="19531" y="6043"/>
                </a:lnTo>
                <a:lnTo>
                  <a:pt x="19484" y="6018"/>
                </a:lnTo>
                <a:lnTo>
                  <a:pt x="19459" y="6016"/>
                </a:lnTo>
                <a:lnTo>
                  <a:pt x="19444" y="5962"/>
                </a:lnTo>
                <a:lnTo>
                  <a:pt x="19377" y="5834"/>
                </a:lnTo>
                <a:lnTo>
                  <a:pt x="19330" y="5708"/>
                </a:lnTo>
                <a:lnTo>
                  <a:pt x="19260" y="5624"/>
                </a:lnTo>
                <a:lnTo>
                  <a:pt x="19136" y="5548"/>
                </a:lnTo>
                <a:lnTo>
                  <a:pt x="19072" y="5535"/>
                </a:lnTo>
                <a:lnTo>
                  <a:pt x="18967" y="5560"/>
                </a:lnTo>
                <a:lnTo>
                  <a:pt x="18932" y="5599"/>
                </a:lnTo>
                <a:lnTo>
                  <a:pt x="18923" y="5634"/>
                </a:lnTo>
                <a:lnTo>
                  <a:pt x="18908" y="5614"/>
                </a:lnTo>
                <a:lnTo>
                  <a:pt x="18856" y="5582"/>
                </a:lnTo>
                <a:lnTo>
                  <a:pt x="18813" y="5514"/>
                </a:lnTo>
                <a:lnTo>
                  <a:pt x="18776" y="5427"/>
                </a:lnTo>
                <a:lnTo>
                  <a:pt x="18729" y="5366"/>
                </a:lnTo>
                <a:lnTo>
                  <a:pt x="18704" y="5334"/>
                </a:lnTo>
                <a:lnTo>
                  <a:pt x="18661" y="5262"/>
                </a:lnTo>
                <a:lnTo>
                  <a:pt x="18577" y="5225"/>
                </a:lnTo>
                <a:lnTo>
                  <a:pt x="18527" y="5171"/>
                </a:lnTo>
                <a:lnTo>
                  <a:pt x="18471" y="5104"/>
                </a:lnTo>
                <a:lnTo>
                  <a:pt x="18466" y="5065"/>
                </a:lnTo>
                <a:lnTo>
                  <a:pt x="18420" y="5030"/>
                </a:lnTo>
                <a:lnTo>
                  <a:pt x="18284" y="4845"/>
                </a:lnTo>
                <a:lnTo>
                  <a:pt x="18321" y="4801"/>
                </a:lnTo>
                <a:lnTo>
                  <a:pt x="18294" y="4732"/>
                </a:lnTo>
                <a:lnTo>
                  <a:pt x="18170" y="4562"/>
                </a:lnTo>
                <a:lnTo>
                  <a:pt x="18070" y="4467"/>
                </a:lnTo>
                <a:lnTo>
                  <a:pt x="17869" y="4279"/>
                </a:lnTo>
                <a:lnTo>
                  <a:pt x="17661" y="4100"/>
                </a:lnTo>
                <a:lnTo>
                  <a:pt x="17557" y="4045"/>
                </a:lnTo>
                <a:lnTo>
                  <a:pt x="17301" y="3858"/>
                </a:lnTo>
                <a:lnTo>
                  <a:pt x="17072" y="3777"/>
                </a:lnTo>
                <a:lnTo>
                  <a:pt x="16910" y="3745"/>
                </a:lnTo>
                <a:lnTo>
                  <a:pt x="16739" y="3659"/>
                </a:lnTo>
                <a:lnTo>
                  <a:pt x="16625" y="3649"/>
                </a:lnTo>
                <a:lnTo>
                  <a:pt x="16538" y="3755"/>
                </a:lnTo>
                <a:lnTo>
                  <a:pt x="16575" y="3845"/>
                </a:lnTo>
                <a:lnTo>
                  <a:pt x="16670" y="3909"/>
                </a:lnTo>
                <a:lnTo>
                  <a:pt x="16677" y="3986"/>
                </a:lnTo>
                <a:lnTo>
                  <a:pt x="16607" y="4015"/>
                </a:lnTo>
                <a:lnTo>
                  <a:pt x="16643" y="4146"/>
                </a:lnTo>
                <a:lnTo>
                  <a:pt x="16163" y="3794"/>
                </a:lnTo>
                <a:lnTo>
                  <a:pt x="15751" y="3543"/>
                </a:lnTo>
                <a:lnTo>
                  <a:pt x="15567" y="3313"/>
                </a:lnTo>
                <a:lnTo>
                  <a:pt x="15445" y="3102"/>
                </a:lnTo>
                <a:lnTo>
                  <a:pt x="15314" y="3028"/>
                </a:lnTo>
                <a:lnTo>
                  <a:pt x="15254" y="2924"/>
                </a:lnTo>
                <a:lnTo>
                  <a:pt x="15353" y="2914"/>
                </a:lnTo>
                <a:lnTo>
                  <a:pt x="15254" y="2816"/>
                </a:lnTo>
                <a:lnTo>
                  <a:pt x="15092" y="2680"/>
                </a:lnTo>
                <a:lnTo>
                  <a:pt x="15062" y="2747"/>
                </a:lnTo>
                <a:lnTo>
                  <a:pt x="14705" y="2650"/>
                </a:lnTo>
                <a:lnTo>
                  <a:pt x="14511" y="2520"/>
                </a:lnTo>
                <a:lnTo>
                  <a:pt x="14610" y="2427"/>
                </a:lnTo>
                <a:lnTo>
                  <a:pt x="14320" y="2338"/>
                </a:lnTo>
                <a:lnTo>
                  <a:pt x="14188" y="2347"/>
                </a:lnTo>
                <a:lnTo>
                  <a:pt x="14101" y="2291"/>
                </a:lnTo>
                <a:lnTo>
                  <a:pt x="14312" y="2262"/>
                </a:lnTo>
                <a:lnTo>
                  <a:pt x="14521" y="2323"/>
                </a:lnTo>
                <a:lnTo>
                  <a:pt x="14752" y="2380"/>
                </a:lnTo>
                <a:lnTo>
                  <a:pt x="15018" y="2444"/>
                </a:lnTo>
                <a:lnTo>
                  <a:pt x="15145" y="2535"/>
                </a:lnTo>
                <a:lnTo>
                  <a:pt x="15206" y="2527"/>
                </a:lnTo>
                <a:lnTo>
                  <a:pt x="15333" y="2567"/>
                </a:lnTo>
                <a:lnTo>
                  <a:pt x="15532" y="2572"/>
                </a:lnTo>
                <a:lnTo>
                  <a:pt x="15756" y="2500"/>
                </a:lnTo>
                <a:lnTo>
                  <a:pt x="15892" y="2451"/>
                </a:lnTo>
                <a:lnTo>
                  <a:pt x="15942" y="2417"/>
                </a:lnTo>
                <a:lnTo>
                  <a:pt x="15729" y="2323"/>
                </a:lnTo>
                <a:lnTo>
                  <a:pt x="15594" y="2316"/>
                </a:lnTo>
                <a:lnTo>
                  <a:pt x="15455" y="2219"/>
                </a:lnTo>
                <a:lnTo>
                  <a:pt x="15303" y="2220"/>
                </a:lnTo>
                <a:lnTo>
                  <a:pt x="15115" y="2121"/>
                </a:lnTo>
                <a:lnTo>
                  <a:pt x="15100" y="2160"/>
                </a:lnTo>
                <a:lnTo>
                  <a:pt x="14976" y="2156"/>
                </a:lnTo>
                <a:lnTo>
                  <a:pt x="14903" y="2102"/>
                </a:lnTo>
                <a:lnTo>
                  <a:pt x="14735" y="2145"/>
                </a:lnTo>
                <a:lnTo>
                  <a:pt x="14792" y="2217"/>
                </a:lnTo>
                <a:lnTo>
                  <a:pt x="14749" y="2234"/>
                </a:lnTo>
                <a:lnTo>
                  <a:pt x="14558" y="2203"/>
                </a:lnTo>
                <a:lnTo>
                  <a:pt x="14462" y="2214"/>
                </a:lnTo>
                <a:lnTo>
                  <a:pt x="14385" y="2138"/>
                </a:lnTo>
                <a:lnTo>
                  <a:pt x="14271" y="2107"/>
                </a:lnTo>
                <a:lnTo>
                  <a:pt x="14278" y="2067"/>
                </a:lnTo>
                <a:lnTo>
                  <a:pt x="14010" y="1980"/>
                </a:lnTo>
                <a:lnTo>
                  <a:pt x="13973" y="1877"/>
                </a:lnTo>
                <a:lnTo>
                  <a:pt x="13901" y="1884"/>
                </a:lnTo>
                <a:lnTo>
                  <a:pt x="13736" y="1855"/>
                </a:lnTo>
                <a:lnTo>
                  <a:pt x="13557" y="1833"/>
                </a:lnTo>
                <a:lnTo>
                  <a:pt x="13480" y="1804"/>
                </a:lnTo>
                <a:lnTo>
                  <a:pt x="13207" y="1751"/>
                </a:lnTo>
                <a:lnTo>
                  <a:pt x="13081" y="1672"/>
                </a:lnTo>
                <a:lnTo>
                  <a:pt x="13041" y="1682"/>
                </a:lnTo>
                <a:lnTo>
                  <a:pt x="13019" y="1715"/>
                </a:lnTo>
                <a:lnTo>
                  <a:pt x="13033" y="1751"/>
                </a:lnTo>
                <a:lnTo>
                  <a:pt x="13011" y="1831"/>
                </a:lnTo>
                <a:lnTo>
                  <a:pt x="13031" y="1900"/>
                </a:lnTo>
                <a:lnTo>
                  <a:pt x="12946" y="1853"/>
                </a:lnTo>
                <a:lnTo>
                  <a:pt x="12820" y="1847"/>
                </a:lnTo>
                <a:lnTo>
                  <a:pt x="12818" y="1848"/>
                </a:lnTo>
                <a:lnTo>
                  <a:pt x="12746" y="1865"/>
                </a:lnTo>
                <a:lnTo>
                  <a:pt x="12741" y="1916"/>
                </a:lnTo>
                <a:lnTo>
                  <a:pt x="12643" y="1902"/>
                </a:lnTo>
                <a:lnTo>
                  <a:pt x="12684" y="1877"/>
                </a:lnTo>
                <a:lnTo>
                  <a:pt x="12673" y="1833"/>
                </a:lnTo>
                <a:lnTo>
                  <a:pt x="12582" y="1815"/>
                </a:lnTo>
                <a:lnTo>
                  <a:pt x="12522" y="1774"/>
                </a:lnTo>
                <a:lnTo>
                  <a:pt x="12534" y="1732"/>
                </a:lnTo>
                <a:lnTo>
                  <a:pt x="12455" y="1675"/>
                </a:lnTo>
                <a:lnTo>
                  <a:pt x="12418" y="1628"/>
                </a:lnTo>
                <a:lnTo>
                  <a:pt x="12350" y="1602"/>
                </a:lnTo>
                <a:close/>
                <a:moveTo>
                  <a:pt x="12207" y="2331"/>
                </a:moveTo>
                <a:lnTo>
                  <a:pt x="12192" y="2343"/>
                </a:lnTo>
                <a:lnTo>
                  <a:pt x="12248" y="2402"/>
                </a:lnTo>
                <a:lnTo>
                  <a:pt x="12293" y="2421"/>
                </a:lnTo>
                <a:lnTo>
                  <a:pt x="12303" y="2419"/>
                </a:lnTo>
                <a:lnTo>
                  <a:pt x="12405" y="2409"/>
                </a:lnTo>
                <a:lnTo>
                  <a:pt x="12422" y="2375"/>
                </a:lnTo>
                <a:lnTo>
                  <a:pt x="12358" y="2355"/>
                </a:lnTo>
                <a:lnTo>
                  <a:pt x="12281" y="2331"/>
                </a:lnTo>
                <a:lnTo>
                  <a:pt x="12207" y="2331"/>
                </a:lnTo>
                <a:close/>
                <a:moveTo>
                  <a:pt x="9008" y="2431"/>
                </a:moveTo>
                <a:lnTo>
                  <a:pt x="8918" y="2543"/>
                </a:lnTo>
                <a:lnTo>
                  <a:pt x="8958" y="2580"/>
                </a:lnTo>
                <a:lnTo>
                  <a:pt x="8967" y="2676"/>
                </a:lnTo>
                <a:lnTo>
                  <a:pt x="8928" y="2803"/>
                </a:lnTo>
                <a:lnTo>
                  <a:pt x="8901" y="2858"/>
                </a:lnTo>
                <a:lnTo>
                  <a:pt x="8992" y="2867"/>
                </a:lnTo>
                <a:lnTo>
                  <a:pt x="9062" y="2868"/>
                </a:lnTo>
                <a:lnTo>
                  <a:pt x="9176" y="2814"/>
                </a:lnTo>
                <a:lnTo>
                  <a:pt x="9256" y="2803"/>
                </a:lnTo>
                <a:lnTo>
                  <a:pt x="9390" y="2717"/>
                </a:lnTo>
                <a:lnTo>
                  <a:pt x="9295" y="2675"/>
                </a:lnTo>
                <a:lnTo>
                  <a:pt x="9278" y="2592"/>
                </a:lnTo>
                <a:lnTo>
                  <a:pt x="9248" y="2495"/>
                </a:lnTo>
                <a:lnTo>
                  <a:pt x="9239" y="2456"/>
                </a:lnTo>
                <a:lnTo>
                  <a:pt x="9074" y="2458"/>
                </a:lnTo>
                <a:lnTo>
                  <a:pt x="9008" y="2431"/>
                </a:lnTo>
                <a:close/>
                <a:moveTo>
                  <a:pt x="8468" y="2488"/>
                </a:moveTo>
                <a:lnTo>
                  <a:pt x="8433" y="2527"/>
                </a:lnTo>
                <a:lnTo>
                  <a:pt x="8332" y="2552"/>
                </a:lnTo>
                <a:lnTo>
                  <a:pt x="8252" y="2537"/>
                </a:lnTo>
                <a:lnTo>
                  <a:pt x="8188" y="2592"/>
                </a:lnTo>
                <a:lnTo>
                  <a:pt x="8061" y="2715"/>
                </a:lnTo>
                <a:lnTo>
                  <a:pt x="8012" y="2811"/>
                </a:lnTo>
                <a:lnTo>
                  <a:pt x="7967" y="2860"/>
                </a:lnTo>
                <a:lnTo>
                  <a:pt x="7855" y="2915"/>
                </a:lnTo>
                <a:lnTo>
                  <a:pt x="7755" y="2983"/>
                </a:lnTo>
                <a:lnTo>
                  <a:pt x="7790" y="3016"/>
                </a:lnTo>
                <a:lnTo>
                  <a:pt x="7868" y="3011"/>
                </a:lnTo>
                <a:lnTo>
                  <a:pt x="7813" y="3084"/>
                </a:lnTo>
                <a:lnTo>
                  <a:pt x="7868" y="3111"/>
                </a:lnTo>
                <a:lnTo>
                  <a:pt x="8006" y="3064"/>
                </a:lnTo>
                <a:lnTo>
                  <a:pt x="8140" y="3028"/>
                </a:lnTo>
                <a:lnTo>
                  <a:pt x="8245" y="3062"/>
                </a:lnTo>
                <a:lnTo>
                  <a:pt x="8399" y="3102"/>
                </a:lnTo>
                <a:lnTo>
                  <a:pt x="8493" y="3094"/>
                </a:lnTo>
                <a:lnTo>
                  <a:pt x="8551" y="3072"/>
                </a:lnTo>
                <a:lnTo>
                  <a:pt x="8567" y="3035"/>
                </a:lnTo>
                <a:lnTo>
                  <a:pt x="8409" y="2984"/>
                </a:lnTo>
                <a:lnTo>
                  <a:pt x="8377" y="2937"/>
                </a:lnTo>
                <a:lnTo>
                  <a:pt x="8533" y="2981"/>
                </a:lnTo>
                <a:lnTo>
                  <a:pt x="8610" y="2978"/>
                </a:lnTo>
                <a:lnTo>
                  <a:pt x="8595" y="2904"/>
                </a:lnTo>
                <a:lnTo>
                  <a:pt x="8714" y="2900"/>
                </a:lnTo>
                <a:lnTo>
                  <a:pt x="8774" y="2811"/>
                </a:lnTo>
                <a:lnTo>
                  <a:pt x="8804" y="2865"/>
                </a:lnTo>
                <a:lnTo>
                  <a:pt x="8870" y="2853"/>
                </a:lnTo>
                <a:lnTo>
                  <a:pt x="8923" y="2729"/>
                </a:lnTo>
                <a:lnTo>
                  <a:pt x="8915" y="2675"/>
                </a:lnTo>
                <a:lnTo>
                  <a:pt x="8880" y="2586"/>
                </a:lnTo>
                <a:lnTo>
                  <a:pt x="8767" y="2612"/>
                </a:lnTo>
                <a:lnTo>
                  <a:pt x="8694" y="2658"/>
                </a:lnTo>
                <a:lnTo>
                  <a:pt x="8767" y="2557"/>
                </a:lnTo>
                <a:lnTo>
                  <a:pt x="8704" y="2542"/>
                </a:lnTo>
                <a:lnTo>
                  <a:pt x="8630" y="2582"/>
                </a:lnTo>
                <a:lnTo>
                  <a:pt x="8533" y="2656"/>
                </a:lnTo>
                <a:lnTo>
                  <a:pt x="8413" y="2702"/>
                </a:lnTo>
                <a:lnTo>
                  <a:pt x="8456" y="2644"/>
                </a:lnTo>
                <a:lnTo>
                  <a:pt x="8531" y="2602"/>
                </a:lnTo>
                <a:lnTo>
                  <a:pt x="8592" y="2540"/>
                </a:lnTo>
                <a:lnTo>
                  <a:pt x="8615" y="2511"/>
                </a:lnTo>
                <a:lnTo>
                  <a:pt x="8468" y="2488"/>
                </a:lnTo>
                <a:close/>
                <a:moveTo>
                  <a:pt x="9465" y="2944"/>
                </a:moveTo>
                <a:lnTo>
                  <a:pt x="9392" y="2947"/>
                </a:lnTo>
                <a:lnTo>
                  <a:pt x="9347" y="2995"/>
                </a:lnTo>
                <a:lnTo>
                  <a:pt x="9321" y="3075"/>
                </a:lnTo>
                <a:lnTo>
                  <a:pt x="9293" y="3099"/>
                </a:lnTo>
                <a:lnTo>
                  <a:pt x="9303" y="3149"/>
                </a:lnTo>
                <a:lnTo>
                  <a:pt x="9383" y="3225"/>
                </a:lnTo>
                <a:lnTo>
                  <a:pt x="9412" y="3185"/>
                </a:lnTo>
                <a:lnTo>
                  <a:pt x="9464" y="3156"/>
                </a:lnTo>
                <a:lnTo>
                  <a:pt x="9472" y="3052"/>
                </a:lnTo>
                <a:lnTo>
                  <a:pt x="9465" y="2944"/>
                </a:lnTo>
                <a:close/>
                <a:moveTo>
                  <a:pt x="9178" y="2961"/>
                </a:moveTo>
                <a:lnTo>
                  <a:pt x="9104" y="2978"/>
                </a:lnTo>
                <a:lnTo>
                  <a:pt x="8948" y="3101"/>
                </a:lnTo>
                <a:lnTo>
                  <a:pt x="8973" y="3008"/>
                </a:lnTo>
                <a:lnTo>
                  <a:pt x="8931" y="2984"/>
                </a:lnTo>
                <a:lnTo>
                  <a:pt x="8876" y="3027"/>
                </a:lnTo>
                <a:lnTo>
                  <a:pt x="8834" y="3131"/>
                </a:lnTo>
                <a:lnTo>
                  <a:pt x="8739" y="3239"/>
                </a:lnTo>
                <a:lnTo>
                  <a:pt x="8781" y="3293"/>
                </a:lnTo>
                <a:lnTo>
                  <a:pt x="8853" y="3323"/>
                </a:lnTo>
                <a:lnTo>
                  <a:pt x="8890" y="3298"/>
                </a:lnTo>
                <a:lnTo>
                  <a:pt x="8896" y="3261"/>
                </a:lnTo>
                <a:lnTo>
                  <a:pt x="8955" y="3279"/>
                </a:lnTo>
                <a:lnTo>
                  <a:pt x="9027" y="3309"/>
                </a:lnTo>
                <a:lnTo>
                  <a:pt x="9074" y="3294"/>
                </a:lnTo>
                <a:lnTo>
                  <a:pt x="9057" y="3240"/>
                </a:lnTo>
                <a:lnTo>
                  <a:pt x="8891" y="3198"/>
                </a:lnTo>
                <a:lnTo>
                  <a:pt x="8960" y="3158"/>
                </a:lnTo>
                <a:lnTo>
                  <a:pt x="9092" y="3165"/>
                </a:lnTo>
                <a:lnTo>
                  <a:pt x="9228" y="3131"/>
                </a:lnTo>
                <a:lnTo>
                  <a:pt x="9229" y="3084"/>
                </a:lnTo>
                <a:lnTo>
                  <a:pt x="9178" y="2961"/>
                </a:lnTo>
                <a:close/>
                <a:moveTo>
                  <a:pt x="8558" y="3107"/>
                </a:moveTo>
                <a:lnTo>
                  <a:pt x="8409" y="3109"/>
                </a:lnTo>
                <a:lnTo>
                  <a:pt x="8464" y="3183"/>
                </a:lnTo>
                <a:lnTo>
                  <a:pt x="8521" y="3173"/>
                </a:lnTo>
                <a:lnTo>
                  <a:pt x="8565" y="3128"/>
                </a:lnTo>
                <a:lnTo>
                  <a:pt x="8558" y="3107"/>
                </a:lnTo>
                <a:close/>
                <a:moveTo>
                  <a:pt x="7735" y="3131"/>
                </a:moveTo>
                <a:lnTo>
                  <a:pt x="7619" y="3170"/>
                </a:lnTo>
                <a:lnTo>
                  <a:pt x="7602" y="3212"/>
                </a:lnTo>
                <a:lnTo>
                  <a:pt x="7509" y="3261"/>
                </a:lnTo>
                <a:lnTo>
                  <a:pt x="7537" y="3304"/>
                </a:lnTo>
                <a:lnTo>
                  <a:pt x="7614" y="3291"/>
                </a:lnTo>
                <a:lnTo>
                  <a:pt x="7653" y="3286"/>
                </a:lnTo>
                <a:lnTo>
                  <a:pt x="7701" y="3267"/>
                </a:lnTo>
                <a:lnTo>
                  <a:pt x="7781" y="3234"/>
                </a:lnTo>
                <a:lnTo>
                  <a:pt x="7745" y="3183"/>
                </a:lnTo>
                <a:lnTo>
                  <a:pt x="7735" y="3131"/>
                </a:lnTo>
                <a:close/>
                <a:moveTo>
                  <a:pt x="8270" y="3193"/>
                </a:moveTo>
                <a:lnTo>
                  <a:pt x="8073" y="3242"/>
                </a:lnTo>
                <a:lnTo>
                  <a:pt x="7994" y="3249"/>
                </a:lnTo>
                <a:lnTo>
                  <a:pt x="7949" y="3282"/>
                </a:lnTo>
                <a:lnTo>
                  <a:pt x="7950" y="3368"/>
                </a:lnTo>
                <a:lnTo>
                  <a:pt x="8078" y="3419"/>
                </a:lnTo>
                <a:lnTo>
                  <a:pt x="8188" y="3383"/>
                </a:lnTo>
                <a:lnTo>
                  <a:pt x="8230" y="3442"/>
                </a:lnTo>
                <a:lnTo>
                  <a:pt x="8282" y="3449"/>
                </a:lnTo>
                <a:lnTo>
                  <a:pt x="8317" y="3378"/>
                </a:lnTo>
                <a:lnTo>
                  <a:pt x="8384" y="3350"/>
                </a:lnTo>
                <a:lnTo>
                  <a:pt x="8356" y="3279"/>
                </a:lnTo>
                <a:lnTo>
                  <a:pt x="8225" y="3279"/>
                </a:lnTo>
                <a:lnTo>
                  <a:pt x="8314" y="3213"/>
                </a:lnTo>
                <a:lnTo>
                  <a:pt x="8270" y="3193"/>
                </a:lnTo>
                <a:close/>
                <a:moveTo>
                  <a:pt x="9310" y="3289"/>
                </a:moveTo>
                <a:lnTo>
                  <a:pt x="9226" y="3291"/>
                </a:lnTo>
                <a:lnTo>
                  <a:pt x="9204" y="3358"/>
                </a:lnTo>
                <a:lnTo>
                  <a:pt x="9233" y="3392"/>
                </a:lnTo>
                <a:lnTo>
                  <a:pt x="9291" y="3375"/>
                </a:lnTo>
                <a:lnTo>
                  <a:pt x="9321" y="3335"/>
                </a:lnTo>
                <a:lnTo>
                  <a:pt x="9310" y="3289"/>
                </a:lnTo>
                <a:close/>
                <a:moveTo>
                  <a:pt x="9358" y="3372"/>
                </a:moveTo>
                <a:lnTo>
                  <a:pt x="9311" y="3405"/>
                </a:lnTo>
                <a:lnTo>
                  <a:pt x="9303" y="3449"/>
                </a:lnTo>
                <a:lnTo>
                  <a:pt x="9363" y="3441"/>
                </a:lnTo>
                <a:lnTo>
                  <a:pt x="9383" y="3434"/>
                </a:lnTo>
                <a:lnTo>
                  <a:pt x="9375" y="3385"/>
                </a:lnTo>
                <a:lnTo>
                  <a:pt x="9358" y="3372"/>
                </a:lnTo>
                <a:close/>
                <a:moveTo>
                  <a:pt x="8694" y="3390"/>
                </a:moveTo>
                <a:lnTo>
                  <a:pt x="8657" y="3446"/>
                </a:lnTo>
                <a:lnTo>
                  <a:pt x="8575" y="3407"/>
                </a:lnTo>
                <a:lnTo>
                  <a:pt x="8520" y="3431"/>
                </a:lnTo>
                <a:lnTo>
                  <a:pt x="8488" y="3491"/>
                </a:lnTo>
                <a:lnTo>
                  <a:pt x="8585" y="3548"/>
                </a:lnTo>
                <a:lnTo>
                  <a:pt x="8664" y="3577"/>
                </a:lnTo>
                <a:lnTo>
                  <a:pt x="8751" y="3584"/>
                </a:lnTo>
                <a:lnTo>
                  <a:pt x="8734" y="3574"/>
                </a:lnTo>
                <a:lnTo>
                  <a:pt x="8779" y="3537"/>
                </a:lnTo>
                <a:lnTo>
                  <a:pt x="8769" y="3471"/>
                </a:lnTo>
                <a:lnTo>
                  <a:pt x="8804" y="3442"/>
                </a:lnTo>
                <a:lnTo>
                  <a:pt x="8694" y="3390"/>
                </a:lnTo>
                <a:close/>
                <a:moveTo>
                  <a:pt x="16992" y="3424"/>
                </a:moveTo>
                <a:lnTo>
                  <a:pt x="16821" y="3486"/>
                </a:lnTo>
                <a:lnTo>
                  <a:pt x="16712" y="3506"/>
                </a:lnTo>
                <a:lnTo>
                  <a:pt x="16580" y="3493"/>
                </a:lnTo>
                <a:lnTo>
                  <a:pt x="16468" y="3511"/>
                </a:lnTo>
                <a:lnTo>
                  <a:pt x="16391" y="3526"/>
                </a:lnTo>
                <a:lnTo>
                  <a:pt x="16431" y="3564"/>
                </a:lnTo>
                <a:lnTo>
                  <a:pt x="16474" y="3537"/>
                </a:lnTo>
                <a:lnTo>
                  <a:pt x="16582" y="3617"/>
                </a:lnTo>
                <a:lnTo>
                  <a:pt x="16769" y="3646"/>
                </a:lnTo>
                <a:lnTo>
                  <a:pt x="16871" y="3611"/>
                </a:lnTo>
                <a:lnTo>
                  <a:pt x="17047" y="3639"/>
                </a:lnTo>
                <a:lnTo>
                  <a:pt x="17156" y="3676"/>
                </a:lnTo>
                <a:lnTo>
                  <a:pt x="17286" y="3691"/>
                </a:lnTo>
                <a:lnTo>
                  <a:pt x="17413" y="3725"/>
                </a:lnTo>
                <a:lnTo>
                  <a:pt x="17506" y="3730"/>
                </a:lnTo>
                <a:lnTo>
                  <a:pt x="17375" y="3648"/>
                </a:lnTo>
                <a:lnTo>
                  <a:pt x="17405" y="3590"/>
                </a:lnTo>
                <a:lnTo>
                  <a:pt x="17318" y="3570"/>
                </a:lnTo>
                <a:lnTo>
                  <a:pt x="17246" y="3638"/>
                </a:lnTo>
                <a:lnTo>
                  <a:pt x="17032" y="3552"/>
                </a:lnTo>
                <a:lnTo>
                  <a:pt x="16992" y="3424"/>
                </a:lnTo>
                <a:close/>
                <a:moveTo>
                  <a:pt x="7969" y="3439"/>
                </a:moveTo>
                <a:lnTo>
                  <a:pt x="7927" y="3483"/>
                </a:lnTo>
                <a:lnTo>
                  <a:pt x="8011" y="3558"/>
                </a:lnTo>
                <a:lnTo>
                  <a:pt x="8009" y="3614"/>
                </a:lnTo>
                <a:lnTo>
                  <a:pt x="8113" y="3707"/>
                </a:lnTo>
                <a:lnTo>
                  <a:pt x="8198" y="3644"/>
                </a:lnTo>
                <a:lnTo>
                  <a:pt x="8257" y="3570"/>
                </a:lnTo>
                <a:lnTo>
                  <a:pt x="8243" y="3521"/>
                </a:lnTo>
                <a:lnTo>
                  <a:pt x="8193" y="3481"/>
                </a:lnTo>
                <a:lnTo>
                  <a:pt x="8120" y="3456"/>
                </a:lnTo>
                <a:lnTo>
                  <a:pt x="7969" y="3439"/>
                </a:lnTo>
                <a:close/>
                <a:moveTo>
                  <a:pt x="17501" y="3461"/>
                </a:moveTo>
                <a:lnTo>
                  <a:pt x="17594" y="3540"/>
                </a:lnTo>
                <a:lnTo>
                  <a:pt x="17613" y="3604"/>
                </a:lnTo>
                <a:lnTo>
                  <a:pt x="17619" y="3670"/>
                </a:lnTo>
                <a:lnTo>
                  <a:pt x="17562" y="3755"/>
                </a:lnTo>
                <a:lnTo>
                  <a:pt x="17673" y="3808"/>
                </a:lnTo>
                <a:lnTo>
                  <a:pt x="17852" y="3882"/>
                </a:lnTo>
                <a:lnTo>
                  <a:pt x="17917" y="3994"/>
                </a:lnTo>
                <a:lnTo>
                  <a:pt x="18033" y="4074"/>
                </a:lnTo>
                <a:lnTo>
                  <a:pt x="18140" y="4099"/>
                </a:lnTo>
                <a:lnTo>
                  <a:pt x="18076" y="3981"/>
                </a:lnTo>
                <a:lnTo>
                  <a:pt x="17921" y="3883"/>
                </a:lnTo>
                <a:lnTo>
                  <a:pt x="17906" y="3745"/>
                </a:lnTo>
                <a:lnTo>
                  <a:pt x="17740" y="3624"/>
                </a:lnTo>
                <a:lnTo>
                  <a:pt x="17614" y="3469"/>
                </a:lnTo>
                <a:lnTo>
                  <a:pt x="17501" y="3461"/>
                </a:lnTo>
                <a:close/>
                <a:moveTo>
                  <a:pt x="9156" y="3528"/>
                </a:moveTo>
                <a:lnTo>
                  <a:pt x="9095" y="3579"/>
                </a:lnTo>
                <a:lnTo>
                  <a:pt x="9010" y="3594"/>
                </a:lnTo>
                <a:lnTo>
                  <a:pt x="8955" y="3629"/>
                </a:lnTo>
                <a:lnTo>
                  <a:pt x="9025" y="3648"/>
                </a:lnTo>
                <a:lnTo>
                  <a:pt x="9112" y="3663"/>
                </a:lnTo>
                <a:lnTo>
                  <a:pt x="9224" y="3627"/>
                </a:lnTo>
                <a:lnTo>
                  <a:pt x="9290" y="3596"/>
                </a:lnTo>
                <a:lnTo>
                  <a:pt x="9236" y="3567"/>
                </a:lnTo>
                <a:lnTo>
                  <a:pt x="9174" y="3574"/>
                </a:lnTo>
                <a:lnTo>
                  <a:pt x="9156" y="3528"/>
                </a:lnTo>
                <a:close/>
                <a:moveTo>
                  <a:pt x="8439" y="3530"/>
                </a:moveTo>
                <a:lnTo>
                  <a:pt x="8367" y="3558"/>
                </a:lnTo>
                <a:lnTo>
                  <a:pt x="8319" y="3604"/>
                </a:lnTo>
                <a:lnTo>
                  <a:pt x="8366" y="3643"/>
                </a:lnTo>
                <a:lnTo>
                  <a:pt x="8423" y="3644"/>
                </a:lnTo>
                <a:lnTo>
                  <a:pt x="8498" y="3634"/>
                </a:lnTo>
                <a:lnTo>
                  <a:pt x="8495" y="3574"/>
                </a:lnTo>
                <a:lnTo>
                  <a:pt x="8439" y="3530"/>
                </a:lnTo>
                <a:close/>
                <a:moveTo>
                  <a:pt x="13056" y="3542"/>
                </a:moveTo>
                <a:lnTo>
                  <a:pt x="13081" y="3639"/>
                </a:lnTo>
                <a:lnTo>
                  <a:pt x="13101" y="3708"/>
                </a:lnTo>
                <a:lnTo>
                  <a:pt x="13158" y="3703"/>
                </a:lnTo>
                <a:lnTo>
                  <a:pt x="13175" y="3619"/>
                </a:lnTo>
                <a:lnTo>
                  <a:pt x="13147" y="3560"/>
                </a:lnTo>
                <a:lnTo>
                  <a:pt x="13056" y="3542"/>
                </a:lnTo>
                <a:close/>
                <a:moveTo>
                  <a:pt x="8722" y="3626"/>
                </a:moveTo>
                <a:lnTo>
                  <a:pt x="8647" y="3643"/>
                </a:lnTo>
                <a:lnTo>
                  <a:pt x="8580" y="3700"/>
                </a:lnTo>
                <a:lnTo>
                  <a:pt x="8490" y="3710"/>
                </a:lnTo>
                <a:lnTo>
                  <a:pt x="8407" y="3690"/>
                </a:lnTo>
                <a:lnTo>
                  <a:pt x="8314" y="3676"/>
                </a:lnTo>
                <a:lnTo>
                  <a:pt x="8200" y="3759"/>
                </a:lnTo>
                <a:lnTo>
                  <a:pt x="8145" y="3814"/>
                </a:lnTo>
                <a:lnTo>
                  <a:pt x="8106" y="3893"/>
                </a:lnTo>
                <a:lnTo>
                  <a:pt x="8078" y="4006"/>
                </a:lnTo>
                <a:lnTo>
                  <a:pt x="8036" y="4053"/>
                </a:lnTo>
                <a:lnTo>
                  <a:pt x="8049" y="4116"/>
                </a:lnTo>
                <a:lnTo>
                  <a:pt x="8086" y="4144"/>
                </a:lnTo>
                <a:lnTo>
                  <a:pt x="8161" y="4143"/>
                </a:lnTo>
                <a:lnTo>
                  <a:pt x="8242" y="4111"/>
                </a:lnTo>
                <a:lnTo>
                  <a:pt x="8279" y="4053"/>
                </a:lnTo>
                <a:lnTo>
                  <a:pt x="8297" y="3979"/>
                </a:lnTo>
                <a:lnTo>
                  <a:pt x="8289" y="3915"/>
                </a:lnTo>
                <a:lnTo>
                  <a:pt x="8330" y="3867"/>
                </a:lnTo>
                <a:lnTo>
                  <a:pt x="8366" y="3823"/>
                </a:lnTo>
                <a:lnTo>
                  <a:pt x="8418" y="3809"/>
                </a:lnTo>
                <a:lnTo>
                  <a:pt x="8478" y="3781"/>
                </a:lnTo>
                <a:lnTo>
                  <a:pt x="8533" y="3806"/>
                </a:lnTo>
                <a:lnTo>
                  <a:pt x="8603" y="3792"/>
                </a:lnTo>
                <a:lnTo>
                  <a:pt x="8645" y="3734"/>
                </a:lnTo>
                <a:lnTo>
                  <a:pt x="8719" y="3717"/>
                </a:lnTo>
                <a:lnTo>
                  <a:pt x="8776" y="3661"/>
                </a:lnTo>
                <a:lnTo>
                  <a:pt x="8722" y="3626"/>
                </a:lnTo>
                <a:close/>
                <a:moveTo>
                  <a:pt x="6400" y="3629"/>
                </a:moveTo>
                <a:lnTo>
                  <a:pt x="6369" y="3715"/>
                </a:lnTo>
                <a:lnTo>
                  <a:pt x="6268" y="3735"/>
                </a:lnTo>
                <a:lnTo>
                  <a:pt x="6303" y="3828"/>
                </a:lnTo>
                <a:lnTo>
                  <a:pt x="6359" y="3892"/>
                </a:lnTo>
                <a:lnTo>
                  <a:pt x="6271" y="3927"/>
                </a:lnTo>
                <a:lnTo>
                  <a:pt x="6191" y="4030"/>
                </a:lnTo>
                <a:lnTo>
                  <a:pt x="6220" y="4085"/>
                </a:lnTo>
                <a:lnTo>
                  <a:pt x="6290" y="4038"/>
                </a:lnTo>
                <a:lnTo>
                  <a:pt x="6297" y="3991"/>
                </a:lnTo>
                <a:lnTo>
                  <a:pt x="6375" y="3984"/>
                </a:lnTo>
                <a:lnTo>
                  <a:pt x="6456" y="3912"/>
                </a:lnTo>
                <a:lnTo>
                  <a:pt x="6539" y="3846"/>
                </a:lnTo>
                <a:lnTo>
                  <a:pt x="6598" y="3813"/>
                </a:lnTo>
                <a:lnTo>
                  <a:pt x="6588" y="3781"/>
                </a:lnTo>
                <a:lnTo>
                  <a:pt x="6663" y="3774"/>
                </a:lnTo>
                <a:lnTo>
                  <a:pt x="6697" y="3732"/>
                </a:lnTo>
                <a:lnTo>
                  <a:pt x="6564" y="3703"/>
                </a:lnTo>
                <a:lnTo>
                  <a:pt x="6447" y="3688"/>
                </a:lnTo>
                <a:lnTo>
                  <a:pt x="6400" y="3629"/>
                </a:lnTo>
                <a:close/>
                <a:moveTo>
                  <a:pt x="7678" y="3639"/>
                </a:moveTo>
                <a:lnTo>
                  <a:pt x="7639" y="3703"/>
                </a:lnTo>
                <a:lnTo>
                  <a:pt x="7594" y="3643"/>
                </a:lnTo>
                <a:lnTo>
                  <a:pt x="7517" y="3671"/>
                </a:lnTo>
                <a:lnTo>
                  <a:pt x="7448" y="3744"/>
                </a:lnTo>
                <a:lnTo>
                  <a:pt x="7350" y="3840"/>
                </a:lnTo>
                <a:lnTo>
                  <a:pt x="7231" y="4020"/>
                </a:lnTo>
                <a:lnTo>
                  <a:pt x="7217" y="4112"/>
                </a:lnTo>
                <a:lnTo>
                  <a:pt x="7257" y="4139"/>
                </a:lnTo>
                <a:lnTo>
                  <a:pt x="7187" y="4180"/>
                </a:lnTo>
                <a:lnTo>
                  <a:pt x="7162" y="4225"/>
                </a:lnTo>
                <a:lnTo>
                  <a:pt x="7040" y="4282"/>
                </a:lnTo>
                <a:lnTo>
                  <a:pt x="7008" y="4250"/>
                </a:lnTo>
                <a:lnTo>
                  <a:pt x="6919" y="4363"/>
                </a:lnTo>
                <a:lnTo>
                  <a:pt x="6816" y="4454"/>
                </a:lnTo>
                <a:lnTo>
                  <a:pt x="6752" y="4481"/>
                </a:lnTo>
                <a:lnTo>
                  <a:pt x="6673" y="4504"/>
                </a:lnTo>
                <a:lnTo>
                  <a:pt x="6526" y="4444"/>
                </a:lnTo>
                <a:lnTo>
                  <a:pt x="6447" y="4432"/>
                </a:lnTo>
                <a:lnTo>
                  <a:pt x="6384" y="4459"/>
                </a:lnTo>
                <a:lnTo>
                  <a:pt x="6395" y="4331"/>
                </a:lnTo>
                <a:lnTo>
                  <a:pt x="6427" y="4213"/>
                </a:lnTo>
                <a:lnTo>
                  <a:pt x="6322" y="4180"/>
                </a:lnTo>
                <a:lnTo>
                  <a:pt x="6248" y="4237"/>
                </a:lnTo>
                <a:lnTo>
                  <a:pt x="6220" y="4422"/>
                </a:lnTo>
                <a:lnTo>
                  <a:pt x="6268" y="4417"/>
                </a:lnTo>
                <a:lnTo>
                  <a:pt x="6164" y="4521"/>
                </a:lnTo>
                <a:lnTo>
                  <a:pt x="6059" y="4634"/>
                </a:lnTo>
                <a:lnTo>
                  <a:pt x="6017" y="4617"/>
                </a:lnTo>
                <a:lnTo>
                  <a:pt x="5922" y="4715"/>
                </a:lnTo>
                <a:lnTo>
                  <a:pt x="5803" y="4885"/>
                </a:lnTo>
                <a:lnTo>
                  <a:pt x="5719" y="5095"/>
                </a:lnTo>
                <a:lnTo>
                  <a:pt x="5778" y="5068"/>
                </a:lnTo>
                <a:lnTo>
                  <a:pt x="5883" y="4971"/>
                </a:lnTo>
                <a:lnTo>
                  <a:pt x="6037" y="4841"/>
                </a:lnTo>
                <a:lnTo>
                  <a:pt x="5886" y="5045"/>
                </a:lnTo>
                <a:lnTo>
                  <a:pt x="5838" y="5146"/>
                </a:lnTo>
                <a:lnTo>
                  <a:pt x="5957" y="5137"/>
                </a:lnTo>
                <a:lnTo>
                  <a:pt x="6124" y="5052"/>
                </a:lnTo>
                <a:lnTo>
                  <a:pt x="6169" y="5013"/>
                </a:lnTo>
                <a:lnTo>
                  <a:pt x="6255" y="4907"/>
                </a:lnTo>
                <a:lnTo>
                  <a:pt x="6360" y="4819"/>
                </a:lnTo>
                <a:lnTo>
                  <a:pt x="6456" y="4809"/>
                </a:lnTo>
                <a:lnTo>
                  <a:pt x="6471" y="4885"/>
                </a:lnTo>
                <a:lnTo>
                  <a:pt x="6300" y="5020"/>
                </a:lnTo>
                <a:lnTo>
                  <a:pt x="6225" y="5117"/>
                </a:lnTo>
                <a:lnTo>
                  <a:pt x="6422" y="5178"/>
                </a:lnTo>
                <a:lnTo>
                  <a:pt x="6543" y="5164"/>
                </a:lnTo>
                <a:lnTo>
                  <a:pt x="6554" y="5067"/>
                </a:lnTo>
                <a:lnTo>
                  <a:pt x="6715" y="4946"/>
                </a:lnTo>
                <a:lnTo>
                  <a:pt x="6759" y="4846"/>
                </a:lnTo>
                <a:lnTo>
                  <a:pt x="6884" y="4695"/>
                </a:lnTo>
                <a:lnTo>
                  <a:pt x="6954" y="4784"/>
                </a:lnTo>
                <a:lnTo>
                  <a:pt x="7124" y="4708"/>
                </a:lnTo>
                <a:lnTo>
                  <a:pt x="7199" y="4654"/>
                </a:lnTo>
                <a:lnTo>
                  <a:pt x="7286" y="4525"/>
                </a:lnTo>
                <a:lnTo>
                  <a:pt x="7408" y="4466"/>
                </a:lnTo>
                <a:lnTo>
                  <a:pt x="7388" y="4378"/>
                </a:lnTo>
                <a:lnTo>
                  <a:pt x="7465" y="4370"/>
                </a:lnTo>
                <a:lnTo>
                  <a:pt x="7565" y="4304"/>
                </a:lnTo>
                <a:lnTo>
                  <a:pt x="7683" y="4205"/>
                </a:lnTo>
                <a:lnTo>
                  <a:pt x="7627" y="4159"/>
                </a:lnTo>
                <a:lnTo>
                  <a:pt x="7611" y="4069"/>
                </a:lnTo>
                <a:lnTo>
                  <a:pt x="7719" y="4082"/>
                </a:lnTo>
                <a:lnTo>
                  <a:pt x="7925" y="4026"/>
                </a:lnTo>
                <a:lnTo>
                  <a:pt x="7904" y="3914"/>
                </a:lnTo>
                <a:lnTo>
                  <a:pt x="7788" y="3856"/>
                </a:lnTo>
                <a:lnTo>
                  <a:pt x="7909" y="3840"/>
                </a:lnTo>
                <a:lnTo>
                  <a:pt x="7999" y="3887"/>
                </a:lnTo>
                <a:lnTo>
                  <a:pt x="8011" y="3776"/>
                </a:lnTo>
                <a:lnTo>
                  <a:pt x="7971" y="3722"/>
                </a:lnTo>
                <a:lnTo>
                  <a:pt x="7847" y="3659"/>
                </a:lnTo>
                <a:lnTo>
                  <a:pt x="7678" y="3639"/>
                </a:lnTo>
                <a:close/>
                <a:moveTo>
                  <a:pt x="8947" y="3680"/>
                </a:moveTo>
                <a:lnTo>
                  <a:pt x="8893" y="3686"/>
                </a:lnTo>
                <a:lnTo>
                  <a:pt x="8893" y="3739"/>
                </a:lnTo>
                <a:lnTo>
                  <a:pt x="8943" y="3769"/>
                </a:lnTo>
                <a:lnTo>
                  <a:pt x="9020" y="3759"/>
                </a:lnTo>
                <a:lnTo>
                  <a:pt x="9042" y="3749"/>
                </a:lnTo>
                <a:lnTo>
                  <a:pt x="9075" y="3720"/>
                </a:lnTo>
                <a:lnTo>
                  <a:pt x="9012" y="3693"/>
                </a:lnTo>
                <a:lnTo>
                  <a:pt x="8947" y="3680"/>
                </a:lnTo>
                <a:close/>
                <a:moveTo>
                  <a:pt x="8823" y="3700"/>
                </a:moveTo>
                <a:lnTo>
                  <a:pt x="8772" y="3750"/>
                </a:lnTo>
                <a:lnTo>
                  <a:pt x="8767" y="3764"/>
                </a:lnTo>
                <a:lnTo>
                  <a:pt x="8782" y="3774"/>
                </a:lnTo>
                <a:lnTo>
                  <a:pt x="8826" y="3764"/>
                </a:lnTo>
                <a:lnTo>
                  <a:pt x="8871" y="3710"/>
                </a:lnTo>
                <a:lnTo>
                  <a:pt x="8823" y="3700"/>
                </a:lnTo>
                <a:close/>
                <a:moveTo>
                  <a:pt x="13530" y="3718"/>
                </a:moveTo>
                <a:lnTo>
                  <a:pt x="13491" y="3732"/>
                </a:lnTo>
                <a:lnTo>
                  <a:pt x="13461" y="3801"/>
                </a:lnTo>
                <a:lnTo>
                  <a:pt x="13503" y="3846"/>
                </a:lnTo>
                <a:lnTo>
                  <a:pt x="13588" y="3873"/>
                </a:lnTo>
                <a:lnTo>
                  <a:pt x="13593" y="3865"/>
                </a:lnTo>
                <a:lnTo>
                  <a:pt x="13567" y="3779"/>
                </a:lnTo>
                <a:lnTo>
                  <a:pt x="13530" y="3718"/>
                </a:lnTo>
                <a:close/>
                <a:moveTo>
                  <a:pt x="13255" y="3752"/>
                </a:moveTo>
                <a:lnTo>
                  <a:pt x="13120" y="3755"/>
                </a:lnTo>
                <a:lnTo>
                  <a:pt x="13106" y="3899"/>
                </a:lnTo>
                <a:lnTo>
                  <a:pt x="13147" y="3989"/>
                </a:lnTo>
                <a:lnTo>
                  <a:pt x="13200" y="4030"/>
                </a:lnTo>
                <a:lnTo>
                  <a:pt x="13326" y="4033"/>
                </a:lnTo>
                <a:lnTo>
                  <a:pt x="13401" y="3942"/>
                </a:lnTo>
                <a:lnTo>
                  <a:pt x="13329" y="3887"/>
                </a:lnTo>
                <a:lnTo>
                  <a:pt x="13255" y="3752"/>
                </a:lnTo>
                <a:close/>
                <a:moveTo>
                  <a:pt x="8963" y="3829"/>
                </a:moveTo>
                <a:lnTo>
                  <a:pt x="8878" y="3835"/>
                </a:lnTo>
                <a:lnTo>
                  <a:pt x="8819" y="3885"/>
                </a:lnTo>
                <a:lnTo>
                  <a:pt x="8801" y="3939"/>
                </a:lnTo>
                <a:lnTo>
                  <a:pt x="8896" y="4021"/>
                </a:lnTo>
                <a:lnTo>
                  <a:pt x="8928" y="4070"/>
                </a:lnTo>
                <a:lnTo>
                  <a:pt x="8998" y="4052"/>
                </a:lnTo>
                <a:lnTo>
                  <a:pt x="9121" y="4062"/>
                </a:lnTo>
                <a:lnTo>
                  <a:pt x="9174" y="4033"/>
                </a:lnTo>
                <a:lnTo>
                  <a:pt x="9233" y="4006"/>
                </a:lnTo>
                <a:lnTo>
                  <a:pt x="9337" y="4010"/>
                </a:lnTo>
                <a:lnTo>
                  <a:pt x="9363" y="3959"/>
                </a:lnTo>
                <a:lnTo>
                  <a:pt x="9320" y="3954"/>
                </a:lnTo>
                <a:lnTo>
                  <a:pt x="9325" y="3929"/>
                </a:lnTo>
                <a:lnTo>
                  <a:pt x="9290" y="3893"/>
                </a:lnTo>
                <a:lnTo>
                  <a:pt x="9233" y="3850"/>
                </a:lnTo>
                <a:lnTo>
                  <a:pt x="9151" y="3835"/>
                </a:lnTo>
                <a:lnTo>
                  <a:pt x="9079" y="3840"/>
                </a:lnTo>
                <a:lnTo>
                  <a:pt x="9049" y="3885"/>
                </a:lnTo>
                <a:lnTo>
                  <a:pt x="9020" y="3850"/>
                </a:lnTo>
                <a:lnTo>
                  <a:pt x="8963" y="3829"/>
                </a:lnTo>
                <a:close/>
                <a:moveTo>
                  <a:pt x="6128" y="3835"/>
                </a:moveTo>
                <a:lnTo>
                  <a:pt x="6077" y="3850"/>
                </a:lnTo>
                <a:lnTo>
                  <a:pt x="6052" y="3897"/>
                </a:lnTo>
                <a:lnTo>
                  <a:pt x="6106" y="3974"/>
                </a:lnTo>
                <a:lnTo>
                  <a:pt x="6136" y="3974"/>
                </a:lnTo>
                <a:lnTo>
                  <a:pt x="6176" y="3883"/>
                </a:lnTo>
                <a:lnTo>
                  <a:pt x="6128" y="3835"/>
                </a:lnTo>
                <a:close/>
                <a:moveTo>
                  <a:pt x="8511" y="3846"/>
                </a:moveTo>
                <a:lnTo>
                  <a:pt x="8468" y="3907"/>
                </a:lnTo>
                <a:lnTo>
                  <a:pt x="8421" y="3951"/>
                </a:lnTo>
                <a:lnTo>
                  <a:pt x="8399" y="4055"/>
                </a:lnTo>
                <a:lnTo>
                  <a:pt x="8314" y="4139"/>
                </a:lnTo>
                <a:lnTo>
                  <a:pt x="8386" y="4242"/>
                </a:lnTo>
                <a:lnTo>
                  <a:pt x="8429" y="4245"/>
                </a:lnTo>
                <a:lnTo>
                  <a:pt x="8443" y="4186"/>
                </a:lnTo>
                <a:lnTo>
                  <a:pt x="8483" y="4186"/>
                </a:lnTo>
                <a:lnTo>
                  <a:pt x="8520" y="4237"/>
                </a:lnTo>
                <a:lnTo>
                  <a:pt x="8585" y="4259"/>
                </a:lnTo>
                <a:lnTo>
                  <a:pt x="8620" y="4311"/>
                </a:lnTo>
                <a:lnTo>
                  <a:pt x="8674" y="4343"/>
                </a:lnTo>
                <a:lnTo>
                  <a:pt x="8769" y="4326"/>
                </a:lnTo>
                <a:lnTo>
                  <a:pt x="8794" y="4348"/>
                </a:lnTo>
                <a:lnTo>
                  <a:pt x="8828" y="4311"/>
                </a:lnTo>
                <a:lnTo>
                  <a:pt x="8824" y="4397"/>
                </a:lnTo>
                <a:lnTo>
                  <a:pt x="8858" y="4415"/>
                </a:lnTo>
                <a:lnTo>
                  <a:pt x="8878" y="4473"/>
                </a:lnTo>
                <a:lnTo>
                  <a:pt x="9020" y="4518"/>
                </a:lnTo>
                <a:lnTo>
                  <a:pt x="9067" y="4557"/>
                </a:lnTo>
                <a:lnTo>
                  <a:pt x="9174" y="4609"/>
                </a:lnTo>
                <a:lnTo>
                  <a:pt x="9178" y="4560"/>
                </a:lnTo>
                <a:lnTo>
                  <a:pt x="9218" y="4579"/>
                </a:lnTo>
                <a:lnTo>
                  <a:pt x="9251" y="4629"/>
                </a:lnTo>
                <a:lnTo>
                  <a:pt x="9332" y="4675"/>
                </a:lnTo>
                <a:lnTo>
                  <a:pt x="9382" y="4671"/>
                </a:lnTo>
                <a:lnTo>
                  <a:pt x="9432" y="4632"/>
                </a:lnTo>
                <a:lnTo>
                  <a:pt x="9457" y="4590"/>
                </a:lnTo>
                <a:lnTo>
                  <a:pt x="9475" y="4540"/>
                </a:lnTo>
                <a:lnTo>
                  <a:pt x="9494" y="4501"/>
                </a:lnTo>
                <a:lnTo>
                  <a:pt x="9512" y="4462"/>
                </a:lnTo>
                <a:lnTo>
                  <a:pt x="9494" y="4407"/>
                </a:lnTo>
                <a:lnTo>
                  <a:pt x="9516" y="4400"/>
                </a:lnTo>
                <a:lnTo>
                  <a:pt x="9526" y="4345"/>
                </a:lnTo>
                <a:lnTo>
                  <a:pt x="9519" y="4309"/>
                </a:lnTo>
                <a:lnTo>
                  <a:pt x="9501" y="4281"/>
                </a:lnTo>
                <a:lnTo>
                  <a:pt x="9412" y="4245"/>
                </a:lnTo>
                <a:lnTo>
                  <a:pt x="9470" y="4235"/>
                </a:lnTo>
                <a:lnTo>
                  <a:pt x="9491" y="4215"/>
                </a:lnTo>
                <a:lnTo>
                  <a:pt x="9440" y="4171"/>
                </a:lnTo>
                <a:lnTo>
                  <a:pt x="9435" y="4126"/>
                </a:lnTo>
                <a:lnTo>
                  <a:pt x="9442" y="4102"/>
                </a:lnTo>
                <a:lnTo>
                  <a:pt x="9430" y="4063"/>
                </a:lnTo>
                <a:lnTo>
                  <a:pt x="9372" y="4047"/>
                </a:lnTo>
                <a:lnTo>
                  <a:pt x="9308" y="4055"/>
                </a:lnTo>
                <a:lnTo>
                  <a:pt x="9229" y="4052"/>
                </a:lnTo>
                <a:lnTo>
                  <a:pt x="9151" y="4075"/>
                </a:lnTo>
                <a:lnTo>
                  <a:pt x="9119" y="4159"/>
                </a:lnTo>
                <a:lnTo>
                  <a:pt x="9075" y="4210"/>
                </a:lnTo>
                <a:lnTo>
                  <a:pt x="9029" y="4159"/>
                </a:lnTo>
                <a:lnTo>
                  <a:pt x="9057" y="4144"/>
                </a:lnTo>
                <a:lnTo>
                  <a:pt x="9097" y="4079"/>
                </a:lnTo>
                <a:lnTo>
                  <a:pt x="9005" y="4069"/>
                </a:lnTo>
                <a:lnTo>
                  <a:pt x="8920" y="4089"/>
                </a:lnTo>
                <a:lnTo>
                  <a:pt x="8864" y="4069"/>
                </a:lnTo>
                <a:lnTo>
                  <a:pt x="8849" y="4011"/>
                </a:lnTo>
                <a:lnTo>
                  <a:pt x="8798" y="3973"/>
                </a:lnTo>
                <a:lnTo>
                  <a:pt x="8741" y="4011"/>
                </a:lnTo>
                <a:lnTo>
                  <a:pt x="8612" y="4030"/>
                </a:lnTo>
                <a:lnTo>
                  <a:pt x="8726" y="3964"/>
                </a:lnTo>
                <a:lnTo>
                  <a:pt x="8724" y="3944"/>
                </a:lnTo>
                <a:lnTo>
                  <a:pt x="8597" y="3930"/>
                </a:lnTo>
                <a:lnTo>
                  <a:pt x="8592" y="3863"/>
                </a:lnTo>
                <a:lnTo>
                  <a:pt x="8511" y="3846"/>
                </a:lnTo>
                <a:close/>
                <a:moveTo>
                  <a:pt x="18204" y="3954"/>
                </a:moveTo>
                <a:lnTo>
                  <a:pt x="18083" y="3957"/>
                </a:lnTo>
                <a:lnTo>
                  <a:pt x="18163" y="4077"/>
                </a:lnTo>
                <a:lnTo>
                  <a:pt x="18257" y="4149"/>
                </a:lnTo>
                <a:lnTo>
                  <a:pt x="18373" y="4180"/>
                </a:lnTo>
                <a:lnTo>
                  <a:pt x="18540" y="4306"/>
                </a:lnTo>
                <a:lnTo>
                  <a:pt x="18612" y="4388"/>
                </a:lnTo>
                <a:lnTo>
                  <a:pt x="18796" y="4609"/>
                </a:lnTo>
                <a:lnTo>
                  <a:pt x="18779" y="4659"/>
                </a:lnTo>
                <a:lnTo>
                  <a:pt x="19017" y="4882"/>
                </a:lnTo>
                <a:lnTo>
                  <a:pt x="19047" y="4998"/>
                </a:lnTo>
                <a:lnTo>
                  <a:pt x="19164" y="5255"/>
                </a:lnTo>
                <a:lnTo>
                  <a:pt x="19265" y="5388"/>
                </a:lnTo>
                <a:lnTo>
                  <a:pt x="19355" y="5546"/>
                </a:lnTo>
                <a:lnTo>
                  <a:pt x="19437" y="5654"/>
                </a:lnTo>
                <a:lnTo>
                  <a:pt x="19501" y="5796"/>
                </a:lnTo>
                <a:lnTo>
                  <a:pt x="19556" y="5792"/>
                </a:lnTo>
                <a:lnTo>
                  <a:pt x="19561" y="5733"/>
                </a:lnTo>
                <a:lnTo>
                  <a:pt x="19657" y="5831"/>
                </a:lnTo>
                <a:lnTo>
                  <a:pt x="19675" y="5797"/>
                </a:lnTo>
                <a:lnTo>
                  <a:pt x="19610" y="5684"/>
                </a:lnTo>
                <a:lnTo>
                  <a:pt x="19421" y="5481"/>
                </a:lnTo>
                <a:lnTo>
                  <a:pt x="19387" y="5557"/>
                </a:lnTo>
                <a:lnTo>
                  <a:pt x="19339" y="5410"/>
                </a:lnTo>
                <a:lnTo>
                  <a:pt x="19241" y="5235"/>
                </a:lnTo>
                <a:lnTo>
                  <a:pt x="19141" y="5009"/>
                </a:lnTo>
                <a:lnTo>
                  <a:pt x="19213" y="5052"/>
                </a:lnTo>
                <a:lnTo>
                  <a:pt x="19216" y="4993"/>
                </a:lnTo>
                <a:lnTo>
                  <a:pt x="19032" y="4754"/>
                </a:lnTo>
                <a:lnTo>
                  <a:pt x="18928" y="4542"/>
                </a:lnTo>
                <a:lnTo>
                  <a:pt x="18806" y="4368"/>
                </a:lnTo>
                <a:lnTo>
                  <a:pt x="18706" y="4271"/>
                </a:lnTo>
                <a:lnTo>
                  <a:pt x="18666" y="4265"/>
                </a:lnTo>
                <a:lnTo>
                  <a:pt x="18562" y="4183"/>
                </a:lnTo>
                <a:lnTo>
                  <a:pt x="18455" y="4138"/>
                </a:lnTo>
                <a:lnTo>
                  <a:pt x="18292" y="3991"/>
                </a:lnTo>
                <a:lnTo>
                  <a:pt x="18204" y="3954"/>
                </a:lnTo>
                <a:close/>
                <a:moveTo>
                  <a:pt x="7830" y="4079"/>
                </a:moveTo>
                <a:lnTo>
                  <a:pt x="7721" y="4119"/>
                </a:lnTo>
                <a:lnTo>
                  <a:pt x="7706" y="4132"/>
                </a:lnTo>
                <a:lnTo>
                  <a:pt x="7713" y="4181"/>
                </a:lnTo>
                <a:lnTo>
                  <a:pt x="7693" y="4228"/>
                </a:lnTo>
                <a:lnTo>
                  <a:pt x="7674" y="4276"/>
                </a:lnTo>
                <a:lnTo>
                  <a:pt x="7723" y="4272"/>
                </a:lnTo>
                <a:lnTo>
                  <a:pt x="7842" y="4201"/>
                </a:lnTo>
                <a:lnTo>
                  <a:pt x="7894" y="4107"/>
                </a:lnTo>
                <a:lnTo>
                  <a:pt x="7890" y="4085"/>
                </a:lnTo>
                <a:lnTo>
                  <a:pt x="7830" y="4079"/>
                </a:lnTo>
                <a:close/>
                <a:moveTo>
                  <a:pt x="5955" y="4084"/>
                </a:moveTo>
                <a:lnTo>
                  <a:pt x="5902" y="4104"/>
                </a:lnTo>
                <a:lnTo>
                  <a:pt x="5876" y="4136"/>
                </a:lnTo>
                <a:lnTo>
                  <a:pt x="5950" y="4158"/>
                </a:lnTo>
                <a:lnTo>
                  <a:pt x="5989" y="4138"/>
                </a:lnTo>
                <a:lnTo>
                  <a:pt x="6002" y="4109"/>
                </a:lnTo>
                <a:lnTo>
                  <a:pt x="5963" y="4085"/>
                </a:lnTo>
                <a:lnTo>
                  <a:pt x="5955" y="4084"/>
                </a:lnTo>
                <a:close/>
                <a:moveTo>
                  <a:pt x="6794" y="4237"/>
                </a:moveTo>
                <a:lnTo>
                  <a:pt x="6707" y="4254"/>
                </a:lnTo>
                <a:lnTo>
                  <a:pt x="6697" y="4319"/>
                </a:lnTo>
                <a:lnTo>
                  <a:pt x="6737" y="4353"/>
                </a:lnTo>
                <a:lnTo>
                  <a:pt x="6757" y="4358"/>
                </a:lnTo>
                <a:lnTo>
                  <a:pt x="6831" y="4353"/>
                </a:lnTo>
                <a:lnTo>
                  <a:pt x="6889" y="4306"/>
                </a:lnTo>
                <a:lnTo>
                  <a:pt x="6881" y="4257"/>
                </a:lnTo>
                <a:lnTo>
                  <a:pt x="6794" y="4237"/>
                </a:lnTo>
                <a:close/>
                <a:moveTo>
                  <a:pt x="8572" y="4403"/>
                </a:moveTo>
                <a:lnTo>
                  <a:pt x="8483" y="4476"/>
                </a:lnTo>
                <a:lnTo>
                  <a:pt x="8418" y="4621"/>
                </a:lnTo>
                <a:lnTo>
                  <a:pt x="8416" y="4553"/>
                </a:lnTo>
                <a:lnTo>
                  <a:pt x="8372" y="4466"/>
                </a:lnTo>
                <a:lnTo>
                  <a:pt x="8248" y="4530"/>
                </a:lnTo>
                <a:lnTo>
                  <a:pt x="8185" y="4575"/>
                </a:lnTo>
                <a:lnTo>
                  <a:pt x="8190" y="4664"/>
                </a:lnTo>
                <a:lnTo>
                  <a:pt x="8193" y="4762"/>
                </a:lnTo>
                <a:lnTo>
                  <a:pt x="8181" y="4843"/>
                </a:lnTo>
                <a:lnTo>
                  <a:pt x="8083" y="4964"/>
                </a:lnTo>
                <a:lnTo>
                  <a:pt x="8007" y="4981"/>
                </a:lnTo>
                <a:lnTo>
                  <a:pt x="7942" y="5047"/>
                </a:lnTo>
                <a:lnTo>
                  <a:pt x="7760" y="5146"/>
                </a:lnTo>
                <a:lnTo>
                  <a:pt x="7642" y="5215"/>
                </a:lnTo>
                <a:lnTo>
                  <a:pt x="7581" y="5262"/>
                </a:lnTo>
                <a:lnTo>
                  <a:pt x="7406" y="5259"/>
                </a:lnTo>
                <a:lnTo>
                  <a:pt x="7370" y="5312"/>
                </a:lnTo>
                <a:lnTo>
                  <a:pt x="7403" y="5353"/>
                </a:lnTo>
                <a:lnTo>
                  <a:pt x="7353" y="5417"/>
                </a:lnTo>
                <a:lnTo>
                  <a:pt x="7262" y="5541"/>
                </a:lnTo>
                <a:lnTo>
                  <a:pt x="7284" y="5422"/>
                </a:lnTo>
                <a:lnTo>
                  <a:pt x="7273" y="5376"/>
                </a:lnTo>
                <a:lnTo>
                  <a:pt x="7177" y="5388"/>
                </a:lnTo>
                <a:lnTo>
                  <a:pt x="7060" y="5430"/>
                </a:lnTo>
                <a:lnTo>
                  <a:pt x="7015" y="5516"/>
                </a:lnTo>
                <a:lnTo>
                  <a:pt x="7050" y="5555"/>
                </a:lnTo>
                <a:lnTo>
                  <a:pt x="7082" y="5575"/>
                </a:lnTo>
                <a:lnTo>
                  <a:pt x="7159" y="5610"/>
                </a:lnTo>
                <a:lnTo>
                  <a:pt x="7021" y="5652"/>
                </a:lnTo>
                <a:lnTo>
                  <a:pt x="6944" y="5659"/>
                </a:lnTo>
                <a:lnTo>
                  <a:pt x="6861" y="5600"/>
                </a:lnTo>
                <a:lnTo>
                  <a:pt x="6650" y="5619"/>
                </a:lnTo>
                <a:lnTo>
                  <a:pt x="6598" y="5681"/>
                </a:lnTo>
                <a:lnTo>
                  <a:pt x="6469" y="5708"/>
                </a:lnTo>
                <a:lnTo>
                  <a:pt x="6333" y="5860"/>
                </a:lnTo>
                <a:lnTo>
                  <a:pt x="6186" y="5934"/>
                </a:lnTo>
                <a:lnTo>
                  <a:pt x="6087" y="6014"/>
                </a:lnTo>
                <a:lnTo>
                  <a:pt x="5915" y="6230"/>
                </a:lnTo>
                <a:lnTo>
                  <a:pt x="5773" y="6358"/>
                </a:lnTo>
                <a:lnTo>
                  <a:pt x="5707" y="6474"/>
                </a:lnTo>
                <a:lnTo>
                  <a:pt x="5756" y="6620"/>
                </a:lnTo>
                <a:lnTo>
                  <a:pt x="5671" y="6802"/>
                </a:lnTo>
                <a:lnTo>
                  <a:pt x="5722" y="6900"/>
                </a:lnTo>
                <a:lnTo>
                  <a:pt x="5888" y="6839"/>
                </a:lnTo>
                <a:lnTo>
                  <a:pt x="6029" y="6789"/>
                </a:lnTo>
                <a:lnTo>
                  <a:pt x="6138" y="6686"/>
                </a:lnTo>
                <a:lnTo>
                  <a:pt x="6312" y="6715"/>
                </a:lnTo>
                <a:lnTo>
                  <a:pt x="6429" y="6681"/>
                </a:lnTo>
                <a:lnTo>
                  <a:pt x="6539" y="6612"/>
                </a:lnTo>
                <a:lnTo>
                  <a:pt x="6662" y="6602"/>
                </a:lnTo>
                <a:lnTo>
                  <a:pt x="6744" y="6662"/>
                </a:lnTo>
                <a:lnTo>
                  <a:pt x="6826" y="6713"/>
                </a:lnTo>
                <a:lnTo>
                  <a:pt x="6856" y="6747"/>
                </a:lnTo>
                <a:lnTo>
                  <a:pt x="7036" y="6789"/>
                </a:lnTo>
                <a:lnTo>
                  <a:pt x="7244" y="6743"/>
                </a:lnTo>
                <a:lnTo>
                  <a:pt x="7339" y="6750"/>
                </a:lnTo>
                <a:lnTo>
                  <a:pt x="7380" y="6804"/>
                </a:lnTo>
                <a:lnTo>
                  <a:pt x="7544" y="6901"/>
                </a:lnTo>
                <a:lnTo>
                  <a:pt x="7763" y="6925"/>
                </a:lnTo>
                <a:lnTo>
                  <a:pt x="7991" y="6923"/>
                </a:lnTo>
                <a:lnTo>
                  <a:pt x="7942" y="6861"/>
                </a:lnTo>
                <a:lnTo>
                  <a:pt x="7845" y="6747"/>
                </a:lnTo>
                <a:lnTo>
                  <a:pt x="7964" y="6730"/>
                </a:lnTo>
                <a:lnTo>
                  <a:pt x="8046" y="6632"/>
                </a:lnTo>
                <a:lnTo>
                  <a:pt x="8012" y="6752"/>
                </a:lnTo>
                <a:lnTo>
                  <a:pt x="7989" y="6831"/>
                </a:lnTo>
                <a:lnTo>
                  <a:pt x="8088" y="6876"/>
                </a:lnTo>
                <a:lnTo>
                  <a:pt x="8180" y="6757"/>
                </a:lnTo>
                <a:lnTo>
                  <a:pt x="8213" y="6630"/>
                </a:lnTo>
                <a:lnTo>
                  <a:pt x="8198" y="6550"/>
                </a:lnTo>
                <a:lnTo>
                  <a:pt x="8255" y="6535"/>
                </a:lnTo>
                <a:lnTo>
                  <a:pt x="8270" y="6657"/>
                </a:lnTo>
                <a:lnTo>
                  <a:pt x="8329" y="6600"/>
                </a:lnTo>
                <a:lnTo>
                  <a:pt x="8377" y="6471"/>
                </a:lnTo>
                <a:lnTo>
                  <a:pt x="8426" y="6518"/>
                </a:lnTo>
                <a:lnTo>
                  <a:pt x="8498" y="6545"/>
                </a:lnTo>
                <a:lnTo>
                  <a:pt x="8556" y="6509"/>
                </a:lnTo>
                <a:lnTo>
                  <a:pt x="8570" y="6420"/>
                </a:lnTo>
                <a:lnTo>
                  <a:pt x="8655" y="6479"/>
                </a:lnTo>
                <a:lnTo>
                  <a:pt x="8726" y="6329"/>
                </a:lnTo>
                <a:lnTo>
                  <a:pt x="8772" y="6348"/>
                </a:lnTo>
                <a:lnTo>
                  <a:pt x="8878" y="6232"/>
                </a:lnTo>
                <a:lnTo>
                  <a:pt x="8895" y="6115"/>
                </a:lnTo>
                <a:lnTo>
                  <a:pt x="8985" y="6119"/>
                </a:lnTo>
                <a:lnTo>
                  <a:pt x="9035" y="6152"/>
                </a:lnTo>
                <a:lnTo>
                  <a:pt x="9087" y="6040"/>
                </a:lnTo>
                <a:lnTo>
                  <a:pt x="9234" y="5898"/>
                </a:lnTo>
                <a:lnTo>
                  <a:pt x="9342" y="5834"/>
                </a:lnTo>
                <a:lnTo>
                  <a:pt x="9464" y="5765"/>
                </a:lnTo>
                <a:lnTo>
                  <a:pt x="9419" y="5716"/>
                </a:lnTo>
                <a:lnTo>
                  <a:pt x="9512" y="5753"/>
                </a:lnTo>
                <a:lnTo>
                  <a:pt x="9554" y="5735"/>
                </a:lnTo>
                <a:lnTo>
                  <a:pt x="9732" y="5706"/>
                </a:lnTo>
                <a:lnTo>
                  <a:pt x="9770" y="5641"/>
                </a:lnTo>
                <a:lnTo>
                  <a:pt x="9733" y="5572"/>
                </a:lnTo>
                <a:lnTo>
                  <a:pt x="9589" y="5543"/>
                </a:lnTo>
                <a:lnTo>
                  <a:pt x="9491" y="5541"/>
                </a:lnTo>
                <a:lnTo>
                  <a:pt x="9593" y="5494"/>
                </a:lnTo>
                <a:lnTo>
                  <a:pt x="9629" y="5440"/>
                </a:lnTo>
                <a:lnTo>
                  <a:pt x="9552" y="5442"/>
                </a:lnTo>
                <a:lnTo>
                  <a:pt x="9558" y="5353"/>
                </a:lnTo>
                <a:lnTo>
                  <a:pt x="9489" y="5301"/>
                </a:lnTo>
                <a:lnTo>
                  <a:pt x="9511" y="5274"/>
                </a:lnTo>
                <a:lnTo>
                  <a:pt x="9603" y="5358"/>
                </a:lnTo>
                <a:lnTo>
                  <a:pt x="9668" y="5415"/>
                </a:lnTo>
                <a:lnTo>
                  <a:pt x="9752" y="5398"/>
                </a:lnTo>
                <a:lnTo>
                  <a:pt x="9777" y="5222"/>
                </a:lnTo>
                <a:lnTo>
                  <a:pt x="9708" y="5094"/>
                </a:lnTo>
                <a:lnTo>
                  <a:pt x="9660" y="5047"/>
                </a:lnTo>
                <a:lnTo>
                  <a:pt x="9586" y="5053"/>
                </a:lnTo>
                <a:lnTo>
                  <a:pt x="9566" y="4991"/>
                </a:lnTo>
                <a:lnTo>
                  <a:pt x="9437" y="4966"/>
                </a:lnTo>
                <a:lnTo>
                  <a:pt x="9358" y="4988"/>
                </a:lnTo>
                <a:lnTo>
                  <a:pt x="9281" y="5070"/>
                </a:lnTo>
                <a:lnTo>
                  <a:pt x="9323" y="5006"/>
                </a:lnTo>
                <a:lnTo>
                  <a:pt x="9326" y="4972"/>
                </a:lnTo>
                <a:lnTo>
                  <a:pt x="9380" y="4905"/>
                </a:lnTo>
                <a:lnTo>
                  <a:pt x="9266" y="4875"/>
                </a:lnTo>
                <a:lnTo>
                  <a:pt x="9320" y="4839"/>
                </a:lnTo>
                <a:lnTo>
                  <a:pt x="9308" y="4775"/>
                </a:lnTo>
                <a:lnTo>
                  <a:pt x="9273" y="4715"/>
                </a:lnTo>
                <a:lnTo>
                  <a:pt x="9223" y="4669"/>
                </a:lnTo>
                <a:lnTo>
                  <a:pt x="9139" y="4686"/>
                </a:lnTo>
                <a:lnTo>
                  <a:pt x="9119" y="4654"/>
                </a:lnTo>
                <a:lnTo>
                  <a:pt x="8995" y="4577"/>
                </a:lnTo>
                <a:lnTo>
                  <a:pt x="8923" y="4557"/>
                </a:lnTo>
                <a:lnTo>
                  <a:pt x="8851" y="4632"/>
                </a:lnTo>
                <a:lnTo>
                  <a:pt x="8786" y="4626"/>
                </a:lnTo>
                <a:lnTo>
                  <a:pt x="8707" y="4525"/>
                </a:lnTo>
                <a:lnTo>
                  <a:pt x="8640" y="4410"/>
                </a:lnTo>
                <a:lnTo>
                  <a:pt x="8572" y="4403"/>
                </a:lnTo>
                <a:close/>
                <a:moveTo>
                  <a:pt x="12817" y="5065"/>
                </a:moveTo>
                <a:lnTo>
                  <a:pt x="12695" y="5107"/>
                </a:lnTo>
                <a:lnTo>
                  <a:pt x="12676" y="5124"/>
                </a:lnTo>
                <a:lnTo>
                  <a:pt x="12690" y="5154"/>
                </a:lnTo>
                <a:lnTo>
                  <a:pt x="12900" y="5292"/>
                </a:lnTo>
                <a:lnTo>
                  <a:pt x="12887" y="5095"/>
                </a:lnTo>
                <a:lnTo>
                  <a:pt x="12817" y="5065"/>
                </a:lnTo>
                <a:close/>
                <a:moveTo>
                  <a:pt x="19206" y="5090"/>
                </a:moveTo>
                <a:lnTo>
                  <a:pt x="19218" y="5166"/>
                </a:lnTo>
                <a:lnTo>
                  <a:pt x="19278" y="5243"/>
                </a:lnTo>
                <a:lnTo>
                  <a:pt x="19292" y="5306"/>
                </a:lnTo>
                <a:lnTo>
                  <a:pt x="19374" y="5413"/>
                </a:lnTo>
                <a:lnTo>
                  <a:pt x="19421" y="5447"/>
                </a:lnTo>
                <a:lnTo>
                  <a:pt x="19421" y="5385"/>
                </a:lnTo>
                <a:lnTo>
                  <a:pt x="19352" y="5312"/>
                </a:lnTo>
                <a:lnTo>
                  <a:pt x="19307" y="5233"/>
                </a:lnTo>
                <a:lnTo>
                  <a:pt x="19320" y="5205"/>
                </a:lnTo>
                <a:lnTo>
                  <a:pt x="19233" y="5097"/>
                </a:lnTo>
                <a:lnTo>
                  <a:pt x="19206" y="5090"/>
                </a:lnTo>
                <a:close/>
                <a:moveTo>
                  <a:pt x="12390" y="5144"/>
                </a:moveTo>
                <a:lnTo>
                  <a:pt x="12283" y="5153"/>
                </a:lnTo>
                <a:lnTo>
                  <a:pt x="12298" y="5217"/>
                </a:lnTo>
                <a:lnTo>
                  <a:pt x="12380" y="5331"/>
                </a:lnTo>
                <a:lnTo>
                  <a:pt x="12432" y="5316"/>
                </a:lnTo>
                <a:lnTo>
                  <a:pt x="12562" y="5355"/>
                </a:lnTo>
                <a:lnTo>
                  <a:pt x="12649" y="5341"/>
                </a:lnTo>
                <a:lnTo>
                  <a:pt x="12735" y="5284"/>
                </a:lnTo>
                <a:lnTo>
                  <a:pt x="12738" y="5213"/>
                </a:lnTo>
                <a:lnTo>
                  <a:pt x="12582" y="5149"/>
                </a:lnTo>
                <a:lnTo>
                  <a:pt x="12390" y="5144"/>
                </a:lnTo>
                <a:close/>
                <a:moveTo>
                  <a:pt x="1548" y="5400"/>
                </a:moveTo>
                <a:lnTo>
                  <a:pt x="1514" y="5464"/>
                </a:lnTo>
                <a:lnTo>
                  <a:pt x="1491" y="5521"/>
                </a:lnTo>
                <a:lnTo>
                  <a:pt x="1497" y="5521"/>
                </a:lnTo>
                <a:lnTo>
                  <a:pt x="1472" y="5575"/>
                </a:lnTo>
                <a:lnTo>
                  <a:pt x="1466" y="5629"/>
                </a:lnTo>
                <a:lnTo>
                  <a:pt x="1405" y="5765"/>
                </a:lnTo>
                <a:lnTo>
                  <a:pt x="1410" y="5735"/>
                </a:lnTo>
                <a:lnTo>
                  <a:pt x="1377" y="5797"/>
                </a:lnTo>
                <a:lnTo>
                  <a:pt x="1296" y="5987"/>
                </a:lnTo>
                <a:lnTo>
                  <a:pt x="1266" y="6045"/>
                </a:lnTo>
                <a:lnTo>
                  <a:pt x="1203" y="6195"/>
                </a:lnTo>
                <a:lnTo>
                  <a:pt x="1178" y="6269"/>
                </a:lnTo>
                <a:lnTo>
                  <a:pt x="1131" y="6351"/>
                </a:lnTo>
                <a:lnTo>
                  <a:pt x="1096" y="6423"/>
                </a:lnTo>
                <a:lnTo>
                  <a:pt x="1062" y="6518"/>
                </a:lnTo>
                <a:lnTo>
                  <a:pt x="1029" y="6599"/>
                </a:lnTo>
                <a:lnTo>
                  <a:pt x="1024" y="6553"/>
                </a:lnTo>
                <a:lnTo>
                  <a:pt x="968" y="6745"/>
                </a:lnTo>
                <a:lnTo>
                  <a:pt x="937" y="6849"/>
                </a:lnTo>
                <a:lnTo>
                  <a:pt x="915" y="6940"/>
                </a:lnTo>
                <a:lnTo>
                  <a:pt x="898" y="7023"/>
                </a:lnTo>
                <a:lnTo>
                  <a:pt x="910" y="7019"/>
                </a:lnTo>
                <a:lnTo>
                  <a:pt x="962" y="6875"/>
                </a:lnTo>
                <a:lnTo>
                  <a:pt x="992" y="6769"/>
                </a:lnTo>
                <a:lnTo>
                  <a:pt x="1007" y="6753"/>
                </a:lnTo>
                <a:lnTo>
                  <a:pt x="1044" y="6652"/>
                </a:lnTo>
                <a:lnTo>
                  <a:pt x="1057" y="6607"/>
                </a:lnTo>
                <a:lnTo>
                  <a:pt x="1112" y="6482"/>
                </a:lnTo>
                <a:lnTo>
                  <a:pt x="1191" y="6312"/>
                </a:lnTo>
                <a:lnTo>
                  <a:pt x="1223" y="6243"/>
                </a:lnTo>
                <a:lnTo>
                  <a:pt x="1258" y="6125"/>
                </a:lnTo>
                <a:lnTo>
                  <a:pt x="1303" y="6041"/>
                </a:lnTo>
                <a:lnTo>
                  <a:pt x="1375" y="5886"/>
                </a:lnTo>
                <a:lnTo>
                  <a:pt x="1417" y="5779"/>
                </a:lnTo>
                <a:lnTo>
                  <a:pt x="1471" y="5658"/>
                </a:lnTo>
                <a:lnTo>
                  <a:pt x="1476" y="5634"/>
                </a:lnTo>
                <a:lnTo>
                  <a:pt x="1514" y="5541"/>
                </a:lnTo>
                <a:lnTo>
                  <a:pt x="1531" y="5489"/>
                </a:lnTo>
                <a:lnTo>
                  <a:pt x="1544" y="5445"/>
                </a:lnTo>
                <a:lnTo>
                  <a:pt x="1534" y="5445"/>
                </a:lnTo>
                <a:lnTo>
                  <a:pt x="1548" y="5400"/>
                </a:lnTo>
                <a:close/>
                <a:moveTo>
                  <a:pt x="1571" y="5816"/>
                </a:moveTo>
                <a:lnTo>
                  <a:pt x="1537" y="5853"/>
                </a:lnTo>
                <a:lnTo>
                  <a:pt x="1502" y="5986"/>
                </a:lnTo>
                <a:lnTo>
                  <a:pt x="1524" y="5962"/>
                </a:lnTo>
                <a:lnTo>
                  <a:pt x="1556" y="5871"/>
                </a:lnTo>
                <a:lnTo>
                  <a:pt x="1571" y="5816"/>
                </a:lnTo>
                <a:close/>
                <a:moveTo>
                  <a:pt x="3853" y="5900"/>
                </a:moveTo>
                <a:lnTo>
                  <a:pt x="3782" y="6026"/>
                </a:lnTo>
                <a:lnTo>
                  <a:pt x="3739" y="6178"/>
                </a:lnTo>
                <a:lnTo>
                  <a:pt x="3742" y="6226"/>
                </a:lnTo>
                <a:lnTo>
                  <a:pt x="3769" y="6210"/>
                </a:lnTo>
                <a:lnTo>
                  <a:pt x="3826" y="6077"/>
                </a:lnTo>
                <a:lnTo>
                  <a:pt x="3863" y="5930"/>
                </a:lnTo>
                <a:lnTo>
                  <a:pt x="3853" y="5900"/>
                </a:lnTo>
                <a:close/>
                <a:moveTo>
                  <a:pt x="1537" y="5954"/>
                </a:moveTo>
                <a:lnTo>
                  <a:pt x="1529" y="5962"/>
                </a:lnTo>
                <a:lnTo>
                  <a:pt x="1479" y="6053"/>
                </a:lnTo>
                <a:lnTo>
                  <a:pt x="1437" y="6094"/>
                </a:lnTo>
                <a:lnTo>
                  <a:pt x="1419" y="6127"/>
                </a:lnTo>
                <a:lnTo>
                  <a:pt x="1469" y="6094"/>
                </a:lnTo>
                <a:lnTo>
                  <a:pt x="1537" y="5954"/>
                </a:lnTo>
                <a:close/>
                <a:moveTo>
                  <a:pt x="11422" y="5959"/>
                </a:moveTo>
                <a:lnTo>
                  <a:pt x="11407" y="5994"/>
                </a:lnTo>
                <a:lnTo>
                  <a:pt x="11407" y="6038"/>
                </a:lnTo>
                <a:lnTo>
                  <a:pt x="11384" y="5996"/>
                </a:lnTo>
                <a:lnTo>
                  <a:pt x="11342" y="6011"/>
                </a:lnTo>
                <a:lnTo>
                  <a:pt x="11297" y="6056"/>
                </a:lnTo>
                <a:lnTo>
                  <a:pt x="11364" y="6043"/>
                </a:lnTo>
                <a:lnTo>
                  <a:pt x="11365" y="6099"/>
                </a:lnTo>
                <a:lnTo>
                  <a:pt x="11414" y="6127"/>
                </a:lnTo>
                <a:lnTo>
                  <a:pt x="11437" y="6090"/>
                </a:lnTo>
                <a:lnTo>
                  <a:pt x="11431" y="6062"/>
                </a:lnTo>
                <a:lnTo>
                  <a:pt x="11451" y="6041"/>
                </a:lnTo>
                <a:lnTo>
                  <a:pt x="11479" y="6006"/>
                </a:lnTo>
                <a:lnTo>
                  <a:pt x="11479" y="5979"/>
                </a:lnTo>
                <a:lnTo>
                  <a:pt x="11422" y="5959"/>
                </a:lnTo>
                <a:close/>
                <a:moveTo>
                  <a:pt x="1410" y="6045"/>
                </a:moveTo>
                <a:lnTo>
                  <a:pt x="1373" y="6067"/>
                </a:lnTo>
                <a:lnTo>
                  <a:pt x="1335" y="6141"/>
                </a:lnTo>
                <a:lnTo>
                  <a:pt x="1281" y="6221"/>
                </a:lnTo>
                <a:lnTo>
                  <a:pt x="1275" y="6252"/>
                </a:lnTo>
                <a:lnTo>
                  <a:pt x="1317" y="6203"/>
                </a:lnTo>
                <a:lnTo>
                  <a:pt x="1395" y="6088"/>
                </a:lnTo>
                <a:lnTo>
                  <a:pt x="1410" y="6045"/>
                </a:lnTo>
                <a:close/>
                <a:moveTo>
                  <a:pt x="10634" y="6112"/>
                </a:moveTo>
                <a:lnTo>
                  <a:pt x="10599" y="6159"/>
                </a:lnTo>
                <a:lnTo>
                  <a:pt x="10559" y="6115"/>
                </a:lnTo>
                <a:lnTo>
                  <a:pt x="10456" y="6151"/>
                </a:lnTo>
                <a:lnTo>
                  <a:pt x="10478" y="6233"/>
                </a:lnTo>
                <a:lnTo>
                  <a:pt x="10525" y="6242"/>
                </a:lnTo>
                <a:lnTo>
                  <a:pt x="10525" y="6289"/>
                </a:lnTo>
                <a:lnTo>
                  <a:pt x="10622" y="6326"/>
                </a:lnTo>
                <a:lnTo>
                  <a:pt x="10723" y="6309"/>
                </a:lnTo>
                <a:lnTo>
                  <a:pt x="10771" y="6216"/>
                </a:lnTo>
                <a:lnTo>
                  <a:pt x="10711" y="6157"/>
                </a:lnTo>
                <a:lnTo>
                  <a:pt x="10634" y="6112"/>
                </a:lnTo>
                <a:close/>
                <a:moveTo>
                  <a:pt x="19462" y="6125"/>
                </a:moveTo>
                <a:lnTo>
                  <a:pt x="19457" y="6191"/>
                </a:lnTo>
                <a:lnTo>
                  <a:pt x="19486" y="6302"/>
                </a:lnTo>
                <a:lnTo>
                  <a:pt x="19539" y="6378"/>
                </a:lnTo>
                <a:lnTo>
                  <a:pt x="19551" y="6430"/>
                </a:lnTo>
                <a:lnTo>
                  <a:pt x="19605" y="6528"/>
                </a:lnTo>
                <a:lnTo>
                  <a:pt x="19653" y="6620"/>
                </a:lnTo>
                <a:lnTo>
                  <a:pt x="19707" y="6688"/>
                </a:lnTo>
                <a:lnTo>
                  <a:pt x="19794" y="6760"/>
                </a:lnTo>
                <a:lnTo>
                  <a:pt x="19854" y="6804"/>
                </a:lnTo>
                <a:lnTo>
                  <a:pt x="19851" y="6757"/>
                </a:lnTo>
                <a:lnTo>
                  <a:pt x="19760" y="6657"/>
                </a:lnTo>
                <a:lnTo>
                  <a:pt x="19707" y="6578"/>
                </a:lnTo>
                <a:lnTo>
                  <a:pt x="19698" y="6504"/>
                </a:lnTo>
                <a:lnTo>
                  <a:pt x="19683" y="6482"/>
                </a:lnTo>
                <a:lnTo>
                  <a:pt x="19667" y="6531"/>
                </a:lnTo>
                <a:lnTo>
                  <a:pt x="19610" y="6449"/>
                </a:lnTo>
                <a:lnTo>
                  <a:pt x="19585" y="6375"/>
                </a:lnTo>
                <a:lnTo>
                  <a:pt x="19531" y="6262"/>
                </a:lnTo>
                <a:lnTo>
                  <a:pt x="19549" y="6210"/>
                </a:lnTo>
                <a:lnTo>
                  <a:pt x="19486" y="6132"/>
                </a:lnTo>
                <a:lnTo>
                  <a:pt x="19462" y="6125"/>
                </a:lnTo>
                <a:close/>
                <a:moveTo>
                  <a:pt x="3414" y="6129"/>
                </a:moveTo>
                <a:lnTo>
                  <a:pt x="3367" y="6179"/>
                </a:lnTo>
                <a:lnTo>
                  <a:pt x="3309" y="6346"/>
                </a:lnTo>
                <a:lnTo>
                  <a:pt x="3319" y="6381"/>
                </a:lnTo>
                <a:lnTo>
                  <a:pt x="3374" y="6403"/>
                </a:lnTo>
                <a:lnTo>
                  <a:pt x="3369" y="6306"/>
                </a:lnTo>
                <a:lnTo>
                  <a:pt x="3387" y="6220"/>
                </a:lnTo>
                <a:lnTo>
                  <a:pt x="3454" y="6147"/>
                </a:lnTo>
                <a:lnTo>
                  <a:pt x="3414" y="6129"/>
                </a:lnTo>
                <a:close/>
                <a:moveTo>
                  <a:pt x="10314" y="6181"/>
                </a:moveTo>
                <a:lnTo>
                  <a:pt x="10209" y="6220"/>
                </a:lnTo>
                <a:lnTo>
                  <a:pt x="10195" y="6356"/>
                </a:lnTo>
                <a:lnTo>
                  <a:pt x="10227" y="6513"/>
                </a:lnTo>
                <a:lnTo>
                  <a:pt x="10272" y="6573"/>
                </a:lnTo>
                <a:lnTo>
                  <a:pt x="10222" y="6627"/>
                </a:lnTo>
                <a:lnTo>
                  <a:pt x="10286" y="6747"/>
                </a:lnTo>
                <a:lnTo>
                  <a:pt x="10338" y="6748"/>
                </a:lnTo>
                <a:lnTo>
                  <a:pt x="10383" y="6609"/>
                </a:lnTo>
                <a:lnTo>
                  <a:pt x="10423" y="6580"/>
                </a:lnTo>
                <a:lnTo>
                  <a:pt x="10463" y="6457"/>
                </a:lnTo>
                <a:lnTo>
                  <a:pt x="10564" y="6398"/>
                </a:lnTo>
                <a:lnTo>
                  <a:pt x="10466" y="6260"/>
                </a:lnTo>
                <a:lnTo>
                  <a:pt x="10436" y="6195"/>
                </a:lnTo>
                <a:lnTo>
                  <a:pt x="10388" y="6193"/>
                </a:lnTo>
                <a:lnTo>
                  <a:pt x="10363" y="6248"/>
                </a:lnTo>
                <a:lnTo>
                  <a:pt x="10316" y="6242"/>
                </a:lnTo>
                <a:lnTo>
                  <a:pt x="10314" y="6181"/>
                </a:lnTo>
                <a:close/>
                <a:moveTo>
                  <a:pt x="12355" y="6262"/>
                </a:moveTo>
                <a:lnTo>
                  <a:pt x="12308" y="6324"/>
                </a:lnTo>
                <a:lnTo>
                  <a:pt x="12291" y="6415"/>
                </a:lnTo>
                <a:lnTo>
                  <a:pt x="12191" y="6513"/>
                </a:lnTo>
                <a:lnTo>
                  <a:pt x="12127" y="6678"/>
                </a:lnTo>
                <a:lnTo>
                  <a:pt x="12084" y="6804"/>
                </a:lnTo>
                <a:lnTo>
                  <a:pt x="12134" y="6871"/>
                </a:lnTo>
                <a:lnTo>
                  <a:pt x="12099" y="7058"/>
                </a:lnTo>
                <a:lnTo>
                  <a:pt x="12152" y="7060"/>
                </a:lnTo>
                <a:lnTo>
                  <a:pt x="12124" y="7238"/>
                </a:lnTo>
                <a:lnTo>
                  <a:pt x="12167" y="7329"/>
                </a:lnTo>
                <a:lnTo>
                  <a:pt x="12130" y="7385"/>
                </a:lnTo>
                <a:lnTo>
                  <a:pt x="12179" y="7472"/>
                </a:lnTo>
                <a:lnTo>
                  <a:pt x="12296" y="7477"/>
                </a:lnTo>
                <a:lnTo>
                  <a:pt x="12346" y="7545"/>
                </a:lnTo>
                <a:lnTo>
                  <a:pt x="12536" y="7487"/>
                </a:lnTo>
                <a:lnTo>
                  <a:pt x="12559" y="7459"/>
                </a:lnTo>
                <a:lnTo>
                  <a:pt x="12387" y="7373"/>
                </a:lnTo>
                <a:lnTo>
                  <a:pt x="12306" y="7243"/>
                </a:lnTo>
                <a:lnTo>
                  <a:pt x="12298" y="7053"/>
                </a:lnTo>
                <a:lnTo>
                  <a:pt x="12274" y="6868"/>
                </a:lnTo>
                <a:lnTo>
                  <a:pt x="12308" y="6652"/>
                </a:lnTo>
                <a:lnTo>
                  <a:pt x="12373" y="6513"/>
                </a:lnTo>
                <a:lnTo>
                  <a:pt x="12440" y="6358"/>
                </a:lnTo>
                <a:lnTo>
                  <a:pt x="12425" y="6299"/>
                </a:lnTo>
                <a:lnTo>
                  <a:pt x="12355" y="6262"/>
                </a:lnTo>
                <a:close/>
                <a:moveTo>
                  <a:pt x="10604" y="6487"/>
                </a:moveTo>
                <a:lnTo>
                  <a:pt x="10523" y="6516"/>
                </a:lnTo>
                <a:lnTo>
                  <a:pt x="10540" y="6573"/>
                </a:lnTo>
                <a:lnTo>
                  <a:pt x="10508" y="6615"/>
                </a:lnTo>
                <a:lnTo>
                  <a:pt x="10575" y="6661"/>
                </a:lnTo>
                <a:lnTo>
                  <a:pt x="10669" y="6595"/>
                </a:lnTo>
                <a:lnTo>
                  <a:pt x="10615" y="6553"/>
                </a:lnTo>
                <a:lnTo>
                  <a:pt x="10604" y="6487"/>
                </a:lnTo>
                <a:close/>
                <a:moveTo>
                  <a:pt x="3675" y="6531"/>
                </a:moveTo>
                <a:lnTo>
                  <a:pt x="3640" y="6597"/>
                </a:lnTo>
                <a:lnTo>
                  <a:pt x="3586" y="6561"/>
                </a:lnTo>
                <a:lnTo>
                  <a:pt x="3546" y="6600"/>
                </a:lnTo>
                <a:lnTo>
                  <a:pt x="3563" y="6804"/>
                </a:lnTo>
                <a:lnTo>
                  <a:pt x="3585" y="6910"/>
                </a:lnTo>
                <a:lnTo>
                  <a:pt x="3568" y="7029"/>
                </a:lnTo>
                <a:lnTo>
                  <a:pt x="3493" y="6997"/>
                </a:lnTo>
                <a:lnTo>
                  <a:pt x="3498" y="7063"/>
                </a:lnTo>
                <a:lnTo>
                  <a:pt x="3637" y="7105"/>
                </a:lnTo>
                <a:lnTo>
                  <a:pt x="3623" y="7146"/>
                </a:lnTo>
                <a:lnTo>
                  <a:pt x="3509" y="7198"/>
                </a:lnTo>
                <a:lnTo>
                  <a:pt x="3498" y="7284"/>
                </a:lnTo>
                <a:lnTo>
                  <a:pt x="3513" y="7327"/>
                </a:lnTo>
                <a:lnTo>
                  <a:pt x="3640" y="7289"/>
                </a:lnTo>
                <a:lnTo>
                  <a:pt x="3717" y="7199"/>
                </a:lnTo>
                <a:lnTo>
                  <a:pt x="3787" y="7139"/>
                </a:lnTo>
                <a:lnTo>
                  <a:pt x="3750" y="7083"/>
                </a:lnTo>
                <a:lnTo>
                  <a:pt x="3858" y="7050"/>
                </a:lnTo>
                <a:lnTo>
                  <a:pt x="3881" y="6923"/>
                </a:lnTo>
                <a:lnTo>
                  <a:pt x="3839" y="6898"/>
                </a:lnTo>
                <a:lnTo>
                  <a:pt x="3863" y="6787"/>
                </a:lnTo>
                <a:lnTo>
                  <a:pt x="3918" y="6792"/>
                </a:lnTo>
                <a:lnTo>
                  <a:pt x="3938" y="6708"/>
                </a:lnTo>
                <a:lnTo>
                  <a:pt x="3881" y="6671"/>
                </a:lnTo>
                <a:lnTo>
                  <a:pt x="4015" y="6664"/>
                </a:lnTo>
                <a:lnTo>
                  <a:pt x="4114" y="6664"/>
                </a:lnTo>
                <a:lnTo>
                  <a:pt x="4156" y="6659"/>
                </a:lnTo>
                <a:lnTo>
                  <a:pt x="4156" y="6612"/>
                </a:lnTo>
                <a:lnTo>
                  <a:pt x="4094" y="6558"/>
                </a:lnTo>
                <a:lnTo>
                  <a:pt x="4003" y="6543"/>
                </a:lnTo>
                <a:lnTo>
                  <a:pt x="3766" y="6568"/>
                </a:lnTo>
                <a:lnTo>
                  <a:pt x="3675" y="6531"/>
                </a:lnTo>
                <a:close/>
                <a:moveTo>
                  <a:pt x="962" y="6612"/>
                </a:moveTo>
                <a:lnTo>
                  <a:pt x="955" y="6615"/>
                </a:lnTo>
                <a:lnTo>
                  <a:pt x="908" y="6728"/>
                </a:lnTo>
                <a:lnTo>
                  <a:pt x="875" y="6822"/>
                </a:lnTo>
                <a:lnTo>
                  <a:pt x="871" y="6851"/>
                </a:lnTo>
                <a:lnTo>
                  <a:pt x="843" y="6949"/>
                </a:lnTo>
                <a:lnTo>
                  <a:pt x="865" y="6900"/>
                </a:lnTo>
                <a:lnTo>
                  <a:pt x="900" y="6802"/>
                </a:lnTo>
                <a:lnTo>
                  <a:pt x="935" y="6700"/>
                </a:lnTo>
                <a:lnTo>
                  <a:pt x="947" y="6664"/>
                </a:lnTo>
                <a:lnTo>
                  <a:pt x="962" y="6612"/>
                </a:lnTo>
                <a:close/>
                <a:moveTo>
                  <a:pt x="818" y="7139"/>
                </a:moveTo>
                <a:lnTo>
                  <a:pt x="803" y="7156"/>
                </a:lnTo>
                <a:lnTo>
                  <a:pt x="766" y="7262"/>
                </a:lnTo>
                <a:lnTo>
                  <a:pt x="761" y="7311"/>
                </a:lnTo>
                <a:lnTo>
                  <a:pt x="737" y="7406"/>
                </a:lnTo>
                <a:lnTo>
                  <a:pt x="727" y="7467"/>
                </a:lnTo>
                <a:lnTo>
                  <a:pt x="700" y="7580"/>
                </a:lnTo>
                <a:lnTo>
                  <a:pt x="682" y="7614"/>
                </a:lnTo>
                <a:lnTo>
                  <a:pt x="667" y="7666"/>
                </a:lnTo>
                <a:lnTo>
                  <a:pt x="695" y="7659"/>
                </a:lnTo>
                <a:lnTo>
                  <a:pt x="695" y="7693"/>
                </a:lnTo>
                <a:lnTo>
                  <a:pt x="677" y="7738"/>
                </a:lnTo>
                <a:lnTo>
                  <a:pt x="672" y="7789"/>
                </a:lnTo>
                <a:lnTo>
                  <a:pt x="679" y="7797"/>
                </a:lnTo>
                <a:lnTo>
                  <a:pt x="670" y="7849"/>
                </a:lnTo>
                <a:lnTo>
                  <a:pt x="664" y="7911"/>
                </a:lnTo>
                <a:lnTo>
                  <a:pt x="642" y="8002"/>
                </a:lnTo>
                <a:lnTo>
                  <a:pt x="659" y="8016"/>
                </a:lnTo>
                <a:lnTo>
                  <a:pt x="689" y="7910"/>
                </a:lnTo>
                <a:lnTo>
                  <a:pt x="700" y="7842"/>
                </a:lnTo>
                <a:lnTo>
                  <a:pt x="717" y="7817"/>
                </a:lnTo>
                <a:lnTo>
                  <a:pt x="727" y="7741"/>
                </a:lnTo>
                <a:lnTo>
                  <a:pt x="752" y="7681"/>
                </a:lnTo>
                <a:lnTo>
                  <a:pt x="757" y="7646"/>
                </a:lnTo>
                <a:lnTo>
                  <a:pt x="786" y="7536"/>
                </a:lnTo>
                <a:lnTo>
                  <a:pt x="806" y="7423"/>
                </a:lnTo>
                <a:lnTo>
                  <a:pt x="799" y="7422"/>
                </a:lnTo>
                <a:lnTo>
                  <a:pt x="833" y="7284"/>
                </a:lnTo>
                <a:lnTo>
                  <a:pt x="855" y="7193"/>
                </a:lnTo>
                <a:lnTo>
                  <a:pt x="844" y="7186"/>
                </a:lnTo>
                <a:lnTo>
                  <a:pt x="814" y="7290"/>
                </a:lnTo>
                <a:lnTo>
                  <a:pt x="793" y="7324"/>
                </a:lnTo>
                <a:lnTo>
                  <a:pt x="752" y="7430"/>
                </a:lnTo>
                <a:lnTo>
                  <a:pt x="751" y="7400"/>
                </a:lnTo>
                <a:lnTo>
                  <a:pt x="779" y="7284"/>
                </a:lnTo>
                <a:lnTo>
                  <a:pt x="818" y="7139"/>
                </a:lnTo>
                <a:close/>
                <a:moveTo>
                  <a:pt x="7418" y="7376"/>
                </a:moveTo>
                <a:lnTo>
                  <a:pt x="7299" y="7430"/>
                </a:lnTo>
                <a:lnTo>
                  <a:pt x="7373" y="7565"/>
                </a:lnTo>
                <a:lnTo>
                  <a:pt x="7338" y="7607"/>
                </a:lnTo>
                <a:lnTo>
                  <a:pt x="7222" y="7545"/>
                </a:lnTo>
                <a:lnTo>
                  <a:pt x="7273" y="7721"/>
                </a:lnTo>
                <a:lnTo>
                  <a:pt x="7164" y="7731"/>
                </a:lnTo>
                <a:lnTo>
                  <a:pt x="7278" y="7917"/>
                </a:lnTo>
                <a:lnTo>
                  <a:pt x="7334" y="8004"/>
                </a:lnTo>
                <a:lnTo>
                  <a:pt x="7406" y="8019"/>
                </a:lnTo>
                <a:lnTo>
                  <a:pt x="7658" y="8051"/>
                </a:lnTo>
                <a:lnTo>
                  <a:pt x="7822" y="7994"/>
                </a:lnTo>
                <a:lnTo>
                  <a:pt x="7832" y="7842"/>
                </a:lnTo>
                <a:lnTo>
                  <a:pt x="7919" y="7757"/>
                </a:lnTo>
                <a:lnTo>
                  <a:pt x="7835" y="7677"/>
                </a:lnTo>
                <a:lnTo>
                  <a:pt x="7683" y="7684"/>
                </a:lnTo>
                <a:lnTo>
                  <a:pt x="7651" y="7588"/>
                </a:lnTo>
                <a:lnTo>
                  <a:pt x="7504" y="7595"/>
                </a:lnTo>
                <a:lnTo>
                  <a:pt x="7512" y="7428"/>
                </a:lnTo>
                <a:lnTo>
                  <a:pt x="7418" y="7376"/>
                </a:lnTo>
                <a:close/>
                <a:moveTo>
                  <a:pt x="533" y="8076"/>
                </a:moveTo>
                <a:lnTo>
                  <a:pt x="503" y="8134"/>
                </a:lnTo>
                <a:cubicBezTo>
                  <a:pt x="468" y="8339"/>
                  <a:pt x="438" y="8523"/>
                  <a:pt x="491" y="8743"/>
                </a:cubicBezTo>
                <a:cubicBezTo>
                  <a:pt x="531" y="8908"/>
                  <a:pt x="531" y="8878"/>
                  <a:pt x="531" y="8878"/>
                </a:cubicBezTo>
                <a:cubicBezTo>
                  <a:pt x="531" y="8878"/>
                  <a:pt x="561" y="9039"/>
                  <a:pt x="593" y="8994"/>
                </a:cubicBezTo>
                <a:lnTo>
                  <a:pt x="623" y="8807"/>
                </a:lnTo>
                <a:lnTo>
                  <a:pt x="655" y="8659"/>
                </a:lnTo>
                <a:lnTo>
                  <a:pt x="629" y="8655"/>
                </a:lnTo>
                <a:lnTo>
                  <a:pt x="642" y="8480"/>
                </a:lnTo>
                <a:lnTo>
                  <a:pt x="613" y="8448"/>
                </a:lnTo>
                <a:lnTo>
                  <a:pt x="562" y="8496"/>
                </a:lnTo>
                <a:lnTo>
                  <a:pt x="525" y="8492"/>
                </a:lnTo>
                <a:lnTo>
                  <a:pt x="533" y="8413"/>
                </a:lnTo>
                <a:lnTo>
                  <a:pt x="558" y="8406"/>
                </a:lnTo>
                <a:lnTo>
                  <a:pt x="588" y="8272"/>
                </a:lnTo>
                <a:lnTo>
                  <a:pt x="575" y="8270"/>
                </a:lnTo>
                <a:lnTo>
                  <a:pt x="582" y="8147"/>
                </a:lnTo>
                <a:lnTo>
                  <a:pt x="560" y="8182"/>
                </a:lnTo>
                <a:lnTo>
                  <a:pt x="550" y="8142"/>
                </a:lnTo>
                <a:lnTo>
                  <a:pt x="528" y="8129"/>
                </a:lnTo>
                <a:lnTo>
                  <a:pt x="533" y="8076"/>
                </a:lnTo>
                <a:close/>
                <a:moveTo>
                  <a:pt x="629" y="8196"/>
                </a:moveTo>
                <a:lnTo>
                  <a:pt x="603" y="8246"/>
                </a:lnTo>
                <a:lnTo>
                  <a:pt x="598" y="8329"/>
                </a:lnTo>
                <a:lnTo>
                  <a:pt x="592" y="8438"/>
                </a:lnTo>
                <a:lnTo>
                  <a:pt x="603" y="8452"/>
                </a:lnTo>
                <a:lnTo>
                  <a:pt x="617" y="8405"/>
                </a:lnTo>
                <a:lnTo>
                  <a:pt x="627" y="8322"/>
                </a:lnTo>
                <a:lnTo>
                  <a:pt x="637" y="8203"/>
                </a:lnTo>
                <a:lnTo>
                  <a:pt x="629" y="8196"/>
                </a:lnTo>
                <a:close/>
                <a:moveTo>
                  <a:pt x="21143" y="8294"/>
                </a:moveTo>
                <a:cubicBezTo>
                  <a:pt x="21150" y="8324"/>
                  <a:pt x="21160" y="8353"/>
                  <a:pt x="21167" y="8383"/>
                </a:cubicBezTo>
                <a:lnTo>
                  <a:pt x="21160" y="8371"/>
                </a:lnTo>
                <a:lnTo>
                  <a:pt x="21150" y="8341"/>
                </a:lnTo>
                <a:lnTo>
                  <a:pt x="21143" y="8294"/>
                </a:lnTo>
                <a:close/>
                <a:moveTo>
                  <a:pt x="21175" y="8489"/>
                </a:moveTo>
                <a:lnTo>
                  <a:pt x="21223" y="8698"/>
                </a:lnTo>
                <a:lnTo>
                  <a:pt x="21197" y="8605"/>
                </a:lnTo>
                <a:lnTo>
                  <a:pt x="21210" y="8694"/>
                </a:lnTo>
                <a:lnTo>
                  <a:pt x="21233" y="8773"/>
                </a:lnTo>
                <a:lnTo>
                  <a:pt x="21247" y="8841"/>
                </a:lnTo>
                <a:lnTo>
                  <a:pt x="21257" y="8891"/>
                </a:lnTo>
                <a:lnTo>
                  <a:pt x="21235" y="8812"/>
                </a:lnTo>
                <a:lnTo>
                  <a:pt x="21233" y="8836"/>
                </a:lnTo>
                <a:lnTo>
                  <a:pt x="21220" y="8755"/>
                </a:lnTo>
                <a:lnTo>
                  <a:pt x="21197" y="8642"/>
                </a:lnTo>
                <a:lnTo>
                  <a:pt x="21182" y="8597"/>
                </a:lnTo>
                <a:lnTo>
                  <a:pt x="21193" y="8691"/>
                </a:lnTo>
                <a:lnTo>
                  <a:pt x="21192" y="8750"/>
                </a:lnTo>
                <a:lnTo>
                  <a:pt x="21207" y="8775"/>
                </a:lnTo>
                <a:lnTo>
                  <a:pt x="21227" y="8839"/>
                </a:lnTo>
                <a:lnTo>
                  <a:pt x="21235" y="8861"/>
                </a:lnTo>
                <a:lnTo>
                  <a:pt x="21239" y="8943"/>
                </a:lnTo>
                <a:lnTo>
                  <a:pt x="21257" y="9011"/>
                </a:lnTo>
                <a:lnTo>
                  <a:pt x="21262" y="9098"/>
                </a:lnTo>
                <a:lnTo>
                  <a:pt x="21247" y="9093"/>
                </a:lnTo>
                <a:lnTo>
                  <a:pt x="21257" y="9147"/>
                </a:lnTo>
                <a:lnTo>
                  <a:pt x="21272" y="9140"/>
                </a:lnTo>
                <a:lnTo>
                  <a:pt x="21280" y="9049"/>
                </a:lnTo>
                <a:lnTo>
                  <a:pt x="21270" y="8933"/>
                </a:lnTo>
                <a:lnTo>
                  <a:pt x="21264" y="8889"/>
                </a:lnTo>
                <a:lnTo>
                  <a:pt x="21269" y="8878"/>
                </a:lnTo>
                <a:lnTo>
                  <a:pt x="21254" y="8799"/>
                </a:lnTo>
                <a:lnTo>
                  <a:pt x="21228" y="8687"/>
                </a:lnTo>
                <a:lnTo>
                  <a:pt x="21210" y="8600"/>
                </a:lnTo>
                <a:lnTo>
                  <a:pt x="21175" y="8489"/>
                </a:lnTo>
                <a:close/>
                <a:moveTo>
                  <a:pt x="20899" y="8691"/>
                </a:moveTo>
                <a:lnTo>
                  <a:pt x="20890" y="8743"/>
                </a:lnTo>
                <a:lnTo>
                  <a:pt x="20905" y="8895"/>
                </a:lnTo>
                <a:lnTo>
                  <a:pt x="20925" y="8825"/>
                </a:lnTo>
                <a:lnTo>
                  <a:pt x="20922" y="8760"/>
                </a:lnTo>
                <a:lnTo>
                  <a:pt x="20917" y="8691"/>
                </a:lnTo>
                <a:lnTo>
                  <a:pt x="20899" y="8691"/>
                </a:lnTo>
                <a:close/>
                <a:moveTo>
                  <a:pt x="21148" y="9029"/>
                </a:moveTo>
                <a:lnTo>
                  <a:pt x="21125" y="9058"/>
                </a:lnTo>
                <a:lnTo>
                  <a:pt x="21165" y="9139"/>
                </a:lnTo>
                <a:lnTo>
                  <a:pt x="21200" y="9255"/>
                </a:lnTo>
                <a:lnTo>
                  <a:pt x="21222" y="9347"/>
                </a:lnTo>
                <a:lnTo>
                  <a:pt x="21247" y="9447"/>
                </a:lnTo>
                <a:lnTo>
                  <a:pt x="21244" y="9352"/>
                </a:lnTo>
                <a:lnTo>
                  <a:pt x="21197" y="9162"/>
                </a:lnTo>
                <a:lnTo>
                  <a:pt x="21148" y="9029"/>
                </a:lnTo>
                <a:close/>
                <a:moveTo>
                  <a:pt x="21240" y="9160"/>
                </a:moveTo>
                <a:lnTo>
                  <a:pt x="21279" y="9342"/>
                </a:lnTo>
                <a:lnTo>
                  <a:pt x="21304" y="9506"/>
                </a:lnTo>
                <a:lnTo>
                  <a:pt x="21324" y="9681"/>
                </a:lnTo>
                <a:lnTo>
                  <a:pt x="21346" y="9829"/>
                </a:lnTo>
                <a:lnTo>
                  <a:pt x="21314" y="9527"/>
                </a:lnTo>
                <a:lnTo>
                  <a:pt x="21290" y="9376"/>
                </a:lnTo>
                <a:lnTo>
                  <a:pt x="21267" y="9218"/>
                </a:lnTo>
                <a:lnTo>
                  <a:pt x="21240" y="9160"/>
                </a:lnTo>
                <a:close/>
                <a:moveTo>
                  <a:pt x="7800" y="9401"/>
                </a:moveTo>
                <a:lnTo>
                  <a:pt x="7666" y="9502"/>
                </a:lnTo>
                <a:lnTo>
                  <a:pt x="7547" y="9659"/>
                </a:lnTo>
                <a:lnTo>
                  <a:pt x="7547" y="9768"/>
                </a:lnTo>
                <a:lnTo>
                  <a:pt x="7472" y="9931"/>
                </a:lnTo>
                <a:lnTo>
                  <a:pt x="7559" y="9878"/>
                </a:lnTo>
                <a:lnTo>
                  <a:pt x="7565" y="9940"/>
                </a:lnTo>
                <a:lnTo>
                  <a:pt x="7497" y="9997"/>
                </a:lnTo>
                <a:lnTo>
                  <a:pt x="7497" y="10054"/>
                </a:lnTo>
                <a:lnTo>
                  <a:pt x="7596" y="10140"/>
                </a:lnTo>
                <a:lnTo>
                  <a:pt x="7611" y="10278"/>
                </a:lnTo>
                <a:lnTo>
                  <a:pt x="7554" y="10371"/>
                </a:lnTo>
                <a:lnTo>
                  <a:pt x="7418" y="10287"/>
                </a:lnTo>
                <a:lnTo>
                  <a:pt x="7348" y="10388"/>
                </a:lnTo>
                <a:lnTo>
                  <a:pt x="7360" y="10505"/>
                </a:lnTo>
                <a:lnTo>
                  <a:pt x="7234" y="10507"/>
                </a:lnTo>
                <a:lnTo>
                  <a:pt x="7231" y="10588"/>
                </a:lnTo>
                <a:lnTo>
                  <a:pt x="7375" y="10694"/>
                </a:lnTo>
                <a:lnTo>
                  <a:pt x="7269" y="10687"/>
                </a:lnTo>
                <a:lnTo>
                  <a:pt x="7040" y="10788"/>
                </a:lnTo>
                <a:lnTo>
                  <a:pt x="7078" y="10850"/>
                </a:lnTo>
                <a:lnTo>
                  <a:pt x="7179" y="10822"/>
                </a:lnTo>
                <a:lnTo>
                  <a:pt x="7266" y="10889"/>
                </a:lnTo>
                <a:lnTo>
                  <a:pt x="7368" y="10842"/>
                </a:lnTo>
                <a:lnTo>
                  <a:pt x="7401" y="10898"/>
                </a:lnTo>
                <a:lnTo>
                  <a:pt x="7599" y="10930"/>
                </a:lnTo>
                <a:lnTo>
                  <a:pt x="7738" y="10992"/>
                </a:lnTo>
                <a:lnTo>
                  <a:pt x="7867" y="10938"/>
                </a:lnTo>
                <a:lnTo>
                  <a:pt x="7858" y="10830"/>
                </a:lnTo>
                <a:lnTo>
                  <a:pt x="7929" y="10800"/>
                </a:lnTo>
                <a:lnTo>
                  <a:pt x="7982" y="10692"/>
                </a:lnTo>
                <a:lnTo>
                  <a:pt x="7872" y="10610"/>
                </a:lnTo>
                <a:lnTo>
                  <a:pt x="7870" y="10529"/>
                </a:lnTo>
                <a:lnTo>
                  <a:pt x="7887" y="10305"/>
                </a:lnTo>
                <a:lnTo>
                  <a:pt x="7833" y="10248"/>
                </a:lnTo>
                <a:lnTo>
                  <a:pt x="7837" y="9987"/>
                </a:lnTo>
                <a:lnTo>
                  <a:pt x="7748" y="9931"/>
                </a:lnTo>
                <a:lnTo>
                  <a:pt x="7897" y="9815"/>
                </a:lnTo>
                <a:lnTo>
                  <a:pt x="7982" y="9687"/>
                </a:lnTo>
                <a:lnTo>
                  <a:pt x="7887" y="9642"/>
                </a:lnTo>
                <a:lnTo>
                  <a:pt x="7788" y="9622"/>
                </a:lnTo>
                <a:lnTo>
                  <a:pt x="7967" y="9484"/>
                </a:lnTo>
                <a:lnTo>
                  <a:pt x="7858" y="9448"/>
                </a:lnTo>
                <a:lnTo>
                  <a:pt x="7800" y="9401"/>
                </a:lnTo>
                <a:close/>
                <a:moveTo>
                  <a:pt x="20753" y="9539"/>
                </a:moveTo>
                <a:lnTo>
                  <a:pt x="20740" y="9618"/>
                </a:lnTo>
                <a:lnTo>
                  <a:pt x="20733" y="9805"/>
                </a:lnTo>
                <a:lnTo>
                  <a:pt x="20748" y="9925"/>
                </a:lnTo>
                <a:lnTo>
                  <a:pt x="20800" y="10014"/>
                </a:lnTo>
                <a:lnTo>
                  <a:pt x="20838" y="9930"/>
                </a:lnTo>
                <a:lnTo>
                  <a:pt x="20830" y="9753"/>
                </a:lnTo>
                <a:lnTo>
                  <a:pt x="20800" y="9657"/>
                </a:lnTo>
                <a:lnTo>
                  <a:pt x="20782" y="9548"/>
                </a:lnTo>
                <a:lnTo>
                  <a:pt x="20753" y="9539"/>
                </a:lnTo>
                <a:close/>
                <a:moveTo>
                  <a:pt x="21269" y="9553"/>
                </a:moveTo>
                <a:lnTo>
                  <a:pt x="21277" y="9645"/>
                </a:lnTo>
                <a:lnTo>
                  <a:pt x="21300" y="9729"/>
                </a:lnTo>
                <a:lnTo>
                  <a:pt x="21310" y="9713"/>
                </a:lnTo>
                <a:lnTo>
                  <a:pt x="21280" y="9554"/>
                </a:lnTo>
                <a:lnTo>
                  <a:pt x="21269" y="9553"/>
                </a:lnTo>
                <a:close/>
                <a:moveTo>
                  <a:pt x="7279" y="9866"/>
                </a:moveTo>
                <a:lnTo>
                  <a:pt x="7172" y="9904"/>
                </a:lnTo>
                <a:lnTo>
                  <a:pt x="6983" y="9960"/>
                </a:lnTo>
                <a:lnTo>
                  <a:pt x="6939" y="10155"/>
                </a:lnTo>
                <a:lnTo>
                  <a:pt x="6772" y="10280"/>
                </a:lnTo>
                <a:lnTo>
                  <a:pt x="6891" y="10384"/>
                </a:lnTo>
                <a:lnTo>
                  <a:pt x="7108" y="10383"/>
                </a:lnTo>
                <a:lnTo>
                  <a:pt x="7254" y="10271"/>
                </a:lnTo>
                <a:lnTo>
                  <a:pt x="7298" y="10144"/>
                </a:lnTo>
                <a:lnTo>
                  <a:pt x="7403" y="10056"/>
                </a:lnTo>
                <a:lnTo>
                  <a:pt x="7358" y="9899"/>
                </a:lnTo>
                <a:lnTo>
                  <a:pt x="7279" y="9866"/>
                </a:lnTo>
                <a:close/>
                <a:moveTo>
                  <a:pt x="21413" y="9962"/>
                </a:moveTo>
                <a:cubicBezTo>
                  <a:pt x="21414" y="9976"/>
                  <a:pt x="21415" y="9990"/>
                  <a:pt x="21416" y="10004"/>
                </a:cubicBezTo>
                <a:lnTo>
                  <a:pt x="21414" y="9997"/>
                </a:lnTo>
                <a:lnTo>
                  <a:pt x="21413" y="9962"/>
                </a:lnTo>
                <a:close/>
                <a:moveTo>
                  <a:pt x="21172" y="10078"/>
                </a:moveTo>
                <a:lnTo>
                  <a:pt x="21177" y="10164"/>
                </a:lnTo>
                <a:lnTo>
                  <a:pt x="21197" y="10367"/>
                </a:lnTo>
                <a:lnTo>
                  <a:pt x="21210" y="10524"/>
                </a:lnTo>
                <a:lnTo>
                  <a:pt x="21203" y="10704"/>
                </a:lnTo>
                <a:lnTo>
                  <a:pt x="21215" y="10857"/>
                </a:lnTo>
                <a:lnTo>
                  <a:pt x="21222" y="10862"/>
                </a:lnTo>
                <a:lnTo>
                  <a:pt x="21230" y="10812"/>
                </a:lnTo>
                <a:lnTo>
                  <a:pt x="21240" y="10680"/>
                </a:lnTo>
                <a:lnTo>
                  <a:pt x="21228" y="10489"/>
                </a:lnTo>
                <a:lnTo>
                  <a:pt x="21232" y="10445"/>
                </a:lnTo>
                <a:lnTo>
                  <a:pt x="21215" y="10290"/>
                </a:lnTo>
                <a:lnTo>
                  <a:pt x="21195" y="10182"/>
                </a:lnTo>
                <a:lnTo>
                  <a:pt x="21188" y="10122"/>
                </a:lnTo>
                <a:lnTo>
                  <a:pt x="21172" y="10078"/>
                </a:lnTo>
                <a:close/>
                <a:moveTo>
                  <a:pt x="9248" y="10413"/>
                </a:moveTo>
                <a:lnTo>
                  <a:pt x="9087" y="10440"/>
                </a:lnTo>
                <a:lnTo>
                  <a:pt x="9084" y="10519"/>
                </a:lnTo>
                <a:lnTo>
                  <a:pt x="9167" y="10649"/>
                </a:lnTo>
                <a:lnTo>
                  <a:pt x="9261" y="10512"/>
                </a:lnTo>
                <a:lnTo>
                  <a:pt x="9248" y="10413"/>
                </a:lnTo>
                <a:close/>
                <a:moveTo>
                  <a:pt x="21295" y="10714"/>
                </a:moveTo>
                <a:lnTo>
                  <a:pt x="21284" y="10795"/>
                </a:lnTo>
                <a:lnTo>
                  <a:pt x="21300" y="11054"/>
                </a:lnTo>
                <a:lnTo>
                  <a:pt x="21319" y="11243"/>
                </a:lnTo>
                <a:lnTo>
                  <a:pt x="21329" y="11204"/>
                </a:lnTo>
                <a:lnTo>
                  <a:pt x="21326" y="11061"/>
                </a:lnTo>
                <a:lnTo>
                  <a:pt x="21310" y="10999"/>
                </a:lnTo>
                <a:lnTo>
                  <a:pt x="21302" y="10889"/>
                </a:lnTo>
                <a:lnTo>
                  <a:pt x="21295" y="10714"/>
                </a:lnTo>
                <a:close/>
                <a:moveTo>
                  <a:pt x="21438" y="11211"/>
                </a:moveTo>
                <a:cubicBezTo>
                  <a:pt x="21437" y="11239"/>
                  <a:pt x="21434" y="11268"/>
                  <a:pt x="21433" y="11297"/>
                </a:cubicBezTo>
                <a:lnTo>
                  <a:pt x="21431" y="11307"/>
                </a:lnTo>
                <a:lnTo>
                  <a:pt x="21438" y="11211"/>
                </a:lnTo>
                <a:close/>
                <a:moveTo>
                  <a:pt x="21275" y="11238"/>
                </a:moveTo>
                <a:lnTo>
                  <a:pt x="21267" y="11275"/>
                </a:lnTo>
                <a:lnTo>
                  <a:pt x="21270" y="11340"/>
                </a:lnTo>
                <a:lnTo>
                  <a:pt x="21304" y="11467"/>
                </a:lnTo>
                <a:lnTo>
                  <a:pt x="21302" y="11305"/>
                </a:lnTo>
                <a:lnTo>
                  <a:pt x="21289" y="11258"/>
                </a:lnTo>
                <a:lnTo>
                  <a:pt x="21275" y="11238"/>
                </a:lnTo>
                <a:close/>
                <a:moveTo>
                  <a:pt x="21342" y="11345"/>
                </a:moveTo>
                <a:lnTo>
                  <a:pt x="21329" y="11352"/>
                </a:lnTo>
                <a:lnTo>
                  <a:pt x="21329" y="11549"/>
                </a:lnTo>
                <a:lnTo>
                  <a:pt x="21326" y="11669"/>
                </a:lnTo>
                <a:lnTo>
                  <a:pt x="21326" y="11749"/>
                </a:lnTo>
                <a:lnTo>
                  <a:pt x="21342" y="11637"/>
                </a:lnTo>
                <a:lnTo>
                  <a:pt x="21342" y="11552"/>
                </a:lnTo>
                <a:lnTo>
                  <a:pt x="21351" y="11473"/>
                </a:lnTo>
                <a:lnTo>
                  <a:pt x="21342" y="11448"/>
                </a:lnTo>
                <a:lnTo>
                  <a:pt x="21342" y="11345"/>
                </a:lnTo>
                <a:close/>
                <a:moveTo>
                  <a:pt x="13977" y="11692"/>
                </a:moveTo>
                <a:lnTo>
                  <a:pt x="14034" y="11791"/>
                </a:lnTo>
                <a:lnTo>
                  <a:pt x="14071" y="11970"/>
                </a:lnTo>
                <a:lnTo>
                  <a:pt x="13958" y="11985"/>
                </a:lnTo>
                <a:lnTo>
                  <a:pt x="13866" y="12051"/>
                </a:lnTo>
                <a:lnTo>
                  <a:pt x="13901" y="12180"/>
                </a:lnTo>
                <a:lnTo>
                  <a:pt x="13778" y="12207"/>
                </a:lnTo>
                <a:lnTo>
                  <a:pt x="13798" y="12263"/>
                </a:lnTo>
                <a:lnTo>
                  <a:pt x="13880" y="12283"/>
                </a:lnTo>
                <a:lnTo>
                  <a:pt x="13982" y="12419"/>
                </a:lnTo>
                <a:lnTo>
                  <a:pt x="14144" y="12423"/>
                </a:lnTo>
                <a:lnTo>
                  <a:pt x="14188" y="12475"/>
                </a:lnTo>
                <a:lnTo>
                  <a:pt x="14179" y="12559"/>
                </a:lnTo>
                <a:lnTo>
                  <a:pt x="14199" y="12598"/>
                </a:lnTo>
                <a:lnTo>
                  <a:pt x="14273" y="12694"/>
                </a:lnTo>
                <a:lnTo>
                  <a:pt x="14246" y="12562"/>
                </a:lnTo>
                <a:lnTo>
                  <a:pt x="14332" y="12478"/>
                </a:lnTo>
                <a:lnTo>
                  <a:pt x="14400" y="12561"/>
                </a:lnTo>
                <a:lnTo>
                  <a:pt x="14526" y="12625"/>
                </a:lnTo>
                <a:lnTo>
                  <a:pt x="14432" y="12726"/>
                </a:lnTo>
                <a:lnTo>
                  <a:pt x="14300" y="12732"/>
                </a:lnTo>
                <a:lnTo>
                  <a:pt x="14315" y="12889"/>
                </a:lnTo>
                <a:lnTo>
                  <a:pt x="14404" y="12864"/>
                </a:lnTo>
                <a:lnTo>
                  <a:pt x="14407" y="12995"/>
                </a:lnTo>
                <a:lnTo>
                  <a:pt x="14526" y="13010"/>
                </a:lnTo>
                <a:lnTo>
                  <a:pt x="14561" y="13195"/>
                </a:lnTo>
                <a:lnTo>
                  <a:pt x="14623" y="13305"/>
                </a:lnTo>
                <a:lnTo>
                  <a:pt x="14621" y="13349"/>
                </a:lnTo>
                <a:lnTo>
                  <a:pt x="14424" y="13478"/>
                </a:lnTo>
                <a:lnTo>
                  <a:pt x="14223" y="13522"/>
                </a:lnTo>
                <a:lnTo>
                  <a:pt x="14106" y="13470"/>
                </a:lnTo>
                <a:lnTo>
                  <a:pt x="13967" y="13480"/>
                </a:lnTo>
                <a:lnTo>
                  <a:pt x="13891" y="13367"/>
                </a:lnTo>
                <a:lnTo>
                  <a:pt x="13866" y="13283"/>
                </a:lnTo>
                <a:lnTo>
                  <a:pt x="13905" y="13226"/>
                </a:lnTo>
                <a:lnTo>
                  <a:pt x="13913" y="13157"/>
                </a:lnTo>
                <a:lnTo>
                  <a:pt x="13901" y="13015"/>
                </a:lnTo>
                <a:lnTo>
                  <a:pt x="14005" y="12963"/>
                </a:lnTo>
                <a:lnTo>
                  <a:pt x="13952" y="12931"/>
                </a:lnTo>
                <a:lnTo>
                  <a:pt x="13888" y="12943"/>
                </a:lnTo>
                <a:lnTo>
                  <a:pt x="13789" y="12842"/>
                </a:lnTo>
                <a:lnTo>
                  <a:pt x="13697" y="12773"/>
                </a:lnTo>
                <a:lnTo>
                  <a:pt x="13503" y="12610"/>
                </a:lnTo>
                <a:lnTo>
                  <a:pt x="13485" y="12487"/>
                </a:lnTo>
                <a:lnTo>
                  <a:pt x="13329" y="12354"/>
                </a:lnTo>
                <a:lnTo>
                  <a:pt x="13404" y="12131"/>
                </a:lnTo>
                <a:lnTo>
                  <a:pt x="13515" y="12066"/>
                </a:lnTo>
                <a:lnTo>
                  <a:pt x="13540" y="11941"/>
                </a:lnTo>
                <a:lnTo>
                  <a:pt x="13640" y="11867"/>
                </a:lnTo>
                <a:lnTo>
                  <a:pt x="13752" y="11741"/>
                </a:lnTo>
                <a:lnTo>
                  <a:pt x="13865" y="11746"/>
                </a:lnTo>
                <a:lnTo>
                  <a:pt x="13977" y="11692"/>
                </a:lnTo>
                <a:close/>
                <a:moveTo>
                  <a:pt x="8387" y="12712"/>
                </a:moveTo>
                <a:lnTo>
                  <a:pt x="8289" y="12758"/>
                </a:lnTo>
                <a:lnTo>
                  <a:pt x="8248" y="12817"/>
                </a:lnTo>
                <a:lnTo>
                  <a:pt x="8252" y="12945"/>
                </a:lnTo>
                <a:lnTo>
                  <a:pt x="8305" y="12997"/>
                </a:lnTo>
                <a:lnTo>
                  <a:pt x="8377" y="12870"/>
                </a:lnTo>
                <a:lnTo>
                  <a:pt x="8387" y="12712"/>
                </a:lnTo>
                <a:close/>
                <a:moveTo>
                  <a:pt x="8295" y="13025"/>
                </a:moveTo>
                <a:lnTo>
                  <a:pt x="8217" y="13062"/>
                </a:lnTo>
                <a:lnTo>
                  <a:pt x="8145" y="13034"/>
                </a:lnTo>
                <a:lnTo>
                  <a:pt x="8153" y="13143"/>
                </a:lnTo>
                <a:lnTo>
                  <a:pt x="8113" y="13355"/>
                </a:lnTo>
                <a:lnTo>
                  <a:pt x="8156" y="13418"/>
                </a:lnTo>
                <a:lnTo>
                  <a:pt x="8223" y="13374"/>
                </a:lnTo>
                <a:lnTo>
                  <a:pt x="8285" y="13401"/>
                </a:lnTo>
                <a:lnTo>
                  <a:pt x="8351" y="13172"/>
                </a:lnTo>
                <a:lnTo>
                  <a:pt x="8295" y="13025"/>
                </a:lnTo>
                <a:close/>
                <a:moveTo>
                  <a:pt x="8659" y="13682"/>
                </a:moveTo>
                <a:lnTo>
                  <a:pt x="8623" y="13768"/>
                </a:lnTo>
                <a:lnTo>
                  <a:pt x="8811" y="13897"/>
                </a:lnTo>
                <a:lnTo>
                  <a:pt x="8883" y="13931"/>
                </a:lnTo>
                <a:lnTo>
                  <a:pt x="8987" y="14017"/>
                </a:lnTo>
                <a:lnTo>
                  <a:pt x="9029" y="13931"/>
                </a:lnTo>
                <a:lnTo>
                  <a:pt x="9013" y="13874"/>
                </a:lnTo>
                <a:lnTo>
                  <a:pt x="9084" y="13742"/>
                </a:lnTo>
                <a:lnTo>
                  <a:pt x="8973" y="13739"/>
                </a:lnTo>
                <a:lnTo>
                  <a:pt x="8824" y="13731"/>
                </a:lnTo>
                <a:lnTo>
                  <a:pt x="8659" y="13682"/>
                </a:lnTo>
                <a:close/>
                <a:moveTo>
                  <a:pt x="11906" y="14274"/>
                </a:moveTo>
                <a:lnTo>
                  <a:pt x="11772" y="14342"/>
                </a:lnTo>
                <a:lnTo>
                  <a:pt x="11663" y="14348"/>
                </a:lnTo>
                <a:lnTo>
                  <a:pt x="11645" y="14392"/>
                </a:lnTo>
                <a:lnTo>
                  <a:pt x="11633" y="14394"/>
                </a:lnTo>
                <a:lnTo>
                  <a:pt x="11561" y="14407"/>
                </a:lnTo>
                <a:lnTo>
                  <a:pt x="11601" y="14475"/>
                </a:lnTo>
                <a:lnTo>
                  <a:pt x="11677" y="14491"/>
                </a:lnTo>
                <a:lnTo>
                  <a:pt x="11829" y="14406"/>
                </a:lnTo>
                <a:lnTo>
                  <a:pt x="11824" y="14392"/>
                </a:lnTo>
                <a:lnTo>
                  <a:pt x="11809" y="14360"/>
                </a:lnTo>
                <a:lnTo>
                  <a:pt x="11906" y="14274"/>
                </a:lnTo>
                <a:close/>
                <a:moveTo>
                  <a:pt x="10257" y="14320"/>
                </a:moveTo>
                <a:lnTo>
                  <a:pt x="10227" y="14392"/>
                </a:lnTo>
                <a:lnTo>
                  <a:pt x="10413" y="14434"/>
                </a:lnTo>
                <a:lnTo>
                  <a:pt x="10410" y="14463"/>
                </a:lnTo>
                <a:lnTo>
                  <a:pt x="10631" y="14453"/>
                </a:lnTo>
                <a:lnTo>
                  <a:pt x="10651" y="14402"/>
                </a:lnTo>
                <a:lnTo>
                  <a:pt x="10567" y="14422"/>
                </a:lnTo>
                <a:lnTo>
                  <a:pt x="10570" y="14390"/>
                </a:lnTo>
                <a:lnTo>
                  <a:pt x="10458" y="14375"/>
                </a:lnTo>
                <a:lnTo>
                  <a:pt x="10339" y="14382"/>
                </a:lnTo>
                <a:lnTo>
                  <a:pt x="10257" y="14320"/>
                </a:lnTo>
                <a:close/>
                <a:moveTo>
                  <a:pt x="9382" y="14353"/>
                </a:moveTo>
                <a:lnTo>
                  <a:pt x="9353" y="14412"/>
                </a:lnTo>
                <a:lnTo>
                  <a:pt x="9315" y="14507"/>
                </a:lnTo>
                <a:lnTo>
                  <a:pt x="9338" y="14488"/>
                </a:lnTo>
                <a:lnTo>
                  <a:pt x="9390" y="14446"/>
                </a:lnTo>
                <a:lnTo>
                  <a:pt x="9434" y="14375"/>
                </a:lnTo>
                <a:lnTo>
                  <a:pt x="9382" y="14353"/>
                </a:lnTo>
                <a:close/>
                <a:moveTo>
                  <a:pt x="9191" y="14454"/>
                </a:moveTo>
                <a:lnTo>
                  <a:pt x="9152" y="14510"/>
                </a:lnTo>
                <a:lnTo>
                  <a:pt x="9111" y="14564"/>
                </a:lnTo>
                <a:lnTo>
                  <a:pt x="9040" y="14566"/>
                </a:lnTo>
                <a:lnTo>
                  <a:pt x="9101" y="14606"/>
                </a:lnTo>
                <a:lnTo>
                  <a:pt x="9166" y="14623"/>
                </a:lnTo>
                <a:lnTo>
                  <a:pt x="9219" y="14579"/>
                </a:lnTo>
                <a:lnTo>
                  <a:pt x="9231" y="14502"/>
                </a:lnTo>
                <a:lnTo>
                  <a:pt x="9191" y="14454"/>
                </a:lnTo>
                <a:close/>
                <a:moveTo>
                  <a:pt x="19285" y="14894"/>
                </a:moveTo>
                <a:lnTo>
                  <a:pt x="19196" y="14911"/>
                </a:lnTo>
                <a:lnTo>
                  <a:pt x="19183" y="15160"/>
                </a:lnTo>
                <a:lnTo>
                  <a:pt x="19230" y="15308"/>
                </a:lnTo>
                <a:lnTo>
                  <a:pt x="19297" y="15343"/>
                </a:lnTo>
                <a:lnTo>
                  <a:pt x="19389" y="15209"/>
                </a:lnTo>
                <a:lnTo>
                  <a:pt x="19429" y="15124"/>
                </a:lnTo>
                <a:lnTo>
                  <a:pt x="19426" y="14983"/>
                </a:lnTo>
                <a:lnTo>
                  <a:pt x="19352" y="14921"/>
                </a:lnTo>
                <a:lnTo>
                  <a:pt x="19285" y="14894"/>
                </a:lnTo>
                <a:close/>
                <a:moveTo>
                  <a:pt x="15580" y="19577"/>
                </a:moveTo>
                <a:lnTo>
                  <a:pt x="15512" y="19590"/>
                </a:lnTo>
                <a:lnTo>
                  <a:pt x="15368" y="19691"/>
                </a:lnTo>
                <a:lnTo>
                  <a:pt x="15416" y="19703"/>
                </a:lnTo>
                <a:lnTo>
                  <a:pt x="15468" y="19700"/>
                </a:lnTo>
                <a:lnTo>
                  <a:pt x="15493" y="19698"/>
                </a:lnTo>
                <a:lnTo>
                  <a:pt x="15524" y="19649"/>
                </a:lnTo>
                <a:lnTo>
                  <a:pt x="15596" y="19582"/>
                </a:lnTo>
                <a:lnTo>
                  <a:pt x="15580" y="19577"/>
                </a:lnTo>
                <a:close/>
                <a:moveTo>
                  <a:pt x="14712" y="20008"/>
                </a:moveTo>
                <a:lnTo>
                  <a:pt x="14650" y="20060"/>
                </a:lnTo>
                <a:lnTo>
                  <a:pt x="14636" y="20105"/>
                </a:lnTo>
                <a:lnTo>
                  <a:pt x="14533" y="20184"/>
                </a:lnTo>
                <a:lnTo>
                  <a:pt x="14462" y="20200"/>
                </a:lnTo>
                <a:lnTo>
                  <a:pt x="14479" y="20221"/>
                </a:lnTo>
                <a:lnTo>
                  <a:pt x="14420" y="20272"/>
                </a:lnTo>
                <a:lnTo>
                  <a:pt x="14271" y="20356"/>
                </a:lnTo>
                <a:lnTo>
                  <a:pt x="14164" y="20420"/>
                </a:lnTo>
                <a:lnTo>
                  <a:pt x="14089" y="20444"/>
                </a:lnTo>
                <a:lnTo>
                  <a:pt x="14024" y="20472"/>
                </a:lnTo>
                <a:lnTo>
                  <a:pt x="13925" y="20511"/>
                </a:lnTo>
                <a:lnTo>
                  <a:pt x="13840" y="20534"/>
                </a:lnTo>
                <a:lnTo>
                  <a:pt x="13806" y="20580"/>
                </a:lnTo>
                <a:lnTo>
                  <a:pt x="13737" y="20629"/>
                </a:lnTo>
                <a:lnTo>
                  <a:pt x="13736" y="20678"/>
                </a:lnTo>
                <a:lnTo>
                  <a:pt x="13758" y="20704"/>
                </a:lnTo>
                <a:lnTo>
                  <a:pt x="13788" y="20720"/>
                </a:lnTo>
                <a:lnTo>
                  <a:pt x="13761" y="20755"/>
                </a:lnTo>
                <a:lnTo>
                  <a:pt x="13667" y="20814"/>
                </a:lnTo>
                <a:lnTo>
                  <a:pt x="13659" y="20829"/>
                </a:lnTo>
                <a:lnTo>
                  <a:pt x="13580" y="20856"/>
                </a:lnTo>
                <a:lnTo>
                  <a:pt x="13535" y="20896"/>
                </a:lnTo>
                <a:lnTo>
                  <a:pt x="13537" y="20923"/>
                </a:lnTo>
                <a:lnTo>
                  <a:pt x="13578" y="20942"/>
                </a:lnTo>
                <a:lnTo>
                  <a:pt x="13570" y="20972"/>
                </a:lnTo>
                <a:lnTo>
                  <a:pt x="13602" y="20981"/>
                </a:lnTo>
                <a:lnTo>
                  <a:pt x="13722" y="20960"/>
                </a:lnTo>
                <a:lnTo>
                  <a:pt x="13808" y="20944"/>
                </a:lnTo>
                <a:lnTo>
                  <a:pt x="13958" y="20890"/>
                </a:lnTo>
                <a:lnTo>
                  <a:pt x="14094" y="20843"/>
                </a:lnTo>
                <a:lnTo>
                  <a:pt x="14198" y="20777"/>
                </a:lnTo>
                <a:lnTo>
                  <a:pt x="14295" y="20698"/>
                </a:lnTo>
                <a:lnTo>
                  <a:pt x="14440" y="20577"/>
                </a:lnTo>
                <a:lnTo>
                  <a:pt x="14554" y="20477"/>
                </a:lnTo>
                <a:lnTo>
                  <a:pt x="14645" y="20390"/>
                </a:lnTo>
                <a:lnTo>
                  <a:pt x="14673" y="20336"/>
                </a:lnTo>
                <a:lnTo>
                  <a:pt x="14723" y="20306"/>
                </a:lnTo>
                <a:lnTo>
                  <a:pt x="14747" y="20275"/>
                </a:lnTo>
                <a:lnTo>
                  <a:pt x="14730" y="20238"/>
                </a:lnTo>
                <a:lnTo>
                  <a:pt x="14767" y="20208"/>
                </a:lnTo>
                <a:lnTo>
                  <a:pt x="14812" y="20226"/>
                </a:lnTo>
                <a:lnTo>
                  <a:pt x="14847" y="20198"/>
                </a:lnTo>
                <a:lnTo>
                  <a:pt x="14872" y="20159"/>
                </a:lnTo>
                <a:lnTo>
                  <a:pt x="14839" y="20144"/>
                </a:lnTo>
                <a:lnTo>
                  <a:pt x="14832" y="20070"/>
                </a:lnTo>
                <a:lnTo>
                  <a:pt x="14802" y="20036"/>
                </a:lnTo>
                <a:lnTo>
                  <a:pt x="14765" y="20021"/>
                </a:lnTo>
                <a:lnTo>
                  <a:pt x="14712" y="20008"/>
                </a:lnTo>
                <a:close/>
              </a:path>
            </a:pathLst>
          </a:custGeom>
          <a:solidFill>
            <a:srgbClr val="C0BD95"/>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63" name="Shape"/>
          <p:cNvSpPr/>
          <p:nvPr/>
        </p:nvSpPr>
        <p:spPr>
          <a:xfrm>
            <a:off x="1915845" y="3749374"/>
            <a:ext cx="513409" cy="512048"/>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CE57"/>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sp>
        <p:nvSpPr>
          <p:cNvPr id="164" name="Shape"/>
          <p:cNvSpPr/>
          <p:nvPr/>
        </p:nvSpPr>
        <p:spPr>
          <a:xfrm>
            <a:off x="3048819" y="3741595"/>
            <a:ext cx="512048" cy="510692"/>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CE57"/>
          </a:solidFill>
          <a:ln w="12700">
            <a:miter lim="400000"/>
          </a:ln>
        </p:spPr>
        <p:txBody>
          <a:bodyPr lIns="26789" tIns="26789" rIns="26789" bIns="26789" anchor="ctr"/>
          <a:lstStyle/>
          <a:p>
            <a:pPr>
              <a:defRPr>
                <a:solidFill>
                  <a:srgbClr val="FFFFFF"/>
                </a:solidFill>
                <a:latin typeface="Gill Sans Light"/>
                <a:ea typeface="Gill Sans Light"/>
                <a:cs typeface="Gill Sans Light"/>
                <a:sym typeface="Gill Sans Light"/>
              </a:defRPr>
            </a:pPr>
            <a:endParaRPr sz="949"/>
          </a:p>
        </p:txBody>
      </p:sp>
      <p:pic>
        <p:nvPicPr>
          <p:cNvPr id="165" name="pasted-image.pdf" descr="pasted-image.pdf"/>
          <p:cNvPicPr>
            <a:picLocks noChangeAspect="1"/>
          </p:cNvPicPr>
          <p:nvPr/>
        </p:nvPicPr>
        <p:blipFill>
          <a:blip r:embed="rId2"/>
          <a:stretch>
            <a:fillRect/>
          </a:stretch>
        </p:blipFill>
        <p:spPr>
          <a:xfrm>
            <a:off x="6045140" y="1862924"/>
            <a:ext cx="937618" cy="214313"/>
          </a:xfrm>
          <a:prstGeom prst="rect">
            <a:avLst/>
          </a:prstGeom>
          <a:ln w="12700">
            <a:miter lim="400000"/>
          </a:ln>
        </p:spPr>
      </p:pic>
      <p:pic>
        <p:nvPicPr>
          <p:cNvPr id="166" name="pasted-image.pdf" descr="pasted-image.pdf"/>
          <p:cNvPicPr>
            <a:picLocks noChangeAspect="1"/>
          </p:cNvPicPr>
          <p:nvPr/>
        </p:nvPicPr>
        <p:blipFill>
          <a:blip r:embed="rId3"/>
          <a:stretch>
            <a:fillRect/>
          </a:stretch>
        </p:blipFill>
        <p:spPr>
          <a:xfrm>
            <a:off x="6029814" y="2490802"/>
            <a:ext cx="937618" cy="214313"/>
          </a:xfrm>
          <a:prstGeom prst="rect">
            <a:avLst/>
          </a:prstGeom>
          <a:ln w="12700">
            <a:miter lim="400000"/>
          </a:ln>
        </p:spPr>
      </p:pic>
      <p:pic>
        <p:nvPicPr>
          <p:cNvPr id="167" name="pasted-image.pdf" descr="pasted-image.pdf"/>
          <p:cNvPicPr>
            <a:picLocks noChangeAspect="1"/>
          </p:cNvPicPr>
          <p:nvPr/>
        </p:nvPicPr>
        <p:blipFill>
          <a:blip r:embed="rId4"/>
          <a:stretch>
            <a:fillRect/>
          </a:stretch>
        </p:blipFill>
        <p:spPr>
          <a:xfrm>
            <a:off x="6029814" y="3174504"/>
            <a:ext cx="937618" cy="214313"/>
          </a:xfrm>
          <a:prstGeom prst="rect">
            <a:avLst/>
          </a:prstGeom>
          <a:ln w="12700">
            <a:miter lim="400000"/>
          </a:ln>
        </p:spPr>
      </p:pic>
      <p:pic>
        <p:nvPicPr>
          <p:cNvPr id="168" name="pasted-image.pdf" descr="pasted-image.pdf"/>
          <p:cNvPicPr>
            <a:picLocks noChangeAspect="1"/>
          </p:cNvPicPr>
          <p:nvPr/>
        </p:nvPicPr>
        <p:blipFill>
          <a:blip r:embed="rId5"/>
          <a:stretch>
            <a:fillRect/>
          </a:stretch>
        </p:blipFill>
        <p:spPr>
          <a:xfrm>
            <a:off x="6029814" y="3898242"/>
            <a:ext cx="937618" cy="214313"/>
          </a:xfrm>
          <a:prstGeom prst="rect">
            <a:avLst/>
          </a:prstGeom>
          <a:ln w="12700">
            <a:miter lim="400000"/>
          </a:ln>
        </p:spPr>
      </p:pic>
      <p:pic>
        <p:nvPicPr>
          <p:cNvPr id="169" name="pasted-image.pdf" descr="pasted-image.pdf"/>
          <p:cNvPicPr>
            <a:picLocks noChangeAspect="1"/>
          </p:cNvPicPr>
          <p:nvPr/>
        </p:nvPicPr>
        <p:blipFill>
          <a:blip r:embed="rId6"/>
          <a:stretch>
            <a:fillRect/>
          </a:stretch>
        </p:blipFill>
        <p:spPr>
          <a:xfrm>
            <a:off x="6029814" y="4654163"/>
            <a:ext cx="937618" cy="214313"/>
          </a:xfrm>
          <a:prstGeom prst="rect">
            <a:avLst/>
          </a:prstGeom>
          <a:ln w="12700">
            <a:miter lim="400000"/>
          </a:ln>
        </p:spPr>
      </p:pic>
      <p:sp>
        <p:nvSpPr>
          <p:cNvPr id="170" name="Rounded Rectangle"/>
          <p:cNvSpPr/>
          <p:nvPr/>
        </p:nvSpPr>
        <p:spPr>
          <a:xfrm>
            <a:off x="5970978" y="1467177"/>
            <a:ext cx="1055290" cy="3628967"/>
          </a:xfrm>
          <a:prstGeom prst="roundRect">
            <a:avLst>
              <a:gd name="adj" fmla="val 9798"/>
            </a:avLst>
          </a:prstGeom>
          <a:ln w="88900">
            <a:solidFill>
              <a:srgbClr val="1848EB"/>
            </a:solidFill>
            <a:custDash>
              <a:ds d="200000" sp="200000"/>
            </a:custDash>
            <a:miter lim="400000"/>
          </a:ln>
        </p:spPr>
        <p:txBody>
          <a:bodyPr lIns="26789" tIns="26789" rIns="26789" bIns="26789" anchor="ctr"/>
          <a:lstStyle/>
          <a:p>
            <a:pPr>
              <a:defRPr>
                <a:solidFill>
                  <a:srgbClr val="535353"/>
                </a:solidFill>
                <a:latin typeface="Gill Sans Light"/>
                <a:ea typeface="Gill Sans Light"/>
                <a:cs typeface="Gill Sans Light"/>
                <a:sym typeface="Gill Sans Light"/>
              </a:defRPr>
            </a:pPr>
            <a:endParaRPr sz="949"/>
          </a:p>
        </p:txBody>
      </p:sp>
      <p:sp>
        <p:nvSpPr>
          <p:cNvPr id="171" name="Example: A/B testing"/>
          <p:cNvSpPr>
            <a:spLocks noGrp="1"/>
          </p:cNvSpPr>
          <p:nvPr>
            <p:ph type="title" idx="4294967295"/>
          </p:nvPr>
        </p:nvSpPr>
        <p:spPr>
          <a:prstGeom prst="rect">
            <a:avLst/>
          </a:prstGeom>
        </p:spPr>
        <p:txBody>
          <a:bodyPr anchor="t">
            <a:normAutofit/>
          </a:bodyPr>
          <a:lstStyle>
            <a:lvl1pPr algn="l">
              <a:defRPr sz="6000">
                <a:solidFill>
                  <a:schemeClr val="accent1"/>
                </a:solidFill>
              </a:defRPr>
            </a:lvl1pPr>
          </a:lstStyle>
          <a:p>
            <a:r>
              <a:rPr sz="3000" dirty="0"/>
              <a:t>Example: A/B testing</a:t>
            </a:r>
          </a:p>
        </p:txBody>
      </p:sp>
      <p:sp>
        <p:nvSpPr>
          <p:cNvPr id="172" name="online FDR algorithms pick significance level adaptively"/>
          <p:cNvSpPr>
            <a:spLocks noGrp="1"/>
          </p:cNvSpPr>
          <p:nvPr>
            <p:ph type="body" sz="quarter" idx="4294967295"/>
          </p:nvPr>
        </p:nvSpPr>
        <p:spPr>
          <a:xfrm>
            <a:off x="1645295" y="621306"/>
            <a:ext cx="5853410" cy="929296"/>
          </a:xfrm>
          <a:prstGeom prst="rect">
            <a:avLst/>
          </a:prstGeom>
        </p:spPr>
        <p:txBody>
          <a:bodyPr>
            <a:normAutofit/>
          </a:bodyPr>
          <a:lstStyle/>
          <a:p>
            <a:r>
              <a:rPr sz="1800" dirty="0"/>
              <a:t>online FDR algorithms pick significance level adaptively</a:t>
            </a:r>
          </a:p>
        </p:txBody>
      </p:sp>
      <p:sp>
        <p:nvSpPr>
          <p:cNvPr id="173" name="Color"/>
          <p:cNvSpPr/>
          <p:nvPr/>
        </p:nvSpPr>
        <p:spPr>
          <a:xfrm>
            <a:off x="4253866" y="1750231"/>
            <a:ext cx="371496"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Color</a:t>
            </a:r>
          </a:p>
        </p:txBody>
      </p:sp>
      <p:sp>
        <p:nvSpPr>
          <p:cNvPr id="174" name="Size"/>
          <p:cNvSpPr/>
          <p:nvPr/>
        </p:nvSpPr>
        <p:spPr>
          <a:xfrm>
            <a:off x="4314142" y="2440164"/>
            <a:ext cx="307376"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Size</a:t>
            </a:r>
          </a:p>
        </p:txBody>
      </p:sp>
      <p:sp>
        <p:nvSpPr>
          <p:cNvPr id="175" name="Orientation"/>
          <p:cNvSpPr/>
          <p:nvPr/>
        </p:nvSpPr>
        <p:spPr>
          <a:xfrm>
            <a:off x="4021455" y="3156885"/>
            <a:ext cx="738584"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Orientation</a:t>
            </a:r>
          </a:p>
        </p:txBody>
      </p:sp>
      <p:sp>
        <p:nvSpPr>
          <p:cNvPr id="176" name="Style"/>
          <p:cNvSpPr/>
          <p:nvPr/>
        </p:nvSpPr>
        <p:spPr>
          <a:xfrm>
            <a:off x="4280628" y="3905315"/>
            <a:ext cx="363481"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Style</a:t>
            </a:r>
          </a:p>
        </p:txBody>
      </p:sp>
      <p:sp>
        <p:nvSpPr>
          <p:cNvPr id="177" name="Logo"/>
          <p:cNvSpPr/>
          <p:nvPr/>
        </p:nvSpPr>
        <p:spPr>
          <a:xfrm>
            <a:off x="4267127" y="4608528"/>
            <a:ext cx="344245"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Logo</a:t>
            </a:r>
          </a:p>
        </p:txBody>
      </p:sp>
      <p:sp>
        <p:nvSpPr>
          <p:cNvPr id="178" name="vs."/>
          <p:cNvSpPr/>
          <p:nvPr/>
        </p:nvSpPr>
        <p:spPr>
          <a:xfrm>
            <a:off x="2541311" y="1750231"/>
            <a:ext cx="235241"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vs.</a:t>
            </a:r>
          </a:p>
        </p:txBody>
      </p:sp>
      <p:sp>
        <p:nvSpPr>
          <p:cNvPr id="179" name="vs."/>
          <p:cNvSpPr/>
          <p:nvPr/>
        </p:nvSpPr>
        <p:spPr>
          <a:xfrm>
            <a:off x="2541311" y="2469801"/>
            <a:ext cx="235241"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vs.</a:t>
            </a:r>
          </a:p>
        </p:txBody>
      </p:sp>
      <p:sp>
        <p:nvSpPr>
          <p:cNvPr id="180" name="vs."/>
          <p:cNvSpPr/>
          <p:nvPr/>
        </p:nvSpPr>
        <p:spPr>
          <a:xfrm>
            <a:off x="2492201" y="3186523"/>
            <a:ext cx="235241"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vs.</a:t>
            </a:r>
          </a:p>
        </p:txBody>
      </p:sp>
      <p:sp>
        <p:nvSpPr>
          <p:cNvPr id="181" name="vs."/>
          <p:cNvSpPr/>
          <p:nvPr/>
        </p:nvSpPr>
        <p:spPr>
          <a:xfrm>
            <a:off x="2541311" y="3968939"/>
            <a:ext cx="235241"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vs.</a:t>
            </a:r>
          </a:p>
        </p:txBody>
      </p:sp>
      <p:sp>
        <p:nvSpPr>
          <p:cNvPr id="182" name="vs."/>
          <p:cNvSpPr/>
          <p:nvPr/>
        </p:nvSpPr>
        <p:spPr>
          <a:xfrm>
            <a:off x="2492201" y="4673605"/>
            <a:ext cx="235241"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vs.</a:t>
            </a:r>
          </a:p>
        </p:txBody>
      </p:sp>
      <p:pic>
        <p:nvPicPr>
          <p:cNvPr id="183" name="pasted-image.pdf" descr="pasted-image.pdf"/>
          <p:cNvPicPr>
            <a:picLocks noChangeAspect="1"/>
          </p:cNvPicPr>
          <p:nvPr/>
        </p:nvPicPr>
        <p:blipFill>
          <a:blip r:embed="rId7"/>
          <a:stretch>
            <a:fillRect/>
          </a:stretch>
        </p:blipFill>
        <p:spPr>
          <a:xfrm>
            <a:off x="6699011" y="769508"/>
            <a:ext cx="214313" cy="147340"/>
          </a:xfrm>
          <a:prstGeom prst="rect">
            <a:avLst/>
          </a:prstGeom>
          <a:ln w="12700">
            <a:miter lim="400000"/>
          </a:ln>
        </p:spPr>
      </p:pic>
    </p:spTree>
    <p:extLst>
      <p:ext uri="{BB962C8B-B14F-4D97-AF65-F5344CB8AC3E}">
        <p14:creationId xmlns:p14="http://schemas.microsoft.com/office/powerpoint/2010/main" val="2160789404"/>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6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6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6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162"/>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16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p:tmAbs val="0"/>
                                  </p:iterate>
                                  <p:childTnLst>
                                    <p:set>
                                      <p:cBhvr>
                                        <p:cTn id="37" fill="hold"/>
                                        <p:tgtEl>
                                          <p:spTgt spid="16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16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16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16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p:tmAbs val="0"/>
                                  </p:iterate>
                                  <p:childTnLst>
                                    <p:set>
                                      <p:cBhvr>
                                        <p:cTn id="53" fill="hold"/>
                                        <p:tgtEl>
                                          <p:spTgt spid="16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p:tmAbs val="0"/>
                                  </p:iterate>
                                  <p:childTnLst>
                                    <p:set>
                                      <p:cBhvr>
                                        <p:cTn id="57" fill="hold"/>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advAuto="0"/>
      <p:bldP spid="156" grpId="0" animBg="1" advAuto="0"/>
      <p:bldP spid="157" grpId="0" animBg="1" advAuto="0"/>
      <p:bldP spid="158" grpId="0" animBg="1" advAuto="0"/>
      <p:bldP spid="159" grpId="0" animBg="1" advAuto="0"/>
      <p:bldP spid="160" grpId="0" animBg="1" advAuto="0"/>
      <p:bldP spid="161" grpId="0" animBg="1" advAuto="0"/>
      <p:bldP spid="162" grpId="0" animBg="1" advAuto="0"/>
      <p:bldP spid="163" grpId="0" animBg="1" advAuto="0"/>
      <p:bldP spid="164" grpId="0" animBg="1" advAuto="0"/>
      <p:bldP spid="165" grpId="0" animBg="1" advAuto="0"/>
      <p:bldP spid="166" grpId="0" animBg="1" advAuto="0"/>
      <p:bldP spid="167" grpId="0" animBg="1" advAuto="0"/>
      <p:bldP spid="168" grpId="0" animBg="1" advAuto="0"/>
      <p:bldP spid="169" grpId="0" animBg="1" advAuto="0"/>
      <p:bldP spid="170" grpId="0"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nline FDR algorithm"/>
          <p:cNvSpPr>
            <a:spLocks noGrp="1"/>
          </p:cNvSpPr>
          <p:nvPr>
            <p:ph type="title"/>
          </p:nvPr>
        </p:nvSpPr>
        <p:spPr>
          <a:prstGeom prst="rect">
            <a:avLst/>
          </a:prstGeom>
        </p:spPr>
        <p:txBody>
          <a:bodyPr anchor="t">
            <a:normAutofit/>
          </a:bodyPr>
          <a:lstStyle>
            <a:lvl1pPr algn="l">
              <a:defRPr sz="6000">
                <a:solidFill>
                  <a:schemeClr val="accent1"/>
                </a:solidFill>
              </a:defRPr>
            </a:lvl1pPr>
          </a:lstStyle>
          <a:p>
            <a:r>
              <a:rPr sz="3000" dirty="0"/>
              <a:t>Online FDR algorithm</a:t>
            </a:r>
          </a:p>
        </p:txBody>
      </p:sp>
      <p:sp>
        <p:nvSpPr>
          <p:cNvPr id="186" name="the first online FDR algorithm was due to Foster and Stine (2008)…"/>
          <p:cNvSpPr>
            <a:spLocks noGrp="1"/>
          </p:cNvSpPr>
          <p:nvPr>
            <p:ph type="body" idx="1"/>
          </p:nvPr>
        </p:nvSpPr>
        <p:spPr>
          <a:xfrm>
            <a:off x="1397496" y="914177"/>
            <a:ext cx="5853410" cy="3315146"/>
          </a:xfrm>
          <a:prstGeom prst="rect">
            <a:avLst/>
          </a:prstGeom>
        </p:spPr>
        <p:txBody>
          <a:bodyPr>
            <a:normAutofit fontScale="92500"/>
          </a:bodyPr>
          <a:lstStyle/>
          <a:p>
            <a:r>
              <a:t>the first online FDR algorithm was due to Foster and Stine (2008)</a:t>
            </a:r>
          </a:p>
          <a:p>
            <a:r>
              <a:t>a more recent (and simpler) online FDR algorithm is due to Javanmard and Montanari, and is called LORD</a:t>
            </a:r>
          </a:p>
          <a:p>
            <a:r>
              <a:t>its basic idea is to assign      in a way that ensures</a:t>
            </a:r>
          </a:p>
        </p:txBody>
      </p:sp>
      <p:pic>
        <p:nvPicPr>
          <p:cNvPr id="187" name="pasted-image.pdf" descr="pasted-image.pdf"/>
          <p:cNvPicPr>
            <a:picLocks noChangeAspect="1"/>
          </p:cNvPicPr>
          <p:nvPr/>
        </p:nvPicPr>
        <p:blipFill>
          <a:blip r:embed="rId2"/>
          <a:stretch>
            <a:fillRect/>
          </a:stretch>
        </p:blipFill>
        <p:spPr>
          <a:xfrm>
            <a:off x="4572000" y="3559596"/>
            <a:ext cx="3449092" cy="669727"/>
          </a:xfrm>
          <a:prstGeom prst="rect">
            <a:avLst/>
          </a:prstGeom>
          <a:ln w="12700">
            <a:miter lim="400000"/>
          </a:ln>
        </p:spPr>
      </p:pic>
      <p:pic>
        <p:nvPicPr>
          <p:cNvPr id="188" name="pasted-image.pdf" descr="pasted-image.pdf"/>
          <p:cNvPicPr>
            <a:picLocks noChangeAspect="1"/>
          </p:cNvPicPr>
          <p:nvPr/>
        </p:nvPicPr>
        <p:blipFill>
          <a:blip r:embed="rId3"/>
          <a:stretch>
            <a:fillRect/>
          </a:stretch>
        </p:blipFill>
        <p:spPr>
          <a:xfrm>
            <a:off x="5589536" y="3258029"/>
            <a:ext cx="309458" cy="212752"/>
          </a:xfrm>
          <a:prstGeom prst="rect">
            <a:avLst/>
          </a:prstGeom>
          <a:ln w="12700">
            <a:miter lim="400000"/>
          </a:ln>
        </p:spPr>
      </p:pic>
    </p:spTree>
    <p:extLst>
      <p:ext uri="{BB962C8B-B14F-4D97-AF65-F5344CB8AC3E}">
        <p14:creationId xmlns:p14="http://schemas.microsoft.com/office/powerpoint/2010/main" val="344574039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Why ensuring                                          controls FDR:"/>
          <p:cNvSpPr>
            <a:spLocks noGrp="1"/>
          </p:cNvSpPr>
          <p:nvPr>
            <p:ph type="body" sz="quarter" idx="1"/>
          </p:nvPr>
        </p:nvSpPr>
        <p:spPr>
          <a:xfrm>
            <a:off x="1261608" y="237753"/>
            <a:ext cx="6502679" cy="969194"/>
          </a:xfrm>
          <a:prstGeom prst="rect">
            <a:avLst/>
          </a:prstGeom>
        </p:spPr>
        <p:txBody>
          <a:bodyPr/>
          <a:lstStyle/>
          <a:p>
            <a:r>
              <a:t>Why ensuring                                          controls FDR:</a:t>
            </a:r>
          </a:p>
        </p:txBody>
      </p:sp>
      <p:pic>
        <p:nvPicPr>
          <p:cNvPr id="191" name="pasted-image.pdf" descr="pasted-image.pdf"/>
          <p:cNvPicPr>
            <a:picLocks noChangeAspect="1"/>
          </p:cNvPicPr>
          <p:nvPr/>
        </p:nvPicPr>
        <p:blipFill>
          <a:blip r:embed="rId2"/>
          <a:stretch>
            <a:fillRect/>
          </a:stretch>
        </p:blipFill>
        <p:spPr>
          <a:xfrm>
            <a:off x="4114004" y="370777"/>
            <a:ext cx="2444872" cy="474733"/>
          </a:xfrm>
          <a:prstGeom prst="rect">
            <a:avLst/>
          </a:prstGeom>
          <a:ln w="12700">
            <a:miter lim="400000"/>
          </a:ln>
        </p:spPr>
      </p:pic>
      <p:pic>
        <p:nvPicPr>
          <p:cNvPr id="192" name="pasted-image.pdf" descr="pasted-image.pdf"/>
          <p:cNvPicPr>
            <a:picLocks noChangeAspect="1"/>
          </p:cNvPicPr>
          <p:nvPr/>
        </p:nvPicPr>
        <p:blipFill>
          <a:blip r:embed="rId3"/>
          <a:stretch>
            <a:fillRect/>
          </a:stretch>
        </p:blipFill>
        <p:spPr>
          <a:xfrm>
            <a:off x="1758239" y="1328396"/>
            <a:ext cx="3015153" cy="580521"/>
          </a:xfrm>
          <a:prstGeom prst="rect">
            <a:avLst/>
          </a:prstGeom>
          <a:ln w="12700">
            <a:miter lim="400000"/>
          </a:ln>
        </p:spPr>
      </p:pic>
      <p:sp>
        <p:nvSpPr>
          <p:cNvPr id="193" name=", and we have"/>
          <p:cNvSpPr/>
          <p:nvPr/>
        </p:nvSpPr>
        <p:spPr>
          <a:xfrm>
            <a:off x="4773392" y="1518572"/>
            <a:ext cx="921326"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dirty="0"/>
              <a:t>, and we have</a:t>
            </a:r>
          </a:p>
        </p:txBody>
      </p:sp>
      <p:pic>
        <p:nvPicPr>
          <p:cNvPr id="194" name="pasted-image.pdf" descr="pasted-image.pdf"/>
          <p:cNvPicPr>
            <a:picLocks noChangeAspect="1"/>
          </p:cNvPicPr>
          <p:nvPr/>
        </p:nvPicPr>
        <p:blipFill>
          <a:blip r:embed="rId4"/>
          <a:stretch>
            <a:fillRect/>
          </a:stretch>
        </p:blipFill>
        <p:spPr>
          <a:xfrm>
            <a:off x="2371535" y="3722971"/>
            <a:ext cx="977801" cy="200918"/>
          </a:xfrm>
          <a:prstGeom prst="rect">
            <a:avLst/>
          </a:prstGeom>
          <a:ln w="12700">
            <a:miter lim="400000"/>
          </a:ln>
        </p:spPr>
      </p:pic>
      <p:sp>
        <p:nvSpPr>
          <p:cNvPr id="195" name="so"/>
          <p:cNvSpPr/>
          <p:nvPr/>
        </p:nvSpPr>
        <p:spPr>
          <a:xfrm>
            <a:off x="1566280" y="4283301"/>
            <a:ext cx="191959" cy="20016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949"/>
              <a:t>so</a:t>
            </a:r>
          </a:p>
        </p:txBody>
      </p:sp>
      <p:pic>
        <p:nvPicPr>
          <p:cNvPr id="196" name="pasted-image.pdf" descr="pasted-image.pdf"/>
          <p:cNvPicPr>
            <a:picLocks noChangeAspect="1"/>
          </p:cNvPicPr>
          <p:nvPr/>
        </p:nvPicPr>
        <p:blipFill>
          <a:blip r:embed="rId5"/>
          <a:stretch>
            <a:fillRect/>
          </a:stretch>
        </p:blipFill>
        <p:spPr>
          <a:xfrm>
            <a:off x="1395011" y="2220542"/>
            <a:ext cx="6584487" cy="1180384"/>
          </a:xfrm>
          <a:prstGeom prst="rect">
            <a:avLst/>
          </a:prstGeom>
          <a:ln w="12700">
            <a:miter lim="400000"/>
          </a:ln>
        </p:spPr>
      </p:pic>
    </p:spTree>
    <p:extLst>
      <p:ext uri="{BB962C8B-B14F-4D97-AF65-F5344CB8AC3E}">
        <p14:creationId xmlns:p14="http://schemas.microsoft.com/office/powerpoint/2010/main" val="926594297"/>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Back to Inference</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172200" cy="3190875"/>
          </a:xfrm>
        </p:spPr>
        <p:txBody>
          <a:bodyPr/>
          <a:lstStyle/>
          <a:p>
            <a:pPr>
              <a:lnSpc>
                <a:spcPct val="90000"/>
              </a:lnSpc>
            </a:pPr>
            <a:r>
              <a:rPr lang="en-US" altLang="en-US" sz="1800" dirty="0">
                <a:ea typeface="ＭＳ Ｐゴシック" panose="020B0600070205080204" pitchFamily="34" charset="-128"/>
              </a:rPr>
              <a:t>Can we develop general frameworks that allow us to control column-wise quantities like the false-discovery rate (FDR)?</a:t>
            </a:r>
          </a:p>
          <a:p>
            <a:pPr lvl="1">
              <a:lnSpc>
                <a:spcPct val="90000"/>
              </a:lnSpc>
            </a:pPr>
            <a:r>
              <a:rPr lang="en-US" altLang="en-US" sz="1400" dirty="0">
                <a:ea typeface="ＭＳ Ｐゴシック" panose="020B0600070205080204" pitchFamily="34" charset="-128"/>
              </a:rPr>
              <a:t>in a similar way as </a:t>
            </a:r>
            <a:r>
              <a:rPr lang="en-US" altLang="en-US" sz="1400" dirty="0" err="1">
                <a:ea typeface="ＭＳ Ｐゴシック" panose="020B0600070205080204" pitchFamily="34" charset="-128"/>
              </a:rPr>
              <a:t>Neyman</a:t>
            </a:r>
            <a:r>
              <a:rPr lang="en-US" altLang="en-US" sz="1400" dirty="0">
                <a:ea typeface="ＭＳ Ｐゴシック" panose="020B0600070205080204" pitchFamily="34" charset="-128"/>
              </a:rPr>
              <a:t>-Pearson controls the false-positive rate</a:t>
            </a:r>
          </a:p>
          <a:p>
            <a:pPr>
              <a:lnSpc>
                <a:spcPct val="90000"/>
              </a:lnSpc>
            </a:pPr>
            <a:r>
              <a:rPr lang="en-US" altLang="en-US" sz="1800" dirty="0">
                <a:ea typeface="ＭＳ Ｐゴシック" panose="020B0600070205080204" pitchFamily="34" charset="-128"/>
              </a:rPr>
              <a:t>To </a:t>
            </a:r>
            <a:r>
              <a:rPr lang="en-US" altLang="en-US" sz="1800">
                <a:ea typeface="ＭＳ Ｐゴシック" panose="020B0600070205080204" pitchFamily="34" charset="-128"/>
              </a:rPr>
              <a:t>be continued…</a:t>
            </a: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179628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4" y="276225"/>
            <a:ext cx="6571526" cy="857250"/>
          </a:xfrm>
        </p:spPr>
        <p:txBody>
          <a:bodyPr>
            <a:normAutofit/>
          </a:bodyPr>
          <a:lstStyle/>
          <a:p>
            <a:r>
              <a:rPr lang="en-US" altLang="en-US" sz="2700" dirty="0">
                <a:ea typeface="ＭＳ Ｐゴシック" panose="020B0600070205080204" pitchFamily="34" charset="-128"/>
              </a:rPr>
              <a:t>Towards a Statistical Framework</a:t>
            </a:r>
          </a:p>
        </p:txBody>
      </p:sp>
      <p:sp>
        <p:nvSpPr>
          <p:cNvPr id="2" name="Footer Placeholder 1">
            <a:extLst>
              <a:ext uri="{FF2B5EF4-FFF2-40B4-BE49-F238E27FC236}">
                <a16:creationId xmlns:a16="http://schemas.microsoft.com/office/drawing/2014/main" id="{92F13761-BD1A-C04D-A290-0FF419551A4F}"/>
              </a:ext>
            </a:extLst>
          </p:cNvPr>
          <p:cNvSpPr>
            <a:spLocks noGrp="1"/>
          </p:cNvSpPr>
          <p:nvPr>
            <p:ph type="ftr" sz="quarter" idx="3"/>
          </p:nvPr>
        </p:nvSpPr>
        <p:spPr/>
        <p:txBody>
          <a:bodyPr/>
          <a:lstStyle/>
          <a:p>
            <a:r>
              <a:rPr lang="en-US"/>
              <a:t>University of California, Berkeley</a:t>
            </a:r>
            <a:endParaRPr lang="en-US" dirty="0"/>
          </a:p>
        </p:txBody>
      </p:sp>
      <p:graphicFrame>
        <p:nvGraphicFramePr>
          <p:cNvPr id="3" name="Table 2">
            <a:extLst>
              <a:ext uri="{FF2B5EF4-FFF2-40B4-BE49-F238E27FC236}">
                <a16:creationId xmlns:a16="http://schemas.microsoft.com/office/drawing/2014/main" id="{BA8124FA-19E4-9546-9C40-3DE00D3C0C08}"/>
              </a:ext>
            </a:extLst>
          </p:cNvPr>
          <p:cNvGraphicFramePr>
            <a:graphicFrameLocks noGrp="1"/>
          </p:cNvGraphicFramePr>
          <p:nvPr>
            <p:extLst/>
          </p:nvPr>
        </p:nvGraphicFramePr>
        <p:xfrm>
          <a:off x="3439114" y="1824235"/>
          <a:ext cx="1901630" cy="1483260"/>
        </p:xfrm>
        <a:graphic>
          <a:graphicData uri="http://schemas.openxmlformats.org/drawingml/2006/table">
            <a:tbl>
              <a:tblPr firstRow="1" bandRow="1">
                <a:tableStyleId>{5940675A-B579-460E-94D1-54222C63F5DA}</a:tableStyleId>
              </a:tblPr>
              <a:tblGrid>
                <a:gridCol w="950815">
                  <a:extLst>
                    <a:ext uri="{9D8B030D-6E8A-4147-A177-3AD203B41FA5}">
                      <a16:colId xmlns:a16="http://schemas.microsoft.com/office/drawing/2014/main" val="2867805166"/>
                    </a:ext>
                  </a:extLst>
                </a:gridCol>
                <a:gridCol w="950815">
                  <a:extLst>
                    <a:ext uri="{9D8B030D-6E8A-4147-A177-3AD203B41FA5}">
                      <a16:colId xmlns:a16="http://schemas.microsoft.com/office/drawing/2014/main" val="3118259853"/>
                    </a:ext>
                  </a:extLst>
                </a:gridCol>
              </a:tblGrid>
              <a:tr h="741630">
                <a:tc>
                  <a:txBody>
                    <a:bodyPr/>
                    <a:lstStyle/>
                    <a:p>
                      <a:pPr lvl="0" algn="ctr"/>
                      <a:endParaRPr lang="en-US" dirty="0"/>
                    </a:p>
                  </a:txBody>
                  <a:tcPr anchor="ctr"/>
                </a:tc>
                <a:tc>
                  <a:txBody>
                    <a:bodyPr/>
                    <a:lstStyle/>
                    <a:p>
                      <a:endParaRPr lang="en-US" dirty="0"/>
                    </a:p>
                  </a:txBody>
                  <a:tcPr/>
                </a:tc>
                <a:extLst>
                  <a:ext uri="{0D108BD9-81ED-4DB2-BD59-A6C34878D82A}">
                    <a16:rowId xmlns:a16="http://schemas.microsoft.com/office/drawing/2014/main" val="2465380068"/>
                  </a:ext>
                </a:extLst>
              </a:tr>
              <a:tr h="74163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4244337"/>
                  </a:ext>
                </a:extLst>
              </a:tr>
            </a:tbl>
          </a:graphicData>
        </a:graphic>
      </p:graphicFrame>
      <p:sp>
        <p:nvSpPr>
          <p:cNvPr id="4" name="TextBox 3">
            <a:extLst>
              <a:ext uri="{FF2B5EF4-FFF2-40B4-BE49-F238E27FC236}">
                <a16:creationId xmlns:a16="http://schemas.microsoft.com/office/drawing/2014/main" id="{94F93651-864A-E64A-9DDC-CBBAD2BB67C9}"/>
              </a:ext>
            </a:extLst>
          </p:cNvPr>
          <p:cNvSpPr txBox="1"/>
          <p:nvPr/>
        </p:nvSpPr>
        <p:spPr>
          <a:xfrm>
            <a:off x="3812687" y="1133475"/>
            <a:ext cx="1154483" cy="369332"/>
          </a:xfrm>
          <a:prstGeom prst="rect">
            <a:avLst/>
          </a:prstGeom>
          <a:noFill/>
        </p:spPr>
        <p:txBody>
          <a:bodyPr wrap="none" rtlCol="0">
            <a:spAutoFit/>
          </a:bodyPr>
          <a:lstStyle/>
          <a:p>
            <a:r>
              <a:rPr lang="en-US" dirty="0"/>
              <a:t>Decision</a:t>
            </a:r>
          </a:p>
        </p:txBody>
      </p:sp>
      <p:sp>
        <p:nvSpPr>
          <p:cNvPr id="5" name="TextBox 4">
            <a:extLst>
              <a:ext uri="{FF2B5EF4-FFF2-40B4-BE49-F238E27FC236}">
                <a16:creationId xmlns:a16="http://schemas.microsoft.com/office/drawing/2014/main" id="{E1837D10-8289-3844-A408-F90F295CA70D}"/>
              </a:ext>
            </a:extLst>
          </p:cNvPr>
          <p:cNvSpPr txBox="1"/>
          <p:nvPr/>
        </p:nvSpPr>
        <p:spPr>
          <a:xfrm rot="16200000">
            <a:off x="2354776" y="2381198"/>
            <a:ext cx="969753" cy="369332"/>
          </a:xfrm>
          <a:prstGeom prst="rect">
            <a:avLst/>
          </a:prstGeom>
          <a:noFill/>
        </p:spPr>
        <p:txBody>
          <a:bodyPr wrap="none" rtlCol="0">
            <a:spAutoFit/>
          </a:bodyPr>
          <a:lstStyle/>
          <a:p>
            <a:r>
              <a:rPr lang="en-US" dirty="0"/>
              <a:t>Reality</a:t>
            </a:r>
          </a:p>
        </p:txBody>
      </p:sp>
      <p:sp>
        <p:nvSpPr>
          <p:cNvPr id="6" name="TextBox 5">
            <a:extLst>
              <a:ext uri="{FF2B5EF4-FFF2-40B4-BE49-F238E27FC236}">
                <a16:creationId xmlns:a16="http://schemas.microsoft.com/office/drawing/2014/main" id="{545695AA-7E85-FE43-9EDE-EAC6D5D7A085}"/>
              </a:ext>
            </a:extLst>
          </p:cNvPr>
          <p:cNvSpPr txBox="1"/>
          <p:nvPr/>
        </p:nvSpPr>
        <p:spPr>
          <a:xfrm>
            <a:off x="3752536" y="1477589"/>
            <a:ext cx="314510" cy="338554"/>
          </a:xfrm>
          <a:prstGeom prst="rect">
            <a:avLst/>
          </a:prstGeom>
          <a:noFill/>
        </p:spPr>
        <p:txBody>
          <a:bodyPr wrap="none" rtlCol="0">
            <a:spAutoFit/>
          </a:bodyPr>
          <a:lstStyle/>
          <a:p>
            <a:r>
              <a:rPr lang="en-US" sz="1600" dirty="0"/>
              <a:t>0</a:t>
            </a:r>
          </a:p>
        </p:txBody>
      </p:sp>
      <p:sp>
        <p:nvSpPr>
          <p:cNvPr id="8" name="TextBox 7">
            <a:extLst>
              <a:ext uri="{FF2B5EF4-FFF2-40B4-BE49-F238E27FC236}">
                <a16:creationId xmlns:a16="http://schemas.microsoft.com/office/drawing/2014/main" id="{83077F31-4469-2A4B-B6A4-EE2A5C766DDB}"/>
              </a:ext>
            </a:extLst>
          </p:cNvPr>
          <p:cNvSpPr txBox="1"/>
          <p:nvPr/>
        </p:nvSpPr>
        <p:spPr>
          <a:xfrm rot="16200000">
            <a:off x="3069607" y="2001324"/>
            <a:ext cx="314510" cy="338554"/>
          </a:xfrm>
          <a:prstGeom prst="rect">
            <a:avLst/>
          </a:prstGeom>
          <a:noFill/>
        </p:spPr>
        <p:txBody>
          <a:bodyPr wrap="none" rtlCol="0">
            <a:spAutoFit/>
          </a:bodyPr>
          <a:lstStyle/>
          <a:p>
            <a:r>
              <a:rPr lang="en-US" sz="1600" dirty="0"/>
              <a:t>0</a:t>
            </a:r>
          </a:p>
        </p:txBody>
      </p:sp>
      <p:sp>
        <p:nvSpPr>
          <p:cNvPr id="9" name="TextBox 8">
            <a:extLst>
              <a:ext uri="{FF2B5EF4-FFF2-40B4-BE49-F238E27FC236}">
                <a16:creationId xmlns:a16="http://schemas.microsoft.com/office/drawing/2014/main" id="{90D952DE-337D-C44F-9264-C4C9DA288CDB}"/>
              </a:ext>
            </a:extLst>
          </p:cNvPr>
          <p:cNvSpPr txBox="1"/>
          <p:nvPr/>
        </p:nvSpPr>
        <p:spPr>
          <a:xfrm rot="16200000">
            <a:off x="3064899" y="2755670"/>
            <a:ext cx="314510" cy="338554"/>
          </a:xfrm>
          <a:prstGeom prst="rect">
            <a:avLst/>
          </a:prstGeom>
          <a:noFill/>
        </p:spPr>
        <p:txBody>
          <a:bodyPr wrap="none" rtlCol="0">
            <a:spAutoFit/>
          </a:bodyPr>
          <a:lstStyle/>
          <a:p>
            <a:r>
              <a:rPr lang="en-US" sz="1600" dirty="0"/>
              <a:t>1</a:t>
            </a:r>
          </a:p>
        </p:txBody>
      </p:sp>
      <p:sp>
        <p:nvSpPr>
          <p:cNvPr id="10" name="TextBox 9">
            <a:extLst>
              <a:ext uri="{FF2B5EF4-FFF2-40B4-BE49-F238E27FC236}">
                <a16:creationId xmlns:a16="http://schemas.microsoft.com/office/drawing/2014/main" id="{9D2FF5FF-2206-4444-99F9-B97F1BFC24FD}"/>
              </a:ext>
            </a:extLst>
          </p:cNvPr>
          <p:cNvSpPr txBox="1"/>
          <p:nvPr/>
        </p:nvSpPr>
        <p:spPr>
          <a:xfrm>
            <a:off x="4677203" y="1481915"/>
            <a:ext cx="314510" cy="338554"/>
          </a:xfrm>
          <a:prstGeom prst="rect">
            <a:avLst/>
          </a:prstGeom>
          <a:noFill/>
        </p:spPr>
        <p:txBody>
          <a:bodyPr wrap="none" rtlCol="0">
            <a:spAutoFit/>
          </a:bodyPr>
          <a:lstStyle/>
          <a:p>
            <a:r>
              <a:rPr lang="en-US" sz="1600" dirty="0"/>
              <a:t>1</a:t>
            </a:r>
          </a:p>
        </p:txBody>
      </p:sp>
      <p:pic>
        <p:nvPicPr>
          <p:cNvPr id="11" name="Picture 10">
            <a:extLst>
              <a:ext uri="{FF2B5EF4-FFF2-40B4-BE49-F238E27FC236}">
                <a16:creationId xmlns:a16="http://schemas.microsoft.com/office/drawing/2014/main" id="{7FAAA0B7-2273-904C-8AC1-E428628B2806}"/>
              </a:ext>
            </a:extLst>
          </p:cNvPr>
          <p:cNvPicPr>
            <a:picLocks noChangeAspect="1"/>
          </p:cNvPicPr>
          <p:nvPr/>
        </p:nvPicPr>
        <p:blipFill>
          <a:blip r:embed="rId2"/>
          <a:stretch>
            <a:fillRect/>
          </a:stretch>
        </p:blipFill>
        <p:spPr>
          <a:xfrm>
            <a:off x="3752536" y="2117277"/>
            <a:ext cx="428496" cy="201131"/>
          </a:xfrm>
          <a:prstGeom prst="rect">
            <a:avLst/>
          </a:prstGeom>
        </p:spPr>
      </p:pic>
      <p:pic>
        <p:nvPicPr>
          <p:cNvPr id="12" name="Picture 11">
            <a:extLst>
              <a:ext uri="{FF2B5EF4-FFF2-40B4-BE49-F238E27FC236}">
                <a16:creationId xmlns:a16="http://schemas.microsoft.com/office/drawing/2014/main" id="{1139840E-9811-A144-89AC-18E68BD9A4A6}"/>
              </a:ext>
            </a:extLst>
          </p:cNvPr>
          <p:cNvPicPr>
            <a:picLocks noChangeAspect="1"/>
          </p:cNvPicPr>
          <p:nvPr/>
        </p:nvPicPr>
        <p:blipFill>
          <a:blip r:embed="rId3"/>
          <a:stretch>
            <a:fillRect/>
          </a:stretch>
        </p:blipFill>
        <p:spPr>
          <a:xfrm>
            <a:off x="4677203" y="2131347"/>
            <a:ext cx="398915" cy="191147"/>
          </a:xfrm>
          <a:prstGeom prst="rect">
            <a:avLst/>
          </a:prstGeom>
        </p:spPr>
      </p:pic>
      <p:pic>
        <p:nvPicPr>
          <p:cNvPr id="13" name="Picture 12">
            <a:extLst>
              <a:ext uri="{FF2B5EF4-FFF2-40B4-BE49-F238E27FC236}">
                <a16:creationId xmlns:a16="http://schemas.microsoft.com/office/drawing/2014/main" id="{3ACD3518-5742-9A4E-B588-3E8C3952FA63}"/>
              </a:ext>
            </a:extLst>
          </p:cNvPr>
          <p:cNvPicPr>
            <a:picLocks noChangeAspect="1"/>
          </p:cNvPicPr>
          <p:nvPr/>
        </p:nvPicPr>
        <p:blipFill>
          <a:blip r:embed="rId4"/>
          <a:stretch>
            <a:fillRect/>
          </a:stretch>
        </p:blipFill>
        <p:spPr>
          <a:xfrm>
            <a:off x="4700440" y="2857252"/>
            <a:ext cx="375678" cy="172186"/>
          </a:xfrm>
          <a:prstGeom prst="rect">
            <a:avLst/>
          </a:prstGeom>
        </p:spPr>
      </p:pic>
      <p:pic>
        <p:nvPicPr>
          <p:cNvPr id="14" name="Picture 13">
            <a:extLst>
              <a:ext uri="{FF2B5EF4-FFF2-40B4-BE49-F238E27FC236}">
                <a16:creationId xmlns:a16="http://schemas.microsoft.com/office/drawing/2014/main" id="{2530D30D-652D-4C4D-8857-875AC9699247}"/>
              </a:ext>
            </a:extLst>
          </p:cNvPr>
          <p:cNvPicPr>
            <a:picLocks noChangeAspect="1"/>
          </p:cNvPicPr>
          <p:nvPr/>
        </p:nvPicPr>
        <p:blipFill>
          <a:blip r:embed="rId5"/>
          <a:stretch>
            <a:fillRect/>
          </a:stretch>
        </p:blipFill>
        <p:spPr>
          <a:xfrm>
            <a:off x="3752536" y="2837966"/>
            <a:ext cx="416353" cy="195431"/>
          </a:xfrm>
          <a:prstGeom prst="rect">
            <a:avLst/>
          </a:prstGeom>
        </p:spPr>
      </p:pic>
      <p:pic>
        <p:nvPicPr>
          <p:cNvPr id="15" name="Picture 14">
            <a:extLst>
              <a:ext uri="{FF2B5EF4-FFF2-40B4-BE49-F238E27FC236}">
                <a16:creationId xmlns:a16="http://schemas.microsoft.com/office/drawing/2014/main" id="{8CEB923D-023D-F84C-8E8C-9E01C6740E5F}"/>
              </a:ext>
            </a:extLst>
          </p:cNvPr>
          <p:cNvPicPr>
            <a:picLocks noChangeAspect="1"/>
          </p:cNvPicPr>
          <p:nvPr/>
        </p:nvPicPr>
        <p:blipFill>
          <a:blip r:embed="rId6"/>
          <a:stretch>
            <a:fillRect/>
          </a:stretch>
        </p:blipFill>
        <p:spPr>
          <a:xfrm>
            <a:off x="2347558" y="3913947"/>
            <a:ext cx="3785436" cy="282768"/>
          </a:xfrm>
          <a:prstGeom prst="rect">
            <a:avLst/>
          </a:prstGeom>
        </p:spPr>
      </p:pic>
    </p:spTree>
    <p:extLst>
      <p:ext uri="{BB962C8B-B14F-4D97-AF65-F5344CB8AC3E}">
        <p14:creationId xmlns:p14="http://schemas.microsoft.com/office/powerpoint/2010/main" val="94974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265E11-BC0F-834E-B6F4-A000CA7EB813}"/>
              </a:ext>
            </a:extLst>
          </p:cNvPr>
          <p:cNvSpPr/>
          <p:nvPr/>
        </p:nvSpPr>
        <p:spPr>
          <a:xfrm>
            <a:off x="3460835" y="2611450"/>
            <a:ext cx="1879909" cy="63820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4" y="276225"/>
            <a:ext cx="6571526" cy="857250"/>
          </a:xfrm>
        </p:spPr>
        <p:txBody>
          <a:bodyPr>
            <a:normAutofit/>
          </a:bodyPr>
          <a:lstStyle/>
          <a:p>
            <a:r>
              <a:rPr lang="en-US" altLang="en-US" sz="2700" dirty="0">
                <a:ea typeface="ＭＳ Ｐゴシック" panose="020B0600070205080204" pitchFamily="34" charset="-128"/>
              </a:rPr>
              <a:t>Some Row-Wise Rates</a:t>
            </a:r>
          </a:p>
        </p:txBody>
      </p:sp>
      <p:sp>
        <p:nvSpPr>
          <p:cNvPr id="2" name="Footer Placeholder 1">
            <a:extLst>
              <a:ext uri="{FF2B5EF4-FFF2-40B4-BE49-F238E27FC236}">
                <a16:creationId xmlns:a16="http://schemas.microsoft.com/office/drawing/2014/main" id="{92F13761-BD1A-C04D-A290-0FF419551A4F}"/>
              </a:ext>
            </a:extLst>
          </p:cNvPr>
          <p:cNvSpPr>
            <a:spLocks noGrp="1"/>
          </p:cNvSpPr>
          <p:nvPr>
            <p:ph type="ftr" sz="quarter" idx="3"/>
          </p:nvPr>
        </p:nvSpPr>
        <p:spPr/>
        <p:txBody>
          <a:bodyPr/>
          <a:lstStyle/>
          <a:p>
            <a:r>
              <a:rPr lang="en-US"/>
              <a:t>University of California, Berkeley</a:t>
            </a:r>
            <a:endParaRPr lang="en-US" dirty="0"/>
          </a:p>
        </p:txBody>
      </p:sp>
      <p:graphicFrame>
        <p:nvGraphicFramePr>
          <p:cNvPr id="3" name="Table 2">
            <a:extLst>
              <a:ext uri="{FF2B5EF4-FFF2-40B4-BE49-F238E27FC236}">
                <a16:creationId xmlns:a16="http://schemas.microsoft.com/office/drawing/2014/main" id="{BA8124FA-19E4-9546-9C40-3DE00D3C0C08}"/>
              </a:ext>
            </a:extLst>
          </p:cNvPr>
          <p:cNvGraphicFramePr>
            <a:graphicFrameLocks noGrp="1"/>
          </p:cNvGraphicFramePr>
          <p:nvPr/>
        </p:nvGraphicFramePr>
        <p:xfrm>
          <a:off x="3439114" y="1824235"/>
          <a:ext cx="1901630" cy="1483260"/>
        </p:xfrm>
        <a:graphic>
          <a:graphicData uri="http://schemas.openxmlformats.org/drawingml/2006/table">
            <a:tbl>
              <a:tblPr firstRow="1" bandRow="1">
                <a:tableStyleId>{5940675A-B579-460E-94D1-54222C63F5DA}</a:tableStyleId>
              </a:tblPr>
              <a:tblGrid>
                <a:gridCol w="950815">
                  <a:extLst>
                    <a:ext uri="{9D8B030D-6E8A-4147-A177-3AD203B41FA5}">
                      <a16:colId xmlns:a16="http://schemas.microsoft.com/office/drawing/2014/main" val="2867805166"/>
                    </a:ext>
                  </a:extLst>
                </a:gridCol>
                <a:gridCol w="950815">
                  <a:extLst>
                    <a:ext uri="{9D8B030D-6E8A-4147-A177-3AD203B41FA5}">
                      <a16:colId xmlns:a16="http://schemas.microsoft.com/office/drawing/2014/main" val="3118259853"/>
                    </a:ext>
                  </a:extLst>
                </a:gridCol>
              </a:tblGrid>
              <a:tr h="741630">
                <a:tc>
                  <a:txBody>
                    <a:bodyPr/>
                    <a:lstStyle/>
                    <a:p>
                      <a:pPr lvl="0" algn="ctr"/>
                      <a:endParaRPr lang="en-US" dirty="0"/>
                    </a:p>
                  </a:txBody>
                  <a:tcPr anchor="ctr"/>
                </a:tc>
                <a:tc>
                  <a:txBody>
                    <a:bodyPr/>
                    <a:lstStyle/>
                    <a:p>
                      <a:endParaRPr lang="en-US" dirty="0"/>
                    </a:p>
                  </a:txBody>
                  <a:tcPr/>
                </a:tc>
                <a:extLst>
                  <a:ext uri="{0D108BD9-81ED-4DB2-BD59-A6C34878D82A}">
                    <a16:rowId xmlns:a16="http://schemas.microsoft.com/office/drawing/2014/main" val="2465380068"/>
                  </a:ext>
                </a:extLst>
              </a:tr>
              <a:tr h="74163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4244337"/>
                  </a:ext>
                </a:extLst>
              </a:tr>
            </a:tbl>
          </a:graphicData>
        </a:graphic>
      </p:graphicFrame>
      <p:sp>
        <p:nvSpPr>
          <p:cNvPr id="4" name="TextBox 3">
            <a:extLst>
              <a:ext uri="{FF2B5EF4-FFF2-40B4-BE49-F238E27FC236}">
                <a16:creationId xmlns:a16="http://schemas.microsoft.com/office/drawing/2014/main" id="{94F93651-864A-E64A-9DDC-CBBAD2BB67C9}"/>
              </a:ext>
            </a:extLst>
          </p:cNvPr>
          <p:cNvSpPr txBox="1"/>
          <p:nvPr/>
        </p:nvSpPr>
        <p:spPr>
          <a:xfrm>
            <a:off x="3812687" y="1133475"/>
            <a:ext cx="1154483" cy="369332"/>
          </a:xfrm>
          <a:prstGeom prst="rect">
            <a:avLst/>
          </a:prstGeom>
          <a:noFill/>
        </p:spPr>
        <p:txBody>
          <a:bodyPr wrap="none" rtlCol="0">
            <a:spAutoFit/>
          </a:bodyPr>
          <a:lstStyle/>
          <a:p>
            <a:r>
              <a:rPr lang="en-US" dirty="0"/>
              <a:t>Decision</a:t>
            </a:r>
          </a:p>
        </p:txBody>
      </p:sp>
      <p:sp>
        <p:nvSpPr>
          <p:cNvPr id="5" name="TextBox 4">
            <a:extLst>
              <a:ext uri="{FF2B5EF4-FFF2-40B4-BE49-F238E27FC236}">
                <a16:creationId xmlns:a16="http://schemas.microsoft.com/office/drawing/2014/main" id="{E1837D10-8289-3844-A408-F90F295CA70D}"/>
              </a:ext>
            </a:extLst>
          </p:cNvPr>
          <p:cNvSpPr txBox="1"/>
          <p:nvPr/>
        </p:nvSpPr>
        <p:spPr>
          <a:xfrm rot="16200000">
            <a:off x="2354776" y="2381198"/>
            <a:ext cx="969753" cy="369332"/>
          </a:xfrm>
          <a:prstGeom prst="rect">
            <a:avLst/>
          </a:prstGeom>
          <a:noFill/>
        </p:spPr>
        <p:txBody>
          <a:bodyPr wrap="none" rtlCol="0">
            <a:spAutoFit/>
          </a:bodyPr>
          <a:lstStyle/>
          <a:p>
            <a:r>
              <a:rPr lang="en-US" dirty="0"/>
              <a:t>Reality</a:t>
            </a:r>
          </a:p>
        </p:txBody>
      </p:sp>
      <p:sp>
        <p:nvSpPr>
          <p:cNvPr id="6" name="TextBox 5">
            <a:extLst>
              <a:ext uri="{FF2B5EF4-FFF2-40B4-BE49-F238E27FC236}">
                <a16:creationId xmlns:a16="http://schemas.microsoft.com/office/drawing/2014/main" id="{545695AA-7E85-FE43-9EDE-EAC6D5D7A085}"/>
              </a:ext>
            </a:extLst>
          </p:cNvPr>
          <p:cNvSpPr txBox="1"/>
          <p:nvPr/>
        </p:nvSpPr>
        <p:spPr>
          <a:xfrm>
            <a:off x="3752536" y="1477589"/>
            <a:ext cx="314510" cy="338554"/>
          </a:xfrm>
          <a:prstGeom prst="rect">
            <a:avLst/>
          </a:prstGeom>
          <a:noFill/>
        </p:spPr>
        <p:txBody>
          <a:bodyPr wrap="none" rtlCol="0">
            <a:spAutoFit/>
          </a:bodyPr>
          <a:lstStyle/>
          <a:p>
            <a:r>
              <a:rPr lang="en-US" sz="1600" dirty="0"/>
              <a:t>0</a:t>
            </a:r>
          </a:p>
        </p:txBody>
      </p:sp>
      <p:sp>
        <p:nvSpPr>
          <p:cNvPr id="8" name="TextBox 7">
            <a:extLst>
              <a:ext uri="{FF2B5EF4-FFF2-40B4-BE49-F238E27FC236}">
                <a16:creationId xmlns:a16="http://schemas.microsoft.com/office/drawing/2014/main" id="{83077F31-4469-2A4B-B6A4-EE2A5C766DDB}"/>
              </a:ext>
            </a:extLst>
          </p:cNvPr>
          <p:cNvSpPr txBox="1"/>
          <p:nvPr/>
        </p:nvSpPr>
        <p:spPr>
          <a:xfrm rot="16200000">
            <a:off x="3069607" y="2001324"/>
            <a:ext cx="314510" cy="338554"/>
          </a:xfrm>
          <a:prstGeom prst="rect">
            <a:avLst/>
          </a:prstGeom>
          <a:noFill/>
        </p:spPr>
        <p:txBody>
          <a:bodyPr wrap="none" rtlCol="0">
            <a:spAutoFit/>
          </a:bodyPr>
          <a:lstStyle/>
          <a:p>
            <a:r>
              <a:rPr lang="en-US" sz="1600" dirty="0"/>
              <a:t>0</a:t>
            </a:r>
          </a:p>
        </p:txBody>
      </p:sp>
      <p:sp>
        <p:nvSpPr>
          <p:cNvPr id="9" name="TextBox 8">
            <a:extLst>
              <a:ext uri="{FF2B5EF4-FFF2-40B4-BE49-F238E27FC236}">
                <a16:creationId xmlns:a16="http://schemas.microsoft.com/office/drawing/2014/main" id="{90D952DE-337D-C44F-9264-C4C9DA288CDB}"/>
              </a:ext>
            </a:extLst>
          </p:cNvPr>
          <p:cNvSpPr txBox="1"/>
          <p:nvPr/>
        </p:nvSpPr>
        <p:spPr>
          <a:xfrm rot="16200000">
            <a:off x="3064899" y="2755670"/>
            <a:ext cx="314510" cy="338554"/>
          </a:xfrm>
          <a:prstGeom prst="rect">
            <a:avLst/>
          </a:prstGeom>
          <a:noFill/>
        </p:spPr>
        <p:txBody>
          <a:bodyPr wrap="none" rtlCol="0">
            <a:spAutoFit/>
          </a:bodyPr>
          <a:lstStyle/>
          <a:p>
            <a:r>
              <a:rPr lang="en-US" sz="1600" dirty="0"/>
              <a:t>1</a:t>
            </a:r>
          </a:p>
        </p:txBody>
      </p:sp>
      <p:sp>
        <p:nvSpPr>
          <p:cNvPr id="10" name="TextBox 9">
            <a:extLst>
              <a:ext uri="{FF2B5EF4-FFF2-40B4-BE49-F238E27FC236}">
                <a16:creationId xmlns:a16="http://schemas.microsoft.com/office/drawing/2014/main" id="{9D2FF5FF-2206-4444-99F9-B97F1BFC24FD}"/>
              </a:ext>
            </a:extLst>
          </p:cNvPr>
          <p:cNvSpPr txBox="1"/>
          <p:nvPr/>
        </p:nvSpPr>
        <p:spPr>
          <a:xfrm>
            <a:off x="4677203" y="1481915"/>
            <a:ext cx="314510" cy="338554"/>
          </a:xfrm>
          <a:prstGeom prst="rect">
            <a:avLst/>
          </a:prstGeom>
          <a:noFill/>
        </p:spPr>
        <p:txBody>
          <a:bodyPr wrap="none" rtlCol="0">
            <a:spAutoFit/>
          </a:bodyPr>
          <a:lstStyle/>
          <a:p>
            <a:r>
              <a:rPr lang="en-US" sz="1600" dirty="0"/>
              <a:t>1</a:t>
            </a:r>
          </a:p>
        </p:txBody>
      </p:sp>
      <p:pic>
        <p:nvPicPr>
          <p:cNvPr id="11" name="Picture 10">
            <a:extLst>
              <a:ext uri="{FF2B5EF4-FFF2-40B4-BE49-F238E27FC236}">
                <a16:creationId xmlns:a16="http://schemas.microsoft.com/office/drawing/2014/main" id="{7FAAA0B7-2273-904C-8AC1-E428628B2806}"/>
              </a:ext>
            </a:extLst>
          </p:cNvPr>
          <p:cNvPicPr>
            <a:picLocks noChangeAspect="1"/>
          </p:cNvPicPr>
          <p:nvPr/>
        </p:nvPicPr>
        <p:blipFill>
          <a:blip r:embed="rId2"/>
          <a:stretch>
            <a:fillRect/>
          </a:stretch>
        </p:blipFill>
        <p:spPr>
          <a:xfrm>
            <a:off x="3752536" y="2117277"/>
            <a:ext cx="428496" cy="201131"/>
          </a:xfrm>
          <a:prstGeom prst="rect">
            <a:avLst/>
          </a:prstGeom>
        </p:spPr>
      </p:pic>
      <p:pic>
        <p:nvPicPr>
          <p:cNvPr id="12" name="Picture 11">
            <a:extLst>
              <a:ext uri="{FF2B5EF4-FFF2-40B4-BE49-F238E27FC236}">
                <a16:creationId xmlns:a16="http://schemas.microsoft.com/office/drawing/2014/main" id="{1139840E-9811-A144-89AC-18E68BD9A4A6}"/>
              </a:ext>
            </a:extLst>
          </p:cNvPr>
          <p:cNvPicPr>
            <a:picLocks noChangeAspect="1"/>
          </p:cNvPicPr>
          <p:nvPr/>
        </p:nvPicPr>
        <p:blipFill>
          <a:blip r:embed="rId3"/>
          <a:stretch>
            <a:fillRect/>
          </a:stretch>
        </p:blipFill>
        <p:spPr>
          <a:xfrm>
            <a:off x="4677203" y="2131347"/>
            <a:ext cx="398915" cy="191147"/>
          </a:xfrm>
          <a:prstGeom prst="rect">
            <a:avLst/>
          </a:prstGeom>
        </p:spPr>
      </p:pic>
      <p:pic>
        <p:nvPicPr>
          <p:cNvPr id="13" name="Picture 12">
            <a:extLst>
              <a:ext uri="{FF2B5EF4-FFF2-40B4-BE49-F238E27FC236}">
                <a16:creationId xmlns:a16="http://schemas.microsoft.com/office/drawing/2014/main" id="{3ACD3518-5742-9A4E-B588-3E8C3952FA63}"/>
              </a:ext>
            </a:extLst>
          </p:cNvPr>
          <p:cNvPicPr>
            <a:picLocks noChangeAspect="1"/>
          </p:cNvPicPr>
          <p:nvPr/>
        </p:nvPicPr>
        <p:blipFill>
          <a:blip r:embed="rId4"/>
          <a:stretch>
            <a:fillRect/>
          </a:stretch>
        </p:blipFill>
        <p:spPr>
          <a:xfrm>
            <a:off x="4700440" y="2857252"/>
            <a:ext cx="375678" cy="172186"/>
          </a:xfrm>
          <a:prstGeom prst="rect">
            <a:avLst/>
          </a:prstGeom>
        </p:spPr>
      </p:pic>
      <p:pic>
        <p:nvPicPr>
          <p:cNvPr id="14" name="Picture 13">
            <a:extLst>
              <a:ext uri="{FF2B5EF4-FFF2-40B4-BE49-F238E27FC236}">
                <a16:creationId xmlns:a16="http://schemas.microsoft.com/office/drawing/2014/main" id="{2530D30D-652D-4C4D-8857-875AC9699247}"/>
              </a:ext>
            </a:extLst>
          </p:cNvPr>
          <p:cNvPicPr>
            <a:picLocks noChangeAspect="1"/>
          </p:cNvPicPr>
          <p:nvPr/>
        </p:nvPicPr>
        <p:blipFill>
          <a:blip r:embed="rId5"/>
          <a:stretch>
            <a:fillRect/>
          </a:stretch>
        </p:blipFill>
        <p:spPr>
          <a:xfrm>
            <a:off x="3752536" y="2837966"/>
            <a:ext cx="416353" cy="195431"/>
          </a:xfrm>
          <a:prstGeom prst="rect">
            <a:avLst/>
          </a:prstGeom>
        </p:spPr>
      </p:pic>
      <p:sp>
        <p:nvSpPr>
          <p:cNvPr id="17" name="TextBox 16">
            <a:extLst>
              <a:ext uri="{FF2B5EF4-FFF2-40B4-BE49-F238E27FC236}">
                <a16:creationId xmlns:a16="http://schemas.microsoft.com/office/drawing/2014/main" id="{9AB3FB72-0C64-D544-B3D4-42DEF004976A}"/>
              </a:ext>
            </a:extLst>
          </p:cNvPr>
          <p:cNvSpPr txBox="1"/>
          <p:nvPr/>
        </p:nvSpPr>
        <p:spPr>
          <a:xfrm>
            <a:off x="2523652" y="3789444"/>
            <a:ext cx="1437060" cy="369332"/>
          </a:xfrm>
          <a:prstGeom prst="rect">
            <a:avLst/>
          </a:prstGeom>
          <a:noFill/>
        </p:spPr>
        <p:txBody>
          <a:bodyPr wrap="none" rtlCol="0">
            <a:spAutoFit/>
          </a:bodyPr>
          <a:lstStyle/>
          <a:p>
            <a:r>
              <a:rPr lang="en-US" dirty="0">
                <a:solidFill>
                  <a:schemeClr val="accent3"/>
                </a:solidFill>
              </a:rPr>
              <a:t>sensitivity</a:t>
            </a:r>
            <a:r>
              <a:rPr lang="en-US" dirty="0"/>
              <a:t> </a:t>
            </a:r>
          </a:p>
        </p:txBody>
      </p:sp>
      <p:pic>
        <p:nvPicPr>
          <p:cNvPr id="18" name="Picture 17">
            <a:extLst>
              <a:ext uri="{FF2B5EF4-FFF2-40B4-BE49-F238E27FC236}">
                <a16:creationId xmlns:a16="http://schemas.microsoft.com/office/drawing/2014/main" id="{A3031326-DE44-4440-AA87-820CF3F7E97D}"/>
              </a:ext>
            </a:extLst>
          </p:cNvPr>
          <p:cNvPicPr>
            <a:picLocks noChangeAspect="1"/>
          </p:cNvPicPr>
          <p:nvPr/>
        </p:nvPicPr>
        <p:blipFill>
          <a:blip r:embed="rId6"/>
          <a:stretch>
            <a:fillRect/>
          </a:stretch>
        </p:blipFill>
        <p:spPr>
          <a:xfrm>
            <a:off x="3916656" y="3793158"/>
            <a:ext cx="1772043" cy="504622"/>
          </a:xfrm>
          <a:prstGeom prst="rect">
            <a:avLst/>
          </a:prstGeom>
        </p:spPr>
      </p:pic>
      <p:sp>
        <p:nvSpPr>
          <p:cNvPr id="19" name="TextBox 18">
            <a:extLst>
              <a:ext uri="{FF2B5EF4-FFF2-40B4-BE49-F238E27FC236}">
                <a16:creationId xmlns:a16="http://schemas.microsoft.com/office/drawing/2014/main" id="{737EFB16-D2A3-5140-A85A-64870D37A3C5}"/>
              </a:ext>
            </a:extLst>
          </p:cNvPr>
          <p:cNvSpPr txBox="1"/>
          <p:nvPr/>
        </p:nvSpPr>
        <p:spPr>
          <a:xfrm>
            <a:off x="6338658" y="4028951"/>
            <a:ext cx="2658100" cy="369332"/>
          </a:xfrm>
          <a:prstGeom prst="rect">
            <a:avLst/>
          </a:prstGeom>
          <a:noFill/>
        </p:spPr>
        <p:txBody>
          <a:bodyPr wrap="none" rtlCol="0">
            <a:spAutoFit/>
          </a:bodyPr>
          <a:lstStyle/>
          <a:p>
            <a:r>
              <a:rPr lang="en-US" dirty="0"/>
              <a:t>or “</a:t>
            </a:r>
            <a:r>
              <a:rPr lang="en-US" dirty="0">
                <a:solidFill>
                  <a:schemeClr val="accent3"/>
                </a:solidFill>
              </a:rPr>
              <a:t>recall</a:t>
            </a:r>
            <a:r>
              <a:rPr lang="en-US" dirty="0"/>
              <a:t>” or “</a:t>
            </a:r>
            <a:r>
              <a:rPr lang="en-US" dirty="0">
                <a:solidFill>
                  <a:schemeClr val="accent3"/>
                </a:solidFill>
              </a:rPr>
              <a:t>power</a:t>
            </a:r>
            <a:r>
              <a:rPr lang="en-US" dirty="0"/>
              <a:t>”</a:t>
            </a:r>
          </a:p>
        </p:txBody>
      </p:sp>
      <p:sp>
        <p:nvSpPr>
          <p:cNvPr id="21" name="TextBox 20">
            <a:extLst>
              <a:ext uri="{FF2B5EF4-FFF2-40B4-BE49-F238E27FC236}">
                <a16:creationId xmlns:a16="http://schemas.microsoft.com/office/drawing/2014/main" id="{B2541490-7659-A54F-941F-8432D8301A5E}"/>
              </a:ext>
            </a:extLst>
          </p:cNvPr>
          <p:cNvSpPr txBox="1"/>
          <p:nvPr/>
        </p:nvSpPr>
        <p:spPr>
          <a:xfrm>
            <a:off x="6192786" y="3674882"/>
            <a:ext cx="2966197" cy="369332"/>
          </a:xfrm>
          <a:prstGeom prst="rect">
            <a:avLst/>
          </a:prstGeom>
          <a:noFill/>
        </p:spPr>
        <p:txBody>
          <a:bodyPr wrap="none" rtlCol="0">
            <a:spAutoFit/>
          </a:bodyPr>
          <a:lstStyle/>
          <a:p>
            <a:r>
              <a:rPr lang="en-US" dirty="0"/>
              <a:t>aka, “</a:t>
            </a:r>
            <a:r>
              <a:rPr lang="en-US" dirty="0">
                <a:solidFill>
                  <a:schemeClr val="accent3"/>
                </a:solidFill>
              </a:rPr>
              <a:t>true positive rate</a:t>
            </a:r>
            <a:r>
              <a:rPr lang="en-US" dirty="0"/>
              <a:t>”</a:t>
            </a:r>
          </a:p>
        </p:txBody>
      </p:sp>
    </p:spTree>
    <p:extLst>
      <p:ext uri="{BB962C8B-B14F-4D97-AF65-F5344CB8AC3E}">
        <p14:creationId xmlns:p14="http://schemas.microsoft.com/office/powerpoint/2010/main" val="24884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265E11-BC0F-834E-B6F4-A000CA7EB813}"/>
              </a:ext>
            </a:extLst>
          </p:cNvPr>
          <p:cNvSpPr/>
          <p:nvPr/>
        </p:nvSpPr>
        <p:spPr>
          <a:xfrm>
            <a:off x="3449973" y="1898738"/>
            <a:ext cx="1879909" cy="63820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graphicFrame>
        <p:nvGraphicFramePr>
          <p:cNvPr id="3" name="Table 2">
            <a:extLst>
              <a:ext uri="{FF2B5EF4-FFF2-40B4-BE49-F238E27FC236}">
                <a16:creationId xmlns:a16="http://schemas.microsoft.com/office/drawing/2014/main" id="{BA8124FA-19E4-9546-9C40-3DE00D3C0C08}"/>
              </a:ext>
            </a:extLst>
          </p:cNvPr>
          <p:cNvGraphicFramePr>
            <a:graphicFrameLocks noGrp="1"/>
          </p:cNvGraphicFramePr>
          <p:nvPr/>
        </p:nvGraphicFramePr>
        <p:xfrm>
          <a:off x="3439114" y="1824235"/>
          <a:ext cx="1901630" cy="1483260"/>
        </p:xfrm>
        <a:graphic>
          <a:graphicData uri="http://schemas.openxmlformats.org/drawingml/2006/table">
            <a:tbl>
              <a:tblPr firstRow="1" bandRow="1">
                <a:tableStyleId>{5940675A-B579-460E-94D1-54222C63F5DA}</a:tableStyleId>
              </a:tblPr>
              <a:tblGrid>
                <a:gridCol w="950815">
                  <a:extLst>
                    <a:ext uri="{9D8B030D-6E8A-4147-A177-3AD203B41FA5}">
                      <a16:colId xmlns:a16="http://schemas.microsoft.com/office/drawing/2014/main" val="2867805166"/>
                    </a:ext>
                  </a:extLst>
                </a:gridCol>
                <a:gridCol w="950815">
                  <a:extLst>
                    <a:ext uri="{9D8B030D-6E8A-4147-A177-3AD203B41FA5}">
                      <a16:colId xmlns:a16="http://schemas.microsoft.com/office/drawing/2014/main" val="3118259853"/>
                    </a:ext>
                  </a:extLst>
                </a:gridCol>
              </a:tblGrid>
              <a:tr h="741630">
                <a:tc>
                  <a:txBody>
                    <a:bodyPr/>
                    <a:lstStyle/>
                    <a:p>
                      <a:pPr lvl="0" algn="ctr"/>
                      <a:endParaRPr lang="en-US" dirty="0"/>
                    </a:p>
                  </a:txBody>
                  <a:tcPr anchor="ctr"/>
                </a:tc>
                <a:tc>
                  <a:txBody>
                    <a:bodyPr/>
                    <a:lstStyle/>
                    <a:p>
                      <a:endParaRPr lang="en-US" dirty="0"/>
                    </a:p>
                  </a:txBody>
                  <a:tcPr/>
                </a:tc>
                <a:extLst>
                  <a:ext uri="{0D108BD9-81ED-4DB2-BD59-A6C34878D82A}">
                    <a16:rowId xmlns:a16="http://schemas.microsoft.com/office/drawing/2014/main" val="2465380068"/>
                  </a:ext>
                </a:extLst>
              </a:tr>
              <a:tr h="74163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4244337"/>
                  </a:ext>
                </a:extLst>
              </a:tr>
            </a:tbl>
          </a:graphicData>
        </a:graphic>
      </p:graphicFrame>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4" y="276225"/>
            <a:ext cx="6571526" cy="857250"/>
          </a:xfrm>
        </p:spPr>
        <p:txBody>
          <a:bodyPr>
            <a:normAutofit/>
          </a:bodyPr>
          <a:lstStyle/>
          <a:p>
            <a:r>
              <a:rPr lang="en-US" altLang="en-US" sz="2700" dirty="0">
                <a:ea typeface="ＭＳ Ｐゴシック" panose="020B0600070205080204" pitchFamily="34" charset="-128"/>
              </a:rPr>
              <a:t>Some Row-Wise Rates</a:t>
            </a:r>
          </a:p>
        </p:txBody>
      </p:sp>
      <p:sp>
        <p:nvSpPr>
          <p:cNvPr id="2" name="Footer Placeholder 1">
            <a:extLst>
              <a:ext uri="{FF2B5EF4-FFF2-40B4-BE49-F238E27FC236}">
                <a16:creationId xmlns:a16="http://schemas.microsoft.com/office/drawing/2014/main" id="{92F13761-BD1A-C04D-A290-0FF419551A4F}"/>
              </a:ext>
            </a:extLst>
          </p:cNvPr>
          <p:cNvSpPr>
            <a:spLocks noGrp="1"/>
          </p:cNvSpPr>
          <p:nvPr>
            <p:ph type="ftr" sz="quarter" idx="3"/>
          </p:nvPr>
        </p:nvSpPr>
        <p:spPr/>
        <p:txBody>
          <a:bodyPr/>
          <a:lstStyle/>
          <a:p>
            <a:r>
              <a:rPr lang="en-US"/>
              <a:t>University of California, Berkeley</a:t>
            </a:r>
            <a:endParaRPr lang="en-US" dirty="0"/>
          </a:p>
        </p:txBody>
      </p:sp>
      <p:sp>
        <p:nvSpPr>
          <p:cNvPr id="4" name="TextBox 3">
            <a:extLst>
              <a:ext uri="{FF2B5EF4-FFF2-40B4-BE49-F238E27FC236}">
                <a16:creationId xmlns:a16="http://schemas.microsoft.com/office/drawing/2014/main" id="{94F93651-864A-E64A-9DDC-CBBAD2BB67C9}"/>
              </a:ext>
            </a:extLst>
          </p:cNvPr>
          <p:cNvSpPr txBox="1"/>
          <p:nvPr/>
        </p:nvSpPr>
        <p:spPr>
          <a:xfrm>
            <a:off x="3812687" y="1133475"/>
            <a:ext cx="1154483" cy="369332"/>
          </a:xfrm>
          <a:prstGeom prst="rect">
            <a:avLst/>
          </a:prstGeom>
          <a:noFill/>
        </p:spPr>
        <p:txBody>
          <a:bodyPr wrap="none" rtlCol="0">
            <a:spAutoFit/>
          </a:bodyPr>
          <a:lstStyle/>
          <a:p>
            <a:r>
              <a:rPr lang="en-US" dirty="0"/>
              <a:t>Decision</a:t>
            </a:r>
          </a:p>
        </p:txBody>
      </p:sp>
      <p:sp>
        <p:nvSpPr>
          <p:cNvPr id="5" name="TextBox 4">
            <a:extLst>
              <a:ext uri="{FF2B5EF4-FFF2-40B4-BE49-F238E27FC236}">
                <a16:creationId xmlns:a16="http://schemas.microsoft.com/office/drawing/2014/main" id="{E1837D10-8289-3844-A408-F90F295CA70D}"/>
              </a:ext>
            </a:extLst>
          </p:cNvPr>
          <p:cNvSpPr txBox="1"/>
          <p:nvPr/>
        </p:nvSpPr>
        <p:spPr>
          <a:xfrm rot="16200000">
            <a:off x="2354776" y="2381198"/>
            <a:ext cx="969753" cy="369332"/>
          </a:xfrm>
          <a:prstGeom prst="rect">
            <a:avLst/>
          </a:prstGeom>
          <a:noFill/>
        </p:spPr>
        <p:txBody>
          <a:bodyPr wrap="none" rtlCol="0">
            <a:spAutoFit/>
          </a:bodyPr>
          <a:lstStyle/>
          <a:p>
            <a:r>
              <a:rPr lang="en-US" dirty="0"/>
              <a:t>Reality</a:t>
            </a:r>
          </a:p>
        </p:txBody>
      </p:sp>
      <p:sp>
        <p:nvSpPr>
          <p:cNvPr id="6" name="TextBox 5">
            <a:extLst>
              <a:ext uri="{FF2B5EF4-FFF2-40B4-BE49-F238E27FC236}">
                <a16:creationId xmlns:a16="http://schemas.microsoft.com/office/drawing/2014/main" id="{545695AA-7E85-FE43-9EDE-EAC6D5D7A085}"/>
              </a:ext>
            </a:extLst>
          </p:cNvPr>
          <p:cNvSpPr txBox="1"/>
          <p:nvPr/>
        </p:nvSpPr>
        <p:spPr>
          <a:xfrm>
            <a:off x="3752536" y="1477589"/>
            <a:ext cx="314510" cy="338554"/>
          </a:xfrm>
          <a:prstGeom prst="rect">
            <a:avLst/>
          </a:prstGeom>
          <a:noFill/>
        </p:spPr>
        <p:txBody>
          <a:bodyPr wrap="none" rtlCol="0">
            <a:spAutoFit/>
          </a:bodyPr>
          <a:lstStyle/>
          <a:p>
            <a:r>
              <a:rPr lang="en-US" sz="1600" dirty="0"/>
              <a:t>0</a:t>
            </a:r>
          </a:p>
        </p:txBody>
      </p:sp>
      <p:sp>
        <p:nvSpPr>
          <p:cNvPr id="8" name="TextBox 7">
            <a:extLst>
              <a:ext uri="{FF2B5EF4-FFF2-40B4-BE49-F238E27FC236}">
                <a16:creationId xmlns:a16="http://schemas.microsoft.com/office/drawing/2014/main" id="{83077F31-4469-2A4B-B6A4-EE2A5C766DDB}"/>
              </a:ext>
            </a:extLst>
          </p:cNvPr>
          <p:cNvSpPr txBox="1"/>
          <p:nvPr/>
        </p:nvSpPr>
        <p:spPr>
          <a:xfrm rot="16200000">
            <a:off x="3069607" y="2001324"/>
            <a:ext cx="314510" cy="338554"/>
          </a:xfrm>
          <a:prstGeom prst="rect">
            <a:avLst/>
          </a:prstGeom>
          <a:noFill/>
        </p:spPr>
        <p:txBody>
          <a:bodyPr wrap="none" rtlCol="0">
            <a:spAutoFit/>
          </a:bodyPr>
          <a:lstStyle/>
          <a:p>
            <a:r>
              <a:rPr lang="en-US" sz="1600" dirty="0"/>
              <a:t>0</a:t>
            </a:r>
          </a:p>
        </p:txBody>
      </p:sp>
      <p:sp>
        <p:nvSpPr>
          <p:cNvPr id="9" name="TextBox 8">
            <a:extLst>
              <a:ext uri="{FF2B5EF4-FFF2-40B4-BE49-F238E27FC236}">
                <a16:creationId xmlns:a16="http://schemas.microsoft.com/office/drawing/2014/main" id="{90D952DE-337D-C44F-9264-C4C9DA288CDB}"/>
              </a:ext>
            </a:extLst>
          </p:cNvPr>
          <p:cNvSpPr txBox="1"/>
          <p:nvPr/>
        </p:nvSpPr>
        <p:spPr>
          <a:xfrm rot="16200000">
            <a:off x="3064899" y="2755670"/>
            <a:ext cx="314510" cy="338554"/>
          </a:xfrm>
          <a:prstGeom prst="rect">
            <a:avLst/>
          </a:prstGeom>
          <a:noFill/>
        </p:spPr>
        <p:txBody>
          <a:bodyPr wrap="none" rtlCol="0">
            <a:spAutoFit/>
          </a:bodyPr>
          <a:lstStyle/>
          <a:p>
            <a:r>
              <a:rPr lang="en-US" sz="1600" dirty="0"/>
              <a:t>1</a:t>
            </a:r>
          </a:p>
        </p:txBody>
      </p:sp>
      <p:sp>
        <p:nvSpPr>
          <p:cNvPr id="10" name="TextBox 9">
            <a:extLst>
              <a:ext uri="{FF2B5EF4-FFF2-40B4-BE49-F238E27FC236}">
                <a16:creationId xmlns:a16="http://schemas.microsoft.com/office/drawing/2014/main" id="{9D2FF5FF-2206-4444-99F9-B97F1BFC24FD}"/>
              </a:ext>
            </a:extLst>
          </p:cNvPr>
          <p:cNvSpPr txBox="1"/>
          <p:nvPr/>
        </p:nvSpPr>
        <p:spPr>
          <a:xfrm>
            <a:off x="4677203" y="1481915"/>
            <a:ext cx="314510" cy="338554"/>
          </a:xfrm>
          <a:prstGeom prst="rect">
            <a:avLst/>
          </a:prstGeom>
          <a:noFill/>
        </p:spPr>
        <p:txBody>
          <a:bodyPr wrap="none" rtlCol="0">
            <a:spAutoFit/>
          </a:bodyPr>
          <a:lstStyle/>
          <a:p>
            <a:r>
              <a:rPr lang="en-US" sz="1600" dirty="0"/>
              <a:t>1</a:t>
            </a:r>
          </a:p>
        </p:txBody>
      </p:sp>
      <p:pic>
        <p:nvPicPr>
          <p:cNvPr id="11" name="Picture 10">
            <a:extLst>
              <a:ext uri="{FF2B5EF4-FFF2-40B4-BE49-F238E27FC236}">
                <a16:creationId xmlns:a16="http://schemas.microsoft.com/office/drawing/2014/main" id="{7FAAA0B7-2273-904C-8AC1-E428628B2806}"/>
              </a:ext>
            </a:extLst>
          </p:cNvPr>
          <p:cNvPicPr>
            <a:picLocks noChangeAspect="1"/>
          </p:cNvPicPr>
          <p:nvPr/>
        </p:nvPicPr>
        <p:blipFill>
          <a:blip r:embed="rId2"/>
          <a:stretch>
            <a:fillRect/>
          </a:stretch>
        </p:blipFill>
        <p:spPr>
          <a:xfrm>
            <a:off x="3752536" y="2117277"/>
            <a:ext cx="428496" cy="201131"/>
          </a:xfrm>
          <a:prstGeom prst="rect">
            <a:avLst/>
          </a:prstGeom>
        </p:spPr>
      </p:pic>
      <p:pic>
        <p:nvPicPr>
          <p:cNvPr id="12" name="Picture 11">
            <a:extLst>
              <a:ext uri="{FF2B5EF4-FFF2-40B4-BE49-F238E27FC236}">
                <a16:creationId xmlns:a16="http://schemas.microsoft.com/office/drawing/2014/main" id="{1139840E-9811-A144-89AC-18E68BD9A4A6}"/>
              </a:ext>
            </a:extLst>
          </p:cNvPr>
          <p:cNvPicPr>
            <a:picLocks noChangeAspect="1"/>
          </p:cNvPicPr>
          <p:nvPr/>
        </p:nvPicPr>
        <p:blipFill>
          <a:blip r:embed="rId3"/>
          <a:stretch>
            <a:fillRect/>
          </a:stretch>
        </p:blipFill>
        <p:spPr>
          <a:xfrm>
            <a:off x="4677203" y="2131347"/>
            <a:ext cx="398915" cy="191147"/>
          </a:xfrm>
          <a:prstGeom prst="rect">
            <a:avLst/>
          </a:prstGeom>
        </p:spPr>
      </p:pic>
      <p:pic>
        <p:nvPicPr>
          <p:cNvPr id="13" name="Picture 12">
            <a:extLst>
              <a:ext uri="{FF2B5EF4-FFF2-40B4-BE49-F238E27FC236}">
                <a16:creationId xmlns:a16="http://schemas.microsoft.com/office/drawing/2014/main" id="{3ACD3518-5742-9A4E-B588-3E8C3952FA63}"/>
              </a:ext>
            </a:extLst>
          </p:cNvPr>
          <p:cNvPicPr>
            <a:picLocks noChangeAspect="1"/>
          </p:cNvPicPr>
          <p:nvPr/>
        </p:nvPicPr>
        <p:blipFill>
          <a:blip r:embed="rId4"/>
          <a:stretch>
            <a:fillRect/>
          </a:stretch>
        </p:blipFill>
        <p:spPr>
          <a:xfrm>
            <a:off x="4700440" y="2857252"/>
            <a:ext cx="375678" cy="172186"/>
          </a:xfrm>
          <a:prstGeom prst="rect">
            <a:avLst/>
          </a:prstGeom>
        </p:spPr>
      </p:pic>
      <p:pic>
        <p:nvPicPr>
          <p:cNvPr id="14" name="Picture 13">
            <a:extLst>
              <a:ext uri="{FF2B5EF4-FFF2-40B4-BE49-F238E27FC236}">
                <a16:creationId xmlns:a16="http://schemas.microsoft.com/office/drawing/2014/main" id="{2530D30D-652D-4C4D-8857-875AC9699247}"/>
              </a:ext>
            </a:extLst>
          </p:cNvPr>
          <p:cNvPicPr>
            <a:picLocks noChangeAspect="1"/>
          </p:cNvPicPr>
          <p:nvPr/>
        </p:nvPicPr>
        <p:blipFill>
          <a:blip r:embed="rId5"/>
          <a:stretch>
            <a:fillRect/>
          </a:stretch>
        </p:blipFill>
        <p:spPr>
          <a:xfrm>
            <a:off x="3752536" y="2837966"/>
            <a:ext cx="416353" cy="195431"/>
          </a:xfrm>
          <a:prstGeom prst="rect">
            <a:avLst/>
          </a:prstGeom>
        </p:spPr>
      </p:pic>
      <p:sp>
        <p:nvSpPr>
          <p:cNvPr id="17" name="TextBox 16">
            <a:extLst>
              <a:ext uri="{FF2B5EF4-FFF2-40B4-BE49-F238E27FC236}">
                <a16:creationId xmlns:a16="http://schemas.microsoft.com/office/drawing/2014/main" id="{9AB3FB72-0C64-D544-B3D4-42DEF004976A}"/>
              </a:ext>
            </a:extLst>
          </p:cNvPr>
          <p:cNvSpPr txBox="1"/>
          <p:nvPr/>
        </p:nvSpPr>
        <p:spPr>
          <a:xfrm>
            <a:off x="2523652" y="3789444"/>
            <a:ext cx="1409810" cy="369332"/>
          </a:xfrm>
          <a:prstGeom prst="rect">
            <a:avLst/>
          </a:prstGeom>
          <a:noFill/>
        </p:spPr>
        <p:txBody>
          <a:bodyPr wrap="none" rtlCol="0">
            <a:spAutoFit/>
          </a:bodyPr>
          <a:lstStyle/>
          <a:p>
            <a:r>
              <a:rPr lang="en-US" dirty="0">
                <a:solidFill>
                  <a:schemeClr val="accent3"/>
                </a:solidFill>
              </a:rPr>
              <a:t>specificity</a:t>
            </a:r>
            <a:r>
              <a:rPr lang="en-US" dirty="0"/>
              <a:t> </a:t>
            </a:r>
          </a:p>
        </p:txBody>
      </p:sp>
      <p:sp>
        <p:nvSpPr>
          <p:cNvPr id="19" name="TextBox 18">
            <a:extLst>
              <a:ext uri="{FF2B5EF4-FFF2-40B4-BE49-F238E27FC236}">
                <a16:creationId xmlns:a16="http://schemas.microsoft.com/office/drawing/2014/main" id="{737EFB16-D2A3-5140-A85A-64870D37A3C5}"/>
              </a:ext>
            </a:extLst>
          </p:cNvPr>
          <p:cNvSpPr txBox="1"/>
          <p:nvPr/>
        </p:nvSpPr>
        <p:spPr>
          <a:xfrm>
            <a:off x="6878231" y="3998386"/>
            <a:ext cx="1877886" cy="369332"/>
          </a:xfrm>
          <a:prstGeom prst="rect">
            <a:avLst/>
          </a:prstGeom>
          <a:noFill/>
        </p:spPr>
        <p:txBody>
          <a:bodyPr wrap="none" rtlCol="0">
            <a:spAutoFit/>
          </a:bodyPr>
          <a:lstStyle/>
          <a:p>
            <a:r>
              <a:rPr lang="en-US" dirty="0"/>
              <a:t>or “</a:t>
            </a:r>
            <a:r>
              <a:rPr lang="en-US" dirty="0">
                <a:solidFill>
                  <a:schemeClr val="accent3"/>
                </a:solidFill>
              </a:rPr>
              <a:t>selectivity</a:t>
            </a:r>
            <a:r>
              <a:rPr lang="en-US" dirty="0"/>
              <a:t>”</a:t>
            </a:r>
          </a:p>
        </p:txBody>
      </p:sp>
      <p:sp>
        <p:nvSpPr>
          <p:cNvPr id="21" name="TextBox 20">
            <a:extLst>
              <a:ext uri="{FF2B5EF4-FFF2-40B4-BE49-F238E27FC236}">
                <a16:creationId xmlns:a16="http://schemas.microsoft.com/office/drawing/2014/main" id="{B2541490-7659-A54F-941F-8432D8301A5E}"/>
              </a:ext>
            </a:extLst>
          </p:cNvPr>
          <p:cNvSpPr txBox="1"/>
          <p:nvPr/>
        </p:nvSpPr>
        <p:spPr>
          <a:xfrm>
            <a:off x="6119958" y="3674882"/>
            <a:ext cx="3063980" cy="369332"/>
          </a:xfrm>
          <a:prstGeom prst="rect">
            <a:avLst/>
          </a:prstGeom>
          <a:noFill/>
        </p:spPr>
        <p:txBody>
          <a:bodyPr wrap="none" rtlCol="0">
            <a:spAutoFit/>
          </a:bodyPr>
          <a:lstStyle/>
          <a:p>
            <a:r>
              <a:rPr lang="en-US" dirty="0"/>
              <a:t>aka, “</a:t>
            </a:r>
            <a:r>
              <a:rPr lang="en-US" dirty="0">
                <a:solidFill>
                  <a:schemeClr val="accent3"/>
                </a:solidFill>
              </a:rPr>
              <a:t>true negative rate</a:t>
            </a:r>
            <a:r>
              <a:rPr lang="en-US" dirty="0"/>
              <a:t>”</a:t>
            </a:r>
          </a:p>
        </p:txBody>
      </p:sp>
      <p:pic>
        <p:nvPicPr>
          <p:cNvPr id="15" name="Picture 14">
            <a:extLst>
              <a:ext uri="{FF2B5EF4-FFF2-40B4-BE49-F238E27FC236}">
                <a16:creationId xmlns:a16="http://schemas.microsoft.com/office/drawing/2014/main" id="{127866C3-10E1-3B4A-B80C-4E58A11BC8DA}"/>
              </a:ext>
            </a:extLst>
          </p:cNvPr>
          <p:cNvPicPr>
            <a:picLocks noChangeAspect="1"/>
          </p:cNvPicPr>
          <p:nvPr/>
        </p:nvPicPr>
        <p:blipFill>
          <a:blip r:embed="rId6"/>
          <a:stretch>
            <a:fillRect/>
          </a:stretch>
        </p:blipFill>
        <p:spPr>
          <a:xfrm>
            <a:off x="3926222" y="3801549"/>
            <a:ext cx="1770569" cy="504202"/>
          </a:xfrm>
          <a:prstGeom prst="rect">
            <a:avLst/>
          </a:prstGeom>
        </p:spPr>
      </p:pic>
    </p:spTree>
    <p:extLst>
      <p:ext uri="{BB962C8B-B14F-4D97-AF65-F5344CB8AC3E}">
        <p14:creationId xmlns:p14="http://schemas.microsoft.com/office/powerpoint/2010/main" val="260290807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FC23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AIS2018-Speaker-Template" id="{582CA8B9-06B3-5340-BEB0-23EA48B3DC9B}" vid="{6E505970-0966-B24A-A2A4-92D2258EB3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16944</TotalTime>
  <Words>2745</Words>
  <Application>Microsoft Macintosh PowerPoint</Application>
  <PresentationFormat>On-screen Show (16:9)</PresentationFormat>
  <Paragraphs>620</Paragraphs>
  <Slides>67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ＭＳ Ｐゴシック</vt:lpstr>
      <vt:lpstr>Arial</vt:lpstr>
      <vt:lpstr>Calibri</vt:lpstr>
      <vt:lpstr>Gill Sans Light</vt:lpstr>
      <vt:lpstr>Gill Sans SemiBold</vt:lpstr>
      <vt:lpstr>Helvetica</vt:lpstr>
      <vt:lpstr>Verdana</vt:lpstr>
      <vt:lpstr>Wingdings</vt:lpstr>
      <vt:lpstr>Office Theme</vt:lpstr>
      <vt:lpstr>PowerPoint Presentation</vt:lpstr>
      <vt:lpstr>Basics of Decision Making</vt:lpstr>
      <vt:lpstr>The Basic Two-by-Two Table</vt:lpstr>
      <vt:lpstr>The Basic Two-by-Two Table</vt:lpstr>
      <vt:lpstr>The Basic Two-by-Two Table</vt:lpstr>
      <vt:lpstr>Towards a Statistical Framework</vt:lpstr>
      <vt:lpstr>Towards a Statistical Framework</vt:lpstr>
      <vt:lpstr>Some Row-Wise Rates</vt:lpstr>
      <vt:lpstr>Some Row-Wise Rates</vt:lpstr>
      <vt:lpstr>Comments on the Row-Wise Rates</vt:lpstr>
      <vt:lpstr>Comments on the Row-Wise Rates</vt:lpstr>
      <vt:lpstr>The Bayesian Posterior</vt:lpstr>
      <vt:lpstr>Back to Hypothesis Testing</vt:lpstr>
      <vt:lpstr>Let’s Return to our Column-Wise Rates</vt:lpstr>
      <vt:lpstr>Comments on the Column-Wise Rates</vt:lpstr>
      <vt:lpstr>Bayes’ Theorem</vt:lpstr>
      <vt:lpstr>Bayes’ Theorem</vt:lpstr>
      <vt:lpstr>A Bayesian Calculation</vt:lpstr>
      <vt:lpstr>Some Implications</vt:lpstr>
      <vt:lpstr>PowerPoint Presentation</vt:lpstr>
      <vt:lpstr>PowerPoint Presentation</vt:lpstr>
      <vt:lpstr>The Goal: Control Errors A Priori</vt:lpstr>
      <vt:lpstr>The Neyman-Pearson Paradigm</vt:lpstr>
      <vt:lpstr>The Neyman-Pearson Paradigm</vt:lpstr>
      <vt:lpstr>The Neyman-Pearson Paradigm</vt:lpstr>
      <vt:lpstr>P-Values</vt:lpstr>
      <vt:lpstr>A Generic Decision Rule</vt:lpstr>
      <vt:lpstr>Multiple Hypothesis Testing</vt:lpstr>
      <vt:lpstr>Multiple Decisions: The Statistical Problem</vt:lpstr>
      <vt:lpstr>PowerPoint Presentation</vt:lpstr>
      <vt:lpstr>PowerPoint Presentation</vt:lpstr>
      <vt:lpstr>A First Attempt:  Bonferroni</vt:lpstr>
      <vt:lpstr>A First Attempt:  Bonferroni</vt:lpstr>
      <vt:lpstr>Example</vt:lpstr>
      <vt:lpstr>Naïve Multiple Decision-Making</vt:lpstr>
      <vt:lpstr>Naïve Multiple Decision-Making</vt:lpstr>
      <vt:lpstr>Naïve Multiple Decision-Making</vt:lpstr>
      <vt:lpstr>Naïve Multiple Decision-Making</vt:lpstr>
      <vt:lpstr>Naïve Multiple Decision-Making</vt:lpstr>
      <vt:lpstr>Bonferroni</vt:lpstr>
      <vt:lpstr>Is There Something Else We Can Do?</vt:lpstr>
      <vt:lpstr>Is There Something Else We Can Do?</vt:lpstr>
      <vt:lpstr>A Bayesian Calculation</vt:lpstr>
      <vt:lpstr>A Bayesian Calculation</vt:lpstr>
      <vt:lpstr>A Bayesian Calculation</vt:lpstr>
      <vt:lpstr>A Bayesian Calculation</vt:lpstr>
      <vt:lpstr>A Bayesian Calculation</vt:lpstr>
      <vt:lpstr>Towards an Algorithm</vt:lpstr>
      <vt:lpstr>Controlling the FDR</vt:lpstr>
      <vt:lpstr>Controlling the FDR</vt:lpstr>
      <vt:lpstr>Controlling the FDR</vt:lpstr>
      <vt:lpstr>Controlling the FDR</vt:lpstr>
      <vt:lpstr>Controlling the FDR</vt:lpstr>
      <vt:lpstr>Controlling the FDR</vt:lpstr>
      <vt:lpstr>The Online Problem</vt:lpstr>
      <vt:lpstr>PowerPoint Presentation</vt:lpstr>
      <vt:lpstr>PowerPoint Presentation</vt:lpstr>
      <vt:lpstr>PowerPoint Presentation</vt:lpstr>
      <vt:lpstr>PowerPoint Presentation</vt:lpstr>
      <vt:lpstr>PowerPoint Presentation</vt:lpstr>
      <vt:lpstr>PowerPoint Presentation</vt:lpstr>
      <vt:lpstr>Online FDR control</vt:lpstr>
      <vt:lpstr>Online vs offline FDR control</vt:lpstr>
      <vt:lpstr>Example: A/B testing</vt:lpstr>
      <vt:lpstr>Online FDR algorithm</vt:lpstr>
      <vt:lpstr>PowerPoint Presentation</vt:lpstr>
      <vt:lpstr>Back to Inference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Jordan</cp:lastModifiedBy>
  <cp:revision>343</cp:revision>
  <dcterms:created xsi:type="dcterms:W3CDTF">2018-05-31T19:54:03Z</dcterms:created>
  <dcterms:modified xsi:type="dcterms:W3CDTF">2020-09-01T20:38:21Z</dcterms:modified>
</cp:coreProperties>
</file>