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1821" r:id="rId2"/>
    <p:sldId id="1896" r:id="rId3"/>
    <p:sldId id="1892" r:id="rId4"/>
    <p:sldId id="1932" r:id="rId5"/>
    <p:sldId id="1893" r:id="rId6"/>
    <p:sldId id="1894" r:id="rId7"/>
    <p:sldId id="1895" r:id="rId8"/>
    <p:sldId id="1898" r:id="rId9"/>
    <p:sldId id="2001" r:id="rId10"/>
    <p:sldId id="2002" r:id="rId11"/>
    <p:sldId id="2003" r:id="rId12"/>
    <p:sldId id="2004" r:id="rId13"/>
    <p:sldId id="1902" r:id="rId14"/>
    <p:sldId id="1909" r:id="rId15"/>
    <p:sldId id="1908" r:id="rId16"/>
    <p:sldId id="1907" r:id="rId17"/>
    <p:sldId id="1905" r:id="rId18"/>
    <p:sldId id="1903" r:id="rId19"/>
    <p:sldId id="1904" r:id="rId20"/>
    <p:sldId id="1906" r:id="rId21"/>
    <p:sldId id="1910" r:id="rId22"/>
    <p:sldId id="1915" r:id="rId23"/>
    <p:sldId id="1913" r:id="rId24"/>
    <p:sldId id="1914" r:id="rId25"/>
    <p:sldId id="1911" r:id="rId26"/>
    <p:sldId id="1912" r:id="rId27"/>
    <p:sldId id="1916" r:id="rId28"/>
    <p:sldId id="1917" r:id="rId29"/>
    <p:sldId id="1918" r:id="rId30"/>
    <p:sldId id="1919" r:id="rId31"/>
    <p:sldId id="2005" r:id="rId32"/>
    <p:sldId id="2009" r:id="rId33"/>
    <p:sldId id="2008" r:id="rId34"/>
    <p:sldId id="2010" r:id="rId35"/>
    <p:sldId id="2007" r:id="rId36"/>
    <p:sldId id="2011" r:id="rId37"/>
    <p:sldId id="2012" r:id="rId38"/>
    <p:sldId id="2006" r:id="rId39"/>
    <p:sldId id="2015" r:id="rId40"/>
    <p:sldId id="2016" r:id="rId41"/>
    <p:sldId id="2017" r:id="rId42"/>
    <p:sldId id="2018" r:id="rId43"/>
    <p:sldId id="2013" r:id="rId44"/>
    <p:sldId id="2014" r:id="rId45"/>
    <p:sldId id="2019" r:id="rId46"/>
    <p:sldId id="1425" r:id="rId47"/>
    <p:sldId id="1426" r:id="rId48"/>
    <p:sldId id="1427" r:id="rId49"/>
    <p:sldId id="1428" r:id="rId50"/>
    <p:sldId id="1429" r:id="rId51"/>
    <p:sldId id="1430" r:id="rId52"/>
    <p:sldId id="1431" r:id="rId53"/>
    <p:sldId id="1432" r:id="rId54"/>
    <p:sldId id="1433" r:id="rId55"/>
    <p:sldId id="1434" r:id="rId56"/>
    <p:sldId id="1435" r:id="rId57"/>
    <p:sldId id="1436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230"/>
    <a:srgbClr val="94C447"/>
    <a:srgbClr val="97C23F"/>
    <a:srgbClr val="81BA3F"/>
    <a:srgbClr val="95B66B"/>
    <a:srgbClr val="7EB925"/>
    <a:srgbClr val="97C73F"/>
    <a:srgbClr val="96C93D"/>
    <a:srgbClr val="97C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3"/>
    <p:restoredTop sz="93456"/>
  </p:normalViewPr>
  <p:slideViewPr>
    <p:cSldViewPr snapToGrid="0" snapToObjects="1">
      <p:cViewPr varScale="1">
        <p:scale>
          <a:sx n="127" d="100"/>
          <a:sy n="127" d="100"/>
        </p:scale>
        <p:origin x="176" y="6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FEBF-DAF0-6049-AD18-D872D6005639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BC-187D-0948-AEF1-D848289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88642" y="4752304"/>
            <a:ext cx="677888" cy="3911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164194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1"/>
              </a:gs>
              <a:gs pos="44000">
                <a:srgbClr val="133A51"/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566530" y="1149041"/>
            <a:ext cx="7309883" cy="2062299"/>
          </a:xfrm>
        </p:spPr>
        <p:txBody>
          <a:bodyPr>
            <a:noAutofit/>
          </a:bodyPr>
          <a:lstStyle>
            <a:lvl1pPr algn="l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Your Presentation</a:t>
            </a:r>
            <a:br>
              <a:rPr lang="en-US" dirty="0"/>
            </a:br>
            <a:r>
              <a:rPr lang="en-US" dirty="0"/>
              <a:t>Goes Here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1377784"/>
            <a:ext cx="1164194" cy="376571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66530" y="3034423"/>
            <a:ext cx="7086600" cy="1054538"/>
          </a:xfrm>
          <a:noFill/>
          <a:ln>
            <a:noFill/>
          </a:ln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Click to edit Master subtitle style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13" descr="Haas_campanele_night.jpg                                       00182CE1bob400                         ABA78158:">
            <a:extLst>
              <a:ext uri="{FF2B5EF4-FFF2-40B4-BE49-F238E27FC236}">
                <a16:creationId xmlns:a16="http://schemas.microsoft.com/office/drawing/2014/main" id="{F366C795-D743-9342-8D00-60769C147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4" t="20755" b="26414"/>
          <a:stretch>
            <a:fillRect/>
          </a:stretch>
        </p:blipFill>
        <p:spPr bwMode="auto">
          <a:xfrm>
            <a:off x="0" y="0"/>
            <a:ext cx="1180957" cy="137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4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14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0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304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286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304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2868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723268"/>
            <a:ext cx="9144000" cy="4331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443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solidFill>
            <a:schemeClr val="accent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9.emf"/><Relationship Id="rId7" Type="http://schemas.openxmlformats.org/officeDocument/2006/relationships/image" Target="../media/image2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2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9.emf"/><Relationship Id="rId7" Type="http://schemas.openxmlformats.org/officeDocument/2006/relationships/image" Target="../media/image2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9.emf"/><Relationship Id="rId7" Type="http://schemas.openxmlformats.org/officeDocument/2006/relationships/image" Target="../media/image2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4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4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2.emf"/><Relationship Id="rId4" Type="http://schemas.openxmlformats.org/officeDocument/2006/relationships/image" Target="../media/image3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6036" y="3293687"/>
            <a:ext cx="7086600" cy="1054538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Michael Jordan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University of California, Berkeley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1EC8C-FDE5-3A40-9CF5-92B887F04F06}"/>
              </a:ext>
            </a:extLst>
          </p:cNvPr>
          <p:cNvSpPr txBox="1"/>
          <p:nvPr/>
        </p:nvSpPr>
        <p:spPr>
          <a:xfrm>
            <a:off x="1476036" y="1092425"/>
            <a:ext cx="6303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102: Data, Inference, and Decisions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802D7-6C42-E146-ABAB-15ACF64DB188}"/>
              </a:ext>
            </a:extLst>
          </p:cNvPr>
          <p:cNvSpPr txBox="1"/>
          <p:nvPr/>
        </p:nvSpPr>
        <p:spPr>
          <a:xfrm>
            <a:off x="1476036" y="2783660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31591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Small Thought Experiment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230923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Suppose that you want to estimate the average height of the population in a city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You take a random sample of 100 people, measure their height      and adopt the model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An unbiased estimator of     is given by    , the sample mean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i.e., the sample mean is a good frequentist estimator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Now suppose that someone tells you that the measuring device was broken, and anybody over 7 feet tall was recorded as 7 feet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but there actually was no one over 7 feet tall; everyone was actually less than 6.5 feet</a:t>
            </a:r>
          </a:p>
          <a:p>
            <a:pPr>
              <a:lnSpc>
                <a:spcPct val="90000"/>
              </a:lnSpc>
            </a:pPr>
            <a:endParaRPr lang="en-US" altLang="en-US" sz="12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58CB6-1F3D-6D45-A7C6-8C5085D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5" y="1961802"/>
            <a:ext cx="1388984" cy="2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ECFD7-6100-D740-9E97-2180BB4A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80" y="2289871"/>
            <a:ext cx="150614" cy="18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B8702-B3FE-C044-9319-4C727C69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73" y="2226270"/>
            <a:ext cx="199616" cy="20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33C38-3841-C748-8416-7D33074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028" y="1781892"/>
            <a:ext cx="234491" cy="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0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Small Thought Experiment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230923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Suppose that you want to estimate the average height of the population in a city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You take a random sample of 100 people, measure their height      and adopt the model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An unbiased estimator of     is given by    , the sample mean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i.e., the sample mean is a good frequentist estimator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Now suppose that someone tells you that the measuring device was broken, and anybody over 7 feet tall was recorded as 7 feet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but there actually was no one over 7 feet tall; everyone was actually less than 6.5 feet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right model for the truncated data is a truncated Gaussian, and the sample mean is no longer unbiased under the new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58CB6-1F3D-6D45-A7C6-8C5085D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5" y="1961802"/>
            <a:ext cx="1388984" cy="2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ECFD7-6100-D740-9E97-2180BB4A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80" y="2289871"/>
            <a:ext cx="150614" cy="18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B8702-B3FE-C044-9319-4C727C69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73" y="2226270"/>
            <a:ext cx="199616" cy="20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33C38-3841-C748-8416-7D33074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028" y="1781892"/>
            <a:ext cx="234491" cy="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3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Small Thought Experiment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230923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Suppose that you want to estimate the average height of the population in a city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You take a random sample of 100 people, measure their height      and adopt the model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An unbiased estimator of     is given by    , the sample mean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i.e., the sample mean is a good frequentist estimator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Now suppose that someone tells you that the measuring device was broken, and anybody over 7 feet tall was recorded as 7 feet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but there actually was no one over 7 feet tall; everyone was actually less than 6.5 feet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right model for the truncated data is a truncated Gaussian, and the sample mean is no longer unbiased under the new model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Should you alter your estimate?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consider this question from both a Bayesian and frequentist point of view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58CB6-1F3D-6D45-A7C6-8C5085D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5" y="1961802"/>
            <a:ext cx="1388984" cy="2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ECFD7-6100-D740-9E97-2180BB4A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80" y="2289871"/>
            <a:ext cx="150614" cy="18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B8702-B3FE-C044-9319-4C727C69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73" y="2226270"/>
            <a:ext cx="199616" cy="20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33C38-3841-C748-8416-7D33074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028" y="1781892"/>
            <a:ext cx="234491" cy="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0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0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D697BA-2384-7942-9E99-FF1216C75CD9}"/>
              </a:ext>
            </a:extLst>
          </p:cNvPr>
          <p:cNvSpPr txBox="1"/>
          <p:nvPr/>
        </p:nvSpPr>
        <p:spPr>
          <a:xfrm>
            <a:off x="3526209" y="3135276"/>
            <a:ext cx="117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(Reality)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2378-34CE-DA48-A26C-0151D8558A72}"/>
              </a:ext>
            </a:extLst>
          </p:cNvPr>
          <p:cNvSpPr txBox="1"/>
          <p:nvPr/>
        </p:nvSpPr>
        <p:spPr>
          <a:xfrm>
            <a:off x="3535749" y="36247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(Decision)</a:t>
            </a:r>
          </a:p>
        </p:txBody>
      </p:sp>
    </p:spTree>
    <p:extLst>
      <p:ext uri="{BB962C8B-B14F-4D97-AF65-F5344CB8AC3E}">
        <p14:creationId xmlns:p14="http://schemas.microsoft.com/office/powerpoint/2010/main" val="269261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C7CF51-2572-9844-BDFB-84A5290B3201}"/>
              </a:ext>
            </a:extLst>
          </p:cNvPr>
          <p:cNvGraphicFramePr>
            <a:graphicFrameLocks noGrp="1"/>
          </p:cNvGraphicFramePr>
          <p:nvPr/>
        </p:nvGraphicFramePr>
        <p:xfrm>
          <a:off x="6368432" y="3112814"/>
          <a:ext cx="1488937" cy="137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66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759871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AF8A08A-0A26-6746-8035-26DB8A14839B}"/>
              </a:ext>
            </a:extLst>
          </p:cNvPr>
          <p:cNvGrpSpPr/>
          <p:nvPr/>
        </p:nvGrpSpPr>
        <p:grpSpPr>
          <a:xfrm>
            <a:off x="5572138" y="3208093"/>
            <a:ext cx="741152" cy="1068856"/>
            <a:chOff x="2654987" y="2013346"/>
            <a:chExt cx="741152" cy="10688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AB85B-8D1E-8F43-90FA-BBE4551EC0F0}"/>
                </a:ext>
              </a:extLst>
            </p:cNvPr>
            <p:cNvSpPr txBox="1"/>
            <p:nvPr/>
          </p:nvSpPr>
          <p:spPr>
            <a:xfrm rot="16200000">
              <a:off x="2354776" y="2381198"/>
              <a:ext cx="96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6085E1-F156-2049-94B0-E71D83A01B9D}"/>
                </a:ext>
              </a:extLst>
            </p:cNvPr>
            <p:cNvSpPr txBox="1"/>
            <p:nvPr/>
          </p:nvSpPr>
          <p:spPr>
            <a:xfrm rot="16200000">
              <a:off x="3069607" y="2001324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34FF5-404B-9242-B2F7-71462A623EE8}"/>
                </a:ext>
              </a:extLst>
            </p:cNvPr>
            <p:cNvSpPr txBox="1"/>
            <p:nvPr/>
          </p:nvSpPr>
          <p:spPr>
            <a:xfrm rot="16200000">
              <a:off x="3064899" y="275567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F42D8-93AC-4C45-A64B-BD6869BEC1E5}"/>
              </a:ext>
            </a:extLst>
          </p:cNvPr>
          <p:cNvGrpSpPr/>
          <p:nvPr/>
        </p:nvGrpSpPr>
        <p:grpSpPr>
          <a:xfrm>
            <a:off x="6506582" y="2385761"/>
            <a:ext cx="1133845" cy="677345"/>
            <a:chOff x="3752084" y="1131991"/>
            <a:chExt cx="1239629" cy="6884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D9125B-78F9-F642-8CDE-B4D6C7215E36}"/>
                </a:ext>
              </a:extLst>
            </p:cNvPr>
            <p:cNvSpPr txBox="1"/>
            <p:nvPr/>
          </p:nvSpPr>
          <p:spPr>
            <a:xfrm>
              <a:off x="3752084" y="1131991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Decision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C15161-65A9-7F49-85CA-263D39572D78}"/>
                </a:ext>
              </a:extLst>
            </p:cNvPr>
            <p:cNvSpPr txBox="1"/>
            <p:nvPr/>
          </p:nvSpPr>
          <p:spPr>
            <a:xfrm>
              <a:off x="3752536" y="147758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B645E9-E33D-B443-AD02-2FF5D9552FA9}"/>
                </a:ext>
              </a:extLst>
            </p:cNvPr>
            <p:cNvSpPr txBox="1"/>
            <p:nvPr/>
          </p:nvSpPr>
          <p:spPr>
            <a:xfrm>
              <a:off x="4677203" y="148191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D697BA-2384-7942-9E99-FF1216C75CD9}"/>
              </a:ext>
            </a:extLst>
          </p:cNvPr>
          <p:cNvSpPr txBox="1"/>
          <p:nvPr/>
        </p:nvSpPr>
        <p:spPr>
          <a:xfrm>
            <a:off x="3526209" y="3135276"/>
            <a:ext cx="117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(Reality)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2378-34CE-DA48-A26C-0151D8558A72}"/>
              </a:ext>
            </a:extLst>
          </p:cNvPr>
          <p:cNvSpPr txBox="1"/>
          <p:nvPr/>
        </p:nvSpPr>
        <p:spPr>
          <a:xfrm>
            <a:off x="3535749" y="36247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(Decision)</a:t>
            </a:r>
          </a:p>
        </p:txBody>
      </p:sp>
    </p:spTree>
    <p:extLst>
      <p:ext uri="{BB962C8B-B14F-4D97-AF65-F5344CB8AC3E}">
        <p14:creationId xmlns:p14="http://schemas.microsoft.com/office/powerpoint/2010/main" val="288497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C7CF51-2572-9844-BDFB-84A5290B3201}"/>
              </a:ext>
            </a:extLst>
          </p:cNvPr>
          <p:cNvGraphicFramePr>
            <a:graphicFrameLocks noGrp="1"/>
          </p:cNvGraphicFramePr>
          <p:nvPr/>
        </p:nvGraphicFramePr>
        <p:xfrm>
          <a:off x="6368432" y="3112814"/>
          <a:ext cx="1488937" cy="137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66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759871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AF8A08A-0A26-6746-8035-26DB8A14839B}"/>
              </a:ext>
            </a:extLst>
          </p:cNvPr>
          <p:cNvGrpSpPr/>
          <p:nvPr/>
        </p:nvGrpSpPr>
        <p:grpSpPr>
          <a:xfrm>
            <a:off x="5572138" y="3208093"/>
            <a:ext cx="741152" cy="1068856"/>
            <a:chOff x="2654987" y="2013346"/>
            <a:chExt cx="741152" cy="10688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AB85B-8D1E-8F43-90FA-BBE4551EC0F0}"/>
                </a:ext>
              </a:extLst>
            </p:cNvPr>
            <p:cNvSpPr txBox="1"/>
            <p:nvPr/>
          </p:nvSpPr>
          <p:spPr>
            <a:xfrm rot="16200000">
              <a:off x="2354776" y="2381198"/>
              <a:ext cx="96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6085E1-F156-2049-94B0-E71D83A01B9D}"/>
                </a:ext>
              </a:extLst>
            </p:cNvPr>
            <p:cNvSpPr txBox="1"/>
            <p:nvPr/>
          </p:nvSpPr>
          <p:spPr>
            <a:xfrm rot="16200000">
              <a:off x="3069607" y="2001324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34FF5-404B-9242-B2F7-71462A623EE8}"/>
                </a:ext>
              </a:extLst>
            </p:cNvPr>
            <p:cNvSpPr txBox="1"/>
            <p:nvPr/>
          </p:nvSpPr>
          <p:spPr>
            <a:xfrm rot="16200000">
              <a:off x="3064899" y="275567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F42D8-93AC-4C45-A64B-BD6869BEC1E5}"/>
              </a:ext>
            </a:extLst>
          </p:cNvPr>
          <p:cNvGrpSpPr/>
          <p:nvPr/>
        </p:nvGrpSpPr>
        <p:grpSpPr>
          <a:xfrm>
            <a:off x="6506582" y="2385761"/>
            <a:ext cx="1133845" cy="677345"/>
            <a:chOff x="3752084" y="1131991"/>
            <a:chExt cx="1239629" cy="6884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D9125B-78F9-F642-8CDE-B4D6C7215E36}"/>
                </a:ext>
              </a:extLst>
            </p:cNvPr>
            <p:cNvSpPr txBox="1"/>
            <p:nvPr/>
          </p:nvSpPr>
          <p:spPr>
            <a:xfrm>
              <a:off x="3752084" y="1131991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Decision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C15161-65A9-7F49-85CA-263D39572D78}"/>
                </a:ext>
              </a:extLst>
            </p:cNvPr>
            <p:cNvSpPr txBox="1"/>
            <p:nvPr/>
          </p:nvSpPr>
          <p:spPr>
            <a:xfrm>
              <a:off x="3752536" y="147758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B645E9-E33D-B443-AD02-2FF5D9552FA9}"/>
                </a:ext>
              </a:extLst>
            </p:cNvPr>
            <p:cNvSpPr txBox="1"/>
            <p:nvPr/>
          </p:nvSpPr>
          <p:spPr>
            <a:xfrm>
              <a:off x="4677203" y="148191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D697BA-2384-7942-9E99-FF1216C75CD9}"/>
              </a:ext>
            </a:extLst>
          </p:cNvPr>
          <p:cNvSpPr txBox="1"/>
          <p:nvPr/>
        </p:nvSpPr>
        <p:spPr>
          <a:xfrm>
            <a:off x="3526209" y="3135276"/>
            <a:ext cx="117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(Reality)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2378-34CE-DA48-A26C-0151D8558A72}"/>
              </a:ext>
            </a:extLst>
          </p:cNvPr>
          <p:cNvSpPr txBox="1"/>
          <p:nvPr/>
        </p:nvSpPr>
        <p:spPr>
          <a:xfrm>
            <a:off x="3535749" y="36247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(Decision)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B608263-8C07-E24C-9BC3-E766AD9C3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625" y="3365347"/>
            <a:ext cx="447254" cy="1902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D6AF4A-E133-2E49-8A4D-A528868C53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731" y="3374047"/>
            <a:ext cx="428575" cy="1822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EC2EFD-5E32-6C49-8003-2845E5FE1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2731" y="4051333"/>
            <a:ext cx="412694" cy="1755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89A443-2678-3C41-AC7D-D579B1447D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625" y="4033193"/>
            <a:ext cx="455346" cy="1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4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Two Kinds of Statistical Inference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575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Bayesian and Frequentist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Both inferential frameworks are useful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It’s akin to “waves” vs. “particles” in physics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they’re both correct in some sense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they are complementary in many ways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but they also conflict in some serious ways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Understanding Bayes/frequentist relationships can help you become a real problem solver, not just a person who runs downloads software and runs data analysis procedures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0/1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7C80-AE12-0748-AF85-7D0E40428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10" y="3202532"/>
            <a:ext cx="975652" cy="247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5C8F-09CA-7343-92D8-35DF44F3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26" y="3686146"/>
            <a:ext cx="1372836" cy="246577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C7CF51-2572-9844-BDFB-84A5290B3201}"/>
              </a:ext>
            </a:extLst>
          </p:cNvPr>
          <p:cNvGraphicFramePr>
            <a:graphicFrameLocks noGrp="1"/>
          </p:cNvGraphicFramePr>
          <p:nvPr/>
        </p:nvGraphicFramePr>
        <p:xfrm>
          <a:off x="6368432" y="3112814"/>
          <a:ext cx="1488937" cy="137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66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759871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68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AF8A08A-0A26-6746-8035-26DB8A14839B}"/>
              </a:ext>
            </a:extLst>
          </p:cNvPr>
          <p:cNvGrpSpPr/>
          <p:nvPr/>
        </p:nvGrpSpPr>
        <p:grpSpPr>
          <a:xfrm>
            <a:off x="5572138" y="3208093"/>
            <a:ext cx="741152" cy="1068856"/>
            <a:chOff x="2654987" y="2013346"/>
            <a:chExt cx="741152" cy="10688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AB85B-8D1E-8F43-90FA-BBE4551EC0F0}"/>
                </a:ext>
              </a:extLst>
            </p:cNvPr>
            <p:cNvSpPr txBox="1"/>
            <p:nvPr/>
          </p:nvSpPr>
          <p:spPr>
            <a:xfrm rot="16200000">
              <a:off x="2354776" y="2381198"/>
              <a:ext cx="96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6085E1-F156-2049-94B0-E71D83A01B9D}"/>
                </a:ext>
              </a:extLst>
            </p:cNvPr>
            <p:cNvSpPr txBox="1"/>
            <p:nvPr/>
          </p:nvSpPr>
          <p:spPr>
            <a:xfrm rot="16200000">
              <a:off x="3069607" y="2001324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34FF5-404B-9242-B2F7-71462A623EE8}"/>
                </a:ext>
              </a:extLst>
            </p:cNvPr>
            <p:cNvSpPr txBox="1"/>
            <p:nvPr/>
          </p:nvSpPr>
          <p:spPr>
            <a:xfrm rot="16200000">
              <a:off x="3064899" y="275567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F42D8-93AC-4C45-A64B-BD6869BEC1E5}"/>
              </a:ext>
            </a:extLst>
          </p:cNvPr>
          <p:cNvGrpSpPr/>
          <p:nvPr/>
        </p:nvGrpSpPr>
        <p:grpSpPr>
          <a:xfrm>
            <a:off x="6506582" y="2385761"/>
            <a:ext cx="1133845" cy="677345"/>
            <a:chOff x="3752084" y="1131991"/>
            <a:chExt cx="1239629" cy="6884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D9125B-78F9-F642-8CDE-B4D6C7215E36}"/>
                </a:ext>
              </a:extLst>
            </p:cNvPr>
            <p:cNvSpPr txBox="1"/>
            <p:nvPr/>
          </p:nvSpPr>
          <p:spPr>
            <a:xfrm>
              <a:off x="3752084" y="1131991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Decision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C15161-65A9-7F49-85CA-263D39572D78}"/>
                </a:ext>
              </a:extLst>
            </p:cNvPr>
            <p:cNvSpPr txBox="1"/>
            <p:nvPr/>
          </p:nvSpPr>
          <p:spPr>
            <a:xfrm>
              <a:off x="3752536" y="147758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B645E9-E33D-B443-AD02-2FF5D9552FA9}"/>
                </a:ext>
              </a:extLst>
            </p:cNvPr>
            <p:cNvSpPr txBox="1"/>
            <p:nvPr/>
          </p:nvSpPr>
          <p:spPr>
            <a:xfrm>
              <a:off x="4677203" y="148191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D697BA-2384-7942-9E99-FF1216C75CD9}"/>
              </a:ext>
            </a:extLst>
          </p:cNvPr>
          <p:cNvSpPr txBox="1"/>
          <p:nvPr/>
        </p:nvSpPr>
        <p:spPr>
          <a:xfrm>
            <a:off x="3526209" y="3135276"/>
            <a:ext cx="117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(Reality)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82378-34CE-DA48-A26C-0151D8558A72}"/>
              </a:ext>
            </a:extLst>
          </p:cNvPr>
          <p:cNvSpPr txBox="1"/>
          <p:nvPr/>
        </p:nvSpPr>
        <p:spPr>
          <a:xfrm>
            <a:off x="3535749" y="36247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(Decision)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FC31A-FE26-0044-8C13-3ED4F778E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754" y="3348810"/>
            <a:ext cx="98616" cy="1602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54621D-B7EA-9F4E-983B-2859E609B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7975" y="4069655"/>
            <a:ext cx="98616" cy="160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93AAA-1E11-F84D-9197-44CE618BC4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4159" y="3363945"/>
            <a:ext cx="68108" cy="1418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4E5409-2ED3-9E48-80E4-527D12D6A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4262" y="4066257"/>
            <a:ext cx="68108" cy="1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86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 models </a:t>
            </a:r>
            <a:r>
              <a:rPr lang="en-US" altLang="en-US" sz="1600" dirty="0">
                <a:ea typeface="ＭＳ Ｐゴシック" panose="020B0600070205080204" pitchFamily="34" charset="-128"/>
              </a:rPr>
              <a:t>for the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, indexed by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procedure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Example: L2 loss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2AA307-67B3-B742-9F52-716E0A07A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249" y="3255997"/>
            <a:ext cx="589789" cy="19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BC5B3-E4DD-6F44-AAB4-20EFB3EAA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667" y="3686146"/>
            <a:ext cx="1051371" cy="264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AE4EF-1003-3B46-AE8F-879AE0EC46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2247" y="3431000"/>
            <a:ext cx="2578325" cy="2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0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83070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2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9675AA-0703-4E4C-A41C-7644C9465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04" y="3306187"/>
            <a:ext cx="900518" cy="2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7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5ADBE-11E1-AD42-A1CF-AB06428F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58" y="4202839"/>
            <a:ext cx="1319618" cy="2597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0A22E5-8B86-9445-A6C8-CE13E8218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04" y="3306187"/>
            <a:ext cx="900518" cy="2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5ADBE-11E1-AD42-A1CF-AB06428F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58" y="4202839"/>
            <a:ext cx="1319618" cy="2597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164832-F110-2E41-90C4-FDCCC43D9A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051" y="4192849"/>
            <a:ext cx="1814695" cy="2740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947A09-5CC7-D446-AF88-BD7A91B29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04" y="3306187"/>
            <a:ext cx="900518" cy="2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9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13063C-6FA8-C544-8069-51BE7F569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58" y="4189903"/>
            <a:ext cx="1319618" cy="259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03790C-5028-2A44-A3D0-838433E14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706" y="3318915"/>
            <a:ext cx="914313" cy="2317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262FC6-E644-E243-84A6-EBC07E41DF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0051" y="4192849"/>
            <a:ext cx="1814695" cy="2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45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Decision-Theoretic Framework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family of probability models for the data    , indexed by a parameter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procedure           that operates on the data to make a decision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Define a loss function: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goal is to use the loss function to compare procedures, but both of its arguments are unknown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E82AC-BD3B-2A45-9DB5-5D421279ABD9}"/>
              </a:ext>
            </a:extLst>
          </p:cNvPr>
          <p:cNvGrpSpPr/>
          <p:nvPr/>
        </p:nvGrpSpPr>
        <p:grpSpPr>
          <a:xfrm>
            <a:off x="2871358" y="3556239"/>
            <a:ext cx="3648141" cy="538331"/>
            <a:chOff x="2496735" y="3604791"/>
            <a:chExt cx="3648141" cy="538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A34777-8312-7746-8283-ADEDC3CC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4773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9010F9-7477-C74F-9F45-40177FDA465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95" y="3609048"/>
              <a:ext cx="744467" cy="534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57C2C-5D54-4E4F-A4AD-B3ED613AF4F4}"/>
                </a:ext>
              </a:extLst>
            </p:cNvPr>
            <p:cNvSpPr txBox="1"/>
            <p:nvPr/>
          </p:nvSpPr>
          <p:spPr>
            <a:xfrm>
              <a:off x="2496735" y="3604792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frequentist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D65F9-03D5-5D46-BA7E-F5A62EB9ED8A}"/>
                </a:ext>
              </a:extLst>
            </p:cNvPr>
            <p:cNvSpPr txBox="1"/>
            <p:nvPr/>
          </p:nvSpPr>
          <p:spPr>
            <a:xfrm>
              <a:off x="5180467" y="3604791"/>
              <a:ext cx="964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Bayesian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expectation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D5DC9-47AE-BA4F-950E-98E41671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81" y="1396677"/>
            <a:ext cx="117784" cy="19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18F4-DFFA-4B44-83F7-0C01A8AD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6" y="1423651"/>
            <a:ext cx="199113" cy="16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613B0-F665-C844-9729-440E4E0B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2" y="1691234"/>
            <a:ext cx="483050" cy="24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AE0C7-EC09-5A46-AB0B-7AF0FFA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6" y="2272827"/>
            <a:ext cx="1052918" cy="26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5ADBE-11E1-AD42-A1CF-AB06428F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58" y="4202839"/>
            <a:ext cx="1319618" cy="259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159F9-26F3-E94F-90DB-E1E3D1649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147" y="4211553"/>
            <a:ext cx="1662010" cy="250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397C7-FAA2-A649-AA90-8E387D166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2681" y="3283461"/>
            <a:ext cx="862364" cy="2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1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Risk Functions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Bayesian posterior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8140D6-D566-B644-B0FA-95D1417C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66" y="1855624"/>
            <a:ext cx="2336126" cy="280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DA2C46-63DF-714C-94B0-AB7B44E8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66" y="3016072"/>
            <a:ext cx="2695068" cy="2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6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Frequentism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21358"/>
            <a:ext cx="6172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We want to be able to say that a procedure works “on average”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or possibly “with high probability”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Where does the randomness come from to be able to talk about an “average” or a “probability”?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frequentist</a:t>
            </a:r>
            <a:r>
              <a:rPr lang="en-US" altLang="en-US" sz="1800" dirty="0">
                <a:ea typeface="ＭＳ Ｐゴシック" panose="020B0600070205080204" pitchFamily="34" charset="-128"/>
              </a:rPr>
              <a:t> idea (due to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, Wald, and others) is to assume that we don’t just have one dataset, but rather we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repeatedly draw datasets </a:t>
            </a:r>
            <a:r>
              <a:rPr lang="en-US" altLang="en-US" sz="1800" dirty="0">
                <a:ea typeface="ＭＳ Ｐゴシック" panose="020B0600070205080204" pitchFamily="34" charset="-128"/>
              </a:rPr>
              <a:t>independently from the population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and the randomness comes from this sampling process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for example, that’s the meaning of the expectation in going from the FDP to the FDR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94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Risk Functions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371600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Bayesian posterior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 fun bonus exercise: If we take an expectation of          with respect to   , or an expectation of           with respect to    , we get a constant known as the “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Bayes risk</a:t>
            </a:r>
            <a:r>
              <a:rPr lang="en-US" altLang="en-US" sz="1600" dirty="0">
                <a:ea typeface="ＭＳ Ｐゴシック" panose="020B0600070205080204" pitchFamily="34" charset="-128"/>
              </a:rPr>
              <a:t>”    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8140D6-D566-B644-B0FA-95D1417C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66" y="1855624"/>
            <a:ext cx="2336126" cy="280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DA2C46-63DF-714C-94B0-AB7B44E8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66" y="3016072"/>
            <a:ext cx="2695068" cy="268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3264A9-EE27-7445-856C-C1EB89A1C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431" y="3770686"/>
            <a:ext cx="470796" cy="2322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0A4D08-CD19-CE47-A49D-F0C27786D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398" y="3561345"/>
            <a:ext cx="445176" cy="2387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10F2CC-3CC0-1A43-A89D-926B8B9E2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229" y="3561345"/>
            <a:ext cx="112833" cy="1904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6E2617-D90E-4849-9185-33402A903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674" y="3803919"/>
            <a:ext cx="187357" cy="1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8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Expanding out 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CF1F88-5367-3845-91D2-3F33EB0B28B1}"/>
              </a:ext>
            </a:extLst>
          </p:cNvPr>
          <p:cNvSpPr txBox="1"/>
          <p:nvPr/>
        </p:nvSpPr>
        <p:spPr>
          <a:xfrm>
            <a:off x="422031" y="2411604"/>
            <a:ext cx="8581292" cy="18790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2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CF1F88-5367-3845-91D2-3F33EB0B28B1}"/>
              </a:ext>
            </a:extLst>
          </p:cNvPr>
          <p:cNvSpPr txBox="1"/>
          <p:nvPr/>
        </p:nvSpPr>
        <p:spPr>
          <a:xfrm>
            <a:off x="422031" y="2411604"/>
            <a:ext cx="8581292" cy="18790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Expanding out 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CF1F88-5367-3845-91D2-3F33EB0B28B1}"/>
              </a:ext>
            </a:extLst>
          </p:cNvPr>
          <p:cNvSpPr txBox="1"/>
          <p:nvPr/>
        </p:nvSpPr>
        <p:spPr>
          <a:xfrm>
            <a:off x="422031" y="2411604"/>
            <a:ext cx="8581292" cy="18790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27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Expanding out 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BA35A-D71A-0E42-856D-B2BF85BD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4" y="2121069"/>
            <a:ext cx="8262935" cy="1928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CF1F88-5367-3845-91D2-3F33EB0B28B1}"/>
              </a:ext>
            </a:extLst>
          </p:cNvPr>
          <p:cNvSpPr txBox="1"/>
          <p:nvPr/>
        </p:nvSpPr>
        <p:spPr>
          <a:xfrm>
            <a:off x="422031" y="2411604"/>
            <a:ext cx="8581292" cy="18790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87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Expanding out 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BA35A-D71A-0E42-856D-B2BF85BD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4" y="2121069"/>
            <a:ext cx="8262935" cy="1928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CF1F88-5367-3845-91D2-3F33EB0B28B1}"/>
              </a:ext>
            </a:extLst>
          </p:cNvPr>
          <p:cNvSpPr txBox="1"/>
          <p:nvPr/>
        </p:nvSpPr>
        <p:spPr>
          <a:xfrm>
            <a:off x="431095" y="2789204"/>
            <a:ext cx="8581292" cy="18790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51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Expanding out 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BA35A-D71A-0E42-856D-B2BF85BD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4" y="2121069"/>
            <a:ext cx="8262935" cy="1928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CF1F88-5367-3845-91D2-3F33EB0B28B1}"/>
              </a:ext>
            </a:extLst>
          </p:cNvPr>
          <p:cNvSpPr txBox="1"/>
          <p:nvPr/>
        </p:nvSpPr>
        <p:spPr>
          <a:xfrm>
            <a:off x="421538" y="3085277"/>
            <a:ext cx="8600405" cy="1269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61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Expanding out 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BA35A-D71A-0E42-856D-B2BF85BD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4" y="2121069"/>
            <a:ext cx="8262935" cy="1928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CF1F88-5367-3845-91D2-3F33EB0B28B1}"/>
              </a:ext>
            </a:extLst>
          </p:cNvPr>
          <p:cNvSpPr txBox="1"/>
          <p:nvPr/>
        </p:nvSpPr>
        <p:spPr>
          <a:xfrm>
            <a:off x="422031" y="3436535"/>
            <a:ext cx="8599912" cy="9181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0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Cross-Product Vanishes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Essentially this is just orthogonality, and the risk decomposition on the previous page is the Pythagorean theorem…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4323-7A9C-BE42-B3B1-E8F66EFD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12666"/>
            <a:ext cx="4695083" cy="1496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E0FA4-84A3-6044-827A-3114B9F3B2FC}"/>
              </a:ext>
            </a:extLst>
          </p:cNvPr>
          <p:cNvSpPr txBox="1"/>
          <p:nvPr/>
        </p:nvSpPr>
        <p:spPr>
          <a:xfrm>
            <a:off x="743577" y="1607735"/>
            <a:ext cx="8228123" cy="2059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00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Cross-Product Vanishes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Essentially this is just orthogonality, and the risk decomposition on the previous page is the Pythagorean theorem…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4323-7A9C-BE42-B3B1-E8F66EFD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12666"/>
            <a:ext cx="4695083" cy="1496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3E482-E872-1645-A315-E51E7CD79803}"/>
              </a:ext>
            </a:extLst>
          </p:cNvPr>
          <p:cNvSpPr txBox="1"/>
          <p:nvPr/>
        </p:nvSpPr>
        <p:spPr>
          <a:xfrm>
            <a:off x="401933" y="1961043"/>
            <a:ext cx="8549671" cy="1706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8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 err="1">
                <a:ea typeface="ＭＳ Ｐゴシック" panose="020B0600070205080204" pitchFamily="34" charset="-128"/>
              </a:rPr>
              <a:t>Bayesianism</a:t>
            </a:r>
            <a:endParaRPr lang="en-US" altLang="en-US" sz="2700" dirty="0">
              <a:ea typeface="ＭＳ Ｐゴシック" panose="020B0600070205080204" pitchFamily="34" charset="-128"/>
            </a:endParaRP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21358"/>
            <a:ext cx="6172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idea is to condition on the data and consider the posterior distribution of various unknowns conditional on the data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This updates the prior belief into a posterior belief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Bayesian doesn’t talk about averages over multiple possible data sets; they want to condition on the observed data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Bayesian is happy to assign probabilities to things that can’t be repeated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B8030-77BC-434A-8DB8-46ADA901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98" y="2286968"/>
            <a:ext cx="3899354" cy="3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8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Cross-Product Vanishes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Essentially this is just orthogonality, and the risk decomposition on the previous page is the Pythagorean theorem…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4323-7A9C-BE42-B3B1-E8F66EFD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12666"/>
            <a:ext cx="4695083" cy="1496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3E482-E872-1645-A315-E51E7CD79803}"/>
              </a:ext>
            </a:extLst>
          </p:cNvPr>
          <p:cNvSpPr txBox="1"/>
          <p:nvPr/>
        </p:nvSpPr>
        <p:spPr>
          <a:xfrm>
            <a:off x="371789" y="2441749"/>
            <a:ext cx="8579815" cy="12258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31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Cross-Product Vanishes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Essentially this is just orthogonality, and the risk decomposition on the previous page is the Pythagorean theorem…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4323-7A9C-BE42-B3B1-E8F66EFD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12666"/>
            <a:ext cx="4695083" cy="14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17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Expanding out 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BA35A-D71A-0E42-856D-B2BF85BD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4" y="2121069"/>
            <a:ext cx="8262935" cy="1928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CF1F88-5367-3845-91D2-3F33EB0B28B1}"/>
              </a:ext>
            </a:extLst>
          </p:cNvPr>
          <p:cNvSpPr txBox="1"/>
          <p:nvPr/>
        </p:nvSpPr>
        <p:spPr>
          <a:xfrm>
            <a:off x="422031" y="3436535"/>
            <a:ext cx="8599912" cy="9181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72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Expanding out 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BA35A-D71A-0E42-856D-B2BF85BD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4" y="2121069"/>
            <a:ext cx="8262935" cy="1928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CF1F88-5367-3845-91D2-3F33EB0B28B1}"/>
              </a:ext>
            </a:extLst>
          </p:cNvPr>
          <p:cNvSpPr txBox="1"/>
          <p:nvPr/>
        </p:nvSpPr>
        <p:spPr>
          <a:xfrm>
            <a:off x="371790" y="3778179"/>
            <a:ext cx="8650154" cy="5764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50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Example:  Frequentist Risk Under L2 Loss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274" y="1271117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loss: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Expanding out the frequentist risk: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A3962-E1D0-4946-A06E-4A93927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271117"/>
            <a:ext cx="2578325" cy="279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BA35A-D71A-0E42-856D-B2BF85BD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4" y="2121069"/>
            <a:ext cx="8262935" cy="19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98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294" y="205324"/>
            <a:ext cx="7176048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Consequences of this Decomposition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0370" y="1150536"/>
            <a:ext cx="7299016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Lots of frequentist statistics involves analyzing the bias and the variance of various procedures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Generally speaking, the bias and the variance </a:t>
            </a:r>
            <a:r>
              <a:rPr lang="en-US" altLang="en-US" sz="16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trade off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i.e., when one adjusts some tuning knob of the procedure to decrease the variance, the bias increases, and vice versa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 classical statistical approach was again to formulate inference as a </a:t>
            </a:r>
            <a:r>
              <a:rPr lang="en-US" altLang="en-US" sz="16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constrained optimization problem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e.g., consider only estimators that have zero bias and then minimize the variance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this approach has become less prominent over the years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e.g., Bayesian and empirical Bayesian procedures generally are biased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but they have lower variance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So modern frequentist analysis usually tries to characterize this tradeoff, and it makes use of Bayesian ideas to find good trade offs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as you’ve hopefully understood, FDR is a great example of this!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6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Content Placeholder 2">
            <a:extLst>
              <a:ext uri="{FF2B5EF4-FFF2-40B4-BE49-F238E27FC236}">
                <a16:creationId xmlns:a16="http://schemas.microsoft.com/office/drawing/2014/main" id="{6BF5BCC8-A2F5-B84F-B89C-D23E9725A5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0" y="1219199"/>
            <a:ext cx="6172200" cy="3188043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Individuals are not generally willing to allow their personal data to be used without control on how it will be used and now much privacy loss they will incur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“Privacy loss” can be quantified via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differential privacy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We want to trade privacy loss against the value we obtain from data analysis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The question becomes that of quantifying such value and juxtaposing it with privacy loss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We’ll have an entire section on privacy later in the course, but let’s make some initial comments here</a:t>
            </a:r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DA81DDBE-517E-944B-8730-F64C66113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7572" y="257175"/>
            <a:ext cx="6172200" cy="857250"/>
          </a:xfrm>
        </p:spPr>
        <p:txBody>
          <a:bodyPr/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Privacy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71372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5FF387A5-0C29-5B4C-A194-92B322E22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 dirty="0">
                <a:ea typeface="ＭＳ Ｐゴシック" panose="020B0600070205080204" pitchFamily="34" charset="-128"/>
                <a:sym typeface="Gill Sans Light" panose="020B0302020104020203" pitchFamily="34" charset="-79"/>
              </a:rPr>
              <a:t>Privacy</a:t>
            </a:r>
          </a:p>
        </p:txBody>
      </p:sp>
      <p:sp>
        <p:nvSpPr>
          <p:cNvPr id="5122" name="TextBox 11">
            <a:extLst>
              <a:ext uri="{FF2B5EF4-FFF2-40B4-BE49-F238E27FC236}">
                <a16:creationId xmlns:a16="http://schemas.microsoft.com/office/drawing/2014/main" id="{DBBC1C99-0026-F441-9DE9-15D5CA25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3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5123" name="Down Arrow 15">
            <a:extLst>
              <a:ext uri="{FF2B5EF4-FFF2-40B4-BE49-F238E27FC236}">
                <a16:creationId xmlns:a16="http://schemas.microsoft.com/office/drawing/2014/main" id="{1A89C497-C9D3-C240-ADEF-E2811CAB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5124" name="TextBox 46">
            <a:extLst>
              <a:ext uri="{FF2B5EF4-FFF2-40B4-BE49-F238E27FC236}">
                <a16:creationId xmlns:a16="http://schemas.microsoft.com/office/drawing/2014/main" id="{48372C60-A8B8-9D48-A3B4-2B146897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550355284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EDF76BD8-CFE2-2340-9AE1-8A86EF9A9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Privacy</a:t>
            </a:r>
          </a:p>
        </p:txBody>
      </p:sp>
      <p:sp>
        <p:nvSpPr>
          <p:cNvPr id="6146" name="TextBox 11">
            <a:extLst>
              <a:ext uri="{FF2B5EF4-FFF2-40B4-BE49-F238E27FC236}">
                <a16:creationId xmlns:a16="http://schemas.microsoft.com/office/drawing/2014/main" id="{19F46F9D-1B20-DC49-8478-3DE445DE4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3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6147" name="Down Arrow 15">
            <a:extLst>
              <a:ext uri="{FF2B5EF4-FFF2-40B4-BE49-F238E27FC236}">
                <a16:creationId xmlns:a16="http://schemas.microsoft.com/office/drawing/2014/main" id="{971A1FEB-8DD9-334A-B00F-16DA0767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6148" name="TextBox 46">
            <a:extLst>
              <a:ext uri="{FF2B5EF4-FFF2-40B4-BE49-F238E27FC236}">
                <a16:creationId xmlns:a16="http://schemas.microsoft.com/office/drawing/2014/main" id="{E214F1D9-A559-184D-8945-79140D8BF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6149" name="Down Arrow 47">
            <a:extLst>
              <a:ext uri="{FF2B5EF4-FFF2-40B4-BE49-F238E27FC236}">
                <a16:creationId xmlns:a16="http://schemas.microsoft.com/office/drawing/2014/main" id="{D56FCB79-02A1-9240-9DF9-C2028E1C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6150" name="Picture 7" descr="latex-image-1.pdf">
            <a:extLst>
              <a:ext uri="{FF2B5EF4-FFF2-40B4-BE49-F238E27FC236}">
                <a16:creationId xmlns:a16="http://schemas.microsoft.com/office/drawing/2014/main" id="{F66F3016-1491-154D-BAC7-81B248675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3233738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408852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E57F410-A084-F84B-93C2-BEE310451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Privacy</a:t>
            </a:r>
          </a:p>
        </p:txBody>
      </p:sp>
      <p:sp>
        <p:nvSpPr>
          <p:cNvPr id="7170" name="TextBox 11">
            <a:extLst>
              <a:ext uri="{FF2B5EF4-FFF2-40B4-BE49-F238E27FC236}">
                <a16:creationId xmlns:a16="http://schemas.microsoft.com/office/drawing/2014/main" id="{A6929B7C-464B-3446-9CB6-5C69BBC79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3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7171" name="Down Arrow 15">
            <a:extLst>
              <a:ext uri="{FF2B5EF4-FFF2-40B4-BE49-F238E27FC236}">
                <a16:creationId xmlns:a16="http://schemas.microsoft.com/office/drawing/2014/main" id="{3694671A-5C51-F34B-B9D6-ED7743E76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7172" name="TextBox 46">
            <a:extLst>
              <a:ext uri="{FF2B5EF4-FFF2-40B4-BE49-F238E27FC236}">
                <a16:creationId xmlns:a16="http://schemas.microsoft.com/office/drawing/2014/main" id="{187E4527-1B9A-0143-9002-E51B74D6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7173" name="Down Arrow 47">
            <a:extLst>
              <a:ext uri="{FF2B5EF4-FFF2-40B4-BE49-F238E27FC236}">
                <a16:creationId xmlns:a16="http://schemas.microsoft.com/office/drawing/2014/main" id="{6F91A553-3A5A-4740-8C0A-6EBF0396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7174" name="TextBox 9">
            <a:extLst>
              <a:ext uri="{FF2B5EF4-FFF2-40B4-BE49-F238E27FC236}">
                <a16:creationId xmlns:a16="http://schemas.microsoft.com/office/drawing/2014/main" id="{E6FAF915-D603-BF4E-A5A8-338E9AB65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47" y="2114551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privatized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7175" name="Right Arrow 2">
            <a:extLst>
              <a:ext uri="{FF2B5EF4-FFF2-40B4-BE49-F238E27FC236}">
                <a16:creationId xmlns:a16="http://schemas.microsoft.com/office/drawing/2014/main" id="{91DDD016-615B-6C49-BEE3-D39EAD05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390775"/>
            <a:ext cx="533400" cy="1143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7176" name="Picture 4" descr="latex-image-1.pdf">
            <a:extLst>
              <a:ext uri="{FF2B5EF4-FFF2-40B4-BE49-F238E27FC236}">
                <a16:creationId xmlns:a16="http://schemas.microsoft.com/office/drawing/2014/main" id="{DD8CBCEC-B365-C647-86DE-F866E38C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06216"/>
            <a:ext cx="190500" cy="24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0" descr="latex-image-1.pdf">
            <a:extLst>
              <a:ext uri="{FF2B5EF4-FFF2-40B4-BE49-F238E27FC236}">
                <a16:creationId xmlns:a16="http://schemas.microsoft.com/office/drawing/2014/main" id="{87F3E188-6C37-A043-91D1-91E9F99E3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3233738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13793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Frequentist Hypothesis Testing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172200" cy="3416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This is what one learns in classical statistics classes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basic idea is to specify, via a probability distribution, what data one expects to see under the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null hypothesis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and similarly for the alternative hypothesis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One then collects actual data and assesses, via some algorithm, how well the data fit that null distribution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If the answer is “not so much,” then one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rejects</a:t>
            </a:r>
            <a:r>
              <a:rPr lang="en-US" altLang="en-US" sz="1800" dirty="0">
                <a:ea typeface="ＭＳ Ｐゴシック" panose="020B0600070205080204" pitchFamily="34" charset="-128"/>
              </a:rPr>
              <a:t> the null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One then proves that such a decision-making algorithm will perform well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on average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e.g., having a controlled </a:t>
            </a:r>
            <a:r>
              <a:rPr lang="en-US" altLang="en-US" sz="14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probability</a:t>
            </a:r>
            <a:r>
              <a:rPr lang="en-US" altLang="en-US" sz="14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of a Type I error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it’s that probability which is a frequentist concept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3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2DFAB6B0-DE52-A746-A1D4-99AC7C68A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Privacy</a:t>
            </a:r>
          </a:p>
        </p:txBody>
      </p:sp>
      <p:sp>
        <p:nvSpPr>
          <p:cNvPr id="8194" name="TextBox 11">
            <a:extLst>
              <a:ext uri="{FF2B5EF4-FFF2-40B4-BE49-F238E27FC236}">
                <a16:creationId xmlns:a16="http://schemas.microsoft.com/office/drawing/2014/main" id="{4B95DBA0-2A5F-5146-A7BB-51B33167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3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8195" name="Down Arrow 15">
            <a:extLst>
              <a:ext uri="{FF2B5EF4-FFF2-40B4-BE49-F238E27FC236}">
                <a16:creationId xmlns:a16="http://schemas.microsoft.com/office/drawing/2014/main" id="{F944170B-4EB7-0B44-BFB4-990ED14BE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8196" name="TextBox 46">
            <a:extLst>
              <a:ext uri="{FF2B5EF4-FFF2-40B4-BE49-F238E27FC236}">
                <a16:creationId xmlns:a16="http://schemas.microsoft.com/office/drawing/2014/main" id="{4FD1E1A4-CED7-164D-8F5E-74392DD4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8197" name="Down Arrow 47">
            <a:extLst>
              <a:ext uri="{FF2B5EF4-FFF2-40B4-BE49-F238E27FC236}">
                <a16:creationId xmlns:a16="http://schemas.microsoft.com/office/drawing/2014/main" id="{48144DA9-FADA-B748-9E1E-596416F0B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8198" name="TextBox 7">
            <a:extLst>
              <a:ext uri="{FF2B5EF4-FFF2-40B4-BE49-F238E27FC236}">
                <a16:creationId xmlns:a16="http://schemas.microsoft.com/office/drawing/2014/main" id="{5B4CF967-642F-B545-BF57-07D3AD38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216" y="1362075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8199" name="TextBox 9">
            <a:extLst>
              <a:ext uri="{FF2B5EF4-FFF2-40B4-BE49-F238E27FC236}">
                <a16:creationId xmlns:a16="http://schemas.microsoft.com/office/drawing/2014/main" id="{CEC3001F-0709-E04E-A9F5-3C7611A2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47" y="2114551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privatized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8200" name="Down Arrow 13">
            <a:extLst>
              <a:ext uri="{FF2B5EF4-FFF2-40B4-BE49-F238E27FC236}">
                <a16:creationId xmlns:a16="http://schemas.microsoft.com/office/drawing/2014/main" id="{1A82E485-C24E-0842-BA29-7F3A1357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1762125"/>
            <a:ext cx="104775" cy="361950"/>
          </a:xfrm>
          <a:prstGeom prst="down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8201" name="Right Arrow 2">
            <a:extLst>
              <a:ext uri="{FF2B5EF4-FFF2-40B4-BE49-F238E27FC236}">
                <a16:creationId xmlns:a16="http://schemas.microsoft.com/office/drawing/2014/main" id="{26F5078F-A4F5-0C44-A78D-6C09218F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390775"/>
            <a:ext cx="533400" cy="1143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8202" name="Picture 4" descr="latex-image-1.pdf">
            <a:extLst>
              <a:ext uri="{FF2B5EF4-FFF2-40B4-BE49-F238E27FC236}">
                <a16:creationId xmlns:a16="http://schemas.microsoft.com/office/drawing/2014/main" id="{EA6D0176-DBCC-BF42-BAA8-93E404F97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06216"/>
            <a:ext cx="190500" cy="24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7" descr="latex-image-1.pdf">
            <a:extLst>
              <a:ext uri="{FF2B5EF4-FFF2-40B4-BE49-F238E27FC236}">
                <a16:creationId xmlns:a16="http://schemas.microsoft.com/office/drawing/2014/main" id="{8709C783-9CC5-E049-83F8-F3C912D60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3233738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68156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95459CA0-416A-0043-B79D-330654F71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Privacy</a:t>
            </a:r>
          </a:p>
        </p:txBody>
      </p:sp>
      <p:sp>
        <p:nvSpPr>
          <p:cNvPr id="9218" name="TextBox 11">
            <a:extLst>
              <a:ext uri="{FF2B5EF4-FFF2-40B4-BE49-F238E27FC236}">
                <a16:creationId xmlns:a16="http://schemas.microsoft.com/office/drawing/2014/main" id="{BF127C64-D940-8F45-A3CF-F5958981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3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9219" name="Down Arrow 15">
            <a:extLst>
              <a:ext uri="{FF2B5EF4-FFF2-40B4-BE49-F238E27FC236}">
                <a16:creationId xmlns:a16="http://schemas.microsoft.com/office/drawing/2014/main" id="{38285FA6-DF0F-CE45-B359-D827627F1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9220" name="TextBox 46">
            <a:extLst>
              <a:ext uri="{FF2B5EF4-FFF2-40B4-BE49-F238E27FC236}">
                <a16:creationId xmlns:a16="http://schemas.microsoft.com/office/drawing/2014/main" id="{FE3DF46D-8D0D-EC47-B33F-415AB42F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9221" name="Down Arrow 47">
            <a:extLst>
              <a:ext uri="{FF2B5EF4-FFF2-40B4-BE49-F238E27FC236}">
                <a16:creationId xmlns:a16="http://schemas.microsoft.com/office/drawing/2014/main" id="{3AAC58B3-6DB3-4F41-80DD-09ED5D61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9222" name="Picture 16" descr="latex-image-1.pdf">
            <a:extLst>
              <a:ext uri="{FF2B5EF4-FFF2-40B4-BE49-F238E27FC236}">
                <a16:creationId xmlns:a16="http://schemas.microsoft.com/office/drawing/2014/main" id="{5E329168-50FF-174F-AC62-0AE6C5D3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219450"/>
            <a:ext cx="15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7">
            <a:extLst>
              <a:ext uri="{FF2B5EF4-FFF2-40B4-BE49-F238E27FC236}">
                <a16:creationId xmlns:a16="http://schemas.microsoft.com/office/drawing/2014/main" id="{357C1C43-7F2A-F644-8C0E-206F55C3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216" y="1362075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9224" name="TextBox 9">
            <a:extLst>
              <a:ext uri="{FF2B5EF4-FFF2-40B4-BE49-F238E27FC236}">
                <a16:creationId xmlns:a16="http://schemas.microsoft.com/office/drawing/2014/main" id="{F660D197-CBCC-FA46-8BDB-CF5AE1538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47" y="2114551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privatized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9225" name="Down Arrow 13">
            <a:extLst>
              <a:ext uri="{FF2B5EF4-FFF2-40B4-BE49-F238E27FC236}">
                <a16:creationId xmlns:a16="http://schemas.microsoft.com/office/drawing/2014/main" id="{9F561F22-43B9-B947-B30E-3D4F27A4B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1762125"/>
            <a:ext cx="104775" cy="361950"/>
          </a:xfrm>
          <a:prstGeom prst="down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9226" name="Down Arrow 14">
            <a:extLst>
              <a:ext uri="{FF2B5EF4-FFF2-40B4-BE49-F238E27FC236}">
                <a16:creationId xmlns:a16="http://schemas.microsoft.com/office/drawing/2014/main" id="{A478C90D-2D01-884B-A8DB-E93BDAD7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2762250"/>
            <a:ext cx="104775" cy="361950"/>
          </a:xfrm>
          <a:prstGeom prst="down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9227" name="Right Arrow 2">
            <a:extLst>
              <a:ext uri="{FF2B5EF4-FFF2-40B4-BE49-F238E27FC236}">
                <a16:creationId xmlns:a16="http://schemas.microsoft.com/office/drawing/2014/main" id="{721ECE8A-5D1B-6447-BD99-B16C22CC6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390775"/>
            <a:ext cx="533400" cy="1143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9228" name="Picture 4" descr="latex-image-1.pdf">
            <a:extLst>
              <a:ext uri="{FF2B5EF4-FFF2-40B4-BE49-F238E27FC236}">
                <a16:creationId xmlns:a16="http://schemas.microsoft.com/office/drawing/2014/main" id="{38D72466-33A6-8B4C-9246-A8BC11E1B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06216"/>
            <a:ext cx="190500" cy="24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7" descr="latex-image-1.pdf">
            <a:extLst>
              <a:ext uri="{FF2B5EF4-FFF2-40B4-BE49-F238E27FC236}">
                <a16:creationId xmlns:a16="http://schemas.microsoft.com/office/drawing/2014/main" id="{64D06F8C-4648-2A4D-BACF-D8BA9187A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3233738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51633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TextBox 3">
            <a:extLst>
              <a:ext uri="{FF2B5EF4-FFF2-40B4-BE49-F238E27FC236}">
                <a16:creationId xmlns:a16="http://schemas.microsoft.com/office/drawing/2014/main" id="{95DAA025-49A1-964C-BC0F-A40CC0FFF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67" y="3914775"/>
            <a:ext cx="6118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Classical problem in differential privacy:  show that     and </a:t>
            </a:r>
          </a:p>
        </p:txBody>
      </p:sp>
      <p:sp>
        <p:nvSpPr>
          <p:cNvPr id="10241" name="Rectangle 2">
            <a:extLst>
              <a:ext uri="{FF2B5EF4-FFF2-40B4-BE49-F238E27FC236}">
                <a16:creationId xmlns:a16="http://schemas.microsoft.com/office/drawing/2014/main" id="{B46C6BA4-9436-1840-9260-0DE64B56F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Privacy</a:t>
            </a:r>
          </a:p>
        </p:txBody>
      </p:sp>
      <p:sp>
        <p:nvSpPr>
          <p:cNvPr id="10242" name="TextBox 11">
            <a:extLst>
              <a:ext uri="{FF2B5EF4-FFF2-40B4-BE49-F238E27FC236}">
                <a16:creationId xmlns:a16="http://schemas.microsoft.com/office/drawing/2014/main" id="{CD82F9DD-C4E2-3645-9D21-59BEF698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3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0243" name="Down Arrow 15">
            <a:extLst>
              <a:ext uri="{FF2B5EF4-FFF2-40B4-BE49-F238E27FC236}">
                <a16:creationId xmlns:a16="http://schemas.microsoft.com/office/drawing/2014/main" id="{A2BFCA1D-E173-9C40-AB59-4C75B56E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0244" name="TextBox 46">
            <a:extLst>
              <a:ext uri="{FF2B5EF4-FFF2-40B4-BE49-F238E27FC236}">
                <a16:creationId xmlns:a16="http://schemas.microsoft.com/office/drawing/2014/main" id="{748F38B8-927F-7C4B-BCED-25ACF75D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10245" name="Down Arrow 47">
            <a:extLst>
              <a:ext uri="{FF2B5EF4-FFF2-40B4-BE49-F238E27FC236}">
                <a16:creationId xmlns:a16="http://schemas.microsoft.com/office/drawing/2014/main" id="{19A42E36-B98A-4044-A617-E4D3AE2A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0246" name="Picture 16" descr="latex-image-1.pdf">
            <a:extLst>
              <a:ext uri="{FF2B5EF4-FFF2-40B4-BE49-F238E27FC236}">
                <a16:creationId xmlns:a16="http://schemas.microsoft.com/office/drawing/2014/main" id="{A5F94136-FBA9-BD4A-84B7-B8748726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219450"/>
            <a:ext cx="15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7">
            <a:extLst>
              <a:ext uri="{FF2B5EF4-FFF2-40B4-BE49-F238E27FC236}">
                <a16:creationId xmlns:a16="http://schemas.microsoft.com/office/drawing/2014/main" id="{4197026A-16F8-8C42-9FC0-AF4313705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216" y="1362075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0248" name="TextBox 9">
            <a:extLst>
              <a:ext uri="{FF2B5EF4-FFF2-40B4-BE49-F238E27FC236}">
                <a16:creationId xmlns:a16="http://schemas.microsoft.com/office/drawing/2014/main" id="{52CEE909-C8AE-BC4E-83A9-45E723E0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47" y="2114551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privatized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10249" name="Down Arrow 13">
            <a:extLst>
              <a:ext uri="{FF2B5EF4-FFF2-40B4-BE49-F238E27FC236}">
                <a16:creationId xmlns:a16="http://schemas.microsoft.com/office/drawing/2014/main" id="{57C9676F-5791-B64A-B2E6-41304EE16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1762125"/>
            <a:ext cx="104775" cy="361950"/>
          </a:xfrm>
          <a:prstGeom prst="down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0250" name="Down Arrow 14">
            <a:extLst>
              <a:ext uri="{FF2B5EF4-FFF2-40B4-BE49-F238E27FC236}">
                <a16:creationId xmlns:a16="http://schemas.microsoft.com/office/drawing/2014/main" id="{956F6588-DE15-3A4B-A868-9DBF9630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2762250"/>
            <a:ext cx="104775" cy="361950"/>
          </a:xfrm>
          <a:prstGeom prst="down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0251" name="Right Arrow 2">
            <a:extLst>
              <a:ext uri="{FF2B5EF4-FFF2-40B4-BE49-F238E27FC236}">
                <a16:creationId xmlns:a16="http://schemas.microsoft.com/office/drawing/2014/main" id="{800529BC-32F1-7E49-B0B5-B73E1764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390775"/>
            <a:ext cx="533400" cy="1143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0252" name="Picture 4" descr="latex-image-1.pdf">
            <a:extLst>
              <a:ext uri="{FF2B5EF4-FFF2-40B4-BE49-F238E27FC236}">
                <a16:creationId xmlns:a16="http://schemas.microsoft.com/office/drawing/2014/main" id="{D886ED70-514B-9447-BCE9-79D0763FC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06216"/>
            <a:ext cx="190500" cy="24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7" descr="latex-image-1.pdf">
            <a:extLst>
              <a:ext uri="{FF2B5EF4-FFF2-40B4-BE49-F238E27FC236}">
                <a16:creationId xmlns:a16="http://schemas.microsoft.com/office/drawing/2014/main" id="{C35A28C0-508E-1A4A-BB34-B8D541C7A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58" y="3933825"/>
            <a:ext cx="1143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8" descr="latex-image-1.pdf">
            <a:extLst>
              <a:ext uri="{FF2B5EF4-FFF2-40B4-BE49-F238E27FC236}">
                <a16:creationId xmlns:a16="http://schemas.microsoft.com/office/drawing/2014/main" id="{94FD4DC5-E897-B946-B3CC-33FE37B77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961" y="3949207"/>
            <a:ext cx="128588" cy="2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TextBox 5">
            <a:extLst>
              <a:ext uri="{FF2B5EF4-FFF2-40B4-BE49-F238E27FC236}">
                <a16:creationId xmlns:a16="http://schemas.microsoft.com/office/drawing/2014/main" id="{140038C0-B9E0-EE48-A4A6-39CC6708D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53" y="4238626"/>
            <a:ext cx="3403560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are close under constraints on 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0257" name="Picture 19" descr="latex-image-1.pdf">
            <a:extLst>
              <a:ext uri="{FF2B5EF4-FFF2-40B4-BE49-F238E27FC236}">
                <a16:creationId xmlns:a16="http://schemas.microsoft.com/office/drawing/2014/main" id="{9CC28501-C590-464A-A96C-2CDA8747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18" y="4337255"/>
            <a:ext cx="171450" cy="21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20" descr="latex-image-1.pdf">
            <a:extLst>
              <a:ext uri="{FF2B5EF4-FFF2-40B4-BE49-F238E27FC236}">
                <a16:creationId xmlns:a16="http://schemas.microsoft.com/office/drawing/2014/main" id="{337EBFB3-95E4-1845-8A28-2DE3BF893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233738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EFFBF3-ECA3-1D44-93B2-00676064AAF8}"/>
              </a:ext>
            </a:extLst>
          </p:cNvPr>
          <p:cNvSpPr txBox="1"/>
          <p:nvPr/>
        </p:nvSpPr>
        <p:spPr>
          <a:xfrm>
            <a:off x="7239000" y="2390775"/>
            <a:ext cx="160057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is a “noisy</a:t>
            </a:r>
          </a:p>
          <a:p>
            <a:pPr algn="ctr"/>
            <a:r>
              <a:rPr lang="en-US" dirty="0"/>
              <a:t>channel”</a:t>
            </a:r>
          </a:p>
        </p:txBody>
      </p:sp>
      <p:pic>
        <p:nvPicPr>
          <p:cNvPr id="21" name="Picture 4" descr="latex-image-1.pdf">
            <a:extLst>
              <a:ext uri="{FF2B5EF4-FFF2-40B4-BE49-F238E27FC236}">
                <a16:creationId xmlns:a16="http://schemas.microsoft.com/office/drawing/2014/main" id="{CF336D58-0E39-8245-A563-645397434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81" y="2472243"/>
            <a:ext cx="190500" cy="24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400254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DB428BE-65AE-484D-9F8D-B44ECB700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Inference</a:t>
            </a:r>
          </a:p>
        </p:txBody>
      </p:sp>
      <p:sp>
        <p:nvSpPr>
          <p:cNvPr id="11266" name="TextBox 11">
            <a:extLst>
              <a:ext uri="{FF2B5EF4-FFF2-40B4-BE49-F238E27FC236}">
                <a16:creationId xmlns:a16="http://schemas.microsoft.com/office/drawing/2014/main" id="{52D703A2-4E4B-2A49-B844-A3A3D4560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1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1267" name="Down Arrow 15">
            <a:extLst>
              <a:ext uri="{FF2B5EF4-FFF2-40B4-BE49-F238E27FC236}">
                <a16:creationId xmlns:a16="http://schemas.microsoft.com/office/drawing/2014/main" id="{79468584-D414-2640-B885-DC319871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1268" name="TextBox 46">
            <a:extLst>
              <a:ext uri="{FF2B5EF4-FFF2-40B4-BE49-F238E27FC236}">
                <a16:creationId xmlns:a16="http://schemas.microsoft.com/office/drawing/2014/main" id="{C837BFDC-F295-5242-905F-1B09D4CE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7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11269" name="Down Arrow 47">
            <a:extLst>
              <a:ext uri="{FF2B5EF4-FFF2-40B4-BE49-F238E27FC236}">
                <a16:creationId xmlns:a16="http://schemas.microsoft.com/office/drawing/2014/main" id="{85EF69C8-6A08-A240-BD09-15D22514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1270" name="Picture 27" descr="latex-image-1.pdf">
            <a:extLst>
              <a:ext uri="{FF2B5EF4-FFF2-40B4-BE49-F238E27FC236}">
                <a16:creationId xmlns:a16="http://schemas.microsoft.com/office/drawing/2014/main" id="{4994D09E-5B59-2446-98CA-B9B39F99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3243263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62020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BAC4BA2-304E-5A45-B886-A16B59C5E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Inference</a:t>
            </a:r>
          </a:p>
        </p:txBody>
      </p:sp>
      <p:sp>
        <p:nvSpPr>
          <p:cNvPr id="12290" name="TextBox 11">
            <a:extLst>
              <a:ext uri="{FF2B5EF4-FFF2-40B4-BE49-F238E27FC236}">
                <a16:creationId xmlns:a16="http://schemas.microsoft.com/office/drawing/2014/main" id="{79AD8382-DCE7-4347-9D9D-C3C6A94A4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1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2291" name="Down Arrow 15">
            <a:extLst>
              <a:ext uri="{FF2B5EF4-FFF2-40B4-BE49-F238E27FC236}">
                <a16:creationId xmlns:a16="http://schemas.microsoft.com/office/drawing/2014/main" id="{F13C38D4-E6CF-4B4E-95E5-76BACB51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2292" name="TextBox 46">
            <a:extLst>
              <a:ext uri="{FF2B5EF4-FFF2-40B4-BE49-F238E27FC236}">
                <a16:creationId xmlns:a16="http://schemas.microsoft.com/office/drawing/2014/main" id="{1FE24148-551E-D740-802E-94D99307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7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12293" name="Down Arrow 47">
            <a:extLst>
              <a:ext uri="{FF2B5EF4-FFF2-40B4-BE49-F238E27FC236}">
                <a16:creationId xmlns:a16="http://schemas.microsoft.com/office/drawing/2014/main" id="{F784FDB2-CB0B-E84A-98B3-416AA95C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2294" name="Right Arrow 2">
            <a:extLst>
              <a:ext uri="{FF2B5EF4-FFF2-40B4-BE49-F238E27FC236}">
                <a16:creationId xmlns:a16="http://schemas.microsoft.com/office/drawing/2014/main" id="{5AF71A35-FC66-1C41-AF28-1BABAA94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2390775"/>
            <a:ext cx="533400" cy="1143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2295" name="Picture 6" descr="latex-image-1.pdf">
            <a:extLst>
              <a:ext uri="{FF2B5EF4-FFF2-40B4-BE49-F238E27FC236}">
                <a16:creationId xmlns:a16="http://schemas.microsoft.com/office/drawing/2014/main" id="{99C9D461-377D-394E-AC82-547C27C35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309813"/>
            <a:ext cx="2476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latex-image-1.pdf">
            <a:extLst>
              <a:ext uri="{FF2B5EF4-FFF2-40B4-BE49-F238E27FC236}">
                <a16:creationId xmlns:a16="http://schemas.microsoft.com/office/drawing/2014/main" id="{5DE79BF9-BFA2-AB41-BECC-ACAF2992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2110979"/>
            <a:ext cx="185738" cy="21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4" descr="latex-image-1.pdf">
            <a:extLst>
              <a:ext uri="{FF2B5EF4-FFF2-40B4-BE49-F238E27FC236}">
                <a16:creationId xmlns:a16="http://schemas.microsoft.com/office/drawing/2014/main" id="{8B23E638-4A25-2D47-AAF6-413C9FFCC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3243263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1265A-1651-214E-83EF-D95B6AE77F33}"/>
              </a:ext>
            </a:extLst>
          </p:cNvPr>
          <p:cNvSpPr txBox="1"/>
          <p:nvPr/>
        </p:nvSpPr>
        <p:spPr>
          <a:xfrm>
            <a:off x="7436644" y="2390775"/>
            <a:ext cx="140293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is the sampling process</a:t>
            </a:r>
          </a:p>
        </p:txBody>
      </p:sp>
      <p:pic>
        <p:nvPicPr>
          <p:cNvPr id="13" name="Picture 8" descr="latex-image-1.pdf">
            <a:extLst>
              <a:ext uri="{FF2B5EF4-FFF2-40B4-BE49-F238E27FC236}">
                <a16:creationId xmlns:a16="http://schemas.microsoft.com/office/drawing/2014/main" id="{9A072989-548F-B144-8ABA-A969A17CE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728" y="2462808"/>
            <a:ext cx="185738" cy="21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315071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0A57AB0D-D87D-5342-9B85-5329B7910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Inference</a:t>
            </a:r>
          </a:p>
        </p:txBody>
      </p:sp>
      <p:sp>
        <p:nvSpPr>
          <p:cNvPr id="13314" name="TextBox 11">
            <a:extLst>
              <a:ext uri="{FF2B5EF4-FFF2-40B4-BE49-F238E27FC236}">
                <a16:creationId xmlns:a16="http://schemas.microsoft.com/office/drawing/2014/main" id="{C261D96F-4AA3-9E43-A73E-4DA2B5DEC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1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3315" name="Down Arrow 15">
            <a:extLst>
              <a:ext uri="{FF2B5EF4-FFF2-40B4-BE49-F238E27FC236}">
                <a16:creationId xmlns:a16="http://schemas.microsoft.com/office/drawing/2014/main" id="{E8BEADF0-C28F-C549-8CE8-59B049EE0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3316" name="TextBox 46">
            <a:extLst>
              <a:ext uri="{FF2B5EF4-FFF2-40B4-BE49-F238E27FC236}">
                <a16:creationId xmlns:a16="http://schemas.microsoft.com/office/drawing/2014/main" id="{19BD8888-5C60-CC48-9916-5AC9D64AF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7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13317" name="Down Arrow 47">
            <a:extLst>
              <a:ext uri="{FF2B5EF4-FFF2-40B4-BE49-F238E27FC236}">
                <a16:creationId xmlns:a16="http://schemas.microsoft.com/office/drawing/2014/main" id="{A189CCA0-4669-7945-A7A0-21161636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3318" name="Right Arrow 2">
            <a:extLst>
              <a:ext uri="{FF2B5EF4-FFF2-40B4-BE49-F238E27FC236}">
                <a16:creationId xmlns:a16="http://schemas.microsoft.com/office/drawing/2014/main" id="{CB606B19-BCF9-AB4C-A621-57D21646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2390775"/>
            <a:ext cx="533400" cy="1143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3319" name="Picture 6" descr="latex-image-1.pdf">
            <a:extLst>
              <a:ext uri="{FF2B5EF4-FFF2-40B4-BE49-F238E27FC236}">
                <a16:creationId xmlns:a16="http://schemas.microsoft.com/office/drawing/2014/main" id="{DFCAE5FD-B40A-8048-BD3C-A6DE0A8FF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309813"/>
            <a:ext cx="2476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Box 20">
            <a:extLst>
              <a:ext uri="{FF2B5EF4-FFF2-40B4-BE49-F238E27FC236}">
                <a16:creationId xmlns:a16="http://schemas.microsoft.com/office/drawing/2014/main" id="{CD207AB2-550F-2245-9541-67983434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2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3321" name="Down Arrow 21">
            <a:extLst>
              <a:ext uri="{FF2B5EF4-FFF2-40B4-BE49-F238E27FC236}">
                <a16:creationId xmlns:a16="http://schemas.microsoft.com/office/drawing/2014/main" id="{BF987117-0528-AA49-97D4-0B83E057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3322" name="Down Arrow 22">
            <a:extLst>
              <a:ext uri="{FF2B5EF4-FFF2-40B4-BE49-F238E27FC236}">
                <a16:creationId xmlns:a16="http://schemas.microsoft.com/office/drawing/2014/main" id="{DE461622-BD2A-B441-8C82-E2A67931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3323" name="Picture 8" descr="latex-image-1.pdf">
            <a:extLst>
              <a:ext uri="{FF2B5EF4-FFF2-40B4-BE49-F238E27FC236}">
                <a16:creationId xmlns:a16="http://schemas.microsoft.com/office/drawing/2014/main" id="{48809FE9-E5F4-EC44-91B9-4F4098A5A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2110979"/>
            <a:ext cx="185738" cy="21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0" descr="latex-image-1.pdf">
            <a:extLst>
              <a:ext uri="{FF2B5EF4-FFF2-40B4-BE49-F238E27FC236}">
                <a16:creationId xmlns:a16="http://schemas.microsoft.com/office/drawing/2014/main" id="{6C03F37A-DB1B-6C4A-B6B1-5BD16168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276600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4" descr="latex-image-1.pdf">
            <a:extLst>
              <a:ext uri="{FF2B5EF4-FFF2-40B4-BE49-F238E27FC236}">
                <a16:creationId xmlns:a16="http://schemas.microsoft.com/office/drawing/2014/main" id="{95CD2EF3-85AD-6447-B326-E2C44253C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3233738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105762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BE7BD423-A006-8946-B9B0-750AA240E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Inference</a:t>
            </a:r>
          </a:p>
        </p:txBody>
      </p:sp>
      <p:sp>
        <p:nvSpPr>
          <p:cNvPr id="14338" name="TextBox 11">
            <a:extLst>
              <a:ext uri="{FF2B5EF4-FFF2-40B4-BE49-F238E27FC236}">
                <a16:creationId xmlns:a16="http://schemas.microsoft.com/office/drawing/2014/main" id="{F4ABF3E3-DE4A-7943-AD8F-4DCCAB53A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1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4339" name="Down Arrow 15">
            <a:extLst>
              <a:ext uri="{FF2B5EF4-FFF2-40B4-BE49-F238E27FC236}">
                <a16:creationId xmlns:a16="http://schemas.microsoft.com/office/drawing/2014/main" id="{7AAA35B5-1E25-9A47-A182-6A3A5ADF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4340" name="TextBox 46">
            <a:extLst>
              <a:ext uri="{FF2B5EF4-FFF2-40B4-BE49-F238E27FC236}">
                <a16:creationId xmlns:a16="http://schemas.microsoft.com/office/drawing/2014/main" id="{F1D31B01-F1A3-A54E-A1FB-482E76F6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71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14341" name="Down Arrow 47">
            <a:extLst>
              <a:ext uri="{FF2B5EF4-FFF2-40B4-BE49-F238E27FC236}">
                <a16:creationId xmlns:a16="http://schemas.microsoft.com/office/drawing/2014/main" id="{A94AADE4-E11D-4344-815B-87CD626E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4342" name="Right Arrow 2">
            <a:extLst>
              <a:ext uri="{FF2B5EF4-FFF2-40B4-BE49-F238E27FC236}">
                <a16:creationId xmlns:a16="http://schemas.microsoft.com/office/drawing/2014/main" id="{0EF06D86-7B31-AD48-A46E-EA43A5EC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2390775"/>
            <a:ext cx="533400" cy="1143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4343" name="TextBox 3">
            <a:extLst>
              <a:ext uri="{FF2B5EF4-FFF2-40B4-BE49-F238E27FC236}">
                <a16:creationId xmlns:a16="http://schemas.microsoft.com/office/drawing/2014/main" id="{5383360E-5266-FD4B-90EB-45C362D07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584" y="3905250"/>
            <a:ext cx="5917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Classical problem in statistical theory:  show that     and </a:t>
            </a:r>
          </a:p>
        </p:txBody>
      </p:sp>
      <p:sp>
        <p:nvSpPr>
          <p:cNvPr id="14344" name="TextBox 5">
            <a:extLst>
              <a:ext uri="{FF2B5EF4-FFF2-40B4-BE49-F238E27FC236}">
                <a16:creationId xmlns:a16="http://schemas.microsoft.com/office/drawing/2014/main" id="{473F102E-494B-C14B-BED2-AD1A905A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53" y="4238626"/>
            <a:ext cx="3403560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are close under constraints on 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4345" name="Picture 6" descr="latex-image-1.pdf">
            <a:extLst>
              <a:ext uri="{FF2B5EF4-FFF2-40B4-BE49-F238E27FC236}">
                <a16:creationId xmlns:a16="http://schemas.microsoft.com/office/drawing/2014/main" id="{35EBE8D5-0136-E34A-A423-92CA6EF1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309813"/>
            <a:ext cx="2476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TextBox 20">
            <a:extLst>
              <a:ext uri="{FF2B5EF4-FFF2-40B4-BE49-F238E27FC236}">
                <a16:creationId xmlns:a16="http://schemas.microsoft.com/office/drawing/2014/main" id="{4D0ED2B1-C259-724D-B6A0-3B5859638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21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4347" name="Down Arrow 21">
            <a:extLst>
              <a:ext uri="{FF2B5EF4-FFF2-40B4-BE49-F238E27FC236}">
                <a16:creationId xmlns:a16="http://schemas.microsoft.com/office/drawing/2014/main" id="{A3BB912A-04C8-CE45-BF03-7640F158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4348" name="Down Arrow 22">
            <a:extLst>
              <a:ext uri="{FF2B5EF4-FFF2-40B4-BE49-F238E27FC236}">
                <a16:creationId xmlns:a16="http://schemas.microsoft.com/office/drawing/2014/main" id="{9CDB6968-16A3-7E40-B5DE-D0EF3EC14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4349" name="Picture 8" descr="latex-image-1.pdf">
            <a:extLst>
              <a:ext uri="{FF2B5EF4-FFF2-40B4-BE49-F238E27FC236}">
                <a16:creationId xmlns:a16="http://schemas.microsoft.com/office/drawing/2014/main" id="{03411B5E-A0D4-674B-968C-DC4A33F8F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2110979"/>
            <a:ext cx="185738" cy="21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24" descr="latex-image-1.pdf">
            <a:extLst>
              <a:ext uri="{FF2B5EF4-FFF2-40B4-BE49-F238E27FC236}">
                <a16:creationId xmlns:a16="http://schemas.microsoft.com/office/drawing/2014/main" id="{9453226D-9CD9-FF45-85D5-3CA64B60E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79" y="4305300"/>
            <a:ext cx="17502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0" descr="latex-image-1.pdf">
            <a:extLst>
              <a:ext uri="{FF2B5EF4-FFF2-40B4-BE49-F238E27FC236}">
                <a16:creationId xmlns:a16="http://schemas.microsoft.com/office/drawing/2014/main" id="{C429C186-D064-F94C-B752-4BB2305DF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276600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26" descr="latex-image-1.pdf">
            <a:extLst>
              <a:ext uri="{FF2B5EF4-FFF2-40B4-BE49-F238E27FC236}">
                <a16:creationId xmlns:a16="http://schemas.microsoft.com/office/drawing/2014/main" id="{2E17B816-3AF1-8841-86DB-2FBB35637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35" y="3995737"/>
            <a:ext cx="1143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9" descr="latex-image-1.pdf">
            <a:extLst>
              <a:ext uri="{FF2B5EF4-FFF2-40B4-BE49-F238E27FC236}">
                <a16:creationId xmlns:a16="http://schemas.microsoft.com/office/drawing/2014/main" id="{D2321916-6A47-A24E-81AA-8EC3B13C2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3224213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23" descr="latex-image-1.pdf">
            <a:extLst>
              <a:ext uri="{FF2B5EF4-FFF2-40B4-BE49-F238E27FC236}">
                <a16:creationId xmlns:a16="http://schemas.microsoft.com/office/drawing/2014/main" id="{F088B658-88AA-FD41-968D-F23F79089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09" y="3943350"/>
            <a:ext cx="11787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085273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B78C042-D8E8-174C-AEB0-CF6A9FBA7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322" y="134542"/>
            <a:ext cx="5518547" cy="76319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  <a:sym typeface="Gill Sans Light" panose="020B0302020104020203" pitchFamily="34" charset="-79"/>
              </a:rPr>
              <a:t>Privacy and Inference</a:t>
            </a:r>
          </a:p>
        </p:txBody>
      </p:sp>
      <p:sp>
        <p:nvSpPr>
          <p:cNvPr id="15362" name="TextBox 11">
            <a:extLst>
              <a:ext uri="{FF2B5EF4-FFF2-40B4-BE49-F238E27FC236}">
                <a16:creationId xmlns:a16="http://schemas.microsoft.com/office/drawing/2014/main" id="{BA38BFF9-BC5A-4B4D-A3B6-E079EDB6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066" y="135255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5363" name="Down Arrow 15">
            <a:extLst>
              <a:ext uri="{FF2B5EF4-FFF2-40B4-BE49-F238E27FC236}">
                <a16:creationId xmlns:a16="http://schemas.microsoft.com/office/drawing/2014/main" id="{A998DB53-1BA8-FB46-BFDB-2F295E756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7907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5364" name="TextBox 46">
            <a:extLst>
              <a:ext uri="{FF2B5EF4-FFF2-40B4-BE49-F238E27FC236}">
                <a16:creationId xmlns:a16="http://schemas.microsoft.com/office/drawing/2014/main" id="{4538A566-2BE0-C841-B28C-20BDFE2B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669" y="2238375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sp>
        <p:nvSpPr>
          <p:cNvPr id="15365" name="Down Arrow 47">
            <a:extLst>
              <a:ext uri="{FF2B5EF4-FFF2-40B4-BE49-F238E27FC236}">
                <a16:creationId xmlns:a16="http://schemas.microsoft.com/office/drawing/2014/main" id="{42DE5DF2-6C79-114A-B455-AEA10973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5747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5366" name="Picture 16" descr="latex-image-1.pdf">
            <a:extLst>
              <a:ext uri="{FF2B5EF4-FFF2-40B4-BE49-F238E27FC236}">
                <a16:creationId xmlns:a16="http://schemas.microsoft.com/office/drawing/2014/main" id="{774A9A6D-6B29-2241-91D9-234371F4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19450"/>
            <a:ext cx="15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7">
            <a:extLst>
              <a:ext uri="{FF2B5EF4-FFF2-40B4-BE49-F238E27FC236}">
                <a16:creationId xmlns:a16="http://schemas.microsoft.com/office/drawing/2014/main" id="{E1825754-1733-E84E-933F-C77FD07D7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6" y="1362075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5368" name="TextBox 9">
            <a:extLst>
              <a:ext uri="{FF2B5EF4-FFF2-40B4-BE49-F238E27FC236}">
                <a16:creationId xmlns:a16="http://schemas.microsoft.com/office/drawing/2014/main" id="{33E63B72-3372-0D4E-ACD0-2B2C7133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097" y="2114551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privatized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database</a:t>
            </a:r>
          </a:p>
        </p:txBody>
      </p:sp>
      <p:pic>
        <p:nvPicPr>
          <p:cNvPr id="15369" name="Picture 1" descr="latex-image-1.pdf">
            <a:extLst>
              <a:ext uri="{FF2B5EF4-FFF2-40B4-BE49-F238E27FC236}">
                <a16:creationId xmlns:a16="http://schemas.microsoft.com/office/drawing/2014/main" id="{6881D054-E95C-8146-9303-B903CC8B2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3214688"/>
            <a:ext cx="161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Down Arrow 13">
            <a:extLst>
              <a:ext uri="{FF2B5EF4-FFF2-40B4-BE49-F238E27FC236}">
                <a16:creationId xmlns:a16="http://schemas.microsoft.com/office/drawing/2014/main" id="{7558FAC0-1EFA-2E48-9F59-DAA6F931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1762125"/>
            <a:ext cx="104775" cy="361950"/>
          </a:xfrm>
          <a:prstGeom prst="down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5371" name="Down Arrow 14">
            <a:extLst>
              <a:ext uri="{FF2B5EF4-FFF2-40B4-BE49-F238E27FC236}">
                <a16:creationId xmlns:a16="http://schemas.microsoft.com/office/drawing/2014/main" id="{E91E4097-8191-834B-B966-0932A3C6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2762250"/>
            <a:ext cx="104775" cy="361950"/>
          </a:xfrm>
          <a:prstGeom prst="down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5372" name="Right Arrow 2">
            <a:extLst>
              <a:ext uri="{FF2B5EF4-FFF2-40B4-BE49-F238E27FC236}">
                <a16:creationId xmlns:a16="http://schemas.microsoft.com/office/drawing/2014/main" id="{4A9E5B90-950C-8B42-AD1D-4D29CD97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2390775"/>
            <a:ext cx="533400" cy="1143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5373" name="Picture 4" descr="latex-image-1.pdf">
            <a:extLst>
              <a:ext uri="{FF2B5EF4-FFF2-40B4-BE49-F238E27FC236}">
                <a16:creationId xmlns:a16="http://schemas.microsoft.com/office/drawing/2014/main" id="{4C48D622-7460-6E42-AA77-E4363DD6A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106216"/>
            <a:ext cx="190500" cy="24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TextBox 3">
            <a:extLst>
              <a:ext uri="{FF2B5EF4-FFF2-40B4-BE49-F238E27FC236}">
                <a16:creationId xmlns:a16="http://schemas.microsoft.com/office/drawing/2014/main" id="{1377E564-9BC6-D545-8427-39DCD2B3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30" y="3924300"/>
            <a:ext cx="5955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privacy-meets-inference problem:  show that     and </a:t>
            </a:r>
          </a:p>
        </p:txBody>
      </p:sp>
      <p:sp>
        <p:nvSpPr>
          <p:cNvPr id="15375" name="TextBox 5">
            <a:extLst>
              <a:ext uri="{FF2B5EF4-FFF2-40B4-BE49-F238E27FC236}">
                <a16:creationId xmlns:a16="http://schemas.microsoft.com/office/drawing/2014/main" id="{62562E06-B6E3-074C-9A32-1E8ABEF80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431" y="4238626"/>
            <a:ext cx="4429482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are close under constraints on     and on 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5376" name="Picture 19" descr="latex-image-1.pdf">
            <a:extLst>
              <a:ext uri="{FF2B5EF4-FFF2-40B4-BE49-F238E27FC236}">
                <a16:creationId xmlns:a16="http://schemas.microsoft.com/office/drawing/2014/main" id="{5F03D6FE-7687-1B4F-8FFF-93FC0FA46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265" y="4320779"/>
            <a:ext cx="171450" cy="21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20" descr="latex-image-1.pdf">
            <a:extLst>
              <a:ext uri="{FF2B5EF4-FFF2-40B4-BE49-F238E27FC236}">
                <a16:creationId xmlns:a16="http://schemas.microsoft.com/office/drawing/2014/main" id="{555DFEF4-54F7-F048-885C-28DB7BE7F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96" y="4010025"/>
            <a:ext cx="11668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8" name="Right Arrow 21">
            <a:extLst>
              <a:ext uri="{FF2B5EF4-FFF2-40B4-BE49-F238E27FC236}">
                <a16:creationId xmlns:a16="http://schemas.microsoft.com/office/drawing/2014/main" id="{C2B3A999-2967-B042-A2FB-030B5577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2400300"/>
            <a:ext cx="533400" cy="1143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5379" name="TextBox 22">
            <a:extLst>
              <a:ext uri="{FF2B5EF4-FFF2-40B4-BE49-F238E27FC236}">
                <a16:creationId xmlns:a16="http://schemas.microsoft.com/office/drawing/2014/main" id="{1B8E4746-5925-224D-9ABF-53473901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266" y="1362075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query</a:t>
            </a:r>
          </a:p>
        </p:txBody>
      </p:sp>
      <p:sp>
        <p:nvSpPr>
          <p:cNvPr id="15380" name="Down Arrow 23">
            <a:extLst>
              <a:ext uri="{FF2B5EF4-FFF2-40B4-BE49-F238E27FC236}">
                <a16:creationId xmlns:a16="http://schemas.microsoft.com/office/drawing/2014/main" id="{0B00CBD9-D436-1443-8BDC-8730FCE7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00225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sp>
        <p:nvSpPr>
          <p:cNvPr id="15381" name="Down Arrow 24">
            <a:extLst>
              <a:ext uri="{FF2B5EF4-FFF2-40B4-BE49-F238E27FC236}">
                <a16:creationId xmlns:a16="http://schemas.microsoft.com/office/drawing/2014/main" id="{09B9BBED-6FDA-C44D-BC7C-68E3C51B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04775" cy="447675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050"/>
          </a:p>
        </p:txBody>
      </p:sp>
      <p:pic>
        <p:nvPicPr>
          <p:cNvPr id="15382" name="Picture 25" descr="latex-image-1.pdf">
            <a:extLst>
              <a:ext uri="{FF2B5EF4-FFF2-40B4-BE49-F238E27FC236}">
                <a16:creationId xmlns:a16="http://schemas.microsoft.com/office/drawing/2014/main" id="{C22A1269-A48B-714C-AF6C-56517647F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2" y="2120504"/>
            <a:ext cx="185738" cy="21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26" descr="latex-image-1.pdf">
            <a:extLst>
              <a:ext uri="{FF2B5EF4-FFF2-40B4-BE49-F238E27FC236}">
                <a16:creationId xmlns:a16="http://schemas.microsoft.com/office/drawing/2014/main" id="{2099B3C0-AD44-204C-BAAA-8BC849B43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3276600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27" descr="latex-image-1.pdf">
            <a:extLst>
              <a:ext uri="{FF2B5EF4-FFF2-40B4-BE49-F238E27FC236}">
                <a16:creationId xmlns:a16="http://schemas.microsoft.com/office/drawing/2014/main" id="{23F69D19-D4BE-1545-B4C9-122C5A6218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19338"/>
            <a:ext cx="2476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28" descr="latex-image-1.pdf">
            <a:extLst>
              <a:ext uri="{FF2B5EF4-FFF2-40B4-BE49-F238E27FC236}">
                <a16:creationId xmlns:a16="http://schemas.microsoft.com/office/drawing/2014/main" id="{308EC8A9-411A-B748-AC15-DC1DD8A298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03" y="4314825"/>
            <a:ext cx="1666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Picture 29" descr="latex-image-1.pdf">
            <a:extLst>
              <a:ext uri="{FF2B5EF4-FFF2-40B4-BE49-F238E27FC236}">
                <a16:creationId xmlns:a16="http://schemas.microsoft.com/office/drawing/2014/main" id="{12106C9B-2CFA-4640-97F4-1074B9DB3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84" y="3924300"/>
            <a:ext cx="12739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7062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Bayesian Hypothesis Testing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41336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Has risen, fallen and risen again many times over history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basic idea is to specify, via a probability distribution, what data one expects to see under the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null hypothesis and similarly for the alternative hypothesis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One places a </a:t>
            </a:r>
            <a:r>
              <a:rPr lang="en-US" altLang="en-US" sz="1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prior probability </a:t>
            </a:r>
            <a:r>
              <a:rPr lang="en-US" altLang="en-US" sz="1800" dirty="0">
                <a:ea typeface="ＭＳ Ｐゴシック" panose="020B0600070205080204" pitchFamily="34" charset="-128"/>
              </a:rPr>
              <a:t>on the null and the alternative 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One now has all the ingredients to compute a conditional probability of the hypothesis given the data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Comparisons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575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Bayesian perspective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conditional perspective--inferences should be made conditional on the actual observed data, not on possible data one could have observed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natural in the setting of a long-term project with a domain expert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optimist---let’s make the best use possible of our sophisticated inferential tool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Frequentist perspective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unconditional perspective---inferential procedures should give good answers in repeated use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natural in the setting of writing software that will be used by many people for many problems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pessimist--let’s protect ourselves against bad decisions given that our inferential procedure is a simplification of reality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2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Comparisons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57520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Bayesian perspective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conditional perspective--inferences should be made conditional on the actual observed data, not on possible data one could have observed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natural in the setting of a long-term project with a domain expert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optimist---let’s make the best use possible of our sophisticated inferential tool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Frequentist perspective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unconditional perspective---inferential procedures should give good answers in repeated use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natural in the setting of writing software that will be used by many people for many problems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pessimist--let’s protect ourselves against bad decisions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Q: Are “bias” and “variance” frequentist or Bayesian?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Small Thought Experiment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885" y="1230923"/>
            <a:ext cx="7566052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Suppose that you want to estimate the average height of the population in a city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You take a random sample of 100 people, measure their height      and adopt the model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An unbiased estimator of     is given by    , the sample mean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ＭＳ Ｐゴシック" panose="020B0600070205080204" pitchFamily="34" charset="-128"/>
              </a:rPr>
              <a:t>i.e., the sample mean is a good frequentist estimator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58CB6-1F3D-6D45-A7C6-8C5085D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5" y="1961802"/>
            <a:ext cx="1388984" cy="2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ECFD7-6100-D740-9E97-2180BB4A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80" y="2289871"/>
            <a:ext cx="150614" cy="18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B8702-B3FE-C044-9319-4C727C69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73" y="2226270"/>
            <a:ext cx="199616" cy="206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33C38-3841-C748-8416-7D33074FE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028" y="1781892"/>
            <a:ext cx="234491" cy="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FC23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IS2018-Speaker-Template" id="{582CA8B9-06B3-5340-BEB0-23EA48B3DC9B}" vid="{6E505970-0966-B24A-A2A4-92D2258EB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19566</TotalTime>
  <Words>2630</Words>
  <Application>Microsoft Macintosh PowerPoint</Application>
  <PresentationFormat>On-screen Show (16:9)</PresentationFormat>
  <Paragraphs>622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ＭＳ Ｐゴシック</vt:lpstr>
      <vt:lpstr>Arial</vt:lpstr>
      <vt:lpstr>Calibri</vt:lpstr>
      <vt:lpstr>Gill Sans Light</vt:lpstr>
      <vt:lpstr>Verdana</vt:lpstr>
      <vt:lpstr>Office Theme</vt:lpstr>
      <vt:lpstr>PowerPoint Presentation</vt:lpstr>
      <vt:lpstr>Two Kinds of Statistical Inference</vt:lpstr>
      <vt:lpstr>Frequentism</vt:lpstr>
      <vt:lpstr>Bayesianism</vt:lpstr>
      <vt:lpstr>Frequentist Hypothesis Testing</vt:lpstr>
      <vt:lpstr>Bayesian Hypothesis Testing</vt:lpstr>
      <vt:lpstr>Comparisons</vt:lpstr>
      <vt:lpstr>Comparisons</vt:lpstr>
      <vt:lpstr>A Small Thought Experiment</vt:lpstr>
      <vt:lpstr>A Small Thought Experiment</vt:lpstr>
      <vt:lpstr>A Small Thought Experiment</vt:lpstr>
      <vt:lpstr>A Small Thought Experiment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Decision-Theoretic Framework</vt:lpstr>
      <vt:lpstr>Risk Functions</vt:lpstr>
      <vt:lpstr>Risk Functions</vt:lpstr>
      <vt:lpstr>Example:  Frequentist Risk Under L2 Loss</vt:lpstr>
      <vt:lpstr>Example:  Frequentist Risk Under L2 Loss</vt:lpstr>
      <vt:lpstr>Example:  Frequentist Risk Under L2 Loss</vt:lpstr>
      <vt:lpstr>Example:  Frequentist Risk Under L2 Loss</vt:lpstr>
      <vt:lpstr>Example:  Frequentist Risk Under L2 Loss</vt:lpstr>
      <vt:lpstr>Example:  Frequentist Risk Under L2 Loss</vt:lpstr>
      <vt:lpstr>Example:  Frequentist Risk Under L2 Loss</vt:lpstr>
      <vt:lpstr>The Cross-Product Vanishes</vt:lpstr>
      <vt:lpstr>The Cross-Product Vanishes</vt:lpstr>
      <vt:lpstr>The Cross-Product Vanishes</vt:lpstr>
      <vt:lpstr>The Cross-Product Vanishes</vt:lpstr>
      <vt:lpstr>Example:  Frequentist Risk Under L2 Loss</vt:lpstr>
      <vt:lpstr>Example:  Frequentist Risk Under L2 Loss</vt:lpstr>
      <vt:lpstr>Example:  Frequentist Risk Under L2 Loss</vt:lpstr>
      <vt:lpstr>Consequences of this Decomposition</vt:lpstr>
      <vt:lpstr>Privacy and Data Analysis</vt:lpstr>
      <vt:lpstr>Privacy</vt:lpstr>
      <vt:lpstr>Privacy</vt:lpstr>
      <vt:lpstr>Privacy</vt:lpstr>
      <vt:lpstr>Privacy</vt:lpstr>
      <vt:lpstr>Privacy</vt:lpstr>
      <vt:lpstr>Privacy</vt:lpstr>
      <vt:lpstr>Inference</vt:lpstr>
      <vt:lpstr>Inference</vt:lpstr>
      <vt:lpstr>Inference</vt:lpstr>
      <vt:lpstr>Inference</vt:lpstr>
      <vt:lpstr>Privacy and Inference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Jordan</cp:lastModifiedBy>
  <cp:revision>458</cp:revision>
  <dcterms:created xsi:type="dcterms:W3CDTF">2018-05-31T19:54:03Z</dcterms:created>
  <dcterms:modified xsi:type="dcterms:W3CDTF">2020-09-10T20:56:45Z</dcterms:modified>
</cp:coreProperties>
</file>