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1821" r:id="rId2"/>
    <p:sldId id="1975" r:id="rId3"/>
    <p:sldId id="2023" r:id="rId4"/>
    <p:sldId id="1954" r:id="rId5"/>
    <p:sldId id="2025" r:id="rId6"/>
    <p:sldId id="2040" r:id="rId7"/>
    <p:sldId id="2024" r:id="rId8"/>
    <p:sldId id="2026" r:id="rId9"/>
    <p:sldId id="2027" r:id="rId10"/>
    <p:sldId id="2041" r:id="rId11"/>
    <p:sldId id="2028" r:id="rId12"/>
    <p:sldId id="2029" r:id="rId13"/>
    <p:sldId id="2030" r:id="rId14"/>
    <p:sldId id="2031" r:id="rId15"/>
    <p:sldId id="1972" r:id="rId16"/>
    <p:sldId id="1974" r:id="rId17"/>
    <p:sldId id="2019" r:id="rId18"/>
    <p:sldId id="1978" r:id="rId19"/>
    <p:sldId id="1979" r:id="rId20"/>
    <p:sldId id="1982" r:id="rId21"/>
    <p:sldId id="1983" r:id="rId22"/>
    <p:sldId id="1984" r:id="rId23"/>
    <p:sldId id="1985" r:id="rId24"/>
    <p:sldId id="1987" r:id="rId25"/>
    <p:sldId id="1989" r:id="rId26"/>
    <p:sldId id="1990" r:id="rId27"/>
    <p:sldId id="1994" r:id="rId28"/>
    <p:sldId id="1995" r:id="rId29"/>
    <p:sldId id="2016" r:id="rId30"/>
    <p:sldId id="2043" r:id="rId31"/>
    <p:sldId id="2042" r:id="rId32"/>
    <p:sldId id="2044" r:id="rId33"/>
    <p:sldId id="2045" r:id="rId34"/>
    <p:sldId id="2046" r:id="rId35"/>
    <p:sldId id="2047" r:id="rId36"/>
    <p:sldId id="2048" r:id="rId37"/>
    <p:sldId id="2049" r:id="rId38"/>
    <p:sldId id="2050" r:id="rId39"/>
    <p:sldId id="2051" r:id="rId40"/>
    <p:sldId id="2052" r:id="rId41"/>
    <p:sldId id="2054" r:id="rId42"/>
    <p:sldId id="2056" r:id="rId43"/>
    <p:sldId id="2055" r:id="rId44"/>
    <p:sldId id="2053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76895"/>
  </p:normalViewPr>
  <p:slideViewPr>
    <p:cSldViewPr snapToGrid="0" snapToObjects="1">
      <p:cViewPr varScale="1">
        <p:scale>
          <a:sx n="117" d="100"/>
          <a:sy n="117" d="100"/>
        </p:scale>
        <p:origin x="1080" y="176"/>
      </p:cViewPr>
      <p:guideLst>
        <p:guide orient="horz" pos="1620"/>
        <p:guide pos="2880"/>
      </p:guideLst>
    </p:cSldViewPr>
  </p:slideViewPr>
  <p:notesTextViewPr>
    <p:cViewPr>
      <p:scale>
        <a:sx n="30" d="100"/>
        <a:sy n="3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arms are actions (what products to buy, or which restaurant to go to)</a:t>
            </a:r>
          </a:p>
          <a:p>
            <a:r>
              <a:t>emphasize stochastic rewards </a:t>
            </a:r>
          </a:p>
        </p:txBody>
      </p:sp>
    </p:spTree>
    <p:extLst>
      <p:ext uri="{BB962C8B-B14F-4D97-AF65-F5344CB8AC3E}">
        <p14:creationId xmlns:p14="http://schemas.microsoft.com/office/powerpoint/2010/main" val="189967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BC-187D-0948-AEF1-D848289E5D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horia</a:t>
            </a:r>
          </a:p>
        </p:txBody>
      </p:sp>
    </p:spTree>
    <p:extLst>
      <p:ext uri="{BB962C8B-B14F-4D97-AF65-F5344CB8AC3E}">
        <p14:creationId xmlns:p14="http://schemas.microsoft.com/office/powerpoint/2010/main" val="53765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0" name="Shape 4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assuming perfect info about utilities, then each agent can expect to match to their stable match at every step (assuming unique stable matching). the summation is the actual expected reward</a:t>
            </a:r>
          </a:p>
        </p:txBody>
      </p:sp>
    </p:spTree>
    <p:extLst>
      <p:ext uri="{BB962C8B-B14F-4D97-AF65-F5344CB8AC3E}">
        <p14:creationId xmlns:p14="http://schemas.microsoft.com/office/powerpoint/2010/main" val="57184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8" name="Shape 4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define m and mu first</a:t>
            </a:r>
          </a:p>
          <a:p>
            <a:endParaRPr/>
          </a:p>
          <a:p>
            <a:r>
              <a:t>assuming perfect info about utilities, then each agent can expect to match to their stable match at every step (assuming unique stable matching). the summation is the actual expected reward</a:t>
            </a:r>
          </a:p>
        </p:txBody>
      </p:sp>
    </p:spTree>
    <p:extLst>
      <p:ext uri="{BB962C8B-B14F-4D97-AF65-F5344CB8AC3E}">
        <p14:creationId xmlns:p14="http://schemas.microsoft.com/office/powerpoint/2010/main" val="11772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88642" y="4752304"/>
            <a:ext cx="677888" cy="3911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164194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/>
              </a:gs>
              <a:gs pos="44000">
                <a:srgbClr val="133A51"/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66530" y="1149041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Your Presentation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1377784"/>
            <a:ext cx="1164194" cy="376571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66530" y="3034423"/>
            <a:ext cx="7086600" cy="1054538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13" descr="Haas_campanele_night.jpg                                       00182CE1bob400                         ABA78158:">
            <a:extLst>
              <a:ext uri="{FF2B5EF4-FFF2-40B4-BE49-F238E27FC236}">
                <a16:creationId xmlns:a16="http://schemas.microsoft.com/office/drawing/2014/main" id="{F366C795-D743-9342-8D00-60769C14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20755" b="26414"/>
          <a:stretch>
            <a:fillRect/>
          </a:stretch>
        </p:blipFill>
        <p:spPr bwMode="auto">
          <a:xfrm>
            <a:off x="0" y="0"/>
            <a:ext cx="1180957" cy="137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622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23268"/>
            <a:ext cx="9144000" cy="433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tif"/><Relationship Id="rId10" Type="http://schemas.openxmlformats.org/officeDocument/2006/relationships/image" Target="../media/image25.png"/><Relationship Id="rId4" Type="http://schemas.openxmlformats.org/officeDocument/2006/relationships/image" Target="../media/image19.tif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0.t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6036" y="3293687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Michael Jordan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University of California, Berkeley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1EC8C-FDE5-3A40-9CF5-92B887F04F06}"/>
              </a:ext>
            </a:extLst>
          </p:cNvPr>
          <p:cNvSpPr txBox="1"/>
          <p:nvPr/>
        </p:nvSpPr>
        <p:spPr>
          <a:xfrm>
            <a:off x="1476036" y="1092425"/>
            <a:ext cx="630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102: A Sampler of Game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802D7-6C42-E146-ABAB-15ACF64DB188}"/>
              </a:ext>
            </a:extLst>
          </p:cNvPr>
          <p:cNvSpPr txBox="1"/>
          <p:nvPr/>
        </p:nvSpPr>
        <p:spPr>
          <a:xfrm>
            <a:off x="1476036" y="278366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1591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3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5688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4C858-17B4-A642-B927-EBD64B1DCDCD}"/>
              </a:ext>
            </a:extLst>
          </p:cNvPr>
          <p:cNvCxnSpPr>
            <a:cxnSpLocks/>
          </p:cNvCxnSpPr>
          <p:nvPr/>
        </p:nvCxnSpPr>
        <p:spPr>
          <a:xfrm flipV="1">
            <a:off x="3578883" y="2668739"/>
            <a:ext cx="1874067" cy="64993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5688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4C858-17B4-A642-B927-EBD64B1DCDCD}"/>
              </a:ext>
            </a:extLst>
          </p:cNvPr>
          <p:cNvCxnSpPr>
            <a:cxnSpLocks/>
          </p:cNvCxnSpPr>
          <p:nvPr/>
        </p:nvCxnSpPr>
        <p:spPr>
          <a:xfrm flipV="1">
            <a:off x="3578883" y="2668739"/>
            <a:ext cx="1874067" cy="64993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D7A4F-D3E0-0841-BEF6-5AE181963BD4}"/>
              </a:ext>
            </a:extLst>
          </p:cNvPr>
          <p:cNvSpPr txBox="1"/>
          <p:nvPr/>
        </p:nvSpPr>
        <p:spPr>
          <a:xfrm>
            <a:off x="3947283" y="393709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rejects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B658DC-8395-A249-8E31-B7EDC80CD3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75346" y="3977150"/>
            <a:ext cx="317853" cy="3277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4307386-CECE-6345-B11F-A1125F7A9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232" y="3996989"/>
            <a:ext cx="269236" cy="3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5688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4C858-17B4-A642-B927-EBD64B1DCDCD}"/>
              </a:ext>
            </a:extLst>
          </p:cNvPr>
          <p:cNvCxnSpPr>
            <a:cxnSpLocks/>
          </p:cNvCxnSpPr>
          <p:nvPr/>
        </p:nvCxnSpPr>
        <p:spPr>
          <a:xfrm flipV="1">
            <a:off x="3578883" y="2668739"/>
            <a:ext cx="1874067" cy="64993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5688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4C858-17B4-A642-B927-EBD64B1DCDCD}"/>
              </a:ext>
            </a:extLst>
          </p:cNvPr>
          <p:cNvCxnSpPr>
            <a:cxnSpLocks/>
          </p:cNvCxnSpPr>
          <p:nvPr/>
        </p:nvCxnSpPr>
        <p:spPr>
          <a:xfrm flipV="1">
            <a:off x="3578883" y="2668739"/>
            <a:ext cx="1874067" cy="64993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427074-9073-7A4B-8D77-1E48A2275F98}"/>
              </a:ext>
            </a:extLst>
          </p:cNvPr>
          <p:cNvCxnSpPr>
            <a:cxnSpLocks/>
          </p:cNvCxnSpPr>
          <p:nvPr/>
        </p:nvCxnSpPr>
        <p:spPr>
          <a:xfrm flipH="1" flipV="1">
            <a:off x="3587504" y="2690087"/>
            <a:ext cx="1874067" cy="64993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9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796" y="-20640"/>
            <a:ext cx="7299672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GS Algorithm Finds Stable Matches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9DCD674-2157-A044-81DC-D41DBF2CD0F3}"/>
              </a:ext>
            </a:extLst>
          </p:cNvPr>
          <p:cNvSpPr txBox="1">
            <a:spLocks noChangeArrowheads="1"/>
          </p:cNvSpPr>
          <p:nvPr/>
        </p:nvSpPr>
        <p:spPr>
          <a:xfrm>
            <a:off x="829796" y="869503"/>
            <a:ext cx="7484408" cy="63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Claim:</a:t>
            </a:r>
            <a:r>
              <a:rPr lang="en-US" altLang="en-US" sz="1800" dirty="0">
                <a:ea typeface="ＭＳ Ｐゴシック" panose="020B0600070205080204" pitchFamily="34" charset="-128"/>
              </a:rPr>
              <a:t> the GS algorithm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always</a:t>
            </a:r>
            <a:r>
              <a:rPr lang="en-US" altLang="en-US" sz="1800" dirty="0">
                <a:ea typeface="ＭＳ Ｐゴシック" panose="020B0600070205080204" pitchFamily="34" charset="-128"/>
              </a:rPr>
              <a:t> outputs a stable matching,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regardless of the problem instance. 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FAB8E0F-AD8C-AD47-8D9A-B1935AE32C93}"/>
              </a:ext>
            </a:extLst>
          </p:cNvPr>
          <p:cNvSpPr txBox="1">
            <a:spLocks noChangeArrowheads="1"/>
          </p:cNvSpPr>
          <p:nvPr/>
        </p:nvSpPr>
        <p:spPr>
          <a:xfrm>
            <a:off x="829796" y="1542390"/>
            <a:ext cx="7670824" cy="3245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Proof: 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there can be at most (number of bands) x (number of drummers) proposals, so the algorithm will terminate.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    We must show that there are no unstable pairs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(b, d)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in the output matching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    Let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(b, d) 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be a pair not in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Case 1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. If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never proposed to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prefers its match in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over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d,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because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proposed in order of its preferences.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Case 2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. If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proposed to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prefers its match in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over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because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always improves their match when they switch. 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     So there cannot be any unstable pairs produced by </a:t>
            </a:r>
            <a:r>
              <a:rPr lang="en-US" altLang="en-US" sz="1800" b="1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olidFill>
                <a:schemeClr val="tx2">
                  <a:lumMod val="50000"/>
                </a:schemeClr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olidFill>
                <a:schemeClr val="tx2">
                  <a:lumMod val="50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8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796" y="105219"/>
            <a:ext cx="7299672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Optimality and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Pessimality</a:t>
            </a:r>
            <a:r>
              <a:rPr lang="en-US" altLang="en-US" sz="2700" dirty="0">
                <a:ea typeface="ＭＳ Ｐゴシック" panose="020B0600070205080204" pitchFamily="34" charset="-128"/>
              </a:rPr>
              <a:t> of the GS Match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9DCD674-2157-A044-81DC-D41DBF2CD0F3}"/>
              </a:ext>
            </a:extLst>
          </p:cNvPr>
          <p:cNvSpPr txBox="1">
            <a:spLocks noChangeArrowheads="1"/>
          </p:cNvSpPr>
          <p:nvPr/>
        </p:nvSpPr>
        <p:spPr>
          <a:xfrm>
            <a:off x="829796" y="962470"/>
            <a:ext cx="7484408" cy="461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 problem instance can admit multiple stable matches.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399061-77AC-0B4E-BDE0-768CBB5597AD}"/>
              </a:ext>
            </a:extLst>
          </p:cNvPr>
          <p:cNvSpPr txBox="1">
            <a:spLocks noChangeArrowheads="1"/>
          </p:cNvSpPr>
          <p:nvPr/>
        </p:nvSpPr>
        <p:spPr>
          <a:xfrm>
            <a:off x="829796" y="1507041"/>
            <a:ext cx="7484408" cy="63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Definition</a:t>
            </a:r>
            <a:r>
              <a:rPr lang="en-US" altLang="en-US" sz="1800" dirty="0">
                <a:ea typeface="ＭＳ Ｐゴシック" panose="020B0600070205080204" pitchFamily="34" charset="-128"/>
              </a:rPr>
              <a:t>: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d </a:t>
            </a:r>
            <a:r>
              <a:rPr lang="en-US" altLang="en-US" sz="1800" dirty="0">
                <a:ea typeface="ＭＳ Ｐゴシック" panose="020B0600070205080204" pitchFamily="34" charset="-128"/>
              </a:rPr>
              <a:t>are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attainable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for each other if there exists a stable matching in which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 are matched.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1AAD7-D40E-DF41-8AD3-3250F0A39876}"/>
              </a:ext>
            </a:extLst>
          </p:cNvPr>
          <p:cNvSpPr txBox="1">
            <a:spLocks noChangeArrowheads="1"/>
          </p:cNvSpPr>
          <p:nvPr/>
        </p:nvSpPr>
        <p:spPr>
          <a:xfrm>
            <a:off x="829796" y="2321044"/>
            <a:ext cx="7484408" cy="136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1800" dirty="0">
                <a:ea typeface="ＭＳ Ｐゴシック" panose="020B0600070205080204" pitchFamily="34" charset="-128"/>
              </a:rPr>
              <a:t>: the matching produced by GS matches each member of the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proposing side (bands) </a:t>
            </a:r>
            <a:r>
              <a:rPr lang="en-US" altLang="en-US" sz="1800" dirty="0">
                <a:ea typeface="ＭＳ Ｐゴシック" panose="020B0600070205080204" pitchFamily="34" charset="-128"/>
              </a:rPr>
              <a:t>with their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best attainable partner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and matches each member of the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passive side (drummers) </a:t>
            </a:r>
            <a:r>
              <a:rPr lang="en-US" altLang="en-US" sz="1800" dirty="0">
                <a:ea typeface="ＭＳ Ｐゴシック" panose="020B0600070205080204" pitchFamily="34" charset="-128"/>
              </a:rPr>
              <a:t>with their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worst attainable partner</a:t>
            </a:r>
            <a:r>
              <a:rPr lang="en-US" altLang="en-US" sz="1800" dirty="0">
                <a:ea typeface="ＭＳ Ｐゴシック" panose="020B060007020508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88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187480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Learning in Matching Markets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315" y="1044730"/>
            <a:ext cx="7273370" cy="3241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What if we don’t know the preferences a priori?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We could consider using a bandit algorithm such as UCB to learn the preferences from experience</a:t>
            </a:r>
          </a:p>
          <a:p>
            <a:pPr>
              <a:lnSpc>
                <a:spcPct val="15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So now we will have multiple bandit-based learners interacting with each other in a market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3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unknown.png" descr="unkn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7" y="1650965"/>
            <a:ext cx="853918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04" y="2750899"/>
            <a:ext cx="941705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872" y="3794840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1."/>
          <p:cNvSpPr txBox="1"/>
          <p:nvPr/>
        </p:nvSpPr>
        <p:spPr>
          <a:xfrm>
            <a:off x="4271586" y="2312963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0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582" dirty="0"/>
              <a:t>1</a:t>
            </a:r>
          </a:p>
        </p:txBody>
      </p:sp>
      <p:sp>
        <p:nvSpPr>
          <p:cNvPr id="204" name="2."/>
          <p:cNvSpPr txBox="1"/>
          <p:nvPr/>
        </p:nvSpPr>
        <p:spPr>
          <a:xfrm>
            <a:off x="4273712" y="3414829"/>
            <a:ext cx="213748" cy="33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0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582" dirty="0"/>
              <a:t>2</a:t>
            </a:r>
          </a:p>
        </p:txBody>
      </p:sp>
      <p:sp>
        <p:nvSpPr>
          <p:cNvPr id="205" name="3."/>
          <p:cNvSpPr txBox="1"/>
          <p:nvPr/>
        </p:nvSpPr>
        <p:spPr>
          <a:xfrm>
            <a:off x="4271586" y="4351070"/>
            <a:ext cx="215874" cy="33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0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582" dirty="0"/>
              <a:t>3</a:t>
            </a:r>
          </a:p>
        </p:txBody>
      </p:sp>
      <p:sp>
        <p:nvSpPr>
          <p:cNvPr id="206" name="Line"/>
          <p:cNvSpPr/>
          <p:nvPr/>
        </p:nvSpPr>
        <p:spPr>
          <a:xfrm>
            <a:off x="2413540" y="2373490"/>
            <a:ext cx="18313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209" name="Group"/>
          <p:cNvGrpSpPr/>
          <p:nvPr/>
        </p:nvGrpSpPr>
        <p:grpSpPr>
          <a:xfrm>
            <a:off x="2381759" y="1957745"/>
            <a:ext cx="1776324" cy="267696"/>
            <a:chOff x="0" y="0"/>
            <a:chExt cx="3368435" cy="507630"/>
          </a:xfrm>
        </p:grpSpPr>
        <p:sp>
          <p:nvSpPr>
            <p:cNvPr id="207" name="Line"/>
            <p:cNvSpPr/>
            <p:nvPr/>
          </p:nvSpPr>
          <p:spPr>
            <a:xfrm flipH="1" flipV="1">
              <a:off x="0" y="507630"/>
              <a:ext cx="33684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2743" y="0"/>
              <a:ext cx="285867" cy="299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Line"/>
          <p:cNvSpPr/>
          <p:nvPr/>
        </p:nvSpPr>
        <p:spPr>
          <a:xfrm>
            <a:off x="2112840" y="2553258"/>
            <a:ext cx="2099455" cy="18541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213" name="Group"/>
          <p:cNvGrpSpPr/>
          <p:nvPr/>
        </p:nvGrpSpPr>
        <p:grpSpPr>
          <a:xfrm>
            <a:off x="2233085" y="2443964"/>
            <a:ext cx="2069180" cy="1870187"/>
            <a:chOff x="0" y="0"/>
            <a:chExt cx="3923778" cy="3546428"/>
          </a:xfrm>
        </p:grpSpPr>
        <p:sp>
          <p:nvSpPr>
            <p:cNvPr id="211" name="Line"/>
            <p:cNvSpPr/>
            <p:nvPr/>
          </p:nvSpPr>
          <p:spPr>
            <a:xfrm flipH="1" flipV="1">
              <a:off x="0" y="0"/>
              <a:ext cx="3923779" cy="35464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4722" y="1317883"/>
              <a:ext cx="314060" cy="3140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Pedestrian Crossing"/>
          <p:cNvSpPr/>
          <p:nvPr/>
        </p:nvSpPr>
        <p:spPr>
          <a:xfrm>
            <a:off x="1444277" y="1732456"/>
            <a:ext cx="659283" cy="10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1" y="0"/>
                </a:moveTo>
                <a:cubicBezTo>
                  <a:pt x="13864" y="0"/>
                  <a:pt x="14557" y="162"/>
                  <a:pt x="15086" y="483"/>
                </a:cubicBezTo>
                <a:cubicBezTo>
                  <a:pt x="16144" y="1127"/>
                  <a:pt x="16144" y="2169"/>
                  <a:pt x="15086" y="2812"/>
                </a:cubicBezTo>
                <a:cubicBezTo>
                  <a:pt x="14028" y="3455"/>
                  <a:pt x="12312" y="3455"/>
                  <a:pt x="11253" y="2812"/>
                </a:cubicBezTo>
                <a:cubicBezTo>
                  <a:pt x="10195" y="2169"/>
                  <a:pt x="10195" y="1127"/>
                  <a:pt x="11253" y="483"/>
                </a:cubicBezTo>
                <a:cubicBezTo>
                  <a:pt x="11783" y="162"/>
                  <a:pt x="12478" y="0"/>
                  <a:pt x="13171" y="0"/>
                </a:cubicBezTo>
                <a:close/>
                <a:moveTo>
                  <a:pt x="10428" y="3610"/>
                </a:moveTo>
                <a:cubicBezTo>
                  <a:pt x="12149" y="3587"/>
                  <a:pt x="13803" y="4202"/>
                  <a:pt x="14487" y="5239"/>
                </a:cubicBezTo>
                <a:lnTo>
                  <a:pt x="16665" y="8540"/>
                </a:lnTo>
                <a:lnTo>
                  <a:pt x="21600" y="9903"/>
                </a:lnTo>
                <a:lnTo>
                  <a:pt x="20727" y="11494"/>
                </a:lnTo>
                <a:lnTo>
                  <a:pt x="14296" y="9903"/>
                </a:lnTo>
                <a:lnTo>
                  <a:pt x="13171" y="8548"/>
                </a:lnTo>
                <a:lnTo>
                  <a:pt x="11959" y="11358"/>
                </a:lnTo>
                <a:lnTo>
                  <a:pt x="15091" y="14359"/>
                </a:lnTo>
                <a:lnTo>
                  <a:pt x="18288" y="21055"/>
                </a:lnTo>
                <a:lnTo>
                  <a:pt x="15128" y="21600"/>
                </a:lnTo>
                <a:lnTo>
                  <a:pt x="11813" y="16330"/>
                </a:lnTo>
                <a:lnTo>
                  <a:pt x="10081" y="15338"/>
                </a:lnTo>
                <a:lnTo>
                  <a:pt x="4636" y="21573"/>
                </a:lnTo>
                <a:lnTo>
                  <a:pt x="1724" y="20575"/>
                </a:lnTo>
                <a:lnTo>
                  <a:pt x="5588" y="15479"/>
                </a:lnTo>
                <a:lnTo>
                  <a:pt x="4445" y="10373"/>
                </a:lnTo>
                <a:lnTo>
                  <a:pt x="6523" y="6969"/>
                </a:lnTo>
                <a:lnTo>
                  <a:pt x="4042" y="7529"/>
                </a:lnTo>
                <a:lnTo>
                  <a:pt x="2752" y="11134"/>
                </a:lnTo>
                <a:lnTo>
                  <a:pt x="0" y="11134"/>
                </a:lnTo>
                <a:lnTo>
                  <a:pt x="1467" y="5917"/>
                </a:lnTo>
                <a:lnTo>
                  <a:pt x="8717" y="3855"/>
                </a:lnTo>
                <a:cubicBezTo>
                  <a:pt x="9272" y="3697"/>
                  <a:pt x="9854" y="3618"/>
                  <a:pt x="10428" y="361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15" name="Multi-armed bandits provide a natural framework to understand exploration / exploitation trade-offs."/>
          <p:cNvSpPr txBox="1"/>
          <p:nvPr/>
        </p:nvSpPr>
        <p:spPr>
          <a:xfrm>
            <a:off x="955964" y="870220"/>
            <a:ext cx="7079671" cy="573346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1687" dirty="0"/>
              <a:t>Recall that m</a:t>
            </a:r>
            <a:r>
              <a:rPr sz="1687" dirty="0"/>
              <a:t>ulti-armed bandits provide a natural framework to understand exploration / exploitation trade-offs. </a:t>
            </a:r>
          </a:p>
        </p:txBody>
      </p:sp>
      <p:sp>
        <p:nvSpPr>
          <p:cNvPr id="216" name="Exploration vs Exploitation"/>
          <p:cNvSpPr txBox="1">
            <a:spLocks noGrp="1"/>
          </p:cNvSpPr>
          <p:nvPr>
            <p:ph type="title" idx="4294967295"/>
          </p:nvPr>
        </p:nvSpPr>
        <p:spPr>
          <a:xfrm>
            <a:off x="762562" y="-201283"/>
            <a:ext cx="8132988" cy="878957"/>
          </a:xfrm>
          <a:prstGeom prst="rect">
            <a:avLst/>
          </a:prstGeom>
        </p:spPr>
        <p:txBody>
          <a:bodyPr anchor="b">
            <a:noAutofit/>
          </a:bodyPr>
          <a:lstStyle>
            <a:lvl1pPr marL="254000" algn="l" defTabSz="457200">
              <a:lnSpc>
                <a:spcPts val="8600"/>
              </a:lnSpc>
              <a:spcBef>
                <a:spcPts val="900"/>
              </a:spcBef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Review of UCB in the Single-Agent Case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9" name="Group"/>
          <p:cNvGrpSpPr/>
          <p:nvPr/>
        </p:nvGrpSpPr>
        <p:grpSpPr>
          <a:xfrm>
            <a:off x="5359833" y="1696480"/>
            <a:ext cx="2457956" cy="2975543"/>
            <a:chOff x="0" y="-1"/>
            <a:chExt cx="4661011" cy="5642510"/>
          </a:xfrm>
        </p:grpSpPr>
        <p:sp>
          <p:nvSpPr>
            <p:cNvPr id="217" name="Line"/>
            <p:cNvSpPr/>
            <p:nvPr/>
          </p:nvSpPr>
          <p:spPr>
            <a:xfrm>
              <a:off x="172777" y="1167540"/>
              <a:ext cx="377347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18" name="Line"/>
            <p:cNvSpPr/>
            <p:nvPr/>
          </p:nvSpPr>
          <p:spPr>
            <a:xfrm>
              <a:off x="-1" y="-2"/>
              <a:ext cx="3156689" cy="99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19" name="Line"/>
            <p:cNvSpPr/>
            <p:nvPr/>
          </p:nvSpPr>
          <p:spPr>
            <a:xfrm flipV="1">
              <a:off x="1519537" y="11375"/>
              <a:ext cx="1" cy="1556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pic>
          <p:nvPicPr>
            <p:cNvPr id="220" name="mu_1.pdf" descr="mu_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5981" y="1316092"/>
              <a:ext cx="4191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Line"/>
            <p:cNvSpPr/>
            <p:nvPr/>
          </p:nvSpPr>
          <p:spPr>
            <a:xfrm>
              <a:off x="209527" y="3213611"/>
              <a:ext cx="37734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22" name="Line"/>
            <p:cNvSpPr/>
            <p:nvPr/>
          </p:nvSpPr>
          <p:spPr>
            <a:xfrm>
              <a:off x="1504324" y="2052978"/>
              <a:ext cx="3156688" cy="99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3023861" y="2064355"/>
              <a:ext cx="1" cy="1556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24" name="Line"/>
            <p:cNvSpPr/>
            <p:nvPr/>
          </p:nvSpPr>
          <p:spPr>
            <a:xfrm>
              <a:off x="339867" y="5177477"/>
              <a:ext cx="37734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25" name="Line"/>
            <p:cNvSpPr/>
            <p:nvPr/>
          </p:nvSpPr>
          <p:spPr>
            <a:xfrm>
              <a:off x="648344" y="3975093"/>
              <a:ext cx="3156688" cy="99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26" name="Line"/>
            <p:cNvSpPr/>
            <p:nvPr/>
          </p:nvSpPr>
          <p:spPr>
            <a:xfrm flipV="1">
              <a:off x="2167881" y="3986470"/>
              <a:ext cx="1" cy="15566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pic>
          <p:nvPicPr>
            <p:cNvPr id="227" name="mu_2.pdf" descr="mu_2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21285" y="3355255"/>
              <a:ext cx="4318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u_3.pdf" descr="mu_3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72923" y="5325009"/>
              <a:ext cx="4318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</p:spPr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69438524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6" grpId="1" animBg="1" advAuto="0"/>
      <p:bldP spid="209" grpId="0" animBg="1" advAuto="0"/>
      <p:bldP spid="209" grpId="1" animBg="1" advAuto="0"/>
      <p:bldP spid="210" grpId="0" animBg="1" advAuto="0"/>
      <p:bldP spid="21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gret"/>
          <p:cNvSpPr txBox="1">
            <a:spLocks noGrp="1"/>
          </p:cNvSpPr>
          <p:nvPr>
            <p:ph type="title"/>
          </p:nvPr>
        </p:nvSpPr>
        <p:spPr>
          <a:xfrm>
            <a:off x="457200" y="84479"/>
            <a:ext cx="8229600" cy="857250"/>
          </a:xfrm>
          <a:prstGeom prst="rect">
            <a:avLst/>
          </a:prstGeom>
        </p:spPr>
        <p:txBody>
          <a:bodyPr anchor="b">
            <a:noAutofit/>
          </a:bodyPr>
          <a:lstStyle>
            <a:lvl1pPr defTabSz="362204">
              <a:defRPr sz="4960"/>
            </a:lvl1pPr>
          </a:lstStyle>
          <a:p>
            <a:r>
              <a:rPr lang="en-US" sz="2700" dirty="0"/>
              <a:t>Notation</a:t>
            </a:r>
            <a:endParaRPr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Let n be the horizon (number of rounds)…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080405"/>
                <a:ext cx="8229600" cy="33944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spcBef>
                    <a:spcPts val="1318"/>
                  </a:spcBef>
                </a:pPr>
                <a:r>
                  <a:rPr sz="1800" dirty="0"/>
                  <a:t>Let </a:t>
                </a:r>
                <a:r>
                  <a:rPr sz="1800" i="1" dirty="0"/>
                  <a:t>n</a:t>
                </a:r>
                <a:r>
                  <a:rPr sz="1800" dirty="0"/>
                  <a:t> be the horizon (number of rounds)</a:t>
                </a:r>
              </a:p>
              <a:p>
                <a:pPr>
                  <a:spcBef>
                    <a:spcPts val="1318"/>
                  </a:spcBef>
                </a:pPr>
                <a:r>
                  <a:rPr sz="1800" dirty="0"/>
                  <a:t>Let </a:t>
                </a:r>
                <a:r>
                  <a:rPr sz="1800" i="1" dirty="0"/>
                  <a:t>K</a:t>
                </a:r>
                <a:r>
                  <a:rPr sz="1800" dirty="0"/>
                  <a:t> be the number of arms. </a:t>
                </a:r>
              </a:p>
              <a:p>
                <a:pPr>
                  <a:spcBef>
                    <a:spcPts val="1318"/>
                  </a:spcBef>
                </a:pPr>
                <a:r>
                  <a:rPr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1800" dirty="0"/>
                  <a:t> be the reward of arm </a:t>
                </a:r>
                <a14:m>
                  <m:oMath xmlns:m="http://schemas.openxmlformats.org/officeDocument/2006/math"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sz="1800" dirty="0"/>
                  <a:t> at time </a:t>
                </a:r>
                <a14:m>
                  <m:oMath xmlns:m="http://schemas.openxmlformats.org/officeDocument/2006/math"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sz="1800" dirty="0"/>
                  <a:t>.</a:t>
                </a:r>
              </a:p>
              <a:p>
                <a:pPr>
                  <a:spcBef>
                    <a:spcPts val="1318"/>
                  </a:spcBef>
                </a:pPr>
                <a:r>
                  <a:rPr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sz="1800" dirty="0"/>
                  <a:t> be the arm chosen at time </a:t>
                </a:r>
                <a14:m>
                  <m:oMath xmlns:m="http://schemas.openxmlformats.org/officeDocument/2006/math">
                    <m:r>
                      <a:rPr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sz="1800" dirty="0"/>
                  <a:t>.</a:t>
                </a:r>
              </a:p>
              <a:p>
                <a:pPr>
                  <a:spcBef>
                    <a:spcPts val="1318"/>
                  </a:spcBef>
                </a:pPr>
                <a:r>
                  <a:rPr sz="1800" dirty="0"/>
                  <a:t>The goal is to minimize (expected) regret:</a:t>
                </a:r>
              </a:p>
            </p:txBody>
          </p:sp>
        </mc:Choice>
        <mc:Fallback xmlns="">
          <p:sp>
            <p:nvSpPr>
              <p:cNvPr id="237" name="Let n be the horizon (number of rounds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0405"/>
                <a:ext cx="8229600" cy="3394472"/>
              </a:xfrm>
              <a:prstGeom prst="rect">
                <a:avLst/>
              </a:prstGeom>
              <a:blipFill>
                <a:blip r:embed="rId3"/>
                <a:stretch>
                  <a:fillRect l="-463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Equation"/>
              <p:cNvSpPr txBox="1"/>
              <p:nvPr/>
            </p:nvSpPr>
            <p:spPr>
              <a:xfrm>
                <a:off x="2225623" y="3227243"/>
                <a:ext cx="4966673" cy="5998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482163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56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sz="2056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56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2056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∈{1,2,…,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r>
                        <a:rPr sz="2056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lim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Upp>
                          <m:sSub>
                            <m:sSubPr>
                              <m:ctrlP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limUpp>
                            <m:limUppPr>
                              <m:ctrlP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lim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Upp>
                          <m:sSub>
                            <m:sSubPr>
                              <m:ctrlP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5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sz="2056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056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sz="2056" dirty="0"/>
              </a:p>
            </p:txBody>
          </p:sp>
        </mc:Choice>
        <mc:Fallback xmlns="">
          <p:sp>
            <p:nvSpPr>
              <p:cNvPr id="2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23" y="3227243"/>
                <a:ext cx="4966673" cy="5998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Group"/>
          <p:cNvGrpSpPr/>
          <p:nvPr/>
        </p:nvGrpSpPr>
        <p:grpSpPr>
          <a:xfrm>
            <a:off x="1816283" y="3744087"/>
            <a:ext cx="3715250" cy="832969"/>
            <a:chOff x="0" y="-1918"/>
            <a:chExt cx="7045213" cy="1579548"/>
          </a:xfrm>
        </p:grpSpPr>
        <p:sp>
          <p:nvSpPr>
            <p:cNvPr id="240" name="Line"/>
            <p:cNvSpPr/>
            <p:nvPr/>
          </p:nvSpPr>
          <p:spPr>
            <a:xfrm>
              <a:off x="3053645" y="329875"/>
              <a:ext cx="3991568" cy="1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41" name="Line"/>
            <p:cNvSpPr/>
            <p:nvPr/>
          </p:nvSpPr>
          <p:spPr>
            <a:xfrm flipH="1">
              <a:off x="2758621" y="338864"/>
              <a:ext cx="3568736" cy="775598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42" name="Total reward of best arm in hindsight"/>
            <p:cNvSpPr/>
            <p:nvPr/>
          </p:nvSpPr>
          <p:spPr>
            <a:xfrm>
              <a:off x="0" y="-1918"/>
              <a:ext cx="2758623" cy="157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687" dirty="0">
                  <a:solidFill>
                    <a:schemeClr val="bg2">
                      <a:lumMod val="25000"/>
                    </a:schemeClr>
                  </a:solidFill>
                </a:rPr>
                <a:t>Total reward of best arm </a:t>
              </a:r>
              <a:r>
                <a:rPr sz="1687" i="1" dirty="0">
                  <a:solidFill>
                    <a:schemeClr val="bg2">
                      <a:lumMod val="25000"/>
                    </a:schemeClr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 hindsight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5531533" y="3904474"/>
            <a:ext cx="1905114" cy="604309"/>
            <a:chOff x="0" y="0"/>
            <a:chExt cx="3612659" cy="1145946"/>
          </a:xfrm>
        </p:grpSpPr>
        <p:sp>
          <p:nvSpPr>
            <p:cNvPr id="244" name="Line"/>
            <p:cNvSpPr/>
            <p:nvPr/>
          </p:nvSpPr>
          <p:spPr>
            <a:xfrm>
              <a:off x="771487" y="0"/>
              <a:ext cx="1567893" cy="0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1555433" y="5399"/>
              <a:ext cx="1" cy="541223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46" name="Reward obtained"/>
            <p:cNvSpPr txBox="1"/>
            <p:nvPr/>
          </p:nvSpPr>
          <p:spPr>
            <a:xfrm>
              <a:off x="0" y="551034"/>
              <a:ext cx="3612659" cy="594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87">
                  <a:solidFill>
                    <a:schemeClr val="bg2">
                      <a:lumMod val="25000"/>
                    </a:schemeClr>
                  </a:solidFill>
                </a:rPr>
                <a:t>Reward obtained</a:t>
              </a:r>
            </a:p>
          </p:txBody>
        </p:sp>
      </p:grp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81197" y="4782641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033275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 bldLvl="5" animBg="1" advAuto="0"/>
      <p:bldP spid="239" grpId="0" animBg="1" advAuto="0"/>
      <p:bldP spid="243" grpId="0" animBg="1" advAuto="0"/>
      <p:bldP spid="24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62" y="282657"/>
            <a:ext cx="8229600" cy="857250"/>
          </a:xfrm>
        </p:spPr>
        <p:txBody>
          <a:bodyPr>
            <a:normAutofit/>
          </a:bodyPr>
          <a:lstStyle/>
          <a:p>
            <a:r>
              <a:rPr lang="en-US" sz="2700" dirty="0"/>
              <a:t>Data, Decisions ... and Economics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26" name="Picture 2" descr="https://www.econlib.org/wp-content/uploads/2015/07/Why20Gets20Wha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9" y="1651736"/>
            <a:ext cx="1337767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33590" y="3829825"/>
            <a:ext cx="251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Matching Markets</a:t>
            </a:r>
          </a:p>
        </p:txBody>
      </p:sp>
      <p:pic>
        <p:nvPicPr>
          <p:cNvPr id="1034" name="Picture 10" descr="mage result for auctions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6" t="33074" r="11067"/>
          <a:stretch/>
        </p:blipFill>
        <p:spPr bwMode="auto">
          <a:xfrm>
            <a:off x="3261359" y="1903438"/>
            <a:ext cx="2598606" cy="162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flipH="1">
            <a:off x="3261359" y="382982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Auctions</a:t>
            </a:r>
          </a:p>
        </p:txBody>
      </p:sp>
      <p:pic>
        <p:nvPicPr>
          <p:cNvPr id="1036" name="Picture 12" descr="mage result for multi player games deepmi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9" r="22542"/>
          <a:stretch/>
        </p:blipFill>
        <p:spPr bwMode="auto">
          <a:xfrm>
            <a:off x="6617713" y="1651736"/>
            <a:ext cx="1723647" cy="20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6174333" y="382982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Multiplayer games</a:t>
            </a:r>
          </a:p>
        </p:txBody>
      </p:sp>
    </p:spTree>
    <p:extLst>
      <p:ext uri="{BB962C8B-B14F-4D97-AF65-F5344CB8AC3E}">
        <p14:creationId xmlns:p14="http://schemas.microsoft.com/office/powerpoint/2010/main" val="11397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he Upper Confidence Bounds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z="2700" dirty="0"/>
              <a:t>UCB Algorithm</a:t>
            </a:r>
            <a:endParaRPr sz="2700" dirty="0"/>
          </a:p>
        </p:txBody>
      </p:sp>
      <p:sp>
        <p:nvSpPr>
          <p:cNvPr id="308" name="Pedestrian Crossing"/>
          <p:cNvSpPr/>
          <p:nvPr/>
        </p:nvSpPr>
        <p:spPr>
          <a:xfrm>
            <a:off x="4280030" y="1263014"/>
            <a:ext cx="659283" cy="10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1" y="0"/>
                </a:moveTo>
                <a:cubicBezTo>
                  <a:pt x="13864" y="0"/>
                  <a:pt x="14557" y="162"/>
                  <a:pt x="15086" y="483"/>
                </a:cubicBezTo>
                <a:cubicBezTo>
                  <a:pt x="16144" y="1127"/>
                  <a:pt x="16144" y="2169"/>
                  <a:pt x="15086" y="2812"/>
                </a:cubicBezTo>
                <a:cubicBezTo>
                  <a:pt x="14028" y="3455"/>
                  <a:pt x="12312" y="3455"/>
                  <a:pt x="11253" y="2812"/>
                </a:cubicBezTo>
                <a:cubicBezTo>
                  <a:pt x="10195" y="2169"/>
                  <a:pt x="10195" y="1127"/>
                  <a:pt x="11253" y="483"/>
                </a:cubicBezTo>
                <a:cubicBezTo>
                  <a:pt x="11783" y="162"/>
                  <a:pt x="12478" y="0"/>
                  <a:pt x="13171" y="0"/>
                </a:cubicBezTo>
                <a:close/>
                <a:moveTo>
                  <a:pt x="10428" y="3610"/>
                </a:moveTo>
                <a:cubicBezTo>
                  <a:pt x="12149" y="3587"/>
                  <a:pt x="13803" y="4202"/>
                  <a:pt x="14487" y="5239"/>
                </a:cubicBezTo>
                <a:lnTo>
                  <a:pt x="16665" y="8540"/>
                </a:lnTo>
                <a:lnTo>
                  <a:pt x="21600" y="9903"/>
                </a:lnTo>
                <a:lnTo>
                  <a:pt x="20727" y="11494"/>
                </a:lnTo>
                <a:lnTo>
                  <a:pt x="14296" y="9903"/>
                </a:lnTo>
                <a:lnTo>
                  <a:pt x="13171" y="8548"/>
                </a:lnTo>
                <a:lnTo>
                  <a:pt x="11959" y="11358"/>
                </a:lnTo>
                <a:lnTo>
                  <a:pt x="15091" y="14359"/>
                </a:lnTo>
                <a:lnTo>
                  <a:pt x="18288" y="21055"/>
                </a:lnTo>
                <a:lnTo>
                  <a:pt x="15128" y="21600"/>
                </a:lnTo>
                <a:lnTo>
                  <a:pt x="11813" y="16330"/>
                </a:lnTo>
                <a:lnTo>
                  <a:pt x="10081" y="15338"/>
                </a:lnTo>
                <a:lnTo>
                  <a:pt x="4636" y="21573"/>
                </a:lnTo>
                <a:lnTo>
                  <a:pt x="1724" y="20575"/>
                </a:lnTo>
                <a:lnTo>
                  <a:pt x="5588" y="15479"/>
                </a:lnTo>
                <a:lnTo>
                  <a:pt x="4445" y="10373"/>
                </a:lnTo>
                <a:lnTo>
                  <a:pt x="6523" y="6969"/>
                </a:lnTo>
                <a:lnTo>
                  <a:pt x="4042" y="7529"/>
                </a:lnTo>
                <a:lnTo>
                  <a:pt x="2752" y="11134"/>
                </a:lnTo>
                <a:lnTo>
                  <a:pt x="0" y="11134"/>
                </a:lnTo>
                <a:lnTo>
                  <a:pt x="1467" y="5917"/>
                </a:lnTo>
                <a:lnTo>
                  <a:pt x="8717" y="3855"/>
                </a:lnTo>
                <a:cubicBezTo>
                  <a:pt x="9272" y="3697"/>
                  <a:pt x="9854" y="3618"/>
                  <a:pt x="10428" y="361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09" name="Line"/>
          <p:cNvSpPr/>
          <p:nvPr/>
        </p:nvSpPr>
        <p:spPr>
          <a:xfrm flipV="1">
            <a:off x="2360678" y="295309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0" name="Line"/>
          <p:cNvSpPr/>
          <p:nvPr/>
        </p:nvSpPr>
        <p:spPr>
          <a:xfrm rot="5400000" flipH="1">
            <a:off x="1861358" y="3588088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1" name="Line"/>
          <p:cNvSpPr/>
          <p:nvPr/>
        </p:nvSpPr>
        <p:spPr>
          <a:xfrm flipH="1">
            <a:off x="2182907" y="3896634"/>
            <a:ext cx="75438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12" name="mu_1.pdf" descr="mu_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30" y="4017489"/>
            <a:ext cx="221010" cy="16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 flipH="1">
            <a:off x="2175326" y="3393248"/>
            <a:ext cx="941804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4" name="Line"/>
          <p:cNvSpPr/>
          <p:nvPr/>
        </p:nvSpPr>
        <p:spPr>
          <a:xfrm flipV="1">
            <a:off x="4431612" y="2965483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5" name="Line"/>
          <p:cNvSpPr/>
          <p:nvPr/>
        </p:nvSpPr>
        <p:spPr>
          <a:xfrm rot="5400000" flipH="1">
            <a:off x="3933353" y="3287034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6" name="Line"/>
          <p:cNvSpPr/>
          <p:nvPr/>
        </p:nvSpPr>
        <p:spPr>
          <a:xfrm flipH="1">
            <a:off x="4160253" y="3595579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7" name="Line"/>
          <p:cNvSpPr/>
          <p:nvPr/>
        </p:nvSpPr>
        <p:spPr>
          <a:xfrm flipH="1">
            <a:off x="4237031" y="3492986"/>
            <a:ext cx="941803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8" name="Line"/>
          <p:cNvSpPr/>
          <p:nvPr/>
        </p:nvSpPr>
        <p:spPr>
          <a:xfrm flipV="1">
            <a:off x="6389154" y="298603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19" name="Line"/>
          <p:cNvSpPr/>
          <p:nvPr/>
        </p:nvSpPr>
        <p:spPr>
          <a:xfrm rot="5400000" flipH="1">
            <a:off x="5920663" y="3800871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20" name="Line"/>
          <p:cNvSpPr/>
          <p:nvPr/>
        </p:nvSpPr>
        <p:spPr>
          <a:xfrm flipH="1">
            <a:off x="6147563" y="4109416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21" name="Line"/>
          <p:cNvSpPr/>
          <p:nvPr/>
        </p:nvSpPr>
        <p:spPr>
          <a:xfrm flipH="1">
            <a:off x="6282098" y="3764945"/>
            <a:ext cx="941804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22" name="mu_3.pdf" descr="mu_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0" y="4183085"/>
            <a:ext cx="227708" cy="16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mu_2.pdf" descr="mu_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76" y="3662250"/>
            <a:ext cx="227708" cy="1674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Group"/>
          <p:cNvGrpSpPr/>
          <p:nvPr/>
        </p:nvGrpSpPr>
        <p:grpSpPr>
          <a:xfrm>
            <a:off x="1459648" y="1930809"/>
            <a:ext cx="2782222" cy="1298703"/>
            <a:chOff x="0" y="-152499"/>
            <a:chExt cx="5275915" cy="2462724"/>
          </a:xfrm>
        </p:grpSpPr>
        <p:sp>
          <p:nvSpPr>
            <p:cNvPr id="324" name="Line"/>
            <p:cNvSpPr/>
            <p:nvPr/>
          </p:nvSpPr>
          <p:spPr>
            <a:xfrm flipH="1">
              <a:off x="2554671" y="-1"/>
              <a:ext cx="2721244" cy="2310226"/>
            </a:xfrm>
            <a:prstGeom prst="line">
              <a:avLst/>
            </a:prstGeom>
            <a:noFill/>
            <a:ln w="381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325" name="Choose the arm with the highest UCB"/>
            <p:cNvSpPr txBox="1"/>
            <p:nvPr/>
          </p:nvSpPr>
          <p:spPr>
            <a:xfrm>
              <a:off x="0" y="-152499"/>
              <a:ext cx="4173555" cy="1579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>
                <a:defRPr sz="3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87"/>
                <a:t>Choose the arm with the highest UCB</a:t>
              </a:r>
            </a:p>
          </p:txBody>
        </p:sp>
      </p:grp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81197" y="4782641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5254876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e"/>
          <p:cNvSpPr/>
          <p:nvPr/>
        </p:nvSpPr>
        <p:spPr>
          <a:xfrm flipH="1">
            <a:off x="2806838" y="2000759"/>
            <a:ext cx="1440626" cy="1228753"/>
          </a:xfrm>
          <a:prstGeom prst="line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1" name="Line"/>
          <p:cNvSpPr/>
          <p:nvPr/>
        </p:nvSpPr>
        <p:spPr>
          <a:xfrm flipV="1">
            <a:off x="2360678" y="295309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2" name="Line"/>
          <p:cNvSpPr/>
          <p:nvPr/>
        </p:nvSpPr>
        <p:spPr>
          <a:xfrm rot="5400000" flipH="1">
            <a:off x="1861358" y="3588088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3" name="Line"/>
          <p:cNvSpPr/>
          <p:nvPr/>
        </p:nvSpPr>
        <p:spPr>
          <a:xfrm flipH="1">
            <a:off x="2182907" y="3896634"/>
            <a:ext cx="75438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34" name="mu_1.pdf" descr="mu_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30" y="4017489"/>
            <a:ext cx="221010" cy="16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Line"/>
          <p:cNvSpPr/>
          <p:nvPr/>
        </p:nvSpPr>
        <p:spPr>
          <a:xfrm flipH="1">
            <a:off x="2159911" y="3586513"/>
            <a:ext cx="941803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6" name="Line"/>
          <p:cNvSpPr/>
          <p:nvPr/>
        </p:nvSpPr>
        <p:spPr>
          <a:xfrm flipV="1">
            <a:off x="4431612" y="2965483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7" name="Line"/>
          <p:cNvSpPr/>
          <p:nvPr/>
        </p:nvSpPr>
        <p:spPr>
          <a:xfrm rot="5400000" flipH="1">
            <a:off x="3933353" y="3287034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8" name="Line"/>
          <p:cNvSpPr/>
          <p:nvPr/>
        </p:nvSpPr>
        <p:spPr>
          <a:xfrm flipH="1">
            <a:off x="4160253" y="3595579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39" name="Line"/>
          <p:cNvSpPr/>
          <p:nvPr/>
        </p:nvSpPr>
        <p:spPr>
          <a:xfrm flipH="1">
            <a:off x="4237031" y="3492986"/>
            <a:ext cx="941803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40" name="Line"/>
          <p:cNvSpPr/>
          <p:nvPr/>
        </p:nvSpPr>
        <p:spPr>
          <a:xfrm flipV="1">
            <a:off x="6389154" y="298603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41" name="Line"/>
          <p:cNvSpPr/>
          <p:nvPr/>
        </p:nvSpPr>
        <p:spPr>
          <a:xfrm rot="5400000" flipH="1">
            <a:off x="5920663" y="3800871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42" name="Line"/>
          <p:cNvSpPr/>
          <p:nvPr/>
        </p:nvSpPr>
        <p:spPr>
          <a:xfrm flipH="1">
            <a:off x="6147563" y="4109416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43" name="Line"/>
          <p:cNvSpPr/>
          <p:nvPr/>
        </p:nvSpPr>
        <p:spPr>
          <a:xfrm flipH="1">
            <a:off x="6282098" y="3764945"/>
            <a:ext cx="941804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44" name="mu_3.pdf" descr="mu_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0" y="4183085"/>
            <a:ext cx="227708" cy="16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mu_2.pdf" descr="mu_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76" y="3662250"/>
            <a:ext cx="227708" cy="16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Update UCB accordingly"/>
          <p:cNvSpPr txBox="1"/>
          <p:nvPr/>
        </p:nvSpPr>
        <p:spPr>
          <a:xfrm>
            <a:off x="1300921" y="2285077"/>
            <a:ext cx="1521268" cy="57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/>
              <a:t>Update UCB accordingly </a:t>
            </a:r>
          </a:p>
        </p:txBody>
      </p:sp>
      <p:sp>
        <p:nvSpPr>
          <p:cNvPr id="24" name="The Upper Confidence Bounds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z="2700" dirty="0"/>
              <a:t>UCB Algorithm</a:t>
            </a:r>
            <a:endParaRPr sz="2700" dirty="0"/>
          </a:p>
        </p:txBody>
      </p:sp>
      <p:sp>
        <p:nvSpPr>
          <p:cNvPr id="25" name="Pedestrian Crossing"/>
          <p:cNvSpPr/>
          <p:nvPr/>
        </p:nvSpPr>
        <p:spPr>
          <a:xfrm>
            <a:off x="4280030" y="1263014"/>
            <a:ext cx="659283" cy="10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1" y="0"/>
                </a:moveTo>
                <a:cubicBezTo>
                  <a:pt x="13864" y="0"/>
                  <a:pt x="14557" y="162"/>
                  <a:pt x="15086" y="483"/>
                </a:cubicBezTo>
                <a:cubicBezTo>
                  <a:pt x="16144" y="1127"/>
                  <a:pt x="16144" y="2169"/>
                  <a:pt x="15086" y="2812"/>
                </a:cubicBezTo>
                <a:cubicBezTo>
                  <a:pt x="14028" y="3455"/>
                  <a:pt x="12312" y="3455"/>
                  <a:pt x="11253" y="2812"/>
                </a:cubicBezTo>
                <a:cubicBezTo>
                  <a:pt x="10195" y="2169"/>
                  <a:pt x="10195" y="1127"/>
                  <a:pt x="11253" y="483"/>
                </a:cubicBezTo>
                <a:cubicBezTo>
                  <a:pt x="11783" y="162"/>
                  <a:pt x="12478" y="0"/>
                  <a:pt x="13171" y="0"/>
                </a:cubicBezTo>
                <a:close/>
                <a:moveTo>
                  <a:pt x="10428" y="3610"/>
                </a:moveTo>
                <a:cubicBezTo>
                  <a:pt x="12149" y="3587"/>
                  <a:pt x="13803" y="4202"/>
                  <a:pt x="14487" y="5239"/>
                </a:cubicBezTo>
                <a:lnTo>
                  <a:pt x="16665" y="8540"/>
                </a:lnTo>
                <a:lnTo>
                  <a:pt x="21600" y="9903"/>
                </a:lnTo>
                <a:lnTo>
                  <a:pt x="20727" y="11494"/>
                </a:lnTo>
                <a:lnTo>
                  <a:pt x="14296" y="9903"/>
                </a:lnTo>
                <a:lnTo>
                  <a:pt x="13171" y="8548"/>
                </a:lnTo>
                <a:lnTo>
                  <a:pt x="11959" y="11358"/>
                </a:lnTo>
                <a:lnTo>
                  <a:pt x="15091" y="14359"/>
                </a:lnTo>
                <a:lnTo>
                  <a:pt x="18288" y="21055"/>
                </a:lnTo>
                <a:lnTo>
                  <a:pt x="15128" y="21600"/>
                </a:lnTo>
                <a:lnTo>
                  <a:pt x="11813" y="16330"/>
                </a:lnTo>
                <a:lnTo>
                  <a:pt x="10081" y="15338"/>
                </a:lnTo>
                <a:lnTo>
                  <a:pt x="4636" y="21573"/>
                </a:lnTo>
                <a:lnTo>
                  <a:pt x="1724" y="20575"/>
                </a:lnTo>
                <a:lnTo>
                  <a:pt x="5588" y="15479"/>
                </a:lnTo>
                <a:lnTo>
                  <a:pt x="4445" y="10373"/>
                </a:lnTo>
                <a:lnTo>
                  <a:pt x="6523" y="6969"/>
                </a:lnTo>
                <a:lnTo>
                  <a:pt x="4042" y="7529"/>
                </a:lnTo>
                <a:lnTo>
                  <a:pt x="2752" y="11134"/>
                </a:lnTo>
                <a:lnTo>
                  <a:pt x="0" y="11134"/>
                </a:lnTo>
                <a:lnTo>
                  <a:pt x="1467" y="5917"/>
                </a:lnTo>
                <a:lnTo>
                  <a:pt x="8717" y="3855"/>
                </a:lnTo>
                <a:cubicBezTo>
                  <a:pt x="9272" y="3697"/>
                  <a:pt x="9854" y="3618"/>
                  <a:pt x="10428" y="361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81197" y="4782641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268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"/>
          <p:cNvSpPr/>
          <p:nvPr/>
        </p:nvSpPr>
        <p:spPr>
          <a:xfrm>
            <a:off x="4715801" y="2086355"/>
            <a:ext cx="1" cy="832527"/>
          </a:xfrm>
          <a:prstGeom prst="line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1" name="Line"/>
          <p:cNvSpPr/>
          <p:nvPr/>
        </p:nvSpPr>
        <p:spPr>
          <a:xfrm flipV="1">
            <a:off x="2360678" y="295309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2" name="Line"/>
          <p:cNvSpPr/>
          <p:nvPr/>
        </p:nvSpPr>
        <p:spPr>
          <a:xfrm rot="5400000" flipH="1">
            <a:off x="1861358" y="3588088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3" name="Line"/>
          <p:cNvSpPr/>
          <p:nvPr/>
        </p:nvSpPr>
        <p:spPr>
          <a:xfrm flipH="1">
            <a:off x="2182907" y="3896634"/>
            <a:ext cx="75438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54" name="mu_1.pdf" descr="mu_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30" y="4017489"/>
            <a:ext cx="221010" cy="16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 flipH="1">
            <a:off x="2159911" y="3586513"/>
            <a:ext cx="941803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6" name="Line"/>
          <p:cNvSpPr/>
          <p:nvPr/>
        </p:nvSpPr>
        <p:spPr>
          <a:xfrm flipV="1">
            <a:off x="4431612" y="2965483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7" name="Line"/>
          <p:cNvSpPr/>
          <p:nvPr/>
        </p:nvSpPr>
        <p:spPr>
          <a:xfrm rot="5400000" flipH="1">
            <a:off x="3933353" y="3287034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8" name="Line"/>
          <p:cNvSpPr/>
          <p:nvPr/>
        </p:nvSpPr>
        <p:spPr>
          <a:xfrm flipH="1">
            <a:off x="4160253" y="3595579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59" name="Line"/>
          <p:cNvSpPr/>
          <p:nvPr/>
        </p:nvSpPr>
        <p:spPr>
          <a:xfrm flipH="1">
            <a:off x="4237031" y="3492986"/>
            <a:ext cx="941803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60" name="Line"/>
          <p:cNvSpPr/>
          <p:nvPr/>
        </p:nvSpPr>
        <p:spPr>
          <a:xfrm flipV="1">
            <a:off x="6389154" y="2986037"/>
            <a:ext cx="1" cy="19176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61" name="Line"/>
          <p:cNvSpPr/>
          <p:nvPr/>
        </p:nvSpPr>
        <p:spPr>
          <a:xfrm rot="5400000" flipH="1">
            <a:off x="5920663" y="3800871"/>
            <a:ext cx="1664660" cy="52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1415" y="21251"/>
                  <a:pt x="2786" y="20241"/>
                  <a:pt x="4062" y="18546"/>
                </a:cubicBezTo>
                <a:cubicBezTo>
                  <a:pt x="5105" y="17159"/>
                  <a:pt x="6115" y="15266"/>
                  <a:pt x="6811" y="12304"/>
                </a:cubicBezTo>
                <a:cubicBezTo>
                  <a:pt x="7930" y="7538"/>
                  <a:pt x="8399" y="112"/>
                  <a:pt x="10332" y="2"/>
                </a:cubicBezTo>
                <a:cubicBezTo>
                  <a:pt x="12360" y="-114"/>
                  <a:pt x="12849" y="7743"/>
                  <a:pt x="14060" y="12513"/>
                </a:cubicBezTo>
                <a:cubicBezTo>
                  <a:pt x="14907" y="15850"/>
                  <a:pt x="16153" y="17619"/>
                  <a:pt x="17395" y="18860"/>
                </a:cubicBezTo>
                <a:cubicBezTo>
                  <a:pt x="18729" y="20193"/>
                  <a:pt x="20136" y="21004"/>
                  <a:pt x="21600" y="21208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62" name="Line"/>
          <p:cNvSpPr/>
          <p:nvPr/>
        </p:nvSpPr>
        <p:spPr>
          <a:xfrm flipH="1">
            <a:off x="6147563" y="4109416"/>
            <a:ext cx="84903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63" name="Line"/>
          <p:cNvSpPr/>
          <p:nvPr/>
        </p:nvSpPr>
        <p:spPr>
          <a:xfrm flipH="1">
            <a:off x="6282098" y="3764945"/>
            <a:ext cx="941804" cy="1"/>
          </a:xfrm>
          <a:prstGeom prst="line">
            <a:avLst/>
          </a:prstGeom>
          <a:ln w="508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pic>
        <p:nvPicPr>
          <p:cNvPr id="364" name="mu_3.pdf" descr="mu_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0" y="4183085"/>
            <a:ext cx="227708" cy="16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mu_2.pdf" descr="mu_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76" y="3662250"/>
            <a:ext cx="227708" cy="167432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Now we sample this arm"/>
          <p:cNvSpPr txBox="1"/>
          <p:nvPr/>
        </p:nvSpPr>
        <p:spPr>
          <a:xfrm>
            <a:off x="4882976" y="1982800"/>
            <a:ext cx="1720369" cy="83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/>
              <a:t>Now we sample this arm</a:t>
            </a:r>
          </a:p>
        </p:txBody>
      </p:sp>
      <p:sp>
        <p:nvSpPr>
          <p:cNvPr id="26" name="The Upper Confidence Bounds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z="2700" dirty="0"/>
              <a:t>UCB Algorithm</a:t>
            </a:r>
            <a:endParaRPr sz="2700" dirty="0"/>
          </a:p>
        </p:txBody>
      </p:sp>
      <p:sp>
        <p:nvSpPr>
          <p:cNvPr id="27" name="Pedestrian Crossing"/>
          <p:cNvSpPr/>
          <p:nvPr/>
        </p:nvSpPr>
        <p:spPr>
          <a:xfrm>
            <a:off x="4280030" y="1263014"/>
            <a:ext cx="659283" cy="10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1" y="0"/>
                </a:moveTo>
                <a:cubicBezTo>
                  <a:pt x="13864" y="0"/>
                  <a:pt x="14557" y="162"/>
                  <a:pt x="15086" y="483"/>
                </a:cubicBezTo>
                <a:cubicBezTo>
                  <a:pt x="16144" y="1127"/>
                  <a:pt x="16144" y="2169"/>
                  <a:pt x="15086" y="2812"/>
                </a:cubicBezTo>
                <a:cubicBezTo>
                  <a:pt x="14028" y="3455"/>
                  <a:pt x="12312" y="3455"/>
                  <a:pt x="11253" y="2812"/>
                </a:cubicBezTo>
                <a:cubicBezTo>
                  <a:pt x="10195" y="2169"/>
                  <a:pt x="10195" y="1127"/>
                  <a:pt x="11253" y="483"/>
                </a:cubicBezTo>
                <a:cubicBezTo>
                  <a:pt x="11783" y="162"/>
                  <a:pt x="12478" y="0"/>
                  <a:pt x="13171" y="0"/>
                </a:cubicBezTo>
                <a:close/>
                <a:moveTo>
                  <a:pt x="10428" y="3610"/>
                </a:moveTo>
                <a:cubicBezTo>
                  <a:pt x="12149" y="3587"/>
                  <a:pt x="13803" y="4202"/>
                  <a:pt x="14487" y="5239"/>
                </a:cubicBezTo>
                <a:lnTo>
                  <a:pt x="16665" y="8540"/>
                </a:lnTo>
                <a:lnTo>
                  <a:pt x="21600" y="9903"/>
                </a:lnTo>
                <a:lnTo>
                  <a:pt x="20727" y="11494"/>
                </a:lnTo>
                <a:lnTo>
                  <a:pt x="14296" y="9903"/>
                </a:lnTo>
                <a:lnTo>
                  <a:pt x="13171" y="8548"/>
                </a:lnTo>
                <a:lnTo>
                  <a:pt x="11959" y="11358"/>
                </a:lnTo>
                <a:lnTo>
                  <a:pt x="15091" y="14359"/>
                </a:lnTo>
                <a:lnTo>
                  <a:pt x="18288" y="21055"/>
                </a:lnTo>
                <a:lnTo>
                  <a:pt x="15128" y="21600"/>
                </a:lnTo>
                <a:lnTo>
                  <a:pt x="11813" y="16330"/>
                </a:lnTo>
                <a:lnTo>
                  <a:pt x="10081" y="15338"/>
                </a:lnTo>
                <a:lnTo>
                  <a:pt x="4636" y="21573"/>
                </a:lnTo>
                <a:lnTo>
                  <a:pt x="1724" y="20575"/>
                </a:lnTo>
                <a:lnTo>
                  <a:pt x="5588" y="15479"/>
                </a:lnTo>
                <a:lnTo>
                  <a:pt x="4445" y="10373"/>
                </a:lnTo>
                <a:lnTo>
                  <a:pt x="6523" y="6969"/>
                </a:lnTo>
                <a:lnTo>
                  <a:pt x="4042" y="7529"/>
                </a:lnTo>
                <a:lnTo>
                  <a:pt x="2752" y="11134"/>
                </a:lnTo>
                <a:lnTo>
                  <a:pt x="0" y="11134"/>
                </a:lnTo>
                <a:lnTo>
                  <a:pt x="1467" y="5917"/>
                </a:lnTo>
                <a:lnTo>
                  <a:pt x="8717" y="3855"/>
                </a:lnTo>
                <a:cubicBezTo>
                  <a:pt x="9272" y="3697"/>
                  <a:pt x="9854" y="3618"/>
                  <a:pt x="10428" y="361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81197" y="4782641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15874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gret of UC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sz="2700" dirty="0"/>
              <a:t>Regret of UCB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Suppose arm 1 has the highest mean reward.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spcBef>
                    <a:spcPts val="791"/>
                  </a:spcBef>
                </a:pPr>
                <a:r>
                  <a:rPr sz="2400" dirty="0"/>
                  <a:t>Suppose arm 1 has the highest mean reward. </a:t>
                </a:r>
              </a:p>
              <a:p>
                <a:pPr>
                  <a:spcBef>
                    <a:spcPts val="791"/>
                  </a:spcBef>
                </a:pPr>
                <a:r>
                  <a:rPr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  <a:r>
                  <a:rPr sz="2400" dirty="0"/>
                  <a:t> </a:t>
                </a:r>
                <a:r>
                  <a:rPr lang="en-US" sz="2400" dirty="0"/>
                  <a:t>this is </a:t>
                </a:r>
                <a:r>
                  <a:rPr sz="2400" dirty="0"/>
                  <a:t>called </a:t>
                </a:r>
                <a:r>
                  <a:rPr lang="en-US" sz="2400" dirty="0"/>
                  <a:t>the </a:t>
                </a:r>
                <a:r>
                  <a:rPr sz="2400" dirty="0">
                    <a:solidFill>
                      <a:schemeClr val="accent3"/>
                    </a:solidFill>
                  </a:rPr>
                  <a:t>reward gap</a:t>
                </a:r>
                <a:r>
                  <a:rPr sz="2400" dirty="0"/>
                  <a:t>.</a:t>
                </a:r>
              </a:p>
              <a:p>
                <a:pPr>
                  <a:spcBef>
                    <a:spcPts val="791"/>
                  </a:spcBef>
                </a:pPr>
                <a:r>
                  <a:rPr sz="2400" dirty="0"/>
                  <a:t>Then, the regret of UCB satisfies</a:t>
                </a:r>
              </a:p>
            </p:txBody>
          </p:sp>
        </mc:Choice>
        <mc:Fallback xmlns="">
          <p:sp>
            <p:nvSpPr>
              <p:cNvPr id="369" name="Suppose arm 1 has the highest mean reward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080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0" name="R(n)_=_mathcal_O.pdf" descr="R(n)_=_mathcal_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3" y="2792681"/>
            <a:ext cx="3422380" cy="90815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</p:spPr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26460304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build="p" bldLvl="5" advAuto="0"/>
      <p:bldP spid="37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unknown.png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692" y="1725714"/>
            <a:ext cx="853919" cy="94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0" y="2825648"/>
            <a:ext cx="941704" cy="941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67" y="3869590"/>
            <a:ext cx="1210078" cy="1018666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1."/>
          <p:cNvSpPr txBox="1"/>
          <p:nvPr/>
        </p:nvSpPr>
        <p:spPr>
          <a:xfrm>
            <a:off x="4537181" y="2387712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1</a:t>
            </a:r>
          </a:p>
        </p:txBody>
      </p:sp>
      <p:sp>
        <p:nvSpPr>
          <p:cNvPr id="412" name="2."/>
          <p:cNvSpPr txBox="1"/>
          <p:nvPr/>
        </p:nvSpPr>
        <p:spPr>
          <a:xfrm>
            <a:off x="4537181" y="3489579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2</a:t>
            </a:r>
          </a:p>
        </p:txBody>
      </p:sp>
      <p:sp>
        <p:nvSpPr>
          <p:cNvPr id="413" name="3."/>
          <p:cNvSpPr txBox="1"/>
          <p:nvPr/>
        </p:nvSpPr>
        <p:spPr>
          <a:xfrm>
            <a:off x="4537181" y="4425820"/>
            <a:ext cx="215874" cy="28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7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51" dirty="0"/>
              <a:t>3</a:t>
            </a:r>
          </a:p>
        </p:txBody>
      </p:sp>
      <p:sp>
        <p:nvSpPr>
          <p:cNvPr id="414" name="Pedestrian Crossing"/>
          <p:cNvSpPr/>
          <p:nvPr/>
        </p:nvSpPr>
        <p:spPr>
          <a:xfrm>
            <a:off x="1582872" y="1680206"/>
            <a:ext cx="659283" cy="108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71" y="0"/>
                </a:moveTo>
                <a:cubicBezTo>
                  <a:pt x="13864" y="0"/>
                  <a:pt x="14557" y="162"/>
                  <a:pt x="15086" y="483"/>
                </a:cubicBezTo>
                <a:cubicBezTo>
                  <a:pt x="16144" y="1127"/>
                  <a:pt x="16144" y="2169"/>
                  <a:pt x="15086" y="2812"/>
                </a:cubicBezTo>
                <a:cubicBezTo>
                  <a:pt x="14028" y="3455"/>
                  <a:pt x="12312" y="3455"/>
                  <a:pt x="11253" y="2812"/>
                </a:cubicBezTo>
                <a:cubicBezTo>
                  <a:pt x="10195" y="2169"/>
                  <a:pt x="10195" y="1127"/>
                  <a:pt x="11253" y="483"/>
                </a:cubicBezTo>
                <a:cubicBezTo>
                  <a:pt x="11783" y="162"/>
                  <a:pt x="12478" y="0"/>
                  <a:pt x="13171" y="0"/>
                </a:cubicBezTo>
                <a:close/>
                <a:moveTo>
                  <a:pt x="10428" y="3610"/>
                </a:moveTo>
                <a:cubicBezTo>
                  <a:pt x="12149" y="3587"/>
                  <a:pt x="13803" y="4202"/>
                  <a:pt x="14487" y="5239"/>
                </a:cubicBezTo>
                <a:lnTo>
                  <a:pt x="16665" y="8540"/>
                </a:lnTo>
                <a:lnTo>
                  <a:pt x="21600" y="9903"/>
                </a:lnTo>
                <a:lnTo>
                  <a:pt x="20727" y="11494"/>
                </a:lnTo>
                <a:lnTo>
                  <a:pt x="14296" y="9903"/>
                </a:lnTo>
                <a:lnTo>
                  <a:pt x="13171" y="8548"/>
                </a:lnTo>
                <a:lnTo>
                  <a:pt x="11959" y="11358"/>
                </a:lnTo>
                <a:lnTo>
                  <a:pt x="15091" y="14359"/>
                </a:lnTo>
                <a:lnTo>
                  <a:pt x="18288" y="21055"/>
                </a:lnTo>
                <a:lnTo>
                  <a:pt x="15128" y="21600"/>
                </a:lnTo>
                <a:lnTo>
                  <a:pt x="11813" y="16330"/>
                </a:lnTo>
                <a:lnTo>
                  <a:pt x="10081" y="15338"/>
                </a:lnTo>
                <a:lnTo>
                  <a:pt x="4636" y="21573"/>
                </a:lnTo>
                <a:lnTo>
                  <a:pt x="1724" y="20575"/>
                </a:lnTo>
                <a:lnTo>
                  <a:pt x="5588" y="15479"/>
                </a:lnTo>
                <a:lnTo>
                  <a:pt x="4445" y="10373"/>
                </a:lnTo>
                <a:lnTo>
                  <a:pt x="6523" y="6969"/>
                </a:lnTo>
                <a:lnTo>
                  <a:pt x="4042" y="7529"/>
                </a:lnTo>
                <a:lnTo>
                  <a:pt x="2752" y="11134"/>
                </a:lnTo>
                <a:lnTo>
                  <a:pt x="0" y="11134"/>
                </a:lnTo>
                <a:lnTo>
                  <a:pt x="1467" y="5917"/>
                </a:lnTo>
                <a:lnTo>
                  <a:pt x="8717" y="3855"/>
                </a:lnTo>
                <a:cubicBezTo>
                  <a:pt x="9272" y="3697"/>
                  <a:pt x="9854" y="3618"/>
                  <a:pt x="10428" y="3610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415" name="Bear wins conflict and gets the reward"/>
          <p:cNvSpPr txBox="1"/>
          <p:nvPr/>
        </p:nvSpPr>
        <p:spPr>
          <a:xfrm>
            <a:off x="1207747" y="2971092"/>
            <a:ext cx="1792215" cy="83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/>
              <a:t>Bear wins conflict and gets the reward</a:t>
            </a:r>
          </a:p>
        </p:txBody>
      </p:sp>
      <p:sp>
        <p:nvSpPr>
          <p:cNvPr id="416" name="Line"/>
          <p:cNvSpPr/>
          <p:nvPr/>
        </p:nvSpPr>
        <p:spPr>
          <a:xfrm>
            <a:off x="2694709" y="2363302"/>
            <a:ext cx="1610866" cy="785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417" name="Line"/>
          <p:cNvSpPr/>
          <p:nvPr/>
        </p:nvSpPr>
        <p:spPr>
          <a:xfrm flipV="1">
            <a:off x="2982828" y="3535853"/>
            <a:ext cx="1409210" cy="757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grpSp>
        <p:nvGrpSpPr>
          <p:cNvPr id="422" name="Group"/>
          <p:cNvGrpSpPr/>
          <p:nvPr/>
        </p:nvGrpSpPr>
        <p:grpSpPr>
          <a:xfrm>
            <a:off x="2757826" y="2199606"/>
            <a:ext cx="1622868" cy="1941625"/>
            <a:chOff x="-1" y="-1"/>
            <a:chExt cx="3077436" cy="3681896"/>
          </a:xfrm>
        </p:grpSpPr>
        <p:sp>
          <p:nvSpPr>
            <p:cNvPr id="418" name="Line"/>
            <p:cNvSpPr/>
            <p:nvPr/>
          </p:nvSpPr>
          <p:spPr>
            <a:xfrm flipH="1" flipV="1">
              <a:off x="-1" y="-1"/>
              <a:ext cx="3077436" cy="14962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sp>
          <p:nvSpPr>
            <p:cNvPr id="419" name="Line"/>
            <p:cNvSpPr/>
            <p:nvPr/>
          </p:nvSpPr>
          <p:spPr>
            <a:xfrm flipH="1">
              <a:off x="409894" y="2292197"/>
              <a:ext cx="2525270" cy="1389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109"/>
            </a:p>
          </p:txBody>
        </p:sp>
        <p:pic>
          <p:nvPicPr>
            <p:cNvPr id="4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305" y="2388889"/>
              <a:ext cx="312014" cy="553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0"/>
            <p:cNvSpPr txBox="1"/>
            <p:nvPr/>
          </p:nvSpPr>
          <p:spPr>
            <a:xfrm>
              <a:off x="1503368" y="110728"/>
              <a:ext cx="330575" cy="533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476"/>
                <a:t>0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5675965" y="1674169"/>
            <a:ext cx="2094760" cy="3027074"/>
            <a:chOff x="0" y="0"/>
            <a:chExt cx="3972284" cy="5740228"/>
          </a:xfrm>
        </p:grpSpPr>
        <p:sp>
          <p:nvSpPr>
            <p:cNvPr id="425" name="Line"/>
            <p:cNvSpPr/>
            <p:nvPr/>
          </p:nvSpPr>
          <p:spPr>
            <a:xfrm>
              <a:off x="7311" y="1413510"/>
              <a:ext cx="37968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26" name="Line"/>
            <p:cNvSpPr/>
            <p:nvPr/>
          </p:nvSpPr>
          <p:spPr>
            <a:xfrm>
              <a:off x="-1" y="240685"/>
              <a:ext cx="1782597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664299" y="0"/>
              <a:ext cx="1" cy="1566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28" name="Line"/>
            <p:cNvSpPr/>
            <p:nvPr/>
          </p:nvSpPr>
          <p:spPr>
            <a:xfrm>
              <a:off x="44289" y="3472253"/>
              <a:ext cx="37968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29" name="Line"/>
            <p:cNvSpPr/>
            <p:nvPr/>
          </p:nvSpPr>
          <p:spPr>
            <a:xfrm>
              <a:off x="473649" y="2356627"/>
              <a:ext cx="1453851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0" name="Line"/>
            <p:cNvSpPr/>
            <p:nvPr/>
          </p:nvSpPr>
          <p:spPr>
            <a:xfrm flipV="1">
              <a:off x="1200396" y="2076512"/>
              <a:ext cx="1" cy="1566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1" name="Line"/>
            <p:cNvSpPr/>
            <p:nvPr/>
          </p:nvSpPr>
          <p:spPr>
            <a:xfrm>
              <a:off x="175437" y="5448283"/>
              <a:ext cx="37968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2" name="Line"/>
            <p:cNvSpPr/>
            <p:nvPr/>
          </p:nvSpPr>
          <p:spPr>
            <a:xfrm>
              <a:off x="485823" y="4238451"/>
              <a:ext cx="1615654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3" name="Line"/>
            <p:cNvSpPr/>
            <p:nvPr/>
          </p:nvSpPr>
          <p:spPr>
            <a:xfrm flipV="1">
              <a:off x="1276922" y="4173965"/>
              <a:ext cx="1" cy="1566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4" name="Line"/>
            <p:cNvSpPr/>
            <p:nvPr/>
          </p:nvSpPr>
          <p:spPr>
            <a:xfrm>
              <a:off x="1014583" y="216594"/>
              <a:ext cx="1782597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5" name="Line"/>
            <p:cNvSpPr/>
            <p:nvPr/>
          </p:nvSpPr>
          <p:spPr>
            <a:xfrm>
              <a:off x="1347113" y="2356627"/>
              <a:ext cx="1453852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6" name="Line"/>
            <p:cNvSpPr/>
            <p:nvPr/>
          </p:nvSpPr>
          <p:spPr>
            <a:xfrm>
              <a:off x="1868417" y="4238451"/>
              <a:ext cx="1615654" cy="100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0" y="21486"/>
                  </a:moveTo>
                  <a:cubicBezTo>
                    <a:pt x="1415" y="21251"/>
                    <a:pt x="2786" y="20241"/>
                    <a:pt x="4062" y="18546"/>
                  </a:cubicBezTo>
                  <a:cubicBezTo>
                    <a:pt x="5105" y="17159"/>
                    <a:pt x="6115" y="15266"/>
                    <a:pt x="6811" y="12304"/>
                  </a:cubicBezTo>
                  <a:cubicBezTo>
                    <a:pt x="7930" y="7538"/>
                    <a:pt x="8399" y="112"/>
                    <a:pt x="10332" y="2"/>
                  </a:cubicBezTo>
                  <a:cubicBezTo>
                    <a:pt x="12360" y="-114"/>
                    <a:pt x="12849" y="7743"/>
                    <a:pt x="14060" y="12513"/>
                  </a:cubicBezTo>
                  <a:cubicBezTo>
                    <a:pt x="14907" y="15850"/>
                    <a:pt x="16153" y="17619"/>
                    <a:pt x="17395" y="18860"/>
                  </a:cubicBezTo>
                  <a:cubicBezTo>
                    <a:pt x="18729" y="20193"/>
                    <a:pt x="20136" y="21004"/>
                    <a:pt x="21600" y="2120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7" name="Line"/>
            <p:cNvSpPr/>
            <p:nvPr/>
          </p:nvSpPr>
          <p:spPr>
            <a:xfrm flipV="1">
              <a:off x="1905735" y="0"/>
              <a:ext cx="1" cy="15662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2073860" y="1947428"/>
              <a:ext cx="1" cy="15662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2676083" y="3958347"/>
              <a:ext cx="1" cy="156626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</p:grpSp>
      <p:sp>
        <p:nvSpPr>
          <p:cNvPr id="441" name="Bear"/>
          <p:cNvSpPr/>
          <p:nvPr/>
        </p:nvSpPr>
        <p:spPr>
          <a:xfrm>
            <a:off x="1363132" y="3925583"/>
            <a:ext cx="1261947" cy="64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074" extrusionOk="0">
                <a:moveTo>
                  <a:pt x="13218" y="9"/>
                </a:moveTo>
                <a:cubicBezTo>
                  <a:pt x="12471" y="-78"/>
                  <a:pt x="11952" y="532"/>
                  <a:pt x="11556" y="727"/>
                </a:cubicBezTo>
                <a:cubicBezTo>
                  <a:pt x="10568" y="1215"/>
                  <a:pt x="8739" y="-302"/>
                  <a:pt x="6247" y="1034"/>
                </a:cubicBezTo>
                <a:cubicBezTo>
                  <a:pt x="3246" y="2643"/>
                  <a:pt x="2201" y="6886"/>
                  <a:pt x="1783" y="10361"/>
                </a:cubicBezTo>
                <a:cubicBezTo>
                  <a:pt x="1590" y="11961"/>
                  <a:pt x="396" y="15519"/>
                  <a:pt x="73" y="16872"/>
                </a:cubicBezTo>
                <a:cubicBezTo>
                  <a:pt x="-250" y="18225"/>
                  <a:pt x="586" y="20933"/>
                  <a:pt x="871" y="21010"/>
                </a:cubicBezTo>
                <a:cubicBezTo>
                  <a:pt x="2073" y="21075"/>
                  <a:pt x="2086" y="20842"/>
                  <a:pt x="2086" y="20420"/>
                </a:cubicBezTo>
                <a:cubicBezTo>
                  <a:pt x="2086" y="20163"/>
                  <a:pt x="1764" y="20239"/>
                  <a:pt x="1650" y="19874"/>
                </a:cubicBezTo>
                <a:cubicBezTo>
                  <a:pt x="1536" y="19508"/>
                  <a:pt x="1650" y="19031"/>
                  <a:pt x="1650" y="19031"/>
                </a:cubicBezTo>
                <a:lnTo>
                  <a:pt x="4594" y="14384"/>
                </a:lnTo>
                <a:cubicBezTo>
                  <a:pt x="4594" y="14384"/>
                  <a:pt x="4703" y="17015"/>
                  <a:pt x="5349" y="18002"/>
                </a:cubicBezTo>
                <a:cubicBezTo>
                  <a:pt x="5994" y="18990"/>
                  <a:pt x="6014" y="21039"/>
                  <a:pt x="6014" y="21039"/>
                </a:cubicBezTo>
                <a:cubicBezTo>
                  <a:pt x="6014" y="21039"/>
                  <a:pt x="8272" y="21074"/>
                  <a:pt x="8861" y="21074"/>
                </a:cubicBezTo>
                <a:cubicBezTo>
                  <a:pt x="9256" y="21074"/>
                  <a:pt x="9281" y="20486"/>
                  <a:pt x="9039" y="20273"/>
                </a:cubicBezTo>
                <a:cubicBezTo>
                  <a:pt x="8836" y="20094"/>
                  <a:pt x="8576" y="19997"/>
                  <a:pt x="8281" y="19720"/>
                </a:cubicBezTo>
                <a:cubicBezTo>
                  <a:pt x="7705" y="19181"/>
                  <a:pt x="7557" y="15945"/>
                  <a:pt x="7576" y="13714"/>
                </a:cubicBezTo>
                <a:cubicBezTo>
                  <a:pt x="8610" y="13902"/>
                  <a:pt x="9735" y="13698"/>
                  <a:pt x="10856" y="13296"/>
                </a:cubicBezTo>
                <a:cubicBezTo>
                  <a:pt x="10552" y="14868"/>
                  <a:pt x="10705" y="17276"/>
                  <a:pt x="10946" y="18085"/>
                </a:cubicBezTo>
                <a:cubicBezTo>
                  <a:pt x="11233" y="19051"/>
                  <a:pt x="11440" y="21010"/>
                  <a:pt x="11440" y="21010"/>
                </a:cubicBezTo>
                <a:cubicBezTo>
                  <a:pt x="11611" y="21010"/>
                  <a:pt x="13078" y="21010"/>
                  <a:pt x="13458" y="21010"/>
                </a:cubicBezTo>
                <a:cubicBezTo>
                  <a:pt x="13838" y="21010"/>
                  <a:pt x="13944" y="20402"/>
                  <a:pt x="13629" y="20170"/>
                </a:cubicBezTo>
                <a:cubicBezTo>
                  <a:pt x="13326" y="19946"/>
                  <a:pt x="12957" y="19695"/>
                  <a:pt x="12805" y="19513"/>
                </a:cubicBezTo>
                <a:cubicBezTo>
                  <a:pt x="12653" y="19330"/>
                  <a:pt x="12755" y="18817"/>
                  <a:pt x="12793" y="18414"/>
                </a:cubicBezTo>
                <a:cubicBezTo>
                  <a:pt x="12831" y="18012"/>
                  <a:pt x="13219" y="16543"/>
                  <a:pt x="13732" y="14605"/>
                </a:cubicBezTo>
                <a:cubicBezTo>
                  <a:pt x="14929" y="17970"/>
                  <a:pt x="15727" y="18411"/>
                  <a:pt x="16601" y="18813"/>
                </a:cubicBezTo>
                <a:cubicBezTo>
                  <a:pt x="17475" y="19216"/>
                  <a:pt x="17874" y="20640"/>
                  <a:pt x="18444" y="20969"/>
                </a:cubicBezTo>
                <a:cubicBezTo>
                  <a:pt x="19014" y="21298"/>
                  <a:pt x="20320" y="19891"/>
                  <a:pt x="20210" y="19251"/>
                </a:cubicBezTo>
                <a:cubicBezTo>
                  <a:pt x="20091" y="18559"/>
                  <a:pt x="18966" y="19230"/>
                  <a:pt x="18814" y="18791"/>
                </a:cubicBezTo>
                <a:cubicBezTo>
                  <a:pt x="18627" y="18083"/>
                  <a:pt x="18082" y="16582"/>
                  <a:pt x="17341" y="15119"/>
                </a:cubicBezTo>
                <a:cubicBezTo>
                  <a:pt x="16600" y="13656"/>
                  <a:pt x="16715" y="12922"/>
                  <a:pt x="16810" y="10910"/>
                </a:cubicBezTo>
                <a:cubicBezTo>
                  <a:pt x="17418" y="10727"/>
                  <a:pt x="19032" y="11204"/>
                  <a:pt x="19585" y="11686"/>
                </a:cubicBezTo>
                <a:cubicBezTo>
                  <a:pt x="20137" y="12169"/>
                  <a:pt x="20096" y="11385"/>
                  <a:pt x="20305" y="11642"/>
                </a:cubicBezTo>
                <a:cubicBezTo>
                  <a:pt x="20514" y="11897"/>
                  <a:pt x="21350" y="10946"/>
                  <a:pt x="21293" y="10763"/>
                </a:cubicBezTo>
                <a:cubicBezTo>
                  <a:pt x="21236" y="10580"/>
                  <a:pt x="20837" y="9155"/>
                  <a:pt x="20381" y="7692"/>
                </a:cubicBezTo>
                <a:cubicBezTo>
                  <a:pt x="20400" y="6558"/>
                  <a:pt x="20343" y="6227"/>
                  <a:pt x="19678" y="4581"/>
                </a:cubicBezTo>
                <a:cubicBezTo>
                  <a:pt x="19565" y="4302"/>
                  <a:pt x="19455" y="4100"/>
                  <a:pt x="19344" y="3949"/>
                </a:cubicBezTo>
                <a:cubicBezTo>
                  <a:pt x="19291" y="3481"/>
                  <a:pt x="19229" y="3022"/>
                  <a:pt x="19173" y="2771"/>
                </a:cubicBezTo>
                <a:cubicBezTo>
                  <a:pt x="19086" y="2374"/>
                  <a:pt x="18185" y="2683"/>
                  <a:pt x="18258" y="3352"/>
                </a:cubicBezTo>
                <a:cubicBezTo>
                  <a:pt x="18270" y="3462"/>
                  <a:pt x="18276" y="3581"/>
                  <a:pt x="18278" y="3703"/>
                </a:cubicBezTo>
                <a:cubicBezTo>
                  <a:pt x="18137" y="3760"/>
                  <a:pt x="18001" y="3815"/>
                  <a:pt x="17873" y="3815"/>
                </a:cubicBezTo>
                <a:cubicBezTo>
                  <a:pt x="17873" y="3815"/>
                  <a:pt x="16715" y="2388"/>
                  <a:pt x="15822" y="2059"/>
                </a:cubicBezTo>
                <a:cubicBezTo>
                  <a:pt x="14929" y="1730"/>
                  <a:pt x="14448" y="432"/>
                  <a:pt x="13553" y="92"/>
                </a:cubicBezTo>
                <a:cubicBezTo>
                  <a:pt x="13437" y="48"/>
                  <a:pt x="13325" y="21"/>
                  <a:pt x="13218" y="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160"/>
          </a:p>
        </p:txBody>
      </p:sp>
      <p:sp>
        <p:nvSpPr>
          <p:cNvPr id="37" name="Let’s add a competing player!"/>
          <p:cNvSpPr txBox="1"/>
          <p:nvPr/>
        </p:nvSpPr>
        <p:spPr>
          <a:xfrm>
            <a:off x="2692213" y="1054175"/>
            <a:ext cx="3250565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 dirty="0"/>
              <a:t>Let’s add a competing player!</a:t>
            </a:r>
          </a:p>
        </p:txBody>
      </p:sp>
      <p:sp>
        <p:nvSpPr>
          <p:cNvPr id="38" name="Multi-Player Bandits"/>
          <p:cNvSpPr txBox="1">
            <a:spLocks/>
          </p:cNvSpPr>
          <p:nvPr/>
        </p:nvSpPr>
        <p:spPr>
          <a:xfrm>
            <a:off x="1207747" y="-146852"/>
            <a:ext cx="5862579" cy="1008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54000" algn="l" defTabSz="457200" rtl="0" eaLnBrk="1" latinLnBrk="0" hangingPunct="1">
              <a:lnSpc>
                <a:spcPts val="8600"/>
              </a:lnSpc>
              <a:spcBef>
                <a:spcPts val="900"/>
              </a:spcBef>
              <a:buNone/>
              <a:defRPr sz="4800" b="1" kern="1200" baseline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Multi-Player Bandits</a:t>
            </a:r>
          </a:p>
        </p:txBody>
      </p:sp>
    </p:spTree>
    <p:extLst>
      <p:ext uri="{BB962C8B-B14F-4D97-AF65-F5344CB8AC3E}">
        <p14:creationId xmlns:p14="http://schemas.microsoft.com/office/powerpoint/2010/main" val="17185316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 advAuto="0"/>
      <p:bldP spid="416" grpId="0" animBg="1" advAuto="0"/>
      <p:bldP spid="417" grpId="0" animBg="1" advAuto="0"/>
      <p:bldP spid="422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gret in Matching Mark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Autofit/>
          </a:bodyPr>
          <a:lstStyle>
            <a:lvl1pPr marL="254000" algn="l" defTabSz="457200">
              <a:lnSpc>
                <a:spcPts val="8600"/>
              </a:lnSpc>
              <a:spcBef>
                <a:spcPts val="900"/>
              </a:spcBef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Regret in Matching Markets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3649155" y="1760651"/>
            <a:ext cx="2489761" cy="2056061"/>
            <a:chOff x="546483" y="292555"/>
            <a:chExt cx="4721324" cy="3898900"/>
          </a:xfrm>
        </p:grpSpPr>
        <p:sp>
          <p:nvSpPr>
            <p:cNvPr id="457" name="Circle"/>
            <p:cNvSpPr/>
            <p:nvPr/>
          </p:nvSpPr>
          <p:spPr>
            <a:xfrm>
              <a:off x="546483" y="9972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58" name="Circle"/>
            <p:cNvSpPr/>
            <p:nvPr/>
          </p:nvSpPr>
          <p:spPr>
            <a:xfrm>
              <a:off x="546483" y="23688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59" name="Circle"/>
            <p:cNvSpPr/>
            <p:nvPr/>
          </p:nvSpPr>
          <p:spPr>
            <a:xfrm>
              <a:off x="546483" y="37404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60" name="Circle"/>
            <p:cNvSpPr/>
            <p:nvPr/>
          </p:nvSpPr>
          <p:spPr>
            <a:xfrm>
              <a:off x="3772283" y="9972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61" name="Circle"/>
            <p:cNvSpPr/>
            <p:nvPr/>
          </p:nvSpPr>
          <p:spPr>
            <a:xfrm>
              <a:off x="3772283" y="23688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62" name="Circle"/>
            <p:cNvSpPr/>
            <p:nvPr/>
          </p:nvSpPr>
          <p:spPr>
            <a:xfrm>
              <a:off x="3772283" y="3740407"/>
              <a:ext cx="451049" cy="45104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63" name="Players"/>
            <p:cNvSpPr/>
            <p:nvPr/>
          </p:nvSpPr>
          <p:spPr>
            <a:xfrm>
              <a:off x="772007" y="2925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1687"/>
                <a:t>Players</a:t>
              </a:r>
            </a:p>
          </p:txBody>
        </p:sp>
        <p:sp>
          <p:nvSpPr>
            <p:cNvPr id="464" name="Arms"/>
            <p:cNvSpPr/>
            <p:nvPr/>
          </p:nvSpPr>
          <p:spPr>
            <a:xfrm>
              <a:off x="3997807" y="2925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26789" tIns="26789" rIns="26789" bIns="26789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1687"/>
                <a:t>Arms</a:t>
              </a:r>
            </a:p>
          </p:txBody>
        </p:sp>
      </p:grpSp>
      <p:sp>
        <p:nvSpPr>
          <p:cNvPr id="466" name="1 &gt; 3 &gt; 2"/>
          <p:cNvSpPr txBox="1"/>
          <p:nvPr/>
        </p:nvSpPr>
        <p:spPr>
          <a:xfrm>
            <a:off x="2571634" y="2100161"/>
            <a:ext cx="995064" cy="28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r>
              <a:rPr sz="1476"/>
              <a:t>1 &gt; 3 &gt; 2</a:t>
            </a:r>
          </a:p>
        </p:txBody>
      </p:sp>
      <p:sp>
        <p:nvSpPr>
          <p:cNvPr id="467" name="2 &gt; 3 &gt; 1"/>
          <p:cNvSpPr txBox="1"/>
          <p:nvPr/>
        </p:nvSpPr>
        <p:spPr>
          <a:xfrm>
            <a:off x="2571634" y="2843558"/>
            <a:ext cx="995064" cy="28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r>
              <a:rPr sz="1476"/>
              <a:t>2 &gt; 3 &gt; 1</a:t>
            </a:r>
          </a:p>
        </p:txBody>
      </p:sp>
      <p:sp>
        <p:nvSpPr>
          <p:cNvPr id="468" name="1 &gt; 2 &gt; 3"/>
          <p:cNvSpPr txBox="1"/>
          <p:nvPr/>
        </p:nvSpPr>
        <p:spPr>
          <a:xfrm>
            <a:off x="2571634" y="3586954"/>
            <a:ext cx="995064" cy="28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/>
            </a:lvl1pPr>
          </a:lstStyle>
          <a:p>
            <a:r>
              <a:rPr sz="1476"/>
              <a:t>1 &gt; 2 &gt; 3</a:t>
            </a:r>
          </a:p>
        </p:txBody>
      </p:sp>
      <p:sp>
        <p:nvSpPr>
          <p:cNvPr id="469" name="1 &gt; 2 &gt; 3"/>
          <p:cNvSpPr txBox="1"/>
          <p:nvPr/>
        </p:nvSpPr>
        <p:spPr>
          <a:xfrm>
            <a:off x="5846865" y="2083906"/>
            <a:ext cx="1121701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/>
            </a:lvl1pPr>
          </a:lstStyle>
          <a:p>
            <a:r>
              <a:rPr sz="1687"/>
              <a:t>1 &gt; 2 &gt; 3</a:t>
            </a:r>
          </a:p>
        </p:txBody>
      </p:sp>
      <p:sp>
        <p:nvSpPr>
          <p:cNvPr id="470" name="3 &gt; 1 &gt; 2"/>
          <p:cNvSpPr txBox="1"/>
          <p:nvPr/>
        </p:nvSpPr>
        <p:spPr>
          <a:xfrm>
            <a:off x="5893746" y="2827303"/>
            <a:ext cx="1121701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/>
            </a:lvl1pPr>
          </a:lstStyle>
          <a:p>
            <a:r>
              <a:rPr sz="1687"/>
              <a:t>3 &gt; 1 &gt; 2</a:t>
            </a:r>
          </a:p>
        </p:txBody>
      </p:sp>
      <p:sp>
        <p:nvSpPr>
          <p:cNvPr id="471" name="2 &gt; 1 &gt; 3"/>
          <p:cNvSpPr txBox="1"/>
          <p:nvPr/>
        </p:nvSpPr>
        <p:spPr>
          <a:xfrm>
            <a:off x="5893746" y="3570699"/>
            <a:ext cx="1121701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/>
            </a:lvl1pPr>
          </a:lstStyle>
          <a:p>
            <a:r>
              <a:rPr sz="1687"/>
              <a:t>2 &gt; 1 &gt; 3</a:t>
            </a:r>
          </a:p>
        </p:txBody>
      </p:sp>
      <p:sp>
        <p:nvSpPr>
          <p:cNvPr id="472" name="Suppose that there is some unique stable matching."/>
          <p:cNvSpPr txBox="1"/>
          <p:nvPr/>
        </p:nvSpPr>
        <p:spPr>
          <a:xfrm>
            <a:off x="1349025" y="1159417"/>
            <a:ext cx="6177572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L="444500" indent="-444500">
              <a:buSzPct val="145000"/>
              <a:buChar char="•"/>
              <a:defRPr sz="3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 dirty="0"/>
              <a:t>Suppose that there is some unique stable matching.</a:t>
            </a:r>
          </a:p>
        </p:txBody>
      </p:sp>
      <p:grpSp>
        <p:nvGrpSpPr>
          <p:cNvPr id="476" name="Group"/>
          <p:cNvGrpSpPr/>
          <p:nvPr/>
        </p:nvGrpSpPr>
        <p:grpSpPr>
          <a:xfrm>
            <a:off x="4004257" y="2256199"/>
            <a:ext cx="1245991" cy="1486686"/>
            <a:chOff x="0" y="0"/>
            <a:chExt cx="2362767" cy="2819196"/>
          </a:xfrm>
        </p:grpSpPr>
        <p:sp>
          <p:nvSpPr>
            <p:cNvPr id="473" name="Line"/>
            <p:cNvSpPr/>
            <p:nvPr/>
          </p:nvSpPr>
          <p:spPr>
            <a:xfrm>
              <a:off x="107949" y="0"/>
              <a:ext cx="2254819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74" name="Line"/>
            <p:cNvSpPr/>
            <p:nvPr/>
          </p:nvSpPr>
          <p:spPr>
            <a:xfrm flipV="1">
              <a:off x="0" y="1503768"/>
              <a:ext cx="2254818" cy="131542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75" name="Line"/>
            <p:cNvSpPr/>
            <p:nvPr/>
          </p:nvSpPr>
          <p:spPr>
            <a:xfrm>
              <a:off x="44449" y="1443050"/>
              <a:ext cx="2292919" cy="128446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</p:grpSp>
      <p:sp>
        <p:nvSpPr>
          <p:cNvPr id="477" name="Players should always choose their stable match in hindsight!"/>
          <p:cNvSpPr txBox="1"/>
          <p:nvPr/>
        </p:nvSpPr>
        <p:spPr>
          <a:xfrm>
            <a:off x="1362609" y="4179985"/>
            <a:ext cx="6920073" cy="313724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87" dirty="0"/>
              <a:t>Players should always choose their stable match in hindsight</a:t>
            </a:r>
          </a:p>
        </p:txBody>
      </p:sp>
      <p:sp>
        <p:nvSpPr>
          <p:cNvPr id="478" name="?"/>
          <p:cNvSpPr/>
          <p:nvPr/>
        </p:nvSpPr>
        <p:spPr>
          <a:xfrm>
            <a:off x="2460477" y="2079839"/>
            <a:ext cx="1092719" cy="1842075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637"/>
              <a:t>?</a:t>
            </a:r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</p:spPr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07052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gret in Matching Markets"/>
          <p:cNvSpPr txBox="1">
            <a:spLocks noGrp="1"/>
          </p:cNvSpPr>
          <p:nvPr>
            <p:ph type="title"/>
          </p:nvPr>
        </p:nvSpPr>
        <p:spPr>
          <a:xfrm>
            <a:off x="457200" y="103971"/>
            <a:ext cx="8229600" cy="857250"/>
          </a:xfrm>
          <a:prstGeom prst="rect">
            <a:avLst/>
          </a:prstGeom>
        </p:spPr>
        <p:txBody>
          <a:bodyPr anchor="b">
            <a:noAutofit/>
          </a:bodyPr>
          <a:lstStyle>
            <a:lvl1pPr marL="254000" algn="l" defTabSz="457200">
              <a:lnSpc>
                <a:spcPts val="8600"/>
              </a:lnSpc>
              <a:spcBef>
                <a:spcPts val="900"/>
              </a:spcBef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Regret in Matching Markets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Let   be the stable match of player  .…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37684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spcBef>
                    <a:spcPts val="1318"/>
                  </a:spcBef>
                </a:pPr>
                <a:r>
                  <a:rPr sz="2000" dirty="0"/>
                  <a:t>Let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000" dirty="0"/>
                  <a:t> be the stable match of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2000" dirty="0"/>
                  <a:t>.</a:t>
                </a:r>
                <a:endParaRPr sz="2000" i="1" dirty="0"/>
              </a:p>
              <a:p>
                <a:pPr>
                  <a:spcBef>
                    <a:spcPts val="1318"/>
                  </a:spcBef>
                </a:pPr>
                <a:r>
                  <a:rPr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sz="2000" dirty="0"/>
                  <a:t> be the matching played by all the players at time t. </a:t>
                </a:r>
              </a:p>
              <a:p>
                <a:pPr>
                  <a:spcBef>
                    <a:spcPts val="1318"/>
                  </a:spcBef>
                </a:pPr>
                <a:r>
                  <a:rPr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000" dirty="0"/>
                  <a:t> be the mean reward of arm j for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2000" dirty="0"/>
                  <a:t> . </a:t>
                </a:r>
              </a:p>
            </p:txBody>
          </p:sp>
        </mc:Choice>
        <mc:Fallback xmlns="">
          <p:sp>
            <p:nvSpPr>
              <p:cNvPr id="496" name="Let   be the stable match of player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376846"/>
              </a:xfrm>
              <a:prstGeom prst="rect">
                <a:avLst/>
              </a:prstGeom>
              <a:blipFill rotWithShape="0">
                <a:blip r:embed="rId3"/>
                <a:stretch>
                  <a:fillRect l="-667" t="-2212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"/>
          <p:cNvGrpSpPr/>
          <p:nvPr/>
        </p:nvGrpSpPr>
        <p:grpSpPr>
          <a:xfrm>
            <a:off x="1819906" y="2843730"/>
            <a:ext cx="5773590" cy="1011756"/>
            <a:chOff x="0" y="-3884"/>
            <a:chExt cx="10948437" cy="1918587"/>
          </a:xfrm>
        </p:grpSpPr>
        <p:sp>
          <p:nvSpPr>
            <p:cNvPr id="483" name="Define the stable regret of agent i up to time n as:"/>
            <p:cNvSpPr/>
            <p:nvPr/>
          </p:nvSpPr>
          <p:spPr>
            <a:xfrm>
              <a:off x="0" y="-3884"/>
              <a:ext cx="10948437" cy="59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 algn="l">
                <a:defRPr sz="3200" b="0"/>
              </a:pPr>
              <a:r>
                <a:rPr sz="1687" dirty="0"/>
                <a:t>Define the</a:t>
              </a:r>
              <a:r>
                <a:rPr sz="1687" b="1" dirty="0"/>
                <a:t> </a:t>
              </a:r>
              <a:r>
                <a:rPr sz="1687" b="1" i="1" dirty="0"/>
                <a:t>stable regret</a:t>
              </a:r>
              <a:r>
                <a:rPr sz="1687" b="1" dirty="0"/>
                <a:t> </a:t>
              </a:r>
              <a:r>
                <a:rPr sz="1687" dirty="0"/>
                <a:t>of agent</a:t>
              </a:r>
              <a:r>
                <a:rPr sz="1687" i="1" dirty="0"/>
                <a:t> </a:t>
              </a:r>
              <a:r>
                <a:rPr sz="1687" b="1" i="1" dirty="0"/>
                <a:t>i </a:t>
              </a:r>
              <a:r>
                <a:rPr sz="1687" dirty="0"/>
                <a:t>up to time</a:t>
              </a:r>
              <a:r>
                <a:rPr sz="1687" b="1" dirty="0"/>
                <a:t> </a:t>
              </a:r>
              <a:r>
                <a:rPr sz="1687" b="1" i="1" dirty="0"/>
                <a:t>n</a:t>
              </a:r>
              <a:r>
                <a:rPr sz="1687" dirty="0"/>
                <a:t> as:</a:t>
              </a:r>
            </a:p>
          </p:txBody>
        </p:sp>
        <p:pic>
          <p:nvPicPr>
            <p:cNvPr id="484" name="R_i(n)_=_n_mu_i(.pdf" descr="R_i(n)_=_n_mu_i(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2185" y="644702"/>
              <a:ext cx="65278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3" name="Group"/>
          <p:cNvGrpSpPr/>
          <p:nvPr/>
        </p:nvGrpSpPr>
        <p:grpSpPr>
          <a:xfrm>
            <a:off x="1871841" y="3663618"/>
            <a:ext cx="5387397" cy="753101"/>
            <a:chOff x="-2" y="0"/>
            <a:chExt cx="10216100" cy="1428102"/>
          </a:xfrm>
        </p:grpSpPr>
        <p:grpSp>
          <p:nvGrpSpPr>
            <p:cNvPr id="489" name="Group"/>
            <p:cNvGrpSpPr/>
            <p:nvPr/>
          </p:nvGrpSpPr>
          <p:grpSpPr>
            <a:xfrm>
              <a:off x="-2" y="76200"/>
              <a:ext cx="4980903" cy="1351902"/>
              <a:chOff x="-2" y="0"/>
              <a:chExt cx="4980903" cy="1351901"/>
            </a:xfrm>
          </p:grpSpPr>
          <p:sp>
            <p:nvSpPr>
              <p:cNvPr id="486" name="Line"/>
              <p:cNvSpPr/>
              <p:nvPr/>
            </p:nvSpPr>
            <p:spPr>
              <a:xfrm>
                <a:off x="3372425" y="0"/>
                <a:ext cx="1608476" cy="0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/>
              </a:p>
            </p:txBody>
          </p:sp>
          <p:sp>
            <p:nvSpPr>
              <p:cNvPr id="487" name="Line"/>
              <p:cNvSpPr/>
              <p:nvPr/>
            </p:nvSpPr>
            <p:spPr>
              <a:xfrm flipH="1">
                <a:off x="3257726" y="0"/>
                <a:ext cx="965600" cy="694073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160"/>
              </a:p>
            </p:txBody>
          </p:sp>
          <p:sp>
            <p:nvSpPr>
              <p:cNvPr id="488" name="Mean reward of stable match"/>
              <p:cNvSpPr/>
              <p:nvPr/>
            </p:nvSpPr>
            <p:spPr>
              <a:xfrm>
                <a:off x="-2" y="264668"/>
                <a:ext cx="3372425" cy="108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Off val="-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6789" tIns="26789" rIns="26789" bIns="26789" numCol="1" anchor="ctr">
                <a:sp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687">
                    <a:solidFill>
                      <a:schemeClr val="bg2">
                        <a:lumMod val="25000"/>
                      </a:schemeClr>
                    </a:solidFill>
                  </a:rPr>
                  <a:t>Mean reward of stable match</a:t>
                </a: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6649025" y="0"/>
              <a:ext cx="1608476" cy="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91" name="Line"/>
            <p:cNvSpPr/>
            <p:nvPr/>
          </p:nvSpPr>
          <p:spPr>
            <a:xfrm>
              <a:off x="7499925" y="0"/>
              <a:ext cx="511396" cy="511395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492" name="Reward at time t"/>
            <p:cNvSpPr/>
            <p:nvPr/>
          </p:nvSpPr>
          <p:spPr>
            <a:xfrm>
              <a:off x="6611476" y="568966"/>
              <a:ext cx="3604622" cy="59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87" dirty="0">
                  <a:solidFill>
                    <a:schemeClr val="bg2">
                      <a:lumMod val="25000"/>
                    </a:schemeClr>
                  </a:solidFill>
                </a:rPr>
                <a:t>Reward at time t</a:t>
              </a:r>
            </a:p>
          </p:txBody>
        </p:sp>
      </p:grp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</p:spPr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5289815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 bldLvl="5" animBg="1" advAuto="0"/>
      <p:bldP spid="485" grpId="0" animBg="1" advAuto="0"/>
      <p:bldP spid="49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Algorithm: GS-UC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sz="2700" dirty="0"/>
              <a:t>Algorithm: GS-UCB</a:t>
            </a:r>
          </a:p>
        </p:txBody>
      </p:sp>
      <p:sp>
        <p:nvSpPr>
          <p:cNvPr id="529" name="Involves a Matching Platform that communicates with all Players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Involves a Matching Platform that communicates with all Players.</a:t>
            </a:r>
          </a:p>
          <a:p>
            <a:pPr marL="0" indent="0">
              <a:buNone/>
            </a:pPr>
            <a:r>
              <a:rPr sz="2000" dirty="0"/>
              <a:t>At every round:</a:t>
            </a:r>
          </a:p>
          <a:p>
            <a:pPr marL="334836" indent="-334836">
              <a:buSzPct val="100000"/>
              <a:buAutoNum type="arabicPeriod"/>
            </a:pPr>
            <a:r>
              <a:rPr sz="2000" u="sng" dirty="0"/>
              <a:t>Players</a:t>
            </a:r>
            <a:r>
              <a:rPr sz="2000" dirty="0"/>
              <a:t> </a:t>
            </a:r>
            <a:r>
              <a:rPr sz="2000" dirty="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rank Arms by the UCBs</a:t>
            </a:r>
            <a:r>
              <a:rPr sz="2000" dirty="0"/>
              <a:t> of each Arm’s mean reward for themselves.</a:t>
            </a:r>
          </a:p>
          <a:p>
            <a:pPr marL="334836" indent="-334836">
              <a:buSzPct val="100000"/>
              <a:buAutoNum type="arabicPeriod"/>
            </a:pPr>
            <a:r>
              <a:rPr sz="2000" u="sng" dirty="0"/>
              <a:t>Platform</a:t>
            </a:r>
            <a:r>
              <a:rPr sz="2000" dirty="0"/>
              <a:t> runs the </a:t>
            </a:r>
            <a:r>
              <a:rPr sz="2000" dirty="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Gale-Shapley</a:t>
            </a:r>
            <a:r>
              <a:rPr sz="2000" dirty="0"/>
              <a:t> algorithm to match Players and Arms.</a:t>
            </a:r>
          </a:p>
          <a:p>
            <a:pPr marL="334836" indent="-334836">
              <a:buSzPct val="100000"/>
              <a:buAutoNum type="arabicPeriod"/>
            </a:pPr>
            <a:r>
              <a:rPr sz="2000" u="sng" dirty="0"/>
              <a:t>Players</a:t>
            </a:r>
            <a:r>
              <a:rPr sz="2000" dirty="0"/>
              <a:t> receive rewards from matched Arms and </a:t>
            </a:r>
            <a:r>
              <a:rPr sz="2000" dirty="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</a:rPr>
              <a:t>update their UCB</a:t>
            </a:r>
            <a:r>
              <a:rPr sz="2000" dirty="0"/>
              <a:t> for the Arm.</a:t>
            </a:r>
          </a:p>
        </p:txBody>
      </p:sp>
      <p:grpSp>
        <p:nvGrpSpPr>
          <p:cNvPr id="533" name="Group"/>
          <p:cNvGrpSpPr/>
          <p:nvPr/>
        </p:nvGrpSpPr>
        <p:grpSpPr>
          <a:xfrm>
            <a:off x="4904510" y="3714149"/>
            <a:ext cx="2851901" cy="1017396"/>
            <a:chOff x="-335428" y="0"/>
            <a:chExt cx="5408048" cy="1929283"/>
          </a:xfrm>
        </p:grpSpPr>
        <p:pic>
          <p:nvPicPr>
            <p:cNvPr id="530" name="Screen Shot 2019-06-22 at 4.55.48 PM.png" descr="Screen Shot 2019-06-22 at 4.55.4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119" y="0"/>
              <a:ext cx="3746501" cy="168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1" name="Mean rewards"/>
            <p:cNvSpPr txBox="1"/>
            <p:nvPr/>
          </p:nvSpPr>
          <p:spPr>
            <a:xfrm>
              <a:off x="-335428" y="408663"/>
              <a:ext cx="1704412" cy="87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25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318" dirty="0"/>
                <a:t>Mean rewards</a:t>
              </a:r>
            </a:p>
          </p:txBody>
        </p:sp>
        <p:sp>
          <p:nvSpPr>
            <p:cNvPr id="532" name="Arms"/>
            <p:cNvSpPr txBox="1"/>
            <p:nvPr/>
          </p:nvSpPr>
          <p:spPr>
            <a:xfrm>
              <a:off x="2690116" y="1442098"/>
              <a:ext cx="1368983" cy="487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25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318"/>
                <a:t>Arms</a:t>
              </a:r>
            </a:p>
          </p:txBody>
        </p:sp>
      </p:grpSp>
      <p:sp>
        <p:nvSpPr>
          <p:cNvPr id="534" name="UCB"/>
          <p:cNvSpPr txBox="1"/>
          <p:nvPr/>
        </p:nvSpPr>
        <p:spPr>
          <a:xfrm>
            <a:off x="4351445" y="3802135"/>
            <a:ext cx="453249" cy="2812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476"/>
              <a:t>UCB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9303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gret of GS-UC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sz="2700" dirty="0"/>
              <a:t>Regret of GS-UCB</a:t>
            </a:r>
          </a:p>
        </p:txBody>
      </p:sp>
      <p:sp>
        <p:nvSpPr>
          <p:cNvPr id="537" name="Theorem (informal): If there are N players and K arms and GS-UCB is run, the pessimal stable regret of player i satisfies"/>
          <p:cNvSpPr txBox="1"/>
          <p:nvPr/>
        </p:nvSpPr>
        <p:spPr>
          <a:xfrm>
            <a:off x="609600" y="1057389"/>
            <a:ext cx="7606145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defRPr sz="3200"/>
            </a:pPr>
            <a:r>
              <a:rPr sz="2000" b="1" dirty="0"/>
              <a:t>Theorem (informal): </a:t>
            </a:r>
            <a:r>
              <a:rPr sz="2000" dirty="0"/>
              <a:t>If there are N players and K arms and GS-UCB is run, the stable </a:t>
            </a:r>
            <a:r>
              <a:rPr lang="en-US" sz="2000" dirty="0"/>
              <a:t>(pessimal) </a:t>
            </a:r>
            <a:r>
              <a:rPr sz="2000" dirty="0"/>
              <a:t>regret of player </a:t>
            </a:r>
            <a:r>
              <a:rPr sz="2000" i="1" dirty="0"/>
              <a:t>i</a:t>
            </a:r>
            <a:r>
              <a:rPr sz="2000" dirty="0"/>
              <a:t> satisfies </a:t>
            </a:r>
          </a:p>
        </p:txBody>
      </p:sp>
      <p:grpSp>
        <p:nvGrpSpPr>
          <p:cNvPr id="541" name="Group"/>
          <p:cNvGrpSpPr/>
          <p:nvPr/>
        </p:nvGrpSpPr>
        <p:grpSpPr>
          <a:xfrm>
            <a:off x="2418647" y="2553325"/>
            <a:ext cx="4106843" cy="1190307"/>
            <a:chOff x="-4" y="0"/>
            <a:chExt cx="7787788" cy="2257171"/>
          </a:xfrm>
        </p:grpSpPr>
        <p:sp>
          <p:nvSpPr>
            <p:cNvPr id="538" name="Rectangle"/>
            <p:cNvSpPr/>
            <p:nvPr/>
          </p:nvSpPr>
          <p:spPr>
            <a:xfrm>
              <a:off x="4478838" y="0"/>
              <a:ext cx="734638" cy="569020"/>
            </a:xfrm>
            <a:prstGeom prst="rect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539" name="Line"/>
            <p:cNvSpPr/>
            <p:nvPr/>
          </p:nvSpPr>
          <p:spPr>
            <a:xfrm flipH="1">
              <a:off x="3701582" y="228599"/>
              <a:ext cx="762757" cy="668114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540" name="Minimum gap of arms’ rewards for all players."/>
            <p:cNvSpPr txBox="1"/>
            <p:nvPr/>
          </p:nvSpPr>
          <p:spPr>
            <a:xfrm>
              <a:off x="-4" y="994314"/>
              <a:ext cx="7787788" cy="1262857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0" tIns="26789" rIns="26789" bIns="26789" numCol="1" anchor="ctr">
              <a:noAutofit/>
            </a:bodyPr>
            <a:lstStyle>
              <a:lvl1pPr>
                <a:defRPr sz="2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00" dirty="0"/>
                <a:t>Minimum gap of arms’ rewards for all players.</a:t>
              </a:r>
            </a:p>
          </p:txBody>
        </p:sp>
      </p:grpSp>
      <p:grpSp>
        <p:nvGrpSpPr>
          <p:cNvPr id="544" name="Group"/>
          <p:cNvGrpSpPr/>
          <p:nvPr/>
        </p:nvGrpSpPr>
        <p:grpSpPr>
          <a:xfrm>
            <a:off x="2600611" y="2142595"/>
            <a:ext cx="3270273" cy="765260"/>
            <a:chOff x="0" y="57274"/>
            <a:chExt cx="4721702" cy="1104900"/>
          </a:xfrm>
        </p:grpSpPr>
        <p:pic>
          <p:nvPicPr>
            <p:cNvPr id="542" name="R_i(n)_=_mathcal.pdf" descr="R_i(n)_=_mathcal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01" y="57274"/>
              <a:ext cx="4711701" cy="1104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3" name="Line"/>
            <p:cNvSpPr/>
            <p:nvPr/>
          </p:nvSpPr>
          <p:spPr>
            <a:xfrm>
              <a:off x="0" y="801267"/>
              <a:ext cx="3023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</p:grpSp>
      <p:sp>
        <p:nvSpPr>
          <p:cNvPr id="545" name="In other words, if one player has to explore more, another player incurs higher stable regret."/>
          <p:cNvSpPr txBox="1"/>
          <p:nvPr/>
        </p:nvSpPr>
        <p:spPr>
          <a:xfrm>
            <a:off x="609600" y="3884006"/>
            <a:ext cx="7079673" cy="66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3200" b="0"/>
            </a:lvl1pPr>
          </a:lstStyle>
          <a:p>
            <a:r>
              <a:rPr sz="2000"/>
              <a:t>In other words, if one player has to explore more, another player incurs higher stable regret. 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03271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65414" y="41025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sz="2700" dirty="0"/>
              <a:t>Summary</a:t>
            </a:r>
            <a:r>
              <a:rPr lang="en-US" sz="2700" dirty="0"/>
              <a:t> of Matching Markets and Learning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865414" y="1292774"/>
            <a:ext cx="7413172" cy="33151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Many decision problems involve learning and economic thinking</a:t>
            </a:r>
          </a:p>
          <a:p>
            <a:r>
              <a:rPr lang="en-US" sz="2000" dirty="0"/>
              <a:t>We considered a </a:t>
            </a:r>
            <a:r>
              <a:rPr sz="2000" dirty="0"/>
              <a:t>multi-</a:t>
            </a:r>
            <a:r>
              <a:rPr lang="en-US" sz="2000" dirty="0"/>
              <a:t>p</a:t>
            </a:r>
            <a:r>
              <a:rPr sz="2000" dirty="0"/>
              <a:t>layer bandit problem in the</a:t>
            </a:r>
            <a:r>
              <a:rPr lang="en-US" sz="2000" dirty="0"/>
              <a:t> setting of</a:t>
            </a:r>
            <a:r>
              <a:rPr sz="2000" dirty="0"/>
              <a:t> matching markets</a:t>
            </a:r>
          </a:p>
          <a:p>
            <a:pPr lvl="1"/>
            <a:r>
              <a:rPr lang="en-US" sz="1800" dirty="0"/>
              <a:t>n</a:t>
            </a:r>
            <a:r>
              <a:rPr sz="1800" dirty="0"/>
              <a:t>otion of Stable Regret</a:t>
            </a:r>
          </a:p>
          <a:p>
            <a:r>
              <a:rPr sz="2000" dirty="0"/>
              <a:t>GS-UCB Algorithm</a:t>
            </a:r>
          </a:p>
          <a:p>
            <a:pPr lvl="1"/>
            <a:r>
              <a:rPr lang="en-US" sz="1800" dirty="0"/>
              <a:t>l</a:t>
            </a:r>
            <a:r>
              <a:rPr sz="1800" dirty="0"/>
              <a:t>og(n) Player-Pessimal Stable Regret</a:t>
            </a:r>
          </a:p>
          <a:p>
            <a:r>
              <a:rPr sz="2000" dirty="0"/>
              <a:t>Many open problems remain!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6482926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Two-Way Matching Markets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373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62" y="282657"/>
            <a:ext cx="8229600" cy="857250"/>
          </a:xfrm>
        </p:spPr>
        <p:txBody>
          <a:bodyPr>
            <a:normAutofit/>
          </a:bodyPr>
          <a:lstStyle/>
          <a:p>
            <a:r>
              <a:rPr lang="en-US" sz="2700" dirty="0"/>
              <a:t>Data, Decisions ... and Economics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1026" name="Picture 2" descr="https://www.econlib.org/wp-content/uploads/2015/07/Why20Gets20Wha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9" y="1651736"/>
            <a:ext cx="1337767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33590" y="3829825"/>
            <a:ext cx="251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Matching Markets</a:t>
            </a:r>
          </a:p>
        </p:txBody>
      </p:sp>
      <p:pic>
        <p:nvPicPr>
          <p:cNvPr id="1034" name="Picture 10" descr="mage result for auctions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6" t="33074" r="11067"/>
          <a:stretch/>
        </p:blipFill>
        <p:spPr bwMode="auto">
          <a:xfrm>
            <a:off x="3261359" y="1903438"/>
            <a:ext cx="2598606" cy="162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flipH="1">
            <a:off x="3261359" y="382982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Auctions</a:t>
            </a:r>
          </a:p>
        </p:txBody>
      </p:sp>
      <p:pic>
        <p:nvPicPr>
          <p:cNvPr id="1036" name="Picture 12" descr="mage result for multi player games deepmi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9" r="22542"/>
          <a:stretch/>
        </p:blipFill>
        <p:spPr bwMode="auto">
          <a:xfrm>
            <a:off x="6617713" y="1651736"/>
            <a:ext cx="1723647" cy="20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6174333" y="382982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Multiplayer games</a:t>
            </a:r>
          </a:p>
        </p:txBody>
      </p:sp>
    </p:spTree>
    <p:extLst>
      <p:ext uri="{BB962C8B-B14F-4D97-AF65-F5344CB8AC3E}">
        <p14:creationId xmlns:p14="http://schemas.microsoft.com/office/powerpoint/2010/main" val="9808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65414" y="41025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Auctions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865414" y="1183917"/>
            <a:ext cx="7413172" cy="33151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Auctions provide a way to match buyers to sellers by setting a </a:t>
            </a:r>
            <a:r>
              <a:rPr lang="en-US" sz="2000" dirty="0">
                <a:solidFill>
                  <a:schemeClr val="accent3"/>
                </a:solidFill>
              </a:rPr>
              <a:t>price</a:t>
            </a:r>
            <a:r>
              <a:rPr lang="en-US" sz="2000" dirty="0"/>
              <a:t> on items that they exchange</a:t>
            </a:r>
          </a:p>
          <a:p>
            <a:r>
              <a:rPr lang="en-US" sz="2000" dirty="0"/>
              <a:t>We’ll consider two kinds of auctions:  </a:t>
            </a:r>
            <a:r>
              <a:rPr lang="en-US" sz="2000" dirty="0">
                <a:solidFill>
                  <a:schemeClr val="accent3"/>
                </a:solidFill>
              </a:rPr>
              <a:t>sealed-bid auctions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chemeClr val="accent3"/>
                </a:solidFill>
              </a:rPr>
              <a:t>Vickrey</a:t>
            </a:r>
            <a:r>
              <a:rPr lang="en-US" sz="2000" dirty="0">
                <a:solidFill>
                  <a:schemeClr val="accent3"/>
                </a:solidFill>
              </a:rPr>
              <a:t> auctions</a:t>
            </a:r>
          </a:p>
          <a:p>
            <a:r>
              <a:rPr lang="en-US" sz="2000" dirty="0"/>
              <a:t>In both cases we’ll focus on the simple setting in which there are </a:t>
            </a:r>
            <a:r>
              <a:rPr lang="en-US" sz="2000" i="1" dirty="0"/>
              <a:t>n</a:t>
            </a:r>
            <a:r>
              <a:rPr lang="en-US" sz="2000" dirty="0"/>
              <a:t> buyers and one seller, who’s attempting to sell a single item</a:t>
            </a:r>
            <a:endParaRPr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760134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65414" y="41025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 Classical Sealed-Bid Auction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865414" y="1183917"/>
            <a:ext cx="7413172" cy="33151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In a sealed-bid auction, each buyer submits an amount to an auctioneer, without knowing what the other buyers submit</a:t>
            </a:r>
          </a:p>
          <a:p>
            <a:r>
              <a:rPr lang="en-US" sz="2000" dirty="0"/>
              <a:t>The winner is the buyer who has bid the highest value</a:t>
            </a:r>
          </a:p>
          <a:p>
            <a:r>
              <a:rPr lang="en-US" sz="2000" dirty="0"/>
              <a:t>In a </a:t>
            </a:r>
            <a:r>
              <a:rPr lang="en-US" sz="2000" dirty="0">
                <a:solidFill>
                  <a:schemeClr val="accent3"/>
                </a:solidFill>
              </a:rPr>
              <a:t>first-price auction</a:t>
            </a:r>
            <a:r>
              <a:rPr lang="en-US" sz="2000" dirty="0"/>
              <a:t>, they pay the price that they bid and obtain the item</a:t>
            </a:r>
          </a:p>
          <a:p>
            <a:r>
              <a:rPr lang="en-US" sz="2000" dirty="0"/>
              <a:t>Imagine that each buyer has an internal </a:t>
            </a:r>
            <a:r>
              <a:rPr lang="en-US" sz="2000" dirty="0">
                <a:solidFill>
                  <a:schemeClr val="accent3"/>
                </a:solidFill>
              </a:rPr>
              <a:t>valuation</a:t>
            </a:r>
            <a:r>
              <a:rPr lang="en-US" sz="2000" dirty="0"/>
              <a:t> of the item</a:t>
            </a:r>
          </a:p>
          <a:p>
            <a:r>
              <a:rPr lang="en-US" sz="2000" dirty="0"/>
              <a:t>Should they simply submit that valuation as their bid?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8695916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65414" y="41025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An Example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865414" y="1183917"/>
            <a:ext cx="7413172" cy="33151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Suppose that you’re considering buying a company</a:t>
            </a:r>
          </a:p>
          <a:p>
            <a:r>
              <a:rPr lang="en-US" sz="2000" dirty="0"/>
              <a:t>You know that you can increase the value of the company by a factor of 1.5 (given your experience, connections,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Suppose that your valuation of the company is uncertain, but it lies uniformly between $2M and $12M, with a mean of $7M</a:t>
            </a:r>
          </a:p>
          <a:p>
            <a:endParaRPr lang="en-US" sz="2000" dirty="0"/>
          </a:p>
          <a:p>
            <a:r>
              <a:rPr lang="en-US" sz="2000" dirty="0"/>
              <a:t>What should you offer?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6396446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54528" y="30528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An Example (</a:t>
            </a:r>
            <a:r>
              <a:rPr lang="en-US" sz="2700" dirty="0" err="1"/>
              <a:t>Cont</a:t>
            </a:r>
            <a:r>
              <a:rPr lang="en-US" sz="2700" dirty="0"/>
              <a:t>)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1017492"/>
            <a:ext cx="8060872" cy="35218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Suppose that the actual current value of the company is $8M and suppose that you bid $10M</a:t>
            </a:r>
          </a:p>
          <a:p>
            <a:pPr lvl="1"/>
            <a:r>
              <a:rPr lang="en-US" sz="1600" dirty="0"/>
              <a:t>your expertise will bring the value up to $12M, and you gain $2M</a:t>
            </a:r>
            <a:endParaRPr lang="en-US" sz="2000" dirty="0"/>
          </a:p>
          <a:p>
            <a:pPr lvl="1"/>
            <a:r>
              <a:rPr lang="en-US" sz="1600" dirty="0"/>
              <a:t>but if the actual current value of the company is $4M, your expertise will bring it up to $6M, and you lose $4M</a:t>
            </a:r>
          </a:p>
          <a:p>
            <a:r>
              <a:rPr lang="en-US" sz="2000" dirty="0"/>
              <a:t>What’s the most you can offer and expect to break even on average?</a:t>
            </a:r>
          </a:p>
          <a:p>
            <a:pPr lvl="1"/>
            <a:r>
              <a:rPr lang="en-US" sz="1600" dirty="0"/>
              <a:t>this would give an idea of the largest amount you can reasonably bid</a:t>
            </a:r>
          </a:p>
          <a:p>
            <a:r>
              <a:rPr lang="en-US" sz="2000" dirty="0"/>
              <a:t>A possible answer: on average the company is worth $7M, which can be raised to $10.5M, so a bid of up to $10.5 seems reasonable</a:t>
            </a:r>
          </a:p>
          <a:p>
            <a:pPr lvl="1"/>
            <a:r>
              <a:rPr lang="en-US" sz="1600" dirty="0"/>
              <a:t>but this is faulty economic thinking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16960551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54528" y="30528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An Example (</a:t>
            </a:r>
            <a:r>
              <a:rPr lang="en-US" sz="2700" dirty="0" err="1"/>
              <a:t>Cont</a:t>
            </a:r>
            <a:r>
              <a:rPr lang="en-US" sz="2700" dirty="0"/>
              <a:t>)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1017492"/>
            <a:ext cx="8060872" cy="35218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If you win based on your bid of $10.5M, you have learned that in fact the value of the company is not $11M or $12M; otherwise the seller would not have sold it to you</a:t>
            </a:r>
          </a:p>
          <a:p>
            <a:r>
              <a:rPr lang="en-US" sz="2000" dirty="0"/>
              <a:t>And, based on that knowledge, the true value is somewhere between $2M and $10.5M, or $6.25 on average</a:t>
            </a:r>
          </a:p>
          <a:p>
            <a:r>
              <a:rPr lang="en-US" sz="2000" dirty="0"/>
              <a:t>Even if you improve the company by 1.5X, that’s only $9.375M, so you will lose money on average</a:t>
            </a:r>
          </a:p>
          <a:p>
            <a:r>
              <a:rPr lang="en-US" sz="2000" dirty="0"/>
              <a:t>If you bid $8M, and win the range is now ($2M, $8M), or $6M on average, and so you again lose</a:t>
            </a:r>
          </a:p>
          <a:p>
            <a:r>
              <a:rPr lang="en-US" sz="2000" dirty="0"/>
              <a:t>A bit of calculation will reveal that if you bid $6M, you will break even on average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2770835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54528" y="30528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An Example (</a:t>
            </a:r>
            <a:r>
              <a:rPr lang="en-US" sz="2700" dirty="0" err="1"/>
              <a:t>Cont</a:t>
            </a:r>
            <a:r>
              <a:rPr lang="en-US" sz="2700" dirty="0"/>
              <a:t>)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1017492"/>
            <a:ext cx="8060872" cy="36524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The way to think about this is that a bid of $6M means that you’re not likely to have any </a:t>
            </a:r>
            <a:r>
              <a:rPr lang="en-US" sz="2000" dirty="0">
                <a:solidFill>
                  <a:schemeClr val="accent3"/>
                </a:solidFill>
              </a:rPr>
              <a:t>regret</a:t>
            </a:r>
            <a:r>
              <a:rPr lang="en-US" sz="2000" dirty="0"/>
              <a:t> if you’re the winner</a:t>
            </a:r>
          </a:p>
          <a:p>
            <a:r>
              <a:rPr lang="en-US" sz="2000" dirty="0"/>
              <a:t>More generally, the way to approach this kind of decision-making process is to assume that your bid will be accepted, and work out whether you’ll have regret</a:t>
            </a:r>
          </a:p>
          <a:p>
            <a:pPr lvl="1"/>
            <a:r>
              <a:rPr lang="en-US" sz="1600" dirty="0"/>
              <a:t>so, compute the maximum value that gives you no regret if you win</a:t>
            </a:r>
          </a:p>
          <a:p>
            <a:r>
              <a:rPr lang="en-US" sz="2000" dirty="0"/>
              <a:t>If you lose, you may feel some pain, but at least you haven’t lost any money</a:t>
            </a:r>
          </a:p>
          <a:p>
            <a:r>
              <a:rPr lang="en-US" sz="2000" dirty="0"/>
              <a:t>The problem with this approach to auctions is that it’s hard for buyers to think about---buyers aren’t just bidding their valuation</a:t>
            </a:r>
          </a:p>
          <a:p>
            <a:pPr lvl="1"/>
            <a:r>
              <a:rPr lang="en-US" sz="1600" dirty="0"/>
              <a:t>they should bid a bit less than their valuation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36015902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54528" y="305286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Second-Price Auctions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1169892"/>
            <a:ext cx="8060872" cy="35218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In a </a:t>
            </a:r>
            <a:r>
              <a:rPr lang="en-US" sz="2000" dirty="0">
                <a:solidFill>
                  <a:schemeClr val="accent3"/>
                </a:solidFill>
              </a:rPr>
              <a:t>second-price auction</a:t>
            </a:r>
            <a:r>
              <a:rPr lang="en-US" sz="2000" dirty="0"/>
              <a:t>, also known as a </a:t>
            </a:r>
            <a:r>
              <a:rPr lang="en-US" sz="2000" dirty="0" err="1">
                <a:solidFill>
                  <a:schemeClr val="accent3"/>
                </a:solidFill>
              </a:rPr>
              <a:t>Vickrey</a:t>
            </a:r>
            <a:r>
              <a:rPr lang="en-US" sz="2000" dirty="0">
                <a:solidFill>
                  <a:schemeClr val="accent3"/>
                </a:solidFill>
              </a:rPr>
              <a:t> auction</a:t>
            </a:r>
            <a:r>
              <a:rPr lang="en-US" sz="2000" dirty="0"/>
              <a:t>, again the highest bidder wins, but she only pays the amount that was bid by the </a:t>
            </a:r>
            <a:r>
              <a:rPr lang="en-US" sz="2000" dirty="0">
                <a:solidFill>
                  <a:schemeClr val="accent3"/>
                </a:solidFill>
              </a:rPr>
              <a:t>second-highest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bidder</a:t>
            </a:r>
          </a:p>
          <a:p>
            <a:r>
              <a:rPr lang="en-US" sz="2000" dirty="0"/>
              <a:t>Example:  suppose that there are four buyers, and their bids are {$5, $7, $2, $9}</a:t>
            </a:r>
          </a:p>
          <a:p>
            <a:pPr lvl="1"/>
            <a:r>
              <a:rPr lang="en-US" sz="1600" dirty="0"/>
              <a:t>in this case the fourth buyer is the winner, and she pays $7</a:t>
            </a:r>
          </a:p>
          <a:p>
            <a:endParaRPr lang="en-US" sz="2000" dirty="0"/>
          </a:p>
          <a:p>
            <a:r>
              <a:rPr lang="en-US" sz="2000" i="1" dirty="0"/>
              <a:t>Theorem</a:t>
            </a:r>
            <a:r>
              <a:rPr lang="en-US" sz="2000" dirty="0"/>
              <a:t>: In a </a:t>
            </a:r>
            <a:r>
              <a:rPr lang="en-US" sz="2000" dirty="0" err="1"/>
              <a:t>Vickrey</a:t>
            </a:r>
            <a:r>
              <a:rPr lang="en-US" sz="2000" dirty="0"/>
              <a:t> auction, the right thing to do is to bid your valuation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1770258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10986" y="207314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Proof Sketch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813528"/>
            <a:ext cx="8060872" cy="38020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Suppose that your valuation of an item is v, and the maximum valuation of all of the other bidders is m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/>
              <a:t>Example:  suppose that there are bids: {$5, $7, $2, $9}</a:t>
            </a:r>
          </a:p>
          <a:p>
            <a:pPr lvl="1"/>
            <a:r>
              <a:rPr lang="en-US" sz="1600" dirty="0"/>
              <a:t>focusing on the first bidder, m = $9 is the maximum over the other bids</a:t>
            </a:r>
          </a:p>
          <a:p>
            <a:r>
              <a:rPr lang="en-US" sz="2000" dirty="0"/>
              <a:t>Case 1:  v &lt; m</a:t>
            </a:r>
          </a:p>
          <a:p>
            <a:pPr lvl="1"/>
            <a:r>
              <a:rPr lang="en-US" sz="1600" dirty="0"/>
              <a:t>bidding more than v is a bad idea, because you might win, and pay more than m, which is more than your valuation, so you lose</a:t>
            </a:r>
          </a:p>
          <a:p>
            <a:pPr lvl="1"/>
            <a:r>
              <a:rPr lang="en-US" sz="1600" dirty="0"/>
              <a:t>bidding less than v doesn’t have any effect </a:t>
            </a:r>
            <a:endParaRPr lang="en-US" sz="2000" dirty="0"/>
          </a:p>
          <a:p>
            <a:r>
              <a:rPr lang="en-US" sz="2000" dirty="0"/>
              <a:t>Case 2:  v &gt; m</a:t>
            </a:r>
          </a:p>
          <a:p>
            <a:pPr lvl="1"/>
            <a:r>
              <a:rPr lang="en-US" sz="1600" dirty="0"/>
              <a:t>bidding more than v doesn’t have any effect</a:t>
            </a:r>
          </a:p>
          <a:p>
            <a:pPr lvl="1"/>
            <a:r>
              <a:rPr lang="en-US" sz="1600" dirty="0"/>
              <a:t>bidding less than v is a bad idea, because you might lose, and you would have lost the value v – m associated with winning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87229512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00100" y="272628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Game Theory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990530"/>
            <a:ext cx="8060872" cy="38020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The topics that we’ve been discussing, matching markets and auctions, belong to the branch of game theory known as </a:t>
            </a:r>
            <a:r>
              <a:rPr lang="en-US" sz="2000" dirty="0">
                <a:solidFill>
                  <a:schemeClr val="accent3"/>
                </a:solidFill>
              </a:rPr>
              <a:t>mechanism design</a:t>
            </a:r>
          </a:p>
          <a:p>
            <a:r>
              <a:rPr lang="en-US" sz="2000" dirty="0"/>
              <a:t>What is game theory?</a:t>
            </a:r>
          </a:p>
          <a:p>
            <a:r>
              <a:rPr lang="en-US" sz="2000" dirty="0"/>
              <a:t>It’s the analysis and design of behavior in </a:t>
            </a:r>
            <a:r>
              <a:rPr lang="en-US" sz="2000" dirty="0">
                <a:solidFill>
                  <a:schemeClr val="accent3"/>
                </a:solidFill>
              </a:rPr>
              <a:t>strategic interactions</a:t>
            </a:r>
          </a:p>
          <a:p>
            <a:r>
              <a:rPr lang="en-US" sz="2000" dirty="0"/>
              <a:t>“Strategy” can have many aspects, including competition, cooperation, exchange of information, learning, bluffing,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059929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837" y="-23634"/>
            <a:ext cx="7505376" cy="857250"/>
          </a:xfrm>
        </p:spPr>
        <p:txBody>
          <a:bodyPr>
            <a:normAutofit fontScale="90000"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Gale-Shapley Deferred Acceptance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University of California, Berkeley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26073-7BA4-084A-940A-A49DBE763075}"/>
              </a:ext>
            </a:extLst>
          </p:cNvPr>
          <p:cNvSpPr txBox="1"/>
          <p:nvPr/>
        </p:nvSpPr>
        <p:spPr>
          <a:xfrm>
            <a:off x="410351" y="678924"/>
            <a:ext cx="8323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(preference lists of bands and drummers):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NITIALIZE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empty matching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(some band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unmatched and hasn’t proposed to every drummer)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first drummer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’s list to whom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not yet proposed.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unmatched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prefers to be matched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Add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(b, d)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matching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prefers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current matching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Replace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(b’, d)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(b, d)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matching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rejects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5EDB7A-84C8-F44C-8699-109866DC5088}"/>
              </a:ext>
            </a:extLst>
          </p:cNvPr>
          <p:cNvCxnSpPr>
            <a:cxnSpLocks/>
          </p:cNvCxnSpPr>
          <p:nvPr/>
        </p:nvCxnSpPr>
        <p:spPr>
          <a:xfrm>
            <a:off x="440430" y="1131685"/>
            <a:ext cx="806019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524004-CA77-4048-AAED-AFB20BFD93F5}"/>
              </a:ext>
            </a:extLst>
          </p:cNvPr>
          <p:cNvSpPr txBox="1">
            <a:spLocks noChangeArrowheads="1"/>
          </p:cNvSpPr>
          <p:nvPr/>
        </p:nvSpPr>
        <p:spPr>
          <a:xfrm>
            <a:off x="5168279" y="4103222"/>
            <a:ext cx="4066255" cy="52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(See Kleinberg and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Tardos</a:t>
            </a:r>
            <a:r>
              <a:rPr lang="en-US" altLang="en-US" sz="1800" dirty="0">
                <a:ea typeface="ＭＳ Ｐゴシック" panose="020B0600070205080204" pitchFamily="34" charset="-128"/>
              </a:rPr>
              <a:t>, 2005 )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304A30-D906-D545-8F77-AD6C96C1904E}"/>
              </a:ext>
            </a:extLst>
          </p:cNvPr>
          <p:cNvCxnSpPr/>
          <p:nvPr/>
        </p:nvCxnSpPr>
        <p:spPr>
          <a:xfrm flipH="1">
            <a:off x="995244" y="2127565"/>
            <a:ext cx="379662" cy="0"/>
          </a:xfrm>
          <a:prstGeom prst="straightConnector1">
            <a:avLst/>
          </a:prstGeom>
          <a:ln>
            <a:tailEnd type="triangle"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50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00100" y="272628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Game Theory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990530"/>
            <a:ext cx="8060872" cy="38020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Generally we have some number of </a:t>
            </a:r>
            <a:r>
              <a:rPr lang="en-US" sz="2000" dirty="0">
                <a:solidFill>
                  <a:schemeClr val="accent3"/>
                </a:solidFill>
              </a:rPr>
              <a:t>players</a:t>
            </a:r>
            <a:r>
              <a:rPr lang="en-US" sz="2000" dirty="0"/>
              <a:t>, each of whom choose an </a:t>
            </a:r>
            <a:r>
              <a:rPr lang="en-US" sz="2000" dirty="0">
                <a:solidFill>
                  <a:schemeClr val="accent3"/>
                </a:solidFill>
              </a:rPr>
              <a:t>action</a:t>
            </a:r>
            <a:r>
              <a:rPr lang="en-US" sz="2000" dirty="0"/>
              <a:t>, and an </a:t>
            </a:r>
            <a:r>
              <a:rPr lang="en-US" sz="2000" dirty="0">
                <a:solidFill>
                  <a:schemeClr val="accent3"/>
                </a:solidFill>
              </a:rPr>
              <a:t>outcome</a:t>
            </a:r>
            <a:r>
              <a:rPr lang="en-US" sz="2000" dirty="0"/>
              <a:t> results as a joint function of all of the actions</a:t>
            </a:r>
          </a:p>
          <a:p>
            <a:r>
              <a:rPr lang="en-US" sz="2000" dirty="0"/>
              <a:t>The actions may be simultaneous or sequential</a:t>
            </a:r>
          </a:p>
          <a:p>
            <a:r>
              <a:rPr lang="en-US" sz="2000" dirty="0"/>
              <a:t>The actions may involve a single decision or a sequence of decisions</a:t>
            </a:r>
          </a:p>
          <a:p>
            <a:r>
              <a:rPr lang="en-US" sz="2000" dirty="0"/>
              <a:t>There can be randomness in the choice of actions and in the final outcome</a:t>
            </a:r>
          </a:p>
          <a:p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2895155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00100" y="272628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Game Theory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454478" y="3057920"/>
            <a:ext cx="8060872" cy="1597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 game is a </a:t>
            </a:r>
            <a:r>
              <a:rPr lang="en-US" sz="2000" dirty="0">
                <a:solidFill>
                  <a:schemeClr val="accent3"/>
                </a:solidFill>
              </a:rPr>
              <a:t>zero-sum game</a:t>
            </a:r>
            <a:r>
              <a:rPr lang="en-US" sz="2000" dirty="0"/>
              <a:t> when P1 receives the outcome given in the table and P2 receives the negative of that outcome</a:t>
            </a:r>
          </a:p>
          <a:p>
            <a:r>
              <a:rPr lang="en-US" sz="2000" dirty="0"/>
              <a:t>Key idea of a </a:t>
            </a:r>
            <a:r>
              <a:rPr lang="en-US" sz="2000" dirty="0">
                <a:solidFill>
                  <a:schemeClr val="accent3"/>
                </a:solidFill>
              </a:rPr>
              <a:t>best response</a:t>
            </a:r>
            <a:r>
              <a:rPr lang="en-US" sz="2000" dirty="0"/>
              <a:t>: for each player, what is the best response given a choice made by the other player?</a:t>
            </a:r>
          </a:p>
          <a:p>
            <a:pPr lvl="1"/>
            <a:r>
              <a:rPr lang="en-US" sz="1600" dirty="0"/>
              <a:t>Here that yields </a:t>
            </a:r>
            <a:r>
              <a:rPr lang="en-US" sz="1600" dirty="0">
                <a:solidFill>
                  <a:schemeClr val="accent3"/>
                </a:solidFill>
              </a:rPr>
              <a:t>dominant strategies</a:t>
            </a:r>
            <a:r>
              <a:rPr lang="en-US" sz="1600" dirty="0"/>
              <a:t>, and a </a:t>
            </a:r>
            <a:r>
              <a:rPr lang="en-US" sz="1600" dirty="0">
                <a:solidFill>
                  <a:schemeClr val="accent3"/>
                </a:solidFill>
              </a:rPr>
              <a:t>value</a:t>
            </a:r>
            <a:r>
              <a:rPr lang="en-US" sz="1600" dirty="0"/>
              <a:t> of 5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3BA6A5-3104-8546-A4F9-4836978A4E6D}"/>
              </a:ext>
            </a:extLst>
          </p:cNvPr>
          <p:cNvGrpSpPr/>
          <p:nvPr/>
        </p:nvGrpSpPr>
        <p:grpSpPr>
          <a:xfrm>
            <a:off x="2906488" y="971447"/>
            <a:ext cx="2503712" cy="1883327"/>
            <a:chOff x="2808516" y="688423"/>
            <a:chExt cx="2503712" cy="188332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B799B8-A2D0-334E-80F6-25E6030960F2}"/>
                </a:ext>
              </a:extLst>
            </p:cNvPr>
            <p:cNvCxnSpPr/>
            <p:nvPr/>
          </p:nvCxnSpPr>
          <p:spPr>
            <a:xfrm>
              <a:off x="3624943" y="1319892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5D5553-E35F-114C-87D3-85428B510725}"/>
                </a:ext>
              </a:extLst>
            </p:cNvPr>
            <p:cNvCxnSpPr/>
            <p:nvPr/>
          </p:nvCxnSpPr>
          <p:spPr>
            <a:xfrm>
              <a:off x="4463142" y="1319892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207025-4D72-1A45-BD97-4EEE2D5D5223}"/>
                </a:ext>
              </a:extLst>
            </p:cNvPr>
            <p:cNvCxnSpPr/>
            <p:nvPr/>
          </p:nvCxnSpPr>
          <p:spPr>
            <a:xfrm>
              <a:off x="5301342" y="1319893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E5F2C-9EA4-4E4E-BDAF-47F347FD871F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7" y="1319892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4417E-3689-D548-84B3-EF31CA89045C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6" y="1926769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0963A3-0F41-E643-BDC9-574DE9C0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6" y="2571747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408A86-A3B8-7448-9ACE-4EA68A15005A}"/>
                </a:ext>
              </a:extLst>
            </p:cNvPr>
            <p:cNvSpPr/>
            <p:nvPr/>
          </p:nvSpPr>
          <p:spPr>
            <a:xfrm>
              <a:off x="2808516" y="1739382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3DF182-ECB9-1B4F-A2A4-80A23F1D4BFB}"/>
                </a:ext>
              </a:extLst>
            </p:cNvPr>
            <p:cNvSpPr/>
            <p:nvPr/>
          </p:nvSpPr>
          <p:spPr>
            <a:xfrm>
              <a:off x="4227339" y="688423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B01606-713B-9843-BBAF-B83CF48BA103}"/>
                </a:ext>
              </a:extLst>
            </p:cNvPr>
            <p:cNvSpPr/>
            <p:nvPr/>
          </p:nvSpPr>
          <p:spPr>
            <a:xfrm>
              <a:off x="3265719" y="143379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62695-964C-4644-80A6-F6FBDE618B19}"/>
                </a:ext>
              </a:extLst>
            </p:cNvPr>
            <p:cNvSpPr/>
            <p:nvPr/>
          </p:nvSpPr>
          <p:spPr>
            <a:xfrm>
              <a:off x="3254833" y="2065954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DF0D2F-0637-0640-BA3D-14435024242E}"/>
                </a:ext>
              </a:extLst>
            </p:cNvPr>
            <p:cNvSpPr/>
            <p:nvPr/>
          </p:nvSpPr>
          <p:spPr>
            <a:xfrm>
              <a:off x="3889754" y="934019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CB2574-8432-7148-A3B6-5DA48EA53194}"/>
                </a:ext>
              </a:extLst>
            </p:cNvPr>
            <p:cNvSpPr/>
            <p:nvPr/>
          </p:nvSpPr>
          <p:spPr>
            <a:xfrm>
              <a:off x="4709830" y="945981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FF79C-C845-1346-A332-1BB429CB2644}"/>
                </a:ext>
              </a:extLst>
            </p:cNvPr>
            <p:cNvSpPr/>
            <p:nvPr/>
          </p:nvSpPr>
          <p:spPr>
            <a:xfrm>
              <a:off x="3877972" y="143379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7CE871-95FF-3548-8AC5-4CE03304692B}"/>
                </a:ext>
              </a:extLst>
            </p:cNvPr>
            <p:cNvSpPr/>
            <p:nvPr/>
          </p:nvSpPr>
          <p:spPr>
            <a:xfrm>
              <a:off x="3867221" y="2065170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13CA3B-6A43-C042-B57A-EFAC9C6B2BF8}"/>
                </a:ext>
              </a:extLst>
            </p:cNvPr>
            <p:cNvSpPr/>
            <p:nvPr/>
          </p:nvSpPr>
          <p:spPr>
            <a:xfrm>
              <a:off x="4696214" y="2065170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7214ED-2CF3-C94E-B39B-BB74A2447180}"/>
                </a:ext>
              </a:extLst>
            </p:cNvPr>
            <p:cNvSpPr/>
            <p:nvPr/>
          </p:nvSpPr>
          <p:spPr>
            <a:xfrm>
              <a:off x="4696214" y="143379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6634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643432" y="186348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Non-Zero-Sum Games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08195" y="3267693"/>
            <a:ext cx="8060872" cy="1597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Considering a pair of actions (X,Y), if X is P1’s best response to Y, and Y is P2’s best response to X, then (X,Y) is called a </a:t>
            </a:r>
            <a:r>
              <a:rPr lang="en-US" sz="2000" dirty="0">
                <a:solidFill>
                  <a:schemeClr val="accent3"/>
                </a:solidFill>
              </a:rPr>
              <a:t>Nash equilibrium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3BA6A5-3104-8546-A4F9-4836978A4E6D}"/>
              </a:ext>
            </a:extLst>
          </p:cNvPr>
          <p:cNvGrpSpPr/>
          <p:nvPr/>
        </p:nvGrpSpPr>
        <p:grpSpPr>
          <a:xfrm>
            <a:off x="2188032" y="735260"/>
            <a:ext cx="3200399" cy="2185410"/>
            <a:chOff x="2808516" y="688423"/>
            <a:chExt cx="2503712" cy="188332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B799B8-A2D0-334E-80F6-25E6030960F2}"/>
                </a:ext>
              </a:extLst>
            </p:cNvPr>
            <p:cNvCxnSpPr/>
            <p:nvPr/>
          </p:nvCxnSpPr>
          <p:spPr>
            <a:xfrm>
              <a:off x="3624943" y="1319892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5D5553-E35F-114C-87D3-85428B510725}"/>
                </a:ext>
              </a:extLst>
            </p:cNvPr>
            <p:cNvCxnSpPr/>
            <p:nvPr/>
          </p:nvCxnSpPr>
          <p:spPr>
            <a:xfrm>
              <a:off x="4463142" y="1319892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207025-4D72-1A45-BD97-4EEE2D5D5223}"/>
                </a:ext>
              </a:extLst>
            </p:cNvPr>
            <p:cNvCxnSpPr/>
            <p:nvPr/>
          </p:nvCxnSpPr>
          <p:spPr>
            <a:xfrm>
              <a:off x="5301342" y="1319893"/>
              <a:ext cx="0" cy="1251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E5F2C-9EA4-4E4E-BDAF-47F347FD871F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7" y="1319892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4417E-3689-D548-84B3-EF31CA89045C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6" y="1945532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0963A3-0F41-E643-BDC9-574DE9C0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614056" y="2571747"/>
              <a:ext cx="16981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408A86-A3B8-7448-9ACE-4EA68A15005A}"/>
                </a:ext>
              </a:extLst>
            </p:cNvPr>
            <p:cNvSpPr/>
            <p:nvPr/>
          </p:nvSpPr>
          <p:spPr>
            <a:xfrm>
              <a:off x="2808516" y="1739382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3DF182-ECB9-1B4F-A2A4-80A23F1D4BFB}"/>
                </a:ext>
              </a:extLst>
            </p:cNvPr>
            <p:cNvSpPr/>
            <p:nvPr/>
          </p:nvSpPr>
          <p:spPr>
            <a:xfrm>
              <a:off x="4227339" y="688423"/>
              <a:ext cx="47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B01606-713B-9843-BBAF-B83CF48BA103}"/>
                </a:ext>
              </a:extLst>
            </p:cNvPr>
            <p:cNvSpPr/>
            <p:nvPr/>
          </p:nvSpPr>
          <p:spPr>
            <a:xfrm>
              <a:off x="3265719" y="143379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62695-964C-4644-80A6-F6FBDE618B19}"/>
                </a:ext>
              </a:extLst>
            </p:cNvPr>
            <p:cNvSpPr/>
            <p:nvPr/>
          </p:nvSpPr>
          <p:spPr>
            <a:xfrm>
              <a:off x="3254833" y="2065954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DF0D2F-0637-0640-BA3D-14435024242E}"/>
                </a:ext>
              </a:extLst>
            </p:cNvPr>
            <p:cNvSpPr/>
            <p:nvPr/>
          </p:nvSpPr>
          <p:spPr>
            <a:xfrm>
              <a:off x="3889754" y="934019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CB2574-8432-7148-A3B6-5DA48EA53194}"/>
                </a:ext>
              </a:extLst>
            </p:cNvPr>
            <p:cNvSpPr/>
            <p:nvPr/>
          </p:nvSpPr>
          <p:spPr>
            <a:xfrm>
              <a:off x="4709830" y="945981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FF79C-C845-1346-A332-1BB429CB2644}"/>
                </a:ext>
              </a:extLst>
            </p:cNvPr>
            <p:cNvSpPr/>
            <p:nvPr/>
          </p:nvSpPr>
          <p:spPr>
            <a:xfrm>
              <a:off x="3667664" y="147079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(-1,-1)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7CE871-95FF-3548-8AC5-4CE03304692B}"/>
                </a:ext>
              </a:extLst>
            </p:cNvPr>
            <p:cNvSpPr/>
            <p:nvPr/>
          </p:nvSpPr>
          <p:spPr>
            <a:xfrm>
              <a:off x="3656934" y="2083932"/>
              <a:ext cx="800335" cy="318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(0,-10)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13CA3B-6A43-C042-B57A-EFAC9C6B2BF8}"/>
                </a:ext>
              </a:extLst>
            </p:cNvPr>
            <p:cNvSpPr/>
            <p:nvPr/>
          </p:nvSpPr>
          <p:spPr>
            <a:xfrm>
              <a:off x="4473030" y="2083926"/>
              <a:ext cx="766475" cy="318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(-8,-8)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7214ED-2CF3-C94E-B39B-BB74A2447180}"/>
                </a:ext>
              </a:extLst>
            </p:cNvPr>
            <p:cNvSpPr/>
            <p:nvPr/>
          </p:nvSpPr>
          <p:spPr>
            <a:xfrm>
              <a:off x="4463140" y="1470440"/>
              <a:ext cx="800335" cy="318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(-10,0)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26931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643432" y="186348"/>
            <a:ext cx="585341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Non-Zero-Sum Games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08195" y="3194060"/>
            <a:ext cx="8060872" cy="1597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This is the famous </a:t>
            </a:r>
            <a:r>
              <a:rPr lang="en-US" sz="2000" dirty="0">
                <a:solidFill>
                  <a:schemeClr val="accent3"/>
                </a:solidFill>
              </a:rPr>
              <a:t>Prisoner’s Dilemma </a:t>
            </a:r>
            <a:r>
              <a:rPr lang="en-US" sz="2000" dirty="0"/>
              <a:t>game</a:t>
            </a:r>
          </a:p>
          <a:p>
            <a:r>
              <a:rPr lang="en-US" sz="2000" dirty="0"/>
              <a:t>The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best response to 0 is a 1, and the best response to a 1 is a 1, so (1,1) is a Nash equilibrium (sadly)</a:t>
            </a:r>
            <a:endParaRPr lang="en-US" sz="16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A9F9DA-14C7-EB42-BB3E-096B840AC675}"/>
              </a:ext>
            </a:extLst>
          </p:cNvPr>
          <p:cNvGrpSpPr/>
          <p:nvPr/>
        </p:nvGrpSpPr>
        <p:grpSpPr>
          <a:xfrm>
            <a:off x="2188032" y="735260"/>
            <a:ext cx="5185331" cy="2185410"/>
            <a:chOff x="2906489" y="971447"/>
            <a:chExt cx="5185331" cy="21854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3BA6A5-3104-8546-A4F9-4836978A4E6D}"/>
                </a:ext>
              </a:extLst>
            </p:cNvPr>
            <p:cNvGrpSpPr/>
            <p:nvPr/>
          </p:nvGrpSpPr>
          <p:grpSpPr>
            <a:xfrm>
              <a:off x="2906489" y="971447"/>
              <a:ext cx="3200399" cy="2185410"/>
              <a:chOff x="2808516" y="688423"/>
              <a:chExt cx="2503712" cy="1883327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6B799B8-A2D0-334E-80F6-25E6030960F2}"/>
                  </a:ext>
                </a:extLst>
              </p:cNvPr>
              <p:cNvCxnSpPr/>
              <p:nvPr/>
            </p:nvCxnSpPr>
            <p:spPr>
              <a:xfrm>
                <a:off x="3624943" y="1319892"/>
                <a:ext cx="0" cy="12518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5D5553-E35F-114C-87D3-85428B510725}"/>
                  </a:ext>
                </a:extLst>
              </p:cNvPr>
              <p:cNvCxnSpPr/>
              <p:nvPr/>
            </p:nvCxnSpPr>
            <p:spPr>
              <a:xfrm>
                <a:off x="4463142" y="1319892"/>
                <a:ext cx="0" cy="12518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207025-4D72-1A45-BD97-4EEE2D5D5223}"/>
                  </a:ext>
                </a:extLst>
              </p:cNvPr>
              <p:cNvCxnSpPr/>
              <p:nvPr/>
            </p:nvCxnSpPr>
            <p:spPr>
              <a:xfrm>
                <a:off x="5301342" y="1319893"/>
                <a:ext cx="0" cy="12518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5FE5F2C-9EA4-4E4E-BDAF-47F347FD8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057" y="1319892"/>
                <a:ext cx="169817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04417E-3689-D548-84B3-EF31CA890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056" y="1945532"/>
                <a:ext cx="169817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0963A3-0F41-E643-BDC9-574DE9C0C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056" y="2571747"/>
                <a:ext cx="169817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408A86-A3B8-7448-9ACE-4EA68A15005A}"/>
                  </a:ext>
                </a:extLst>
              </p:cNvPr>
              <p:cNvSpPr/>
              <p:nvPr/>
            </p:nvSpPr>
            <p:spPr>
              <a:xfrm>
                <a:off x="2808516" y="1767525"/>
                <a:ext cx="471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3DF182-ECB9-1B4F-A2A4-80A23F1D4BFB}"/>
                  </a:ext>
                </a:extLst>
              </p:cNvPr>
              <p:cNvSpPr/>
              <p:nvPr/>
            </p:nvSpPr>
            <p:spPr>
              <a:xfrm>
                <a:off x="4227339" y="688423"/>
                <a:ext cx="471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B01606-713B-9843-BBAF-B83CF48BA103}"/>
                  </a:ext>
                </a:extLst>
              </p:cNvPr>
              <p:cNvSpPr/>
              <p:nvPr/>
            </p:nvSpPr>
            <p:spPr>
              <a:xfrm>
                <a:off x="3265719" y="1461939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762695-964C-4644-80A6-F6FBDE618B19}"/>
                  </a:ext>
                </a:extLst>
              </p:cNvPr>
              <p:cNvSpPr/>
              <p:nvPr/>
            </p:nvSpPr>
            <p:spPr>
              <a:xfrm>
                <a:off x="3254833" y="2084716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FDF0D2F-0637-0640-BA3D-14435024242E}"/>
                  </a:ext>
                </a:extLst>
              </p:cNvPr>
              <p:cNvSpPr/>
              <p:nvPr/>
            </p:nvSpPr>
            <p:spPr>
              <a:xfrm>
                <a:off x="3889754" y="934019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CB2574-8432-7148-A3B6-5DA48EA53194}"/>
                  </a:ext>
                </a:extLst>
              </p:cNvPr>
              <p:cNvSpPr/>
              <p:nvPr/>
            </p:nvSpPr>
            <p:spPr>
              <a:xfrm>
                <a:off x="4709830" y="945981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2FF79C-C845-1346-A332-1BB429CB2644}"/>
                  </a:ext>
                </a:extLst>
              </p:cNvPr>
              <p:cNvSpPr/>
              <p:nvPr/>
            </p:nvSpPr>
            <p:spPr>
              <a:xfrm>
                <a:off x="3667664" y="1470796"/>
                <a:ext cx="979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(-1,-1)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7CE871-95FF-3548-8AC5-4CE03304692B}"/>
                  </a:ext>
                </a:extLst>
              </p:cNvPr>
              <p:cNvSpPr/>
              <p:nvPr/>
            </p:nvSpPr>
            <p:spPr>
              <a:xfrm>
                <a:off x="3656934" y="2083932"/>
                <a:ext cx="800335" cy="318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(0,-10)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13CA3B-6A43-C042-B57A-EFAC9C6B2BF8}"/>
                  </a:ext>
                </a:extLst>
              </p:cNvPr>
              <p:cNvSpPr/>
              <p:nvPr/>
            </p:nvSpPr>
            <p:spPr>
              <a:xfrm>
                <a:off x="4490062" y="2083926"/>
                <a:ext cx="766475" cy="318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(-8,-8)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7214ED-2CF3-C94E-B39B-BB74A2447180}"/>
                  </a:ext>
                </a:extLst>
              </p:cNvPr>
              <p:cNvSpPr/>
              <p:nvPr/>
            </p:nvSpPr>
            <p:spPr>
              <a:xfrm>
                <a:off x="4480172" y="1470440"/>
                <a:ext cx="800335" cy="318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(-10,0)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EFBD29-9770-C14E-9C2E-1945EBF13DB3}"/>
                </a:ext>
              </a:extLst>
            </p:cNvPr>
            <p:cNvSpPr/>
            <p:nvPr/>
          </p:nvSpPr>
          <p:spPr>
            <a:xfrm>
              <a:off x="6708108" y="1974196"/>
              <a:ext cx="1141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0: silent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89BA8-1634-E045-95D3-D5540B039577}"/>
                </a:ext>
              </a:extLst>
            </p:cNvPr>
            <p:cNvSpPr/>
            <p:nvPr/>
          </p:nvSpPr>
          <p:spPr>
            <a:xfrm>
              <a:off x="6708108" y="2445102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1: confess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3618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ummary"/>
          <p:cNvSpPr txBox="1">
            <a:spLocks noGrp="1"/>
          </p:cNvSpPr>
          <p:nvPr>
            <p:ph type="title"/>
          </p:nvPr>
        </p:nvSpPr>
        <p:spPr>
          <a:xfrm>
            <a:off x="800100" y="272628"/>
            <a:ext cx="7277100" cy="495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z="2700" dirty="0"/>
              <a:t>Fun Examples (from Dixit &amp; Nalebuff)</a:t>
            </a:r>
            <a:endParaRPr sz="2700" dirty="0"/>
          </a:p>
        </p:txBody>
      </p:sp>
      <p:sp>
        <p:nvSpPr>
          <p:cNvPr id="805" name="Introduced a new multi-Player bandit problem in the matching markets setting…"/>
          <p:cNvSpPr txBox="1">
            <a:spLocks noGrp="1"/>
          </p:cNvSpPr>
          <p:nvPr>
            <p:ph type="body" idx="1"/>
          </p:nvPr>
        </p:nvSpPr>
        <p:spPr>
          <a:xfrm>
            <a:off x="541564" y="1188625"/>
            <a:ext cx="8060872" cy="190507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Capital One’s business model</a:t>
            </a:r>
          </a:p>
          <a:p>
            <a:r>
              <a:rPr lang="en-US" sz="2000" dirty="0"/>
              <a:t>Junior associates in a law firm</a:t>
            </a:r>
          </a:p>
          <a:p>
            <a:r>
              <a:rPr lang="en-US" sz="2000"/>
              <a:t>Bureaucratic delays</a:t>
            </a:r>
            <a:endParaRPr lang="en-US" sz="20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/>
        </p:nvSpPr>
        <p:spPr>
          <a:xfrm>
            <a:off x="1966494" y="4792545"/>
            <a:ext cx="5791583" cy="319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8086063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4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6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4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8107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7C6239-2985-4F46-9EB5-34906F1F19E1}"/>
              </a:ext>
            </a:extLst>
          </p:cNvPr>
          <p:cNvCxnSpPr>
            <a:cxnSpLocks/>
          </p:cNvCxnSpPr>
          <p:nvPr/>
        </p:nvCxnSpPr>
        <p:spPr>
          <a:xfrm flipV="1">
            <a:off x="3578883" y="2037213"/>
            <a:ext cx="1874067" cy="130262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Demo of the Gale-Shapley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626AF6-EA56-6B45-9748-2F29D4580A42}"/>
              </a:ext>
            </a:extLst>
          </p:cNvPr>
          <p:cNvGrpSpPr/>
          <p:nvPr/>
        </p:nvGrpSpPr>
        <p:grpSpPr>
          <a:xfrm>
            <a:off x="753486" y="1398977"/>
            <a:ext cx="7381520" cy="2075688"/>
            <a:chOff x="676389" y="1513238"/>
            <a:chExt cx="7381520" cy="2078107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E509202-6AA6-A941-AD37-AF0A754438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18512" y="1513238"/>
              <a:ext cx="1338664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Bands                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E2581BAF-1E73-A94A-9910-ABC718641F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464107" y="1513238"/>
              <a:ext cx="1578950" cy="3727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 baseline="0">
                  <a:solidFill>
                    <a:schemeClr val="accent3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en-US" sz="2000" dirty="0">
                  <a:ea typeface="ＭＳ Ｐゴシック" panose="020B0600070205080204" pitchFamily="34" charset="-128"/>
                </a:rPr>
                <a:t>Drummers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C16E5C-AC1D-9D4E-BD67-8876B2C08EE1}"/>
                </a:ext>
              </a:extLst>
            </p:cNvPr>
            <p:cNvSpPr/>
            <p:nvPr/>
          </p:nvSpPr>
          <p:spPr>
            <a:xfrm>
              <a:off x="2753815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BA8518-64CD-B34B-9BBE-BE8CFCD41E9A}"/>
                </a:ext>
              </a:extLst>
            </p:cNvPr>
            <p:cNvSpPr/>
            <p:nvPr/>
          </p:nvSpPr>
          <p:spPr>
            <a:xfrm>
              <a:off x="2753813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CDEE6-67A9-0D41-BDBD-4E02C4D7890F}"/>
                </a:ext>
              </a:extLst>
            </p:cNvPr>
            <p:cNvSpPr/>
            <p:nvPr/>
          </p:nvSpPr>
          <p:spPr>
            <a:xfrm>
              <a:off x="2753813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A50F41-3255-AC45-88EA-8CD8BDDAB4C4}"/>
                </a:ext>
              </a:extLst>
            </p:cNvPr>
            <p:cNvSpPr/>
            <p:nvPr/>
          </p:nvSpPr>
          <p:spPr>
            <a:xfrm>
              <a:off x="5930072" y="2003634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34F1FD-6DC5-EB43-9049-AB3DBE767500}"/>
                </a:ext>
              </a:extLst>
            </p:cNvPr>
            <p:cNvSpPr/>
            <p:nvPr/>
          </p:nvSpPr>
          <p:spPr>
            <a:xfrm>
              <a:off x="5930070" y="2658187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6CD9AC-DF90-4C4B-A43A-D939C8247FC5}"/>
                </a:ext>
              </a:extLst>
            </p:cNvPr>
            <p:cNvSpPr/>
            <p:nvPr/>
          </p:nvSpPr>
          <p:spPr>
            <a:xfrm>
              <a:off x="5930070" y="3312741"/>
              <a:ext cx="234029" cy="2340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D1F193-1F2C-1046-BF5F-475B24A6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89" y="1966982"/>
              <a:ext cx="1825186" cy="29799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845117-7E56-DA43-A870-3EB868A4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90" y="2638015"/>
              <a:ext cx="1825187" cy="29798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D084076-2697-6546-A485-24A7E992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091" y="3272131"/>
              <a:ext cx="1825186" cy="2964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BFFB294-EBD3-4843-AE3C-9C3FAB92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066" y="1986877"/>
              <a:ext cx="1681843" cy="2893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73F0EF-581E-CD46-96F5-FB332D0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066" y="2639805"/>
              <a:ext cx="1681843" cy="2893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07186EA-CFC5-9E4A-9BC8-56924C19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229" y="3292025"/>
              <a:ext cx="1661794" cy="28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691B52E-13F8-6B45-9509-B6859665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4390" y="1949871"/>
              <a:ext cx="269236" cy="31909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1A428DA-069E-694A-BCD9-C0B805A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5446" y="2613239"/>
              <a:ext cx="269236" cy="31909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8237BE2-A0C9-A84B-AB7E-AEE9D6697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4390" y="3283647"/>
              <a:ext cx="269236" cy="30769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29CE966-9119-DB4C-9EF8-CB29476A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14286" y="3272081"/>
              <a:ext cx="301296" cy="31101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31DCE5-659C-5940-BF87-57B3345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6492" y="1919518"/>
              <a:ext cx="307598" cy="32810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CB886B1-D556-8D41-9156-4A0C9FC4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6492" y="2601048"/>
              <a:ext cx="317853" cy="328106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19DE6-EB59-2941-8662-64940A3A2541}"/>
              </a:ext>
            </a:extLst>
          </p:cNvPr>
          <p:cNvCxnSpPr>
            <a:cxnSpLocks/>
          </p:cNvCxnSpPr>
          <p:nvPr/>
        </p:nvCxnSpPr>
        <p:spPr>
          <a:xfrm flipV="1">
            <a:off x="3578884" y="1995157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F242D-5041-1144-81A5-112C75C660F7}"/>
              </a:ext>
            </a:extLst>
          </p:cNvPr>
          <p:cNvCxnSpPr>
            <a:cxnSpLocks/>
          </p:cNvCxnSpPr>
          <p:nvPr/>
        </p:nvCxnSpPr>
        <p:spPr>
          <a:xfrm flipV="1">
            <a:off x="3578883" y="2626470"/>
            <a:ext cx="1874067" cy="757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7C6239-2985-4F46-9EB5-34906F1F19E1}"/>
              </a:ext>
            </a:extLst>
          </p:cNvPr>
          <p:cNvCxnSpPr>
            <a:cxnSpLocks/>
          </p:cNvCxnSpPr>
          <p:nvPr/>
        </p:nvCxnSpPr>
        <p:spPr>
          <a:xfrm flipV="1">
            <a:off x="3578883" y="2037213"/>
            <a:ext cx="1874067" cy="130262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CC3E4-6C89-6540-A0F9-BC31898E9F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3773" y="3985375"/>
            <a:ext cx="307598" cy="3281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A9CEFD-2901-8A4B-BAC9-2422C7AAF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072" y="4014045"/>
            <a:ext cx="269236" cy="307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BD631-FC96-1B43-BB4E-19AF9DA36F5E}"/>
              </a:ext>
            </a:extLst>
          </p:cNvPr>
          <p:cNvSpPr txBox="1"/>
          <p:nvPr/>
        </p:nvSpPr>
        <p:spPr>
          <a:xfrm>
            <a:off x="3947283" y="393709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rejects</a:t>
            </a:r>
          </a:p>
        </p:txBody>
      </p:sp>
    </p:spTree>
    <p:extLst>
      <p:ext uri="{BB962C8B-B14F-4D97-AF65-F5344CB8AC3E}">
        <p14:creationId xmlns:p14="http://schemas.microsoft.com/office/powerpoint/2010/main" val="40635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IS2018-Speaker-Template" id="{582CA8B9-06B3-5340-BEB0-23EA48B3DC9B}" vid="{6E505970-0966-B24A-A2A4-92D2258EB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26518</TotalTime>
  <Words>2449</Words>
  <Application>Microsoft Macintosh PowerPoint</Application>
  <PresentationFormat>On-screen Show (16:9)</PresentationFormat>
  <Paragraphs>308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Gill Sans</vt:lpstr>
      <vt:lpstr>Helvetica</vt:lpstr>
      <vt:lpstr>Helvetica Neue</vt:lpstr>
      <vt:lpstr>Times New Roman</vt:lpstr>
      <vt:lpstr>Verdana</vt:lpstr>
      <vt:lpstr>Office Theme</vt:lpstr>
      <vt:lpstr>PowerPoint Presentation</vt:lpstr>
      <vt:lpstr>Data, Decisions ... and Economics</vt:lpstr>
      <vt:lpstr>Two-Way Matching Markets</vt:lpstr>
      <vt:lpstr>The Gale-Shapley Deferred Acceptance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Demo of the Gale-Shapley Algorithm</vt:lpstr>
      <vt:lpstr>The GS Algorithm Finds Stable Matches</vt:lpstr>
      <vt:lpstr>Optimality and Pessimality of the GS Match</vt:lpstr>
      <vt:lpstr>Learning in Matching Markets</vt:lpstr>
      <vt:lpstr>Review of UCB in the Single-Agent Case</vt:lpstr>
      <vt:lpstr>Notation</vt:lpstr>
      <vt:lpstr>UCB Algorithm</vt:lpstr>
      <vt:lpstr>UCB Algorithm</vt:lpstr>
      <vt:lpstr>UCB Algorithm</vt:lpstr>
      <vt:lpstr>Regret of UCB</vt:lpstr>
      <vt:lpstr>PowerPoint Presentation</vt:lpstr>
      <vt:lpstr>Regret in Matching Markets</vt:lpstr>
      <vt:lpstr>Regret in Matching Markets</vt:lpstr>
      <vt:lpstr>Algorithm: GS-UCB</vt:lpstr>
      <vt:lpstr>Regret of GS-UCB</vt:lpstr>
      <vt:lpstr>Summary of Matching Markets and Learning</vt:lpstr>
      <vt:lpstr>Data, Decisions ... and Economics</vt:lpstr>
      <vt:lpstr>Auctions</vt:lpstr>
      <vt:lpstr>A Classical Sealed-Bid Auction</vt:lpstr>
      <vt:lpstr>An Example</vt:lpstr>
      <vt:lpstr>An Example (Cont)</vt:lpstr>
      <vt:lpstr>An Example (Cont)</vt:lpstr>
      <vt:lpstr>An Example (Cont)</vt:lpstr>
      <vt:lpstr>Second-Price Auctions</vt:lpstr>
      <vt:lpstr>Proof Sketch</vt:lpstr>
      <vt:lpstr>Game Theory</vt:lpstr>
      <vt:lpstr>Game Theory</vt:lpstr>
      <vt:lpstr>Game Theory</vt:lpstr>
      <vt:lpstr>Non-Zero-Sum Games</vt:lpstr>
      <vt:lpstr>Non-Zero-Sum Games</vt:lpstr>
      <vt:lpstr>Fun Examples (from Dixit &amp; Nalebuff)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JORDAN</cp:lastModifiedBy>
  <cp:revision>705</cp:revision>
  <dcterms:created xsi:type="dcterms:W3CDTF">2018-05-31T19:54:03Z</dcterms:created>
  <dcterms:modified xsi:type="dcterms:W3CDTF">2020-11-05T21:41:06Z</dcterms:modified>
</cp:coreProperties>
</file>