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1821" r:id="rId2"/>
    <p:sldId id="1992" r:id="rId3"/>
    <p:sldId id="1993" r:id="rId4"/>
    <p:sldId id="1994" r:id="rId5"/>
    <p:sldId id="1998" r:id="rId6"/>
    <p:sldId id="1947" r:id="rId7"/>
    <p:sldId id="1997" r:id="rId8"/>
    <p:sldId id="1999" r:id="rId9"/>
    <p:sldId id="2005" r:id="rId10"/>
    <p:sldId id="1962" r:id="rId11"/>
    <p:sldId id="1818" r:id="rId12"/>
    <p:sldId id="1954" r:id="rId13"/>
    <p:sldId id="1959" r:id="rId14"/>
    <p:sldId id="2000" r:id="rId15"/>
    <p:sldId id="1931" r:id="rId16"/>
    <p:sldId id="1956" r:id="rId17"/>
    <p:sldId id="1957" r:id="rId18"/>
    <p:sldId id="1832" r:id="rId19"/>
    <p:sldId id="1815" r:id="rId20"/>
    <p:sldId id="271" r:id="rId21"/>
    <p:sldId id="259" r:id="rId22"/>
    <p:sldId id="1952" r:id="rId23"/>
    <p:sldId id="1964" r:id="rId24"/>
    <p:sldId id="1976" r:id="rId25"/>
    <p:sldId id="1975" r:id="rId26"/>
    <p:sldId id="1980" r:id="rId27"/>
    <p:sldId id="1979" r:id="rId28"/>
    <p:sldId id="1977" r:id="rId29"/>
    <p:sldId id="1978" r:id="rId30"/>
    <p:sldId id="1984" r:id="rId31"/>
    <p:sldId id="1985" r:id="rId32"/>
    <p:sldId id="1982" r:id="rId33"/>
    <p:sldId id="1986" r:id="rId34"/>
    <p:sldId id="1983" r:id="rId35"/>
    <p:sldId id="1896" r:id="rId36"/>
    <p:sldId id="1892" r:id="rId37"/>
    <p:sldId id="1932" r:id="rId38"/>
    <p:sldId id="1893" r:id="rId39"/>
    <p:sldId id="1894" r:id="rId40"/>
    <p:sldId id="1895" r:id="rId41"/>
    <p:sldId id="1898" r:id="rId42"/>
    <p:sldId id="1902" r:id="rId43"/>
    <p:sldId id="1909" r:id="rId44"/>
    <p:sldId id="1908" r:id="rId45"/>
    <p:sldId id="1907" r:id="rId46"/>
    <p:sldId id="1905" r:id="rId47"/>
    <p:sldId id="1903" r:id="rId48"/>
    <p:sldId id="1904" r:id="rId49"/>
    <p:sldId id="1906" r:id="rId50"/>
    <p:sldId id="1910" r:id="rId51"/>
    <p:sldId id="1915" r:id="rId52"/>
    <p:sldId id="1913" r:id="rId53"/>
    <p:sldId id="1914" r:id="rId54"/>
    <p:sldId id="1911" r:id="rId55"/>
    <p:sldId id="1912" r:id="rId56"/>
    <p:sldId id="1916" r:id="rId57"/>
    <p:sldId id="1917" r:id="rId58"/>
    <p:sldId id="1918" r:id="rId59"/>
    <p:sldId id="1919" r:id="rId60"/>
    <p:sldId id="2001" r:id="rId61"/>
    <p:sldId id="2002" r:id="rId62"/>
    <p:sldId id="2003" r:id="rId63"/>
    <p:sldId id="2004" r:id="rId6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C230"/>
    <a:srgbClr val="94C447"/>
    <a:srgbClr val="97C23F"/>
    <a:srgbClr val="81BA3F"/>
    <a:srgbClr val="95B66B"/>
    <a:srgbClr val="7EB925"/>
    <a:srgbClr val="97C73F"/>
    <a:srgbClr val="96C93D"/>
    <a:srgbClr val="97C5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6"/>
    <p:restoredTop sz="93456"/>
  </p:normalViewPr>
  <p:slideViewPr>
    <p:cSldViewPr snapToGrid="0" snapToObjects="1">
      <p:cViewPr varScale="1">
        <p:scale>
          <a:sx n="127" d="100"/>
          <a:sy n="127" d="100"/>
        </p:scale>
        <p:origin x="176" y="6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DFEBF-DAF0-6049-AD18-D872D6005639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58ABC-187D-0948-AEF1-D848289E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888642" y="4752304"/>
            <a:ext cx="677888" cy="39119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164194" cy="51435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accent1"/>
              </a:gs>
              <a:gs pos="44000">
                <a:srgbClr val="133A51"/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566530" y="1149041"/>
            <a:ext cx="7309883" cy="2062299"/>
          </a:xfrm>
        </p:spPr>
        <p:txBody>
          <a:bodyPr>
            <a:noAutofit/>
          </a:bodyPr>
          <a:lstStyle>
            <a:lvl1pPr algn="l">
              <a:defRPr sz="45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Your Presentation</a:t>
            </a:r>
            <a:br>
              <a:rPr lang="en-US" dirty="0"/>
            </a:br>
            <a:r>
              <a:rPr lang="en-US" dirty="0"/>
              <a:t>Goes Here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0" y="1377784"/>
            <a:ext cx="1164194" cy="3765715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66530" y="3034423"/>
            <a:ext cx="7086600" cy="1054538"/>
          </a:xfrm>
          <a:noFill/>
          <a:ln>
            <a:noFill/>
          </a:ln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Click to edit Master subtitle style</a:t>
            </a:r>
            <a:endParaRPr lang="en-US"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8" name="Picture 13" descr="Haas_campanele_night.jpg                                       00182CE1bob400                         ABA78158:">
            <a:extLst>
              <a:ext uri="{FF2B5EF4-FFF2-40B4-BE49-F238E27FC236}">
                <a16:creationId xmlns:a16="http://schemas.microsoft.com/office/drawing/2014/main" id="{F366C795-D743-9342-8D00-60769C1477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4" t="20755" b="26414"/>
          <a:stretch>
            <a:fillRect/>
          </a:stretch>
        </p:blipFill>
        <p:spPr bwMode="auto">
          <a:xfrm>
            <a:off x="0" y="0"/>
            <a:ext cx="1180957" cy="137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41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9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92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4889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946547" y="274589"/>
            <a:ext cx="7304484" cy="30903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  <a:endParaRPr noProof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892971" y="3643312"/>
            <a:ext cx="7358063" cy="67642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92971" y="4319737"/>
            <a:ext cx="7358063" cy="59605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90406" algn="ctr">
              <a:spcBef>
                <a:spcPts val="0"/>
              </a:spcBef>
              <a:buSzTx/>
              <a:buNone/>
            </a:lvl2pPr>
            <a:lvl3pPr marL="0" indent="180812" algn="ctr">
              <a:spcBef>
                <a:spcPts val="0"/>
              </a:spcBef>
              <a:buSzTx/>
              <a:buNone/>
            </a:lvl3pPr>
            <a:lvl4pPr marL="0" indent="271217" algn="ctr">
              <a:spcBef>
                <a:spcPts val="0"/>
              </a:spcBef>
              <a:buSzTx/>
              <a:buNone/>
            </a:lvl4pPr>
            <a:lvl5pPr marL="0" indent="361622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253F89-9818-E842-A646-0CD82429D200}"/>
              </a:ext>
            </a:extLst>
          </p:cNvPr>
          <p:cNvSpPr txBox="1">
            <a:spLocks noGrp="1"/>
          </p:cNvSpPr>
          <p:nvPr>
            <p:ph type="sldNum" sz="quarter" idx="1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3A3D6-EF6E-FC45-929C-B640338E7EC6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39547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4143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0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2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3047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2868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23047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902868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2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8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5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4723268"/>
            <a:ext cx="9144000" cy="43310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84435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baseline="0">
          <a:solidFill>
            <a:schemeClr val="accent3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10" Type="http://schemas.openxmlformats.org/officeDocument/2006/relationships/image" Target="../media/image49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3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emf"/><Relationship Id="rId11" Type="http://schemas.openxmlformats.org/officeDocument/2006/relationships/image" Target="../media/image65.emf"/><Relationship Id="rId5" Type="http://schemas.openxmlformats.org/officeDocument/2006/relationships/image" Target="../media/image59.emf"/><Relationship Id="rId10" Type="http://schemas.openxmlformats.org/officeDocument/2006/relationships/image" Target="../media/image64.emf"/><Relationship Id="rId4" Type="http://schemas.openxmlformats.org/officeDocument/2006/relationships/image" Target="../media/image58.emf"/><Relationship Id="rId9" Type="http://schemas.openxmlformats.org/officeDocument/2006/relationships/image" Target="../media/image63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Relationship Id="rId9" Type="http://schemas.openxmlformats.org/officeDocument/2006/relationships/image" Target="../media/image6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57.emf"/><Relationship Id="rId7" Type="http://schemas.openxmlformats.org/officeDocument/2006/relationships/image" Target="../media/image69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7" Type="http://schemas.openxmlformats.org/officeDocument/2006/relationships/image" Target="../media/image72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image" Target="../media/image57.emf"/><Relationship Id="rId7" Type="http://schemas.openxmlformats.org/officeDocument/2006/relationships/image" Target="../media/image74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57.emf"/><Relationship Id="rId7" Type="http://schemas.openxmlformats.org/officeDocument/2006/relationships/image" Target="../media/image75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emf"/><Relationship Id="rId4" Type="http://schemas.openxmlformats.org/officeDocument/2006/relationships/image" Target="../media/image85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emf"/><Relationship Id="rId4" Type="http://schemas.openxmlformats.org/officeDocument/2006/relationships/image" Target="../media/image85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emf"/><Relationship Id="rId4" Type="http://schemas.openxmlformats.org/officeDocument/2006/relationships/image" Target="../media/image85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emf"/><Relationship Id="rId4" Type="http://schemas.openxmlformats.org/officeDocument/2006/relationships/image" Target="../media/image8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476036" y="3293687"/>
            <a:ext cx="7086600" cy="1054538"/>
          </a:xfrm>
          <a:noFill/>
          <a:ln>
            <a:noFill/>
          </a:ln>
        </p:spPr>
        <p:txBody>
          <a:bodyPr anchor="b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Michael Jordan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University of California, Berkeley</a:t>
            </a:r>
            <a:endParaRPr lang="en-US"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E1EC8C-FDE5-3A40-9CF5-92B887F04F06}"/>
              </a:ext>
            </a:extLst>
          </p:cNvPr>
          <p:cNvSpPr txBox="1"/>
          <p:nvPr/>
        </p:nvSpPr>
        <p:spPr>
          <a:xfrm>
            <a:off x="1476036" y="1092425"/>
            <a:ext cx="63036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 102: Data, Inference, and Decisions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802D7-6C42-E146-ABAB-15ACF64DB188}"/>
              </a:ext>
            </a:extLst>
          </p:cNvPr>
          <p:cNvSpPr txBox="1"/>
          <p:nvPr/>
        </p:nvSpPr>
        <p:spPr>
          <a:xfrm>
            <a:off x="1476036" y="2783660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Lecture 4</a:t>
            </a:r>
          </a:p>
        </p:txBody>
      </p:sp>
    </p:spTree>
    <p:extLst>
      <p:ext uri="{BB962C8B-B14F-4D97-AF65-F5344CB8AC3E}">
        <p14:creationId xmlns:p14="http://schemas.microsoft.com/office/powerpoint/2010/main" val="3159160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828" y="23576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The Online Problem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30" y="1342572"/>
            <a:ext cx="7273370" cy="3132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Classical statistics, and also the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Benjamini</a:t>
            </a:r>
            <a:r>
              <a:rPr lang="en-US" altLang="en-US" sz="2000" dirty="0">
                <a:ea typeface="ＭＳ Ｐゴシック" panose="020B0600070205080204" pitchFamily="34" charset="-128"/>
              </a:rPr>
              <a:t> &amp; Hochberg framework, focused on a batch setting in which all data has already been collected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E.g., for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Benjamini</a:t>
            </a:r>
            <a:r>
              <a:rPr lang="en-US" altLang="en-US" sz="2000" dirty="0">
                <a:ea typeface="ＭＳ Ｐゴシック" panose="020B0600070205080204" pitchFamily="34" charset="-128"/>
              </a:rPr>
              <a:t> &amp; Hochberg, you need all of the p-values before you can get started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Is is possible to consider methods that make sequences of decisions, and provide FDR control at any moment in time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Is it conceivable that one can achieve 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lifetime</a:t>
            </a:r>
            <a:r>
              <a:rPr lang="en-US" altLang="en-US" sz="2000" dirty="0">
                <a:ea typeface="ＭＳ Ｐゴシック" panose="020B0600070205080204" pitchFamily="34" charset="-128"/>
              </a:rPr>
              <a:t> FDR control?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930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What we will do instead :">
            <a:extLst>
              <a:ext uri="{FF2B5EF4-FFF2-40B4-BE49-F238E27FC236}">
                <a16:creationId xmlns:a16="http://schemas.microsoft.com/office/drawing/2014/main" id="{BCF83B61-9D89-CB4B-BD45-379359AFCB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58350" y="410295"/>
            <a:ext cx="8092035" cy="626269"/>
          </a:xfrm>
        </p:spPr>
        <p:txBody>
          <a:bodyPr>
            <a:noAutofit/>
          </a:bodyPr>
          <a:lstStyle>
            <a:lvl1pPr algn="l">
              <a:defRPr sz="45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Gill Sans Light"/>
              </a:defRPr>
            </a:pPr>
            <a:r>
              <a:rPr lang="en-US" sz="2700" b="1" dirty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rPr>
              <a:t>A More General Approach: Time-Varying Alpha</a:t>
            </a:r>
            <a:endParaRPr sz="2700" b="1" dirty="0">
              <a:solidFill>
                <a:schemeClr val="accent3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Gill Sans Light"/>
            </a:endParaRPr>
          </a:p>
        </p:txBody>
      </p:sp>
      <p:sp>
        <p:nvSpPr>
          <p:cNvPr id="284" name="Arrow">
            <a:extLst>
              <a:ext uri="{FF2B5EF4-FFF2-40B4-BE49-F238E27FC236}">
                <a16:creationId xmlns:a16="http://schemas.microsoft.com/office/drawing/2014/main" id="{DC25AD13-A247-DF48-8B87-545939B01D02}"/>
              </a:ext>
            </a:extLst>
          </p:cNvPr>
          <p:cNvSpPr/>
          <p:nvPr/>
        </p:nvSpPr>
        <p:spPr>
          <a:xfrm rot="5400000">
            <a:off x="2172295" y="2606874"/>
            <a:ext cx="996554" cy="164306"/>
          </a:xfrm>
          <a:prstGeom prst="rightArrow">
            <a:avLst>
              <a:gd name="adj1" fmla="val 28322"/>
              <a:gd name="adj2" fmla="val 143071"/>
            </a:avLst>
          </a:prstGeom>
          <a:solidFill>
            <a:srgbClr val="AB1802"/>
          </a:solidFill>
          <a:ln w="12700">
            <a:miter lim="400000"/>
          </a:ln>
        </p:spPr>
        <p:txBody>
          <a:bodyPr lIns="20092" tIns="20092" rIns="20092" bIns="20092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712">
              <a:solidFill>
                <a:srgbClr val="FFFFFF"/>
              </a:solidFill>
            </a:endParaRPr>
          </a:p>
        </p:txBody>
      </p:sp>
      <p:sp>
        <p:nvSpPr>
          <p:cNvPr id="31747" name="Time">
            <a:extLst>
              <a:ext uri="{FF2B5EF4-FFF2-40B4-BE49-F238E27FC236}">
                <a16:creationId xmlns:a16="http://schemas.microsoft.com/office/drawing/2014/main" id="{AADF7F03-98BE-934E-A311-4AF1971C6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5" y="2362045"/>
            <a:ext cx="439340" cy="25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0092" tIns="20092" rIns="20092" bIns="20092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25"/>
              <a:t>Time</a:t>
            </a:r>
          </a:p>
        </p:txBody>
      </p:sp>
      <p:grpSp>
        <p:nvGrpSpPr>
          <p:cNvPr id="31748" name="Group 2">
            <a:extLst>
              <a:ext uri="{FF2B5EF4-FFF2-40B4-BE49-F238E27FC236}">
                <a16:creationId xmlns:a16="http://schemas.microsoft.com/office/drawing/2014/main" id="{B1FA0753-4AB8-BC41-AF05-E9ECC0EF4E8D}"/>
              </a:ext>
            </a:extLst>
          </p:cNvPr>
          <p:cNvGrpSpPr>
            <a:grpSpLocks/>
          </p:cNvGrpSpPr>
          <p:nvPr/>
        </p:nvGrpSpPr>
        <p:grpSpPr bwMode="auto">
          <a:xfrm>
            <a:off x="4291012" y="1626394"/>
            <a:ext cx="3033908" cy="2357438"/>
            <a:chOff x="4146034" y="1428708"/>
            <a:chExt cx="4097471" cy="3530909"/>
          </a:xfrm>
        </p:grpSpPr>
        <p:sp>
          <p:nvSpPr>
            <p:cNvPr id="286" name="Rectangle">
              <a:extLst>
                <a:ext uri="{FF2B5EF4-FFF2-40B4-BE49-F238E27FC236}">
                  <a16:creationId xmlns:a16="http://schemas.microsoft.com/office/drawing/2014/main" id="{0068FC4B-21C9-AB44-9DC7-26D8AAF77C07}"/>
                </a:ext>
              </a:extLst>
            </p:cNvPr>
            <p:cNvSpPr/>
            <p:nvPr/>
          </p:nvSpPr>
          <p:spPr>
            <a:xfrm>
              <a:off x="4766726" y="1903062"/>
              <a:ext cx="1099878" cy="148013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287" name="Ballot">
              <a:extLst>
                <a:ext uri="{FF2B5EF4-FFF2-40B4-BE49-F238E27FC236}">
                  <a16:creationId xmlns:a16="http://schemas.microsoft.com/office/drawing/2014/main" id="{667B06BF-D06C-BB4F-B37F-CE3E8C6965C4}"/>
                </a:ext>
              </a:extLst>
            </p:cNvPr>
            <p:cNvSpPr/>
            <p:nvPr/>
          </p:nvSpPr>
          <p:spPr>
            <a:xfrm>
              <a:off x="4183019" y="1428708"/>
              <a:ext cx="438986" cy="584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342"/>
                  </a:lnTo>
                  <a:lnTo>
                    <a:pt x="18478" y="0"/>
                  </a:lnTo>
                  <a:lnTo>
                    <a:pt x="0" y="0"/>
                  </a:lnTo>
                  <a:close/>
                  <a:moveTo>
                    <a:pt x="2780" y="2106"/>
                  </a:moveTo>
                  <a:lnTo>
                    <a:pt x="15405" y="2106"/>
                  </a:lnTo>
                  <a:lnTo>
                    <a:pt x="15405" y="4225"/>
                  </a:lnTo>
                  <a:lnTo>
                    <a:pt x="2780" y="4225"/>
                  </a:lnTo>
                  <a:lnTo>
                    <a:pt x="2780" y="2106"/>
                  </a:lnTo>
                  <a:close/>
                  <a:moveTo>
                    <a:pt x="17628" y="2106"/>
                  </a:moveTo>
                  <a:cubicBezTo>
                    <a:pt x="18408" y="2106"/>
                    <a:pt x="19040" y="2581"/>
                    <a:pt x="19040" y="3166"/>
                  </a:cubicBezTo>
                  <a:cubicBezTo>
                    <a:pt x="19040" y="3751"/>
                    <a:pt x="18408" y="4225"/>
                    <a:pt x="17628" y="4225"/>
                  </a:cubicBezTo>
                  <a:cubicBezTo>
                    <a:pt x="16849" y="4225"/>
                    <a:pt x="16217" y="3751"/>
                    <a:pt x="16217" y="3166"/>
                  </a:cubicBezTo>
                  <a:cubicBezTo>
                    <a:pt x="16217" y="2581"/>
                    <a:pt x="16849" y="2106"/>
                    <a:pt x="17628" y="2106"/>
                  </a:cubicBezTo>
                  <a:close/>
                  <a:moveTo>
                    <a:pt x="2780" y="5160"/>
                  </a:moveTo>
                  <a:lnTo>
                    <a:pt x="15405" y="5160"/>
                  </a:lnTo>
                  <a:lnTo>
                    <a:pt x="15405" y="7278"/>
                  </a:lnTo>
                  <a:lnTo>
                    <a:pt x="2780" y="7278"/>
                  </a:lnTo>
                  <a:lnTo>
                    <a:pt x="2780" y="5160"/>
                  </a:lnTo>
                  <a:close/>
                  <a:moveTo>
                    <a:pt x="17628" y="5160"/>
                  </a:moveTo>
                  <a:cubicBezTo>
                    <a:pt x="18408" y="5160"/>
                    <a:pt x="19040" y="5635"/>
                    <a:pt x="19040" y="6220"/>
                  </a:cubicBezTo>
                  <a:cubicBezTo>
                    <a:pt x="19040" y="6805"/>
                    <a:pt x="18408" y="7278"/>
                    <a:pt x="17628" y="7278"/>
                  </a:cubicBezTo>
                  <a:cubicBezTo>
                    <a:pt x="16849" y="7278"/>
                    <a:pt x="16217" y="6805"/>
                    <a:pt x="16217" y="6220"/>
                  </a:cubicBezTo>
                  <a:cubicBezTo>
                    <a:pt x="16217" y="5635"/>
                    <a:pt x="16849" y="5160"/>
                    <a:pt x="17628" y="5160"/>
                  </a:cubicBezTo>
                  <a:close/>
                  <a:moveTo>
                    <a:pt x="2780" y="8213"/>
                  </a:moveTo>
                  <a:lnTo>
                    <a:pt x="15405" y="8213"/>
                  </a:lnTo>
                  <a:lnTo>
                    <a:pt x="15405" y="10333"/>
                  </a:lnTo>
                  <a:lnTo>
                    <a:pt x="2780" y="10333"/>
                  </a:lnTo>
                  <a:lnTo>
                    <a:pt x="2780" y="8213"/>
                  </a:lnTo>
                  <a:close/>
                  <a:moveTo>
                    <a:pt x="17628" y="8213"/>
                  </a:moveTo>
                  <a:cubicBezTo>
                    <a:pt x="18408" y="8213"/>
                    <a:pt x="19040" y="8688"/>
                    <a:pt x="19040" y="9273"/>
                  </a:cubicBezTo>
                  <a:cubicBezTo>
                    <a:pt x="19040" y="9858"/>
                    <a:pt x="18408" y="10333"/>
                    <a:pt x="17628" y="10333"/>
                  </a:cubicBezTo>
                  <a:cubicBezTo>
                    <a:pt x="16849" y="10333"/>
                    <a:pt x="16217" y="9858"/>
                    <a:pt x="16217" y="9273"/>
                  </a:cubicBezTo>
                  <a:cubicBezTo>
                    <a:pt x="16217" y="8688"/>
                    <a:pt x="16849" y="8213"/>
                    <a:pt x="17628" y="8213"/>
                  </a:cubicBezTo>
                  <a:close/>
                  <a:moveTo>
                    <a:pt x="18404" y="8667"/>
                  </a:moveTo>
                  <a:cubicBezTo>
                    <a:pt x="18338" y="8670"/>
                    <a:pt x="18273" y="8694"/>
                    <a:pt x="18226" y="8734"/>
                  </a:cubicBezTo>
                  <a:lnTo>
                    <a:pt x="17325" y="9511"/>
                  </a:lnTo>
                  <a:lnTo>
                    <a:pt x="17026" y="9271"/>
                  </a:lnTo>
                  <a:cubicBezTo>
                    <a:pt x="16928" y="9193"/>
                    <a:pt x="16764" y="9189"/>
                    <a:pt x="16660" y="9263"/>
                  </a:cubicBezTo>
                  <a:cubicBezTo>
                    <a:pt x="16555" y="9336"/>
                    <a:pt x="16548" y="9459"/>
                    <a:pt x="16646" y="9538"/>
                  </a:cubicBezTo>
                  <a:lnTo>
                    <a:pt x="17143" y="9934"/>
                  </a:lnTo>
                  <a:cubicBezTo>
                    <a:pt x="17192" y="9974"/>
                    <a:pt x="17260" y="9997"/>
                    <a:pt x="17332" y="9997"/>
                  </a:cubicBezTo>
                  <a:cubicBezTo>
                    <a:pt x="17333" y="9997"/>
                    <a:pt x="17337" y="9997"/>
                    <a:pt x="17338" y="9997"/>
                  </a:cubicBezTo>
                  <a:cubicBezTo>
                    <a:pt x="17412" y="9996"/>
                    <a:pt x="17479" y="9971"/>
                    <a:pt x="17527" y="9929"/>
                  </a:cubicBezTo>
                  <a:lnTo>
                    <a:pt x="18617" y="8989"/>
                  </a:lnTo>
                  <a:cubicBezTo>
                    <a:pt x="18711" y="8908"/>
                    <a:pt x="18701" y="8785"/>
                    <a:pt x="18593" y="8714"/>
                  </a:cubicBezTo>
                  <a:cubicBezTo>
                    <a:pt x="18539" y="8679"/>
                    <a:pt x="18470" y="8664"/>
                    <a:pt x="18404" y="8667"/>
                  </a:cubicBezTo>
                  <a:close/>
                  <a:moveTo>
                    <a:pt x="2780" y="11266"/>
                  </a:moveTo>
                  <a:lnTo>
                    <a:pt x="15405" y="11266"/>
                  </a:lnTo>
                  <a:lnTo>
                    <a:pt x="15405" y="13385"/>
                  </a:lnTo>
                  <a:lnTo>
                    <a:pt x="2780" y="13385"/>
                  </a:lnTo>
                  <a:lnTo>
                    <a:pt x="2780" y="11266"/>
                  </a:lnTo>
                  <a:close/>
                  <a:moveTo>
                    <a:pt x="17628" y="11266"/>
                  </a:moveTo>
                  <a:cubicBezTo>
                    <a:pt x="18408" y="11266"/>
                    <a:pt x="19040" y="11740"/>
                    <a:pt x="19040" y="12326"/>
                  </a:cubicBezTo>
                  <a:cubicBezTo>
                    <a:pt x="19040" y="12911"/>
                    <a:pt x="18408" y="13385"/>
                    <a:pt x="17628" y="13385"/>
                  </a:cubicBezTo>
                  <a:cubicBezTo>
                    <a:pt x="16849" y="13385"/>
                    <a:pt x="16217" y="12911"/>
                    <a:pt x="16217" y="12326"/>
                  </a:cubicBezTo>
                  <a:cubicBezTo>
                    <a:pt x="16217" y="11740"/>
                    <a:pt x="16849" y="11266"/>
                    <a:pt x="17628" y="11266"/>
                  </a:cubicBezTo>
                  <a:close/>
                  <a:moveTo>
                    <a:pt x="2780" y="14320"/>
                  </a:moveTo>
                  <a:lnTo>
                    <a:pt x="15405" y="14320"/>
                  </a:lnTo>
                  <a:lnTo>
                    <a:pt x="15405" y="16440"/>
                  </a:lnTo>
                  <a:lnTo>
                    <a:pt x="2780" y="16440"/>
                  </a:lnTo>
                  <a:lnTo>
                    <a:pt x="2780" y="14320"/>
                  </a:lnTo>
                  <a:close/>
                  <a:moveTo>
                    <a:pt x="17628" y="14320"/>
                  </a:moveTo>
                  <a:cubicBezTo>
                    <a:pt x="18408" y="14320"/>
                    <a:pt x="19040" y="14795"/>
                    <a:pt x="19040" y="15380"/>
                  </a:cubicBezTo>
                  <a:cubicBezTo>
                    <a:pt x="19040" y="15965"/>
                    <a:pt x="18408" y="16440"/>
                    <a:pt x="17628" y="16440"/>
                  </a:cubicBezTo>
                  <a:cubicBezTo>
                    <a:pt x="16849" y="16440"/>
                    <a:pt x="16217" y="15965"/>
                    <a:pt x="16217" y="15380"/>
                  </a:cubicBezTo>
                  <a:cubicBezTo>
                    <a:pt x="16217" y="14795"/>
                    <a:pt x="16849" y="14320"/>
                    <a:pt x="17628" y="14320"/>
                  </a:cubicBezTo>
                  <a:close/>
                  <a:moveTo>
                    <a:pt x="2780" y="17373"/>
                  </a:moveTo>
                  <a:lnTo>
                    <a:pt x="15405" y="17373"/>
                  </a:lnTo>
                  <a:lnTo>
                    <a:pt x="15405" y="19492"/>
                  </a:lnTo>
                  <a:lnTo>
                    <a:pt x="2780" y="19492"/>
                  </a:lnTo>
                  <a:lnTo>
                    <a:pt x="2780" y="17373"/>
                  </a:lnTo>
                  <a:close/>
                  <a:moveTo>
                    <a:pt x="17628" y="17373"/>
                  </a:moveTo>
                  <a:cubicBezTo>
                    <a:pt x="18408" y="17373"/>
                    <a:pt x="19040" y="17847"/>
                    <a:pt x="19040" y="18433"/>
                  </a:cubicBezTo>
                  <a:cubicBezTo>
                    <a:pt x="19040" y="19018"/>
                    <a:pt x="18408" y="19492"/>
                    <a:pt x="17628" y="19492"/>
                  </a:cubicBezTo>
                  <a:cubicBezTo>
                    <a:pt x="16849" y="19492"/>
                    <a:pt x="16217" y="19018"/>
                    <a:pt x="16217" y="18433"/>
                  </a:cubicBezTo>
                  <a:cubicBezTo>
                    <a:pt x="16217" y="17847"/>
                    <a:pt x="16849" y="17373"/>
                    <a:pt x="17628" y="17373"/>
                  </a:cubicBezTo>
                  <a:close/>
                </a:path>
              </a:pathLst>
            </a:custGeom>
            <a:solidFill>
              <a:srgbClr val="808785"/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288" name="Ballot">
              <a:extLst>
                <a:ext uri="{FF2B5EF4-FFF2-40B4-BE49-F238E27FC236}">
                  <a16:creationId xmlns:a16="http://schemas.microsoft.com/office/drawing/2014/main" id="{7EC528ED-4094-C244-BE1E-7B7D487AE2B8}"/>
                </a:ext>
              </a:extLst>
            </p:cNvPr>
            <p:cNvSpPr/>
            <p:nvPr/>
          </p:nvSpPr>
          <p:spPr>
            <a:xfrm>
              <a:off x="5289329" y="1430492"/>
              <a:ext cx="438986" cy="584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342"/>
                  </a:lnTo>
                  <a:lnTo>
                    <a:pt x="18478" y="0"/>
                  </a:lnTo>
                  <a:lnTo>
                    <a:pt x="0" y="0"/>
                  </a:lnTo>
                  <a:close/>
                  <a:moveTo>
                    <a:pt x="2780" y="2106"/>
                  </a:moveTo>
                  <a:lnTo>
                    <a:pt x="15405" y="2106"/>
                  </a:lnTo>
                  <a:lnTo>
                    <a:pt x="15405" y="4225"/>
                  </a:lnTo>
                  <a:lnTo>
                    <a:pt x="2780" y="4225"/>
                  </a:lnTo>
                  <a:lnTo>
                    <a:pt x="2780" y="2106"/>
                  </a:lnTo>
                  <a:close/>
                  <a:moveTo>
                    <a:pt x="17628" y="2106"/>
                  </a:moveTo>
                  <a:cubicBezTo>
                    <a:pt x="18408" y="2106"/>
                    <a:pt x="19040" y="2581"/>
                    <a:pt x="19040" y="3166"/>
                  </a:cubicBezTo>
                  <a:cubicBezTo>
                    <a:pt x="19040" y="3751"/>
                    <a:pt x="18408" y="4225"/>
                    <a:pt x="17628" y="4225"/>
                  </a:cubicBezTo>
                  <a:cubicBezTo>
                    <a:pt x="16849" y="4225"/>
                    <a:pt x="16217" y="3751"/>
                    <a:pt x="16217" y="3166"/>
                  </a:cubicBezTo>
                  <a:cubicBezTo>
                    <a:pt x="16217" y="2581"/>
                    <a:pt x="16849" y="2106"/>
                    <a:pt x="17628" y="2106"/>
                  </a:cubicBezTo>
                  <a:close/>
                  <a:moveTo>
                    <a:pt x="2780" y="5160"/>
                  </a:moveTo>
                  <a:lnTo>
                    <a:pt x="15405" y="5160"/>
                  </a:lnTo>
                  <a:lnTo>
                    <a:pt x="15405" y="7278"/>
                  </a:lnTo>
                  <a:lnTo>
                    <a:pt x="2780" y="7278"/>
                  </a:lnTo>
                  <a:lnTo>
                    <a:pt x="2780" y="5160"/>
                  </a:lnTo>
                  <a:close/>
                  <a:moveTo>
                    <a:pt x="17628" y="5160"/>
                  </a:moveTo>
                  <a:cubicBezTo>
                    <a:pt x="18408" y="5160"/>
                    <a:pt x="19040" y="5635"/>
                    <a:pt x="19040" y="6220"/>
                  </a:cubicBezTo>
                  <a:cubicBezTo>
                    <a:pt x="19040" y="6805"/>
                    <a:pt x="18408" y="7278"/>
                    <a:pt x="17628" y="7278"/>
                  </a:cubicBezTo>
                  <a:cubicBezTo>
                    <a:pt x="16849" y="7278"/>
                    <a:pt x="16217" y="6805"/>
                    <a:pt x="16217" y="6220"/>
                  </a:cubicBezTo>
                  <a:cubicBezTo>
                    <a:pt x="16217" y="5635"/>
                    <a:pt x="16849" y="5160"/>
                    <a:pt x="17628" y="5160"/>
                  </a:cubicBezTo>
                  <a:close/>
                  <a:moveTo>
                    <a:pt x="2780" y="8213"/>
                  </a:moveTo>
                  <a:lnTo>
                    <a:pt x="15405" y="8213"/>
                  </a:lnTo>
                  <a:lnTo>
                    <a:pt x="15405" y="10333"/>
                  </a:lnTo>
                  <a:lnTo>
                    <a:pt x="2780" y="10333"/>
                  </a:lnTo>
                  <a:lnTo>
                    <a:pt x="2780" y="8213"/>
                  </a:lnTo>
                  <a:close/>
                  <a:moveTo>
                    <a:pt x="17628" y="8213"/>
                  </a:moveTo>
                  <a:cubicBezTo>
                    <a:pt x="18408" y="8213"/>
                    <a:pt x="19040" y="8688"/>
                    <a:pt x="19040" y="9273"/>
                  </a:cubicBezTo>
                  <a:cubicBezTo>
                    <a:pt x="19040" y="9858"/>
                    <a:pt x="18408" y="10333"/>
                    <a:pt x="17628" y="10333"/>
                  </a:cubicBezTo>
                  <a:cubicBezTo>
                    <a:pt x="16849" y="10333"/>
                    <a:pt x="16217" y="9858"/>
                    <a:pt x="16217" y="9273"/>
                  </a:cubicBezTo>
                  <a:cubicBezTo>
                    <a:pt x="16217" y="8688"/>
                    <a:pt x="16849" y="8213"/>
                    <a:pt x="17628" y="8213"/>
                  </a:cubicBezTo>
                  <a:close/>
                  <a:moveTo>
                    <a:pt x="18404" y="8667"/>
                  </a:moveTo>
                  <a:cubicBezTo>
                    <a:pt x="18338" y="8670"/>
                    <a:pt x="18273" y="8694"/>
                    <a:pt x="18226" y="8734"/>
                  </a:cubicBezTo>
                  <a:lnTo>
                    <a:pt x="17325" y="9511"/>
                  </a:lnTo>
                  <a:lnTo>
                    <a:pt x="17026" y="9271"/>
                  </a:lnTo>
                  <a:cubicBezTo>
                    <a:pt x="16928" y="9193"/>
                    <a:pt x="16764" y="9189"/>
                    <a:pt x="16660" y="9263"/>
                  </a:cubicBezTo>
                  <a:cubicBezTo>
                    <a:pt x="16555" y="9336"/>
                    <a:pt x="16548" y="9459"/>
                    <a:pt x="16646" y="9538"/>
                  </a:cubicBezTo>
                  <a:lnTo>
                    <a:pt x="17143" y="9934"/>
                  </a:lnTo>
                  <a:cubicBezTo>
                    <a:pt x="17192" y="9974"/>
                    <a:pt x="17260" y="9997"/>
                    <a:pt x="17332" y="9997"/>
                  </a:cubicBezTo>
                  <a:cubicBezTo>
                    <a:pt x="17333" y="9997"/>
                    <a:pt x="17337" y="9997"/>
                    <a:pt x="17338" y="9997"/>
                  </a:cubicBezTo>
                  <a:cubicBezTo>
                    <a:pt x="17412" y="9996"/>
                    <a:pt x="17479" y="9971"/>
                    <a:pt x="17527" y="9929"/>
                  </a:cubicBezTo>
                  <a:lnTo>
                    <a:pt x="18617" y="8989"/>
                  </a:lnTo>
                  <a:cubicBezTo>
                    <a:pt x="18711" y="8908"/>
                    <a:pt x="18701" y="8785"/>
                    <a:pt x="18593" y="8714"/>
                  </a:cubicBezTo>
                  <a:cubicBezTo>
                    <a:pt x="18539" y="8679"/>
                    <a:pt x="18470" y="8664"/>
                    <a:pt x="18404" y="8667"/>
                  </a:cubicBezTo>
                  <a:close/>
                  <a:moveTo>
                    <a:pt x="2780" y="11266"/>
                  </a:moveTo>
                  <a:lnTo>
                    <a:pt x="15405" y="11266"/>
                  </a:lnTo>
                  <a:lnTo>
                    <a:pt x="15405" y="13385"/>
                  </a:lnTo>
                  <a:lnTo>
                    <a:pt x="2780" y="13385"/>
                  </a:lnTo>
                  <a:lnTo>
                    <a:pt x="2780" y="11266"/>
                  </a:lnTo>
                  <a:close/>
                  <a:moveTo>
                    <a:pt x="17628" y="11266"/>
                  </a:moveTo>
                  <a:cubicBezTo>
                    <a:pt x="18408" y="11266"/>
                    <a:pt x="19040" y="11740"/>
                    <a:pt x="19040" y="12326"/>
                  </a:cubicBezTo>
                  <a:cubicBezTo>
                    <a:pt x="19040" y="12911"/>
                    <a:pt x="18408" y="13385"/>
                    <a:pt x="17628" y="13385"/>
                  </a:cubicBezTo>
                  <a:cubicBezTo>
                    <a:pt x="16849" y="13385"/>
                    <a:pt x="16217" y="12911"/>
                    <a:pt x="16217" y="12326"/>
                  </a:cubicBezTo>
                  <a:cubicBezTo>
                    <a:pt x="16217" y="11740"/>
                    <a:pt x="16849" y="11266"/>
                    <a:pt x="17628" y="11266"/>
                  </a:cubicBezTo>
                  <a:close/>
                  <a:moveTo>
                    <a:pt x="2780" y="14320"/>
                  </a:moveTo>
                  <a:lnTo>
                    <a:pt x="15405" y="14320"/>
                  </a:lnTo>
                  <a:lnTo>
                    <a:pt x="15405" y="16440"/>
                  </a:lnTo>
                  <a:lnTo>
                    <a:pt x="2780" y="16440"/>
                  </a:lnTo>
                  <a:lnTo>
                    <a:pt x="2780" y="14320"/>
                  </a:lnTo>
                  <a:close/>
                  <a:moveTo>
                    <a:pt x="17628" y="14320"/>
                  </a:moveTo>
                  <a:cubicBezTo>
                    <a:pt x="18408" y="14320"/>
                    <a:pt x="19040" y="14795"/>
                    <a:pt x="19040" y="15380"/>
                  </a:cubicBezTo>
                  <a:cubicBezTo>
                    <a:pt x="19040" y="15965"/>
                    <a:pt x="18408" y="16440"/>
                    <a:pt x="17628" y="16440"/>
                  </a:cubicBezTo>
                  <a:cubicBezTo>
                    <a:pt x="16849" y="16440"/>
                    <a:pt x="16217" y="15965"/>
                    <a:pt x="16217" y="15380"/>
                  </a:cubicBezTo>
                  <a:cubicBezTo>
                    <a:pt x="16217" y="14795"/>
                    <a:pt x="16849" y="14320"/>
                    <a:pt x="17628" y="14320"/>
                  </a:cubicBezTo>
                  <a:close/>
                  <a:moveTo>
                    <a:pt x="2780" y="17373"/>
                  </a:moveTo>
                  <a:lnTo>
                    <a:pt x="15405" y="17373"/>
                  </a:lnTo>
                  <a:lnTo>
                    <a:pt x="15405" y="19492"/>
                  </a:lnTo>
                  <a:lnTo>
                    <a:pt x="2780" y="19492"/>
                  </a:lnTo>
                  <a:lnTo>
                    <a:pt x="2780" y="17373"/>
                  </a:lnTo>
                  <a:close/>
                  <a:moveTo>
                    <a:pt x="17628" y="17373"/>
                  </a:moveTo>
                  <a:cubicBezTo>
                    <a:pt x="18408" y="17373"/>
                    <a:pt x="19040" y="17847"/>
                    <a:pt x="19040" y="18433"/>
                  </a:cubicBezTo>
                  <a:cubicBezTo>
                    <a:pt x="19040" y="19018"/>
                    <a:pt x="18408" y="19492"/>
                    <a:pt x="17628" y="19492"/>
                  </a:cubicBezTo>
                  <a:cubicBezTo>
                    <a:pt x="16849" y="19492"/>
                    <a:pt x="16217" y="19018"/>
                    <a:pt x="16217" y="18433"/>
                  </a:cubicBezTo>
                  <a:cubicBezTo>
                    <a:pt x="16217" y="17847"/>
                    <a:pt x="16849" y="17373"/>
                    <a:pt x="17628" y="17373"/>
                  </a:cubicBezTo>
                  <a:close/>
                </a:path>
              </a:pathLst>
            </a:custGeom>
            <a:solidFill>
              <a:srgbClr val="3C64F0"/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289" name="Shopping Cart">
              <a:extLst>
                <a:ext uri="{FF2B5EF4-FFF2-40B4-BE49-F238E27FC236}">
                  <a16:creationId xmlns:a16="http://schemas.microsoft.com/office/drawing/2014/main" id="{01393AC6-7814-0747-BD2C-B211EB6AE65E}"/>
                </a:ext>
              </a:extLst>
            </p:cNvPr>
            <p:cNvSpPr/>
            <p:nvPr/>
          </p:nvSpPr>
          <p:spPr>
            <a:xfrm>
              <a:off x="5226616" y="2195522"/>
              <a:ext cx="593356" cy="545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600" extrusionOk="0">
                  <a:moveTo>
                    <a:pt x="767" y="0"/>
                  </a:moveTo>
                  <a:cubicBezTo>
                    <a:pt x="584" y="0"/>
                    <a:pt x="413" y="68"/>
                    <a:pt x="272" y="198"/>
                  </a:cubicBezTo>
                  <a:cubicBezTo>
                    <a:pt x="111" y="346"/>
                    <a:pt x="15" y="554"/>
                    <a:pt x="1" y="784"/>
                  </a:cubicBezTo>
                  <a:cubicBezTo>
                    <a:pt x="-26" y="1237"/>
                    <a:pt x="278" y="1628"/>
                    <a:pt x="693" y="1674"/>
                  </a:cubicBezTo>
                  <a:lnTo>
                    <a:pt x="3399" y="1971"/>
                  </a:lnTo>
                  <a:lnTo>
                    <a:pt x="6448" y="12924"/>
                  </a:lnTo>
                  <a:lnTo>
                    <a:pt x="4970" y="17349"/>
                  </a:lnTo>
                  <a:lnTo>
                    <a:pt x="4442" y="17349"/>
                  </a:lnTo>
                  <a:cubicBezTo>
                    <a:pt x="4270" y="17349"/>
                    <a:pt x="4130" y="17499"/>
                    <a:pt x="4130" y="17686"/>
                  </a:cubicBezTo>
                  <a:lnTo>
                    <a:pt x="4130" y="18243"/>
                  </a:lnTo>
                  <a:cubicBezTo>
                    <a:pt x="4125" y="18243"/>
                    <a:pt x="4120" y="18243"/>
                    <a:pt x="4115" y="18243"/>
                  </a:cubicBezTo>
                  <a:cubicBezTo>
                    <a:pt x="3270" y="18243"/>
                    <a:pt x="2583" y="18991"/>
                    <a:pt x="2583" y="19909"/>
                  </a:cubicBezTo>
                  <a:cubicBezTo>
                    <a:pt x="2583" y="20827"/>
                    <a:pt x="3270" y="21574"/>
                    <a:pt x="4115" y="21574"/>
                  </a:cubicBezTo>
                  <a:cubicBezTo>
                    <a:pt x="4959" y="21574"/>
                    <a:pt x="5646" y="20827"/>
                    <a:pt x="5646" y="19909"/>
                  </a:cubicBezTo>
                  <a:cubicBezTo>
                    <a:pt x="5646" y="19672"/>
                    <a:pt x="5601" y="19444"/>
                    <a:pt x="5512" y="19230"/>
                  </a:cubicBezTo>
                  <a:lnTo>
                    <a:pt x="5679" y="19094"/>
                  </a:lnTo>
                  <a:lnTo>
                    <a:pt x="5679" y="18026"/>
                  </a:lnTo>
                  <a:lnTo>
                    <a:pt x="18462" y="18026"/>
                  </a:lnTo>
                  <a:lnTo>
                    <a:pt x="18462" y="19094"/>
                  </a:lnTo>
                  <a:lnTo>
                    <a:pt x="18647" y="19247"/>
                  </a:lnTo>
                  <a:cubicBezTo>
                    <a:pt x="18556" y="19464"/>
                    <a:pt x="18510" y="19695"/>
                    <a:pt x="18510" y="19935"/>
                  </a:cubicBezTo>
                  <a:cubicBezTo>
                    <a:pt x="18510" y="20853"/>
                    <a:pt x="19198" y="21600"/>
                    <a:pt x="20043" y="21600"/>
                  </a:cubicBezTo>
                  <a:cubicBezTo>
                    <a:pt x="20887" y="21600"/>
                    <a:pt x="21574" y="20852"/>
                    <a:pt x="21574" y="19933"/>
                  </a:cubicBezTo>
                  <a:cubicBezTo>
                    <a:pt x="21574" y="19015"/>
                    <a:pt x="20887" y="18269"/>
                    <a:pt x="20043" y="18269"/>
                  </a:cubicBezTo>
                  <a:cubicBezTo>
                    <a:pt x="20036" y="18269"/>
                    <a:pt x="20029" y="18269"/>
                    <a:pt x="20022" y="18269"/>
                  </a:cubicBezTo>
                  <a:lnTo>
                    <a:pt x="20022" y="17686"/>
                  </a:lnTo>
                  <a:cubicBezTo>
                    <a:pt x="20022" y="17499"/>
                    <a:pt x="19882" y="17349"/>
                    <a:pt x="19710" y="17349"/>
                  </a:cubicBezTo>
                  <a:lnTo>
                    <a:pt x="11179" y="17349"/>
                  </a:lnTo>
                  <a:cubicBezTo>
                    <a:pt x="10281" y="17349"/>
                    <a:pt x="9550" y="16553"/>
                    <a:pt x="9550" y="15578"/>
                  </a:cubicBezTo>
                  <a:lnTo>
                    <a:pt x="9550" y="12821"/>
                  </a:lnTo>
                  <a:lnTo>
                    <a:pt x="20022" y="11026"/>
                  </a:lnTo>
                  <a:lnTo>
                    <a:pt x="20022" y="3120"/>
                  </a:lnTo>
                  <a:lnTo>
                    <a:pt x="3874" y="1342"/>
                  </a:lnTo>
                  <a:lnTo>
                    <a:pt x="3838" y="1207"/>
                  </a:lnTo>
                  <a:cubicBezTo>
                    <a:pt x="3687" y="664"/>
                    <a:pt x="3253" y="275"/>
                    <a:pt x="2734" y="215"/>
                  </a:cubicBezTo>
                  <a:cubicBezTo>
                    <a:pt x="2323" y="167"/>
                    <a:pt x="1374" y="63"/>
                    <a:pt x="846" y="6"/>
                  </a:cubicBezTo>
                  <a:cubicBezTo>
                    <a:pt x="820" y="3"/>
                    <a:pt x="793" y="0"/>
                    <a:pt x="767" y="0"/>
                  </a:cubicBezTo>
                  <a:close/>
                  <a:moveTo>
                    <a:pt x="770" y="677"/>
                  </a:moveTo>
                  <a:cubicBezTo>
                    <a:pt x="775" y="677"/>
                    <a:pt x="779" y="679"/>
                    <a:pt x="784" y="679"/>
                  </a:cubicBezTo>
                  <a:cubicBezTo>
                    <a:pt x="1196" y="724"/>
                    <a:pt x="2351" y="852"/>
                    <a:pt x="2667" y="888"/>
                  </a:cubicBezTo>
                  <a:cubicBezTo>
                    <a:pt x="2890" y="914"/>
                    <a:pt x="3083" y="1055"/>
                    <a:pt x="3188" y="1265"/>
                  </a:cubicBezTo>
                  <a:lnTo>
                    <a:pt x="755" y="997"/>
                  </a:lnTo>
                  <a:cubicBezTo>
                    <a:pt x="674" y="988"/>
                    <a:pt x="616" y="909"/>
                    <a:pt x="624" y="821"/>
                  </a:cubicBezTo>
                  <a:cubicBezTo>
                    <a:pt x="632" y="739"/>
                    <a:pt x="695" y="677"/>
                    <a:pt x="770" y="677"/>
                  </a:cubicBezTo>
                  <a:close/>
                  <a:moveTo>
                    <a:pt x="4070" y="2045"/>
                  </a:moveTo>
                  <a:lnTo>
                    <a:pt x="5402" y="2191"/>
                  </a:lnTo>
                  <a:lnTo>
                    <a:pt x="6101" y="5250"/>
                  </a:lnTo>
                  <a:lnTo>
                    <a:pt x="4956" y="5224"/>
                  </a:lnTo>
                  <a:lnTo>
                    <a:pt x="4070" y="2045"/>
                  </a:lnTo>
                  <a:close/>
                  <a:moveTo>
                    <a:pt x="5747" y="2230"/>
                  </a:moveTo>
                  <a:lnTo>
                    <a:pt x="7050" y="2374"/>
                  </a:lnTo>
                  <a:lnTo>
                    <a:pt x="7641" y="5285"/>
                  </a:lnTo>
                  <a:lnTo>
                    <a:pt x="6441" y="5257"/>
                  </a:lnTo>
                  <a:lnTo>
                    <a:pt x="5747" y="2230"/>
                  </a:lnTo>
                  <a:close/>
                  <a:moveTo>
                    <a:pt x="7394" y="2411"/>
                  </a:moveTo>
                  <a:lnTo>
                    <a:pt x="8657" y="2549"/>
                  </a:lnTo>
                  <a:lnTo>
                    <a:pt x="9152" y="5319"/>
                  </a:lnTo>
                  <a:lnTo>
                    <a:pt x="7977" y="5293"/>
                  </a:lnTo>
                  <a:lnTo>
                    <a:pt x="7394" y="2411"/>
                  </a:lnTo>
                  <a:close/>
                  <a:moveTo>
                    <a:pt x="8997" y="2588"/>
                  </a:moveTo>
                  <a:lnTo>
                    <a:pt x="10269" y="2728"/>
                  </a:lnTo>
                  <a:lnTo>
                    <a:pt x="10671" y="5354"/>
                  </a:lnTo>
                  <a:lnTo>
                    <a:pt x="9486" y="5326"/>
                  </a:lnTo>
                  <a:lnTo>
                    <a:pt x="8997" y="2588"/>
                  </a:lnTo>
                  <a:close/>
                  <a:moveTo>
                    <a:pt x="10607" y="2766"/>
                  </a:moveTo>
                  <a:lnTo>
                    <a:pt x="11866" y="2904"/>
                  </a:lnTo>
                  <a:lnTo>
                    <a:pt x="12176" y="5388"/>
                  </a:lnTo>
                  <a:lnTo>
                    <a:pt x="11002" y="5362"/>
                  </a:lnTo>
                  <a:lnTo>
                    <a:pt x="10607" y="2766"/>
                  </a:lnTo>
                  <a:close/>
                  <a:moveTo>
                    <a:pt x="12201" y="2941"/>
                  </a:moveTo>
                  <a:lnTo>
                    <a:pt x="13399" y="3072"/>
                  </a:lnTo>
                  <a:lnTo>
                    <a:pt x="13641" y="5421"/>
                  </a:lnTo>
                  <a:lnTo>
                    <a:pt x="12508" y="5395"/>
                  </a:lnTo>
                  <a:lnTo>
                    <a:pt x="12201" y="2941"/>
                  </a:lnTo>
                  <a:close/>
                  <a:moveTo>
                    <a:pt x="13732" y="3109"/>
                  </a:moveTo>
                  <a:lnTo>
                    <a:pt x="15026" y="3251"/>
                  </a:lnTo>
                  <a:lnTo>
                    <a:pt x="15176" y="5457"/>
                  </a:lnTo>
                  <a:lnTo>
                    <a:pt x="13970" y="5429"/>
                  </a:lnTo>
                  <a:lnTo>
                    <a:pt x="13732" y="3109"/>
                  </a:lnTo>
                  <a:close/>
                  <a:moveTo>
                    <a:pt x="15358" y="3288"/>
                  </a:moveTo>
                  <a:lnTo>
                    <a:pt x="16540" y="3419"/>
                  </a:lnTo>
                  <a:lnTo>
                    <a:pt x="16628" y="5491"/>
                  </a:lnTo>
                  <a:lnTo>
                    <a:pt x="15504" y="5464"/>
                  </a:lnTo>
                  <a:lnTo>
                    <a:pt x="15358" y="3288"/>
                  </a:lnTo>
                  <a:close/>
                  <a:moveTo>
                    <a:pt x="16868" y="3454"/>
                  </a:moveTo>
                  <a:lnTo>
                    <a:pt x="18183" y="3600"/>
                  </a:lnTo>
                  <a:lnTo>
                    <a:pt x="18180" y="5526"/>
                  </a:lnTo>
                  <a:lnTo>
                    <a:pt x="16956" y="5498"/>
                  </a:lnTo>
                  <a:lnTo>
                    <a:pt x="16868" y="3454"/>
                  </a:lnTo>
                  <a:close/>
                  <a:moveTo>
                    <a:pt x="18511" y="3635"/>
                  </a:moveTo>
                  <a:lnTo>
                    <a:pt x="19399" y="3733"/>
                  </a:lnTo>
                  <a:lnTo>
                    <a:pt x="19399" y="5554"/>
                  </a:lnTo>
                  <a:lnTo>
                    <a:pt x="18508" y="5533"/>
                  </a:lnTo>
                  <a:lnTo>
                    <a:pt x="18511" y="3635"/>
                  </a:lnTo>
                  <a:close/>
                  <a:moveTo>
                    <a:pt x="5055" y="5582"/>
                  </a:moveTo>
                  <a:lnTo>
                    <a:pt x="6183" y="5606"/>
                  </a:lnTo>
                  <a:lnTo>
                    <a:pt x="6964" y="9018"/>
                  </a:lnTo>
                  <a:lnTo>
                    <a:pt x="6034" y="9096"/>
                  </a:lnTo>
                  <a:lnTo>
                    <a:pt x="5055" y="5582"/>
                  </a:lnTo>
                  <a:close/>
                  <a:moveTo>
                    <a:pt x="6521" y="5616"/>
                  </a:moveTo>
                  <a:lnTo>
                    <a:pt x="7713" y="5642"/>
                  </a:lnTo>
                  <a:lnTo>
                    <a:pt x="8374" y="8900"/>
                  </a:lnTo>
                  <a:lnTo>
                    <a:pt x="7294" y="8990"/>
                  </a:lnTo>
                  <a:lnTo>
                    <a:pt x="6521" y="5616"/>
                  </a:lnTo>
                  <a:close/>
                  <a:moveTo>
                    <a:pt x="8049" y="5649"/>
                  </a:moveTo>
                  <a:lnTo>
                    <a:pt x="9217" y="5677"/>
                  </a:lnTo>
                  <a:lnTo>
                    <a:pt x="9771" y="8781"/>
                  </a:lnTo>
                  <a:lnTo>
                    <a:pt x="8703" y="8872"/>
                  </a:lnTo>
                  <a:lnTo>
                    <a:pt x="8049" y="5649"/>
                  </a:lnTo>
                  <a:close/>
                  <a:moveTo>
                    <a:pt x="9552" y="5685"/>
                  </a:moveTo>
                  <a:lnTo>
                    <a:pt x="10724" y="5711"/>
                  </a:lnTo>
                  <a:lnTo>
                    <a:pt x="11174" y="8663"/>
                  </a:lnTo>
                  <a:lnTo>
                    <a:pt x="10099" y="8753"/>
                  </a:lnTo>
                  <a:lnTo>
                    <a:pt x="9552" y="5685"/>
                  </a:lnTo>
                  <a:close/>
                  <a:moveTo>
                    <a:pt x="11057" y="5718"/>
                  </a:moveTo>
                  <a:lnTo>
                    <a:pt x="12221" y="5744"/>
                  </a:lnTo>
                  <a:lnTo>
                    <a:pt x="12573" y="8544"/>
                  </a:lnTo>
                  <a:lnTo>
                    <a:pt x="11502" y="8635"/>
                  </a:lnTo>
                  <a:lnTo>
                    <a:pt x="11057" y="5718"/>
                  </a:lnTo>
                  <a:close/>
                  <a:moveTo>
                    <a:pt x="12552" y="5752"/>
                  </a:moveTo>
                  <a:lnTo>
                    <a:pt x="13679" y="5778"/>
                  </a:lnTo>
                  <a:lnTo>
                    <a:pt x="13952" y="8428"/>
                  </a:lnTo>
                  <a:lnTo>
                    <a:pt x="12899" y="8518"/>
                  </a:lnTo>
                  <a:lnTo>
                    <a:pt x="12552" y="5752"/>
                  </a:lnTo>
                  <a:close/>
                  <a:moveTo>
                    <a:pt x="14008" y="5785"/>
                  </a:moveTo>
                  <a:lnTo>
                    <a:pt x="15200" y="5813"/>
                  </a:lnTo>
                  <a:lnTo>
                    <a:pt x="15368" y="8309"/>
                  </a:lnTo>
                  <a:lnTo>
                    <a:pt x="14278" y="8400"/>
                  </a:lnTo>
                  <a:lnTo>
                    <a:pt x="14008" y="5785"/>
                  </a:lnTo>
                  <a:close/>
                  <a:moveTo>
                    <a:pt x="15528" y="5821"/>
                  </a:moveTo>
                  <a:lnTo>
                    <a:pt x="16643" y="5847"/>
                  </a:lnTo>
                  <a:lnTo>
                    <a:pt x="16745" y="8193"/>
                  </a:lnTo>
                  <a:lnTo>
                    <a:pt x="15694" y="8281"/>
                  </a:lnTo>
                  <a:lnTo>
                    <a:pt x="15528" y="5821"/>
                  </a:lnTo>
                  <a:close/>
                  <a:moveTo>
                    <a:pt x="16971" y="5854"/>
                  </a:moveTo>
                  <a:lnTo>
                    <a:pt x="18180" y="5881"/>
                  </a:lnTo>
                  <a:lnTo>
                    <a:pt x="18175" y="8072"/>
                  </a:lnTo>
                  <a:lnTo>
                    <a:pt x="17071" y="8165"/>
                  </a:lnTo>
                  <a:lnTo>
                    <a:pt x="16971" y="5854"/>
                  </a:lnTo>
                  <a:close/>
                  <a:moveTo>
                    <a:pt x="18506" y="5888"/>
                  </a:moveTo>
                  <a:lnTo>
                    <a:pt x="19399" y="5909"/>
                  </a:lnTo>
                  <a:lnTo>
                    <a:pt x="19399" y="7969"/>
                  </a:lnTo>
                  <a:lnTo>
                    <a:pt x="18503" y="8044"/>
                  </a:lnTo>
                  <a:lnTo>
                    <a:pt x="18506" y="5888"/>
                  </a:lnTo>
                  <a:close/>
                  <a:moveTo>
                    <a:pt x="19399" y="8325"/>
                  </a:moveTo>
                  <a:lnTo>
                    <a:pt x="19399" y="10447"/>
                  </a:lnTo>
                  <a:lnTo>
                    <a:pt x="18496" y="10602"/>
                  </a:lnTo>
                  <a:lnTo>
                    <a:pt x="18501" y="8400"/>
                  </a:lnTo>
                  <a:lnTo>
                    <a:pt x="19399" y="8325"/>
                  </a:lnTo>
                  <a:close/>
                  <a:moveTo>
                    <a:pt x="18175" y="8428"/>
                  </a:moveTo>
                  <a:lnTo>
                    <a:pt x="18170" y="10658"/>
                  </a:lnTo>
                  <a:lnTo>
                    <a:pt x="17184" y="10826"/>
                  </a:lnTo>
                  <a:lnTo>
                    <a:pt x="17086" y="8519"/>
                  </a:lnTo>
                  <a:lnTo>
                    <a:pt x="18175" y="8428"/>
                  </a:lnTo>
                  <a:close/>
                  <a:moveTo>
                    <a:pt x="16760" y="8547"/>
                  </a:moveTo>
                  <a:lnTo>
                    <a:pt x="16860" y="10882"/>
                  </a:lnTo>
                  <a:lnTo>
                    <a:pt x="15881" y="11050"/>
                  </a:lnTo>
                  <a:lnTo>
                    <a:pt x="15718" y="8635"/>
                  </a:lnTo>
                  <a:lnTo>
                    <a:pt x="16760" y="8547"/>
                  </a:lnTo>
                  <a:close/>
                  <a:moveTo>
                    <a:pt x="15392" y="8663"/>
                  </a:moveTo>
                  <a:lnTo>
                    <a:pt x="15557" y="11106"/>
                  </a:lnTo>
                  <a:lnTo>
                    <a:pt x="14575" y="11274"/>
                  </a:lnTo>
                  <a:lnTo>
                    <a:pt x="14314" y="8755"/>
                  </a:lnTo>
                  <a:lnTo>
                    <a:pt x="15392" y="8663"/>
                  </a:lnTo>
                  <a:close/>
                  <a:moveTo>
                    <a:pt x="13988" y="8781"/>
                  </a:moveTo>
                  <a:lnTo>
                    <a:pt x="14250" y="11330"/>
                  </a:lnTo>
                  <a:lnTo>
                    <a:pt x="13273" y="11496"/>
                  </a:lnTo>
                  <a:lnTo>
                    <a:pt x="12944" y="8870"/>
                  </a:lnTo>
                  <a:lnTo>
                    <a:pt x="13988" y="8781"/>
                  </a:lnTo>
                  <a:close/>
                  <a:moveTo>
                    <a:pt x="12618" y="8898"/>
                  </a:moveTo>
                  <a:lnTo>
                    <a:pt x="12951" y="11552"/>
                  </a:lnTo>
                  <a:lnTo>
                    <a:pt x="11972" y="11720"/>
                  </a:lnTo>
                  <a:lnTo>
                    <a:pt x="11555" y="8988"/>
                  </a:lnTo>
                  <a:lnTo>
                    <a:pt x="12618" y="8898"/>
                  </a:lnTo>
                  <a:close/>
                  <a:moveTo>
                    <a:pt x="11227" y="9014"/>
                  </a:moveTo>
                  <a:lnTo>
                    <a:pt x="11648" y="11776"/>
                  </a:lnTo>
                  <a:lnTo>
                    <a:pt x="10671" y="11944"/>
                  </a:lnTo>
                  <a:lnTo>
                    <a:pt x="10163" y="9105"/>
                  </a:lnTo>
                  <a:lnTo>
                    <a:pt x="11227" y="9014"/>
                  </a:lnTo>
                  <a:close/>
                  <a:moveTo>
                    <a:pt x="9835" y="9132"/>
                  </a:moveTo>
                  <a:lnTo>
                    <a:pt x="10348" y="11998"/>
                  </a:lnTo>
                  <a:lnTo>
                    <a:pt x="9371" y="12166"/>
                  </a:lnTo>
                  <a:lnTo>
                    <a:pt x="8774" y="9221"/>
                  </a:lnTo>
                  <a:lnTo>
                    <a:pt x="9835" y="9132"/>
                  </a:lnTo>
                  <a:close/>
                  <a:moveTo>
                    <a:pt x="8444" y="9249"/>
                  </a:moveTo>
                  <a:lnTo>
                    <a:pt x="9047" y="12222"/>
                  </a:lnTo>
                  <a:lnTo>
                    <a:pt x="8072" y="12388"/>
                  </a:lnTo>
                  <a:lnTo>
                    <a:pt x="7375" y="9341"/>
                  </a:lnTo>
                  <a:lnTo>
                    <a:pt x="8444" y="9249"/>
                  </a:lnTo>
                  <a:close/>
                  <a:moveTo>
                    <a:pt x="7043" y="9369"/>
                  </a:moveTo>
                  <a:lnTo>
                    <a:pt x="7747" y="12444"/>
                  </a:lnTo>
                  <a:lnTo>
                    <a:pt x="7000" y="12573"/>
                  </a:lnTo>
                  <a:lnTo>
                    <a:pt x="6130" y="9445"/>
                  </a:lnTo>
                  <a:lnTo>
                    <a:pt x="7043" y="9369"/>
                  </a:lnTo>
                  <a:close/>
                  <a:moveTo>
                    <a:pt x="8927" y="12929"/>
                  </a:moveTo>
                  <a:lnTo>
                    <a:pt x="8927" y="15578"/>
                  </a:lnTo>
                  <a:cubicBezTo>
                    <a:pt x="8927" y="16249"/>
                    <a:pt x="9179" y="16887"/>
                    <a:pt x="9625" y="17349"/>
                  </a:cubicBezTo>
                  <a:lnTo>
                    <a:pt x="5632" y="17349"/>
                  </a:lnTo>
                  <a:lnTo>
                    <a:pt x="6999" y="13260"/>
                  </a:lnTo>
                  <a:lnTo>
                    <a:pt x="8927" y="12929"/>
                  </a:lnTo>
                  <a:close/>
                  <a:moveTo>
                    <a:pt x="4115" y="18922"/>
                  </a:moveTo>
                  <a:cubicBezTo>
                    <a:pt x="4120" y="18922"/>
                    <a:pt x="4125" y="18922"/>
                    <a:pt x="4130" y="18922"/>
                  </a:cubicBezTo>
                  <a:lnTo>
                    <a:pt x="4130" y="19144"/>
                  </a:lnTo>
                  <a:lnTo>
                    <a:pt x="3761" y="19639"/>
                  </a:lnTo>
                  <a:cubicBezTo>
                    <a:pt x="3631" y="19820"/>
                    <a:pt x="3652" y="20081"/>
                    <a:pt x="3811" y="20232"/>
                  </a:cubicBezTo>
                  <a:cubicBezTo>
                    <a:pt x="3876" y="20295"/>
                    <a:pt x="3956" y="20327"/>
                    <a:pt x="4039" y="20327"/>
                  </a:cubicBezTo>
                  <a:cubicBezTo>
                    <a:pt x="4127" y="20327"/>
                    <a:pt x="4215" y="20292"/>
                    <a:pt x="4295" y="20225"/>
                  </a:cubicBezTo>
                  <a:lnTo>
                    <a:pt x="4992" y="19655"/>
                  </a:lnTo>
                  <a:cubicBezTo>
                    <a:pt x="5013" y="19739"/>
                    <a:pt x="5023" y="19824"/>
                    <a:pt x="5023" y="19909"/>
                  </a:cubicBezTo>
                  <a:cubicBezTo>
                    <a:pt x="5023" y="20453"/>
                    <a:pt x="4615" y="20895"/>
                    <a:pt x="4115" y="20895"/>
                  </a:cubicBezTo>
                  <a:cubicBezTo>
                    <a:pt x="3614" y="20895"/>
                    <a:pt x="3206" y="20453"/>
                    <a:pt x="3206" y="19909"/>
                  </a:cubicBezTo>
                  <a:cubicBezTo>
                    <a:pt x="3206" y="19365"/>
                    <a:pt x="3614" y="18922"/>
                    <a:pt x="4115" y="18922"/>
                  </a:cubicBezTo>
                  <a:close/>
                  <a:moveTo>
                    <a:pt x="20022" y="18948"/>
                  </a:moveTo>
                  <a:cubicBezTo>
                    <a:pt x="20029" y="18948"/>
                    <a:pt x="20036" y="18948"/>
                    <a:pt x="20043" y="18948"/>
                  </a:cubicBezTo>
                  <a:cubicBezTo>
                    <a:pt x="20543" y="18948"/>
                    <a:pt x="20949" y="19391"/>
                    <a:pt x="20949" y="19935"/>
                  </a:cubicBezTo>
                  <a:cubicBezTo>
                    <a:pt x="20949" y="20479"/>
                    <a:pt x="20543" y="20921"/>
                    <a:pt x="20043" y="20921"/>
                  </a:cubicBezTo>
                  <a:cubicBezTo>
                    <a:pt x="19542" y="20921"/>
                    <a:pt x="19134" y="20479"/>
                    <a:pt x="19134" y="19935"/>
                  </a:cubicBezTo>
                  <a:cubicBezTo>
                    <a:pt x="19134" y="19847"/>
                    <a:pt x="19145" y="19757"/>
                    <a:pt x="19167" y="19670"/>
                  </a:cubicBezTo>
                  <a:lnTo>
                    <a:pt x="19844" y="20223"/>
                  </a:lnTo>
                  <a:cubicBezTo>
                    <a:pt x="19924" y="20291"/>
                    <a:pt x="20013" y="20327"/>
                    <a:pt x="20101" y="20327"/>
                  </a:cubicBezTo>
                  <a:cubicBezTo>
                    <a:pt x="20184" y="20327"/>
                    <a:pt x="20262" y="20295"/>
                    <a:pt x="20328" y="20232"/>
                  </a:cubicBezTo>
                  <a:cubicBezTo>
                    <a:pt x="20486" y="20080"/>
                    <a:pt x="20510" y="19819"/>
                    <a:pt x="20379" y="19637"/>
                  </a:cubicBezTo>
                  <a:lnTo>
                    <a:pt x="20022" y="19163"/>
                  </a:lnTo>
                  <a:lnTo>
                    <a:pt x="20022" y="18948"/>
                  </a:lnTo>
                  <a:close/>
                </a:path>
              </a:pathLst>
            </a:custGeom>
            <a:solidFill>
              <a:srgbClr val="AB1802"/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290" name="Shopping Cart">
              <a:extLst>
                <a:ext uri="{FF2B5EF4-FFF2-40B4-BE49-F238E27FC236}">
                  <a16:creationId xmlns:a16="http://schemas.microsoft.com/office/drawing/2014/main" id="{4E26ECD0-8FB0-A244-AE03-AF78400B4E3A}"/>
                </a:ext>
              </a:extLst>
            </p:cNvPr>
            <p:cNvSpPr/>
            <p:nvPr/>
          </p:nvSpPr>
          <p:spPr>
            <a:xfrm>
              <a:off x="4245731" y="2336402"/>
              <a:ext cx="315170" cy="290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600" extrusionOk="0">
                  <a:moveTo>
                    <a:pt x="767" y="0"/>
                  </a:moveTo>
                  <a:cubicBezTo>
                    <a:pt x="584" y="0"/>
                    <a:pt x="413" y="68"/>
                    <a:pt x="272" y="198"/>
                  </a:cubicBezTo>
                  <a:cubicBezTo>
                    <a:pt x="111" y="346"/>
                    <a:pt x="15" y="554"/>
                    <a:pt x="1" y="784"/>
                  </a:cubicBezTo>
                  <a:cubicBezTo>
                    <a:pt x="-26" y="1237"/>
                    <a:pt x="278" y="1628"/>
                    <a:pt x="693" y="1674"/>
                  </a:cubicBezTo>
                  <a:lnTo>
                    <a:pt x="3399" y="1971"/>
                  </a:lnTo>
                  <a:lnTo>
                    <a:pt x="6448" y="12924"/>
                  </a:lnTo>
                  <a:lnTo>
                    <a:pt x="4970" y="17349"/>
                  </a:lnTo>
                  <a:lnTo>
                    <a:pt x="4442" y="17349"/>
                  </a:lnTo>
                  <a:cubicBezTo>
                    <a:pt x="4270" y="17349"/>
                    <a:pt x="4130" y="17499"/>
                    <a:pt x="4130" y="17686"/>
                  </a:cubicBezTo>
                  <a:lnTo>
                    <a:pt x="4130" y="18243"/>
                  </a:lnTo>
                  <a:cubicBezTo>
                    <a:pt x="4125" y="18243"/>
                    <a:pt x="4120" y="18243"/>
                    <a:pt x="4115" y="18243"/>
                  </a:cubicBezTo>
                  <a:cubicBezTo>
                    <a:pt x="3270" y="18243"/>
                    <a:pt x="2583" y="18991"/>
                    <a:pt x="2583" y="19909"/>
                  </a:cubicBezTo>
                  <a:cubicBezTo>
                    <a:pt x="2583" y="20827"/>
                    <a:pt x="3270" y="21574"/>
                    <a:pt x="4115" y="21574"/>
                  </a:cubicBezTo>
                  <a:cubicBezTo>
                    <a:pt x="4959" y="21574"/>
                    <a:pt x="5646" y="20827"/>
                    <a:pt x="5646" y="19909"/>
                  </a:cubicBezTo>
                  <a:cubicBezTo>
                    <a:pt x="5646" y="19672"/>
                    <a:pt x="5601" y="19444"/>
                    <a:pt x="5512" y="19230"/>
                  </a:cubicBezTo>
                  <a:lnTo>
                    <a:pt x="5679" y="19094"/>
                  </a:lnTo>
                  <a:lnTo>
                    <a:pt x="5679" y="18026"/>
                  </a:lnTo>
                  <a:lnTo>
                    <a:pt x="18462" y="18026"/>
                  </a:lnTo>
                  <a:lnTo>
                    <a:pt x="18462" y="19094"/>
                  </a:lnTo>
                  <a:lnTo>
                    <a:pt x="18647" y="19247"/>
                  </a:lnTo>
                  <a:cubicBezTo>
                    <a:pt x="18556" y="19464"/>
                    <a:pt x="18510" y="19695"/>
                    <a:pt x="18510" y="19935"/>
                  </a:cubicBezTo>
                  <a:cubicBezTo>
                    <a:pt x="18510" y="20853"/>
                    <a:pt x="19198" y="21600"/>
                    <a:pt x="20043" y="21600"/>
                  </a:cubicBezTo>
                  <a:cubicBezTo>
                    <a:pt x="20887" y="21600"/>
                    <a:pt x="21574" y="20852"/>
                    <a:pt x="21574" y="19933"/>
                  </a:cubicBezTo>
                  <a:cubicBezTo>
                    <a:pt x="21574" y="19015"/>
                    <a:pt x="20887" y="18269"/>
                    <a:pt x="20043" y="18269"/>
                  </a:cubicBezTo>
                  <a:cubicBezTo>
                    <a:pt x="20036" y="18269"/>
                    <a:pt x="20029" y="18269"/>
                    <a:pt x="20022" y="18269"/>
                  </a:cubicBezTo>
                  <a:lnTo>
                    <a:pt x="20022" y="17686"/>
                  </a:lnTo>
                  <a:cubicBezTo>
                    <a:pt x="20022" y="17499"/>
                    <a:pt x="19882" y="17349"/>
                    <a:pt x="19710" y="17349"/>
                  </a:cubicBezTo>
                  <a:lnTo>
                    <a:pt x="11179" y="17349"/>
                  </a:lnTo>
                  <a:cubicBezTo>
                    <a:pt x="10281" y="17349"/>
                    <a:pt x="9550" y="16553"/>
                    <a:pt x="9550" y="15578"/>
                  </a:cubicBezTo>
                  <a:lnTo>
                    <a:pt x="9550" y="12821"/>
                  </a:lnTo>
                  <a:lnTo>
                    <a:pt x="20022" y="11026"/>
                  </a:lnTo>
                  <a:lnTo>
                    <a:pt x="20022" y="3120"/>
                  </a:lnTo>
                  <a:lnTo>
                    <a:pt x="3874" y="1342"/>
                  </a:lnTo>
                  <a:lnTo>
                    <a:pt x="3838" y="1207"/>
                  </a:lnTo>
                  <a:cubicBezTo>
                    <a:pt x="3687" y="664"/>
                    <a:pt x="3253" y="275"/>
                    <a:pt x="2734" y="215"/>
                  </a:cubicBezTo>
                  <a:cubicBezTo>
                    <a:pt x="2323" y="167"/>
                    <a:pt x="1374" y="63"/>
                    <a:pt x="846" y="6"/>
                  </a:cubicBezTo>
                  <a:cubicBezTo>
                    <a:pt x="820" y="3"/>
                    <a:pt x="793" y="0"/>
                    <a:pt x="767" y="0"/>
                  </a:cubicBezTo>
                  <a:close/>
                  <a:moveTo>
                    <a:pt x="770" y="677"/>
                  </a:moveTo>
                  <a:cubicBezTo>
                    <a:pt x="775" y="677"/>
                    <a:pt x="779" y="679"/>
                    <a:pt x="784" y="679"/>
                  </a:cubicBezTo>
                  <a:cubicBezTo>
                    <a:pt x="1196" y="724"/>
                    <a:pt x="2351" y="852"/>
                    <a:pt x="2667" y="888"/>
                  </a:cubicBezTo>
                  <a:cubicBezTo>
                    <a:pt x="2890" y="914"/>
                    <a:pt x="3083" y="1055"/>
                    <a:pt x="3188" y="1265"/>
                  </a:cubicBezTo>
                  <a:lnTo>
                    <a:pt x="755" y="997"/>
                  </a:lnTo>
                  <a:cubicBezTo>
                    <a:pt x="674" y="988"/>
                    <a:pt x="616" y="909"/>
                    <a:pt x="624" y="821"/>
                  </a:cubicBezTo>
                  <a:cubicBezTo>
                    <a:pt x="632" y="739"/>
                    <a:pt x="695" y="677"/>
                    <a:pt x="770" y="677"/>
                  </a:cubicBezTo>
                  <a:close/>
                  <a:moveTo>
                    <a:pt x="4070" y="2045"/>
                  </a:moveTo>
                  <a:lnTo>
                    <a:pt x="5402" y="2191"/>
                  </a:lnTo>
                  <a:lnTo>
                    <a:pt x="6101" y="5250"/>
                  </a:lnTo>
                  <a:lnTo>
                    <a:pt x="4956" y="5224"/>
                  </a:lnTo>
                  <a:lnTo>
                    <a:pt x="4070" y="2045"/>
                  </a:lnTo>
                  <a:close/>
                  <a:moveTo>
                    <a:pt x="5747" y="2230"/>
                  </a:moveTo>
                  <a:lnTo>
                    <a:pt x="7050" y="2374"/>
                  </a:lnTo>
                  <a:lnTo>
                    <a:pt x="7641" y="5285"/>
                  </a:lnTo>
                  <a:lnTo>
                    <a:pt x="6441" y="5257"/>
                  </a:lnTo>
                  <a:lnTo>
                    <a:pt x="5747" y="2230"/>
                  </a:lnTo>
                  <a:close/>
                  <a:moveTo>
                    <a:pt x="7394" y="2411"/>
                  </a:moveTo>
                  <a:lnTo>
                    <a:pt x="8657" y="2549"/>
                  </a:lnTo>
                  <a:lnTo>
                    <a:pt x="9152" y="5319"/>
                  </a:lnTo>
                  <a:lnTo>
                    <a:pt x="7977" y="5293"/>
                  </a:lnTo>
                  <a:lnTo>
                    <a:pt x="7394" y="2411"/>
                  </a:lnTo>
                  <a:close/>
                  <a:moveTo>
                    <a:pt x="8997" y="2588"/>
                  </a:moveTo>
                  <a:lnTo>
                    <a:pt x="10269" y="2728"/>
                  </a:lnTo>
                  <a:lnTo>
                    <a:pt x="10671" y="5354"/>
                  </a:lnTo>
                  <a:lnTo>
                    <a:pt x="9486" y="5326"/>
                  </a:lnTo>
                  <a:lnTo>
                    <a:pt x="8997" y="2588"/>
                  </a:lnTo>
                  <a:close/>
                  <a:moveTo>
                    <a:pt x="10607" y="2766"/>
                  </a:moveTo>
                  <a:lnTo>
                    <a:pt x="11866" y="2904"/>
                  </a:lnTo>
                  <a:lnTo>
                    <a:pt x="12176" y="5388"/>
                  </a:lnTo>
                  <a:lnTo>
                    <a:pt x="11002" y="5362"/>
                  </a:lnTo>
                  <a:lnTo>
                    <a:pt x="10607" y="2766"/>
                  </a:lnTo>
                  <a:close/>
                  <a:moveTo>
                    <a:pt x="12201" y="2941"/>
                  </a:moveTo>
                  <a:lnTo>
                    <a:pt x="13399" y="3072"/>
                  </a:lnTo>
                  <a:lnTo>
                    <a:pt x="13641" y="5421"/>
                  </a:lnTo>
                  <a:lnTo>
                    <a:pt x="12508" y="5395"/>
                  </a:lnTo>
                  <a:lnTo>
                    <a:pt x="12201" y="2941"/>
                  </a:lnTo>
                  <a:close/>
                  <a:moveTo>
                    <a:pt x="13732" y="3109"/>
                  </a:moveTo>
                  <a:lnTo>
                    <a:pt x="15026" y="3251"/>
                  </a:lnTo>
                  <a:lnTo>
                    <a:pt x="15176" y="5457"/>
                  </a:lnTo>
                  <a:lnTo>
                    <a:pt x="13970" y="5429"/>
                  </a:lnTo>
                  <a:lnTo>
                    <a:pt x="13732" y="3109"/>
                  </a:lnTo>
                  <a:close/>
                  <a:moveTo>
                    <a:pt x="15358" y="3288"/>
                  </a:moveTo>
                  <a:lnTo>
                    <a:pt x="16540" y="3419"/>
                  </a:lnTo>
                  <a:lnTo>
                    <a:pt x="16628" y="5491"/>
                  </a:lnTo>
                  <a:lnTo>
                    <a:pt x="15504" y="5464"/>
                  </a:lnTo>
                  <a:lnTo>
                    <a:pt x="15358" y="3288"/>
                  </a:lnTo>
                  <a:close/>
                  <a:moveTo>
                    <a:pt x="16868" y="3454"/>
                  </a:moveTo>
                  <a:lnTo>
                    <a:pt x="18183" y="3600"/>
                  </a:lnTo>
                  <a:lnTo>
                    <a:pt x="18180" y="5526"/>
                  </a:lnTo>
                  <a:lnTo>
                    <a:pt x="16956" y="5498"/>
                  </a:lnTo>
                  <a:lnTo>
                    <a:pt x="16868" y="3454"/>
                  </a:lnTo>
                  <a:close/>
                  <a:moveTo>
                    <a:pt x="18511" y="3635"/>
                  </a:moveTo>
                  <a:lnTo>
                    <a:pt x="19399" y="3733"/>
                  </a:lnTo>
                  <a:lnTo>
                    <a:pt x="19399" y="5554"/>
                  </a:lnTo>
                  <a:lnTo>
                    <a:pt x="18508" y="5533"/>
                  </a:lnTo>
                  <a:lnTo>
                    <a:pt x="18511" y="3635"/>
                  </a:lnTo>
                  <a:close/>
                  <a:moveTo>
                    <a:pt x="5055" y="5582"/>
                  </a:moveTo>
                  <a:lnTo>
                    <a:pt x="6183" y="5606"/>
                  </a:lnTo>
                  <a:lnTo>
                    <a:pt x="6964" y="9018"/>
                  </a:lnTo>
                  <a:lnTo>
                    <a:pt x="6034" y="9096"/>
                  </a:lnTo>
                  <a:lnTo>
                    <a:pt x="5055" y="5582"/>
                  </a:lnTo>
                  <a:close/>
                  <a:moveTo>
                    <a:pt x="6521" y="5616"/>
                  </a:moveTo>
                  <a:lnTo>
                    <a:pt x="7713" y="5642"/>
                  </a:lnTo>
                  <a:lnTo>
                    <a:pt x="8374" y="8900"/>
                  </a:lnTo>
                  <a:lnTo>
                    <a:pt x="7294" y="8990"/>
                  </a:lnTo>
                  <a:lnTo>
                    <a:pt x="6521" y="5616"/>
                  </a:lnTo>
                  <a:close/>
                  <a:moveTo>
                    <a:pt x="8049" y="5649"/>
                  </a:moveTo>
                  <a:lnTo>
                    <a:pt x="9217" y="5677"/>
                  </a:lnTo>
                  <a:lnTo>
                    <a:pt x="9771" y="8781"/>
                  </a:lnTo>
                  <a:lnTo>
                    <a:pt x="8703" y="8872"/>
                  </a:lnTo>
                  <a:lnTo>
                    <a:pt x="8049" y="5649"/>
                  </a:lnTo>
                  <a:close/>
                  <a:moveTo>
                    <a:pt x="9552" y="5685"/>
                  </a:moveTo>
                  <a:lnTo>
                    <a:pt x="10724" y="5711"/>
                  </a:lnTo>
                  <a:lnTo>
                    <a:pt x="11174" y="8663"/>
                  </a:lnTo>
                  <a:lnTo>
                    <a:pt x="10099" y="8753"/>
                  </a:lnTo>
                  <a:lnTo>
                    <a:pt x="9552" y="5685"/>
                  </a:lnTo>
                  <a:close/>
                  <a:moveTo>
                    <a:pt x="11057" y="5718"/>
                  </a:moveTo>
                  <a:lnTo>
                    <a:pt x="12221" y="5744"/>
                  </a:lnTo>
                  <a:lnTo>
                    <a:pt x="12573" y="8544"/>
                  </a:lnTo>
                  <a:lnTo>
                    <a:pt x="11502" y="8635"/>
                  </a:lnTo>
                  <a:lnTo>
                    <a:pt x="11057" y="5718"/>
                  </a:lnTo>
                  <a:close/>
                  <a:moveTo>
                    <a:pt x="12552" y="5752"/>
                  </a:moveTo>
                  <a:lnTo>
                    <a:pt x="13679" y="5778"/>
                  </a:lnTo>
                  <a:lnTo>
                    <a:pt x="13952" y="8428"/>
                  </a:lnTo>
                  <a:lnTo>
                    <a:pt x="12899" y="8518"/>
                  </a:lnTo>
                  <a:lnTo>
                    <a:pt x="12552" y="5752"/>
                  </a:lnTo>
                  <a:close/>
                  <a:moveTo>
                    <a:pt x="14008" y="5785"/>
                  </a:moveTo>
                  <a:lnTo>
                    <a:pt x="15200" y="5813"/>
                  </a:lnTo>
                  <a:lnTo>
                    <a:pt x="15368" y="8309"/>
                  </a:lnTo>
                  <a:lnTo>
                    <a:pt x="14278" y="8400"/>
                  </a:lnTo>
                  <a:lnTo>
                    <a:pt x="14008" y="5785"/>
                  </a:lnTo>
                  <a:close/>
                  <a:moveTo>
                    <a:pt x="15528" y="5821"/>
                  </a:moveTo>
                  <a:lnTo>
                    <a:pt x="16643" y="5847"/>
                  </a:lnTo>
                  <a:lnTo>
                    <a:pt x="16745" y="8193"/>
                  </a:lnTo>
                  <a:lnTo>
                    <a:pt x="15694" y="8281"/>
                  </a:lnTo>
                  <a:lnTo>
                    <a:pt x="15528" y="5821"/>
                  </a:lnTo>
                  <a:close/>
                  <a:moveTo>
                    <a:pt x="16971" y="5854"/>
                  </a:moveTo>
                  <a:lnTo>
                    <a:pt x="18180" y="5881"/>
                  </a:lnTo>
                  <a:lnTo>
                    <a:pt x="18175" y="8072"/>
                  </a:lnTo>
                  <a:lnTo>
                    <a:pt x="17071" y="8165"/>
                  </a:lnTo>
                  <a:lnTo>
                    <a:pt x="16971" y="5854"/>
                  </a:lnTo>
                  <a:close/>
                  <a:moveTo>
                    <a:pt x="18506" y="5888"/>
                  </a:moveTo>
                  <a:lnTo>
                    <a:pt x="19399" y="5909"/>
                  </a:lnTo>
                  <a:lnTo>
                    <a:pt x="19399" y="7969"/>
                  </a:lnTo>
                  <a:lnTo>
                    <a:pt x="18503" y="8044"/>
                  </a:lnTo>
                  <a:lnTo>
                    <a:pt x="18506" y="5888"/>
                  </a:lnTo>
                  <a:close/>
                  <a:moveTo>
                    <a:pt x="19399" y="8325"/>
                  </a:moveTo>
                  <a:lnTo>
                    <a:pt x="19399" y="10447"/>
                  </a:lnTo>
                  <a:lnTo>
                    <a:pt x="18496" y="10602"/>
                  </a:lnTo>
                  <a:lnTo>
                    <a:pt x="18501" y="8400"/>
                  </a:lnTo>
                  <a:lnTo>
                    <a:pt x="19399" y="8325"/>
                  </a:lnTo>
                  <a:close/>
                  <a:moveTo>
                    <a:pt x="18175" y="8428"/>
                  </a:moveTo>
                  <a:lnTo>
                    <a:pt x="18170" y="10658"/>
                  </a:lnTo>
                  <a:lnTo>
                    <a:pt x="17184" y="10826"/>
                  </a:lnTo>
                  <a:lnTo>
                    <a:pt x="17086" y="8519"/>
                  </a:lnTo>
                  <a:lnTo>
                    <a:pt x="18175" y="8428"/>
                  </a:lnTo>
                  <a:close/>
                  <a:moveTo>
                    <a:pt x="16760" y="8547"/>
                  </a:moveTo>
                  <a:lnTo>
                    <a:pt x="16860" y="10882"/>
                  </a:lnTo>
                  <a:lnTo>
                    <a:pt x="15881" y="11050"/>
                  </a:lnTo>
                  <a:lnTo>
                    <a:pt x="15718" y="8635"/>
                  </a:lnTo>
                  <a:lnTo>
                    <a:pt x="16760" y="8547"/>
                  </a:lnTo>
                  <a:close/>
                  <a:moveTo>
                    <a:pt x="15392" y="8663"/>
                  </a:moveTo>
                  <a:lnTo>
                    <a:pt x="15557" y="11106"/>
                  </a:lnTo>
                  <a:lnTo>
                    <a:pt x="14575" y="11274"/>
                  </a:lnTo>
                  <a:lnTo>
                    <a:pt x="14314" y="8755"/>
                  </a:lnTo>
                  <a:lnTo>
                    <a:pt x="15392" y="8663"/>
                  </a:lnTo>
                  <a:close/>
                  <a:moveTo>
                    <a:pt x="13988" y="8781"/>
                  </a:moveTo>
                  <a:lnTo>
                    <a:pt x="14250" y="11330"/>
                  </a:lnTo>
                  <a:lnTo>
                    <a:pt x="13273" y="11496"/>
                  </a:lnTo>
                  <a:lnTo>
                    <a:pt x="12944" y="8870"/>
                  </a:lnTo>
                  <a:lnTo>
                    <a:pt x="13988" y="8781"/>
                  </a:lnTo>
                  <a:close/>
                  <a:moveTo>
                    <a:pt x="12618" y="8898"/>
                  </a:moveTo>
                  <a:lnTo>
                    <a:pt x="12951" y="11552"/>
                  </a:lnTo>
                  <a:lnTo>
                    <a:pt x="11972" y="11720"/>
                  </a:lnTo>
                  <a:lnTo>
                    <a:pt x="11555" y="8988"/>
                  </a:lnTo>
                  <a:lnTo>
                    <a:pt x="12618" y="8898"/>
                  </a:lnTo>
                  <a:close/>
                  <a:moveTo>
                    <a:pt x="11227" y="9014"/>
                  </a:moveTo>
                  <a:lnTo>
                    <a:pt x="11648" y="11776"/>
                  </a:lnTo>
                  <a:lnTo>
                    <a:pt x="10671" y="11944"/>
                  </a:lnTo>
                  <a:lnTo>
                    <a:pt x="10163" y="9105"/>
                  </a:lnTo>
                  <a:lnTo>
                    <a:pt x="11227" y="9014"/>
                  </a:lnTo>
                  <a:close/>
                  <a:moveTo>
                    <a:pt x="9835" y="9132"/>
                  </a:moveTo>
                  <a:lnTo>
                    <a:pt x="10348" y="11998"/>
                  </a:lnTo>
                  <a:lnTo>
                    <a:pt x="9371" y="12166"/>
                  </a:lnTo>
                  <a:lnTo>
                    <a:pt x="8774" y="9221"/>
                  </a:lnTo>
                  <a:lnTo>
                    <a:pt x="9835" y="9132"/>
                  </a:lnTo>
                  <a:close/>
                  <a:moveTo>
                    <a:pt x="8444" y="9249"/>
                  </a:moveTo>
                  <a:lnTo>
                    <a:pt x="9047" y="12222"/>
                  </a:lnTo>
                  <a:lnTo>
                    <a:pt x="8072" y="12388"/>
                  </a:lnTo>
                  <a:lnTo>
                    <a:pt x="7375" y="9341"/>
                  </a:lnTo>
                  <a:lnTo>
                    <a:pt x="8444" y="9249"/>
                  </a:lnTo>
                  <a:close/>
                  <a:moveTo>
                    <a:pt x="7043" y="9369"/>
                  </a:moveTo>
                  <a:lnTo>
                    <a:pt x="7747" y="12444"/>
                  </a:lnTo>
                  <a:lnTo>
                    <a:pt x="7000" y="12573"/>
                  </a:lnTo>
                  <a:lnTo>
                    <a:pt x="6130" y="9445"/>
                  </a:lnTo>
                  <a:lnTo>
                    <a:pt x="7043" y="9369"/>
                  </a:lnTo>
                  <a:close/>
                  <a:moveTo>
                    <a:pt x="8927" y="12929"/>
                  </a:moveTo>
                  <a:lnTo>
                    <a:pt x="8927" y="15578"/>
                  </a:lnTo>
                  <a:cubicBezTo>
                    <a:pt x="8927" y="16249"/>
                    <a:pt x="9179" y="16887"/>
                    <a:pt x="9625" y="17349"/>
                  </a:cubicBezTo>
                  <a:lnTo>
                    <a:pt x="5632" y="17349"/>
                  </a:lnTo>
                  <a:lnTo>
                    <a:pt x="6999" y="13260"/>
                  </a:lnTo>
                  <a:lnTo>
                    <a:pt x="8927" y="12929"/>
                  </a:lnTo>
                  <a:close/>
                  <a:moveTo>
                    <a:pt x="4115" y="18922"/>
                  </a:moveTo>
                  <a:cubicBezTo>
                    <a:pt x="4120" y="18922"/>
                    <a:pt x="4125" y="18922"/>
                    <a:pt x="4130" y="18922"/>
                  </a:cubicBezTo>
                  <a:lnTo>
                    <a:pt x="4130" y="19144"/>
                  </a:lnTo>
                  <a:lnTo>
                    <a:pt x="3761" y="19639"/>
                  </a:lnTo>
                  <a:cubicBezTo>
                    <a:pt x="3631" y="19820"/>
                    <a:pt x="3652" y="20081"/>
                    <a:pt x="3811" y="20232"/>
                  </a:cubicBezTo>
                  <a:cubicBezTo>
                    <a:pt x="3876" y="20295"/>
                    <a:pt x="3956" y="20327"/>
                    <a:pt x="4039" y="20327"/>
                  </a:cubicBezTo>
                  <a:cubicBezTo>
                    <a:pt x="4127" y="20327"/>
                    <a:pt x="4215" y="20292"/>
                    <a:pt x="4295" y="20225"/>
                  </a:cubicBezTo>
                  <a:lnTo>
                    <a:pt x="4992" y="19655"/>
                  </a:lnTo>
                  <a:cubicBezTo>
                    <a:pt x="5013" y="19739"/>
                    <a:pt x="5023" y="19824"/>
                    <a:pt x="5023" y="19909"/>
                  </a:cubicBezTo>
                  <a:cubicBezTo>
                    <a:pt x="5023" y="20453"/>
                    <a:pt x="4615" y="20895"/>
                    <a:pt x="4115" y="20895"/>
                  </a:cubicBezTo>
                  <a:cubicBezTo>
                    <a:pt x="3614" y="20895"/>
                    <a:pt x="3206" y="20453"/>
                    <a:pt x="3206" y="19909"/>
                  </a:cubicBezTo>
                  <a:cubicBezTo>
                    <a:pt x="3206" y="19365"/>
                    <a:pt x="3614" y="18922"/>
                    <a:pt x="4115" y="18922"/>
                  </a:cubicBezTo>
                  <a:close/>
                  <a:moveTo>
                    <a:pt x="20022" y="18948"/>
                  </a:moveTo>
                  <a:cubicBezTo>
                    <a:pt x="20029" y="18948"/>
                    <a:pt x="20036" y="18948"/>
                    <a:pt x="20043" y="18948"/>
                  </a:cubicBezTo>
                  <a:cubicBezTo>
                    <a:pt x="20543" y="18948"/>
                    <a:pt x="20949" y="19391"/>
                    <a:pt x="20949" y="19935"/>
                  </a:cubicBezTo>
                  <a:cubicBezTo>
                    <a:pt x="20949" y="20479"/>
                    <a:pt x="20543" y="20921"/>
                    <a:pt x="20043" y="20921"/>
                  </a:cubicBezTo>
                  <a:cubicBezTo>
                    <a:pt x="19542" y="20921"/>
                    <a:pt x="19134" y="20479"/>
                    <a:pt x="19134" y="19935"/>
                  </a:cubicBezTo>
                  <a:cubicBezTo>
                    <a:pt x="19134" y="19847"/>
                    <a:pt x="19145" y="19757"/>
                    <a:pt x="19167" y="19670"/>
                  </a:cubicBezTo>
                  <a:lnTo>
                    <a:pt x="19844" y="20223"/>
                  </a:lnTo>
                  <a:cubicBezTo>
                    <a:pt x="19924" y="20291"/>
                    <a:pt x="20013" y="20327"/>
                    <a:pt x="20101" y="20327"/>
                  </a:cubicBezTo>
                  <a:cubicBezTo>
                    <a:pt x="20184" y="20327"/>
                    <a:pt x="20262" y="20295"/>
                    <a:pt x="20328" y="20232"/>
                  </a:cubicBezTo>
                  <a:cubicBezTo>
                    <a:pt x="20486" y="20080"/>
                    <a:pt x="20510" y="19819"/>
                    <a:pt x="20379" y="19637"/>
                  </a:cubicBezTo>
                  <a:lnTo>
                    <a:pt x="20022" y="19163"/>
                  </a:lnTo>
                  <a:lnTo>
                    <a:pt x="20022" y="18948"/>
                  </a:lnTo>
                  <a:close/>
                </a:path>
              </a:pathLst>
            </a:custGeom>
            <a:solidFill>
              <a:srgbClr val="AB1802"/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291" name="Tag">
              <a:extLst>
                <a:ext uri="{FF2B5EF4-FFF2-40B4-BE49-F238E27FC236}">
                  <a16:creationId xmlns:a16="http://schemas.microsoft.com/office/drawing/2014/main" id="{F083CBFC-B822-5E4B-B072-14732E6F55FE}"/>
                </a:ext>
              </a:extLst>
            </p:cNvPr>
            <p:cNvSpPr/>
            <p:nvPr/>
          </p:nvSpPr>
          <p:spPr>
            <a:xfrm>
              <a:off x="4245731" y="2914187"/>
              <a:ext cx="315170" cy="511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24" y="0"/>
                  </a:moveTo>
                  <a:lnTo>
                    <a:pt x="0" y="3825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3825"/>
                  </a:lnTo>
                  <a:lnTo>
                    <a:pt x="16276" y="0"/>
                  </a:lnTo>
                  <a:lnTo>
                    <a:pt x="5324" y="0"/>
                  </a:lnTo>
                  <a:close/>
                  <a:moveTo>
                    <a:pt x="10792" y="2730"/>
                  </a:moveTo>
                  <a:cubicBezTo>
                    <a:pt x="11767" y="2730"/>
                    <a:pt x="12557" y="3217"/>
                    <a:pt x="12557" y="3818"/>
                  </a:cubicBezTo>
                  <a:cubicBezTo>
                    <a:pt x="12557" y="4420"/>
                    <a:pt x="11767" y="4908"/>
                    <a:pt x="10792" y="4908"/>
                  </a:cubicBezTo>
                  <a:cubicBezTo>
                    <a:pt x="9816" y="4908"/>
                    <a:pt x="9026" y="4420"/>
                    <a:pt x="9026" y="3818"/>
                  </a:cubicBezTo>
                  <a:cubicBezTo>
                    <a:pt x="9026" y="3217"/>
                    <a:pt x="9816" y="2730"/>
                    <a:pt x="10792" y="2730"/>
                  </a:cubicBezTo>
                  <a:close/>
                </a:path>
              </a:pathLst>
            </a:custGeom>
            <a:solidFill>
              <a:schemeClr val="accent1">
                <a:hueOff val="-78595"/>
                <a:satOff val="12505"/>
                <a:lumOff val="13871"/>
              </a:schemeClr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292" name="Tag">
              <a:extLst>
                <a:ext uri="{FF2B5EF4-FFF2-40B4-BE49-F238E27FC236}">
                  <a16:creationId xmlns:a16="http://schemas.microsoft.com/office/drawing/2014/main" id="{C3CF888B-B082-4346-88E8-354BBCEADF2B}"/>
                </a:ext>
              </a:extLst>
            </p:cNvPr>
            <p:cNvSpPr/>
            <p:nvPr/>
          </p:nvSpPr>
          <p:spPr>
            <a:xfrm rot="16200000">
              <a:off x="5351001" y="2913610"/>
              <a:ext cx="315642" cy="512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24" y="0"/>
                  </a:moveTo>
                  <a:lnTo>
                    <a:pt x="0" y="3825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3825"/>
                  </a:lnTo>
                  <a:lnTo>
                    <a:pt x="16276" y="0"/>
                  </a:lnTo>
                  <a:lnTo>
                    <a:pt x="5324" y="0"/>
                  </a:lnTo>
                  <a:close/>
                  <a:moveTo>
                    <a:pt x="10792" y="2730"/>
                  </a:moveTo>
                  <a:cubicBezTo>
                    <a:pt x="11767" y="2730"/>
                    <a:pt x="12557" y="3217"/>
                    <a:pt x="12557" y="3818"/>
                  </a:cubicBezTo>
                  <a:cubicBezTo>
                    <a:pt x="12557" y="4420"/>
                    <a:pt x="11767" y="4908"/>
                    <a:pt x="10792" y="4908"/>
                  </a:cubicBezTo>
                  <a:cubicBezTo>
                    <a:pt x="9816" y="4908"/>
                    <a:pt x="9026" y="4420"/>
                    <a:pt x="9026" y="3818"/>
                  </a:cubicBezTo>
                  <a:cubicBezTo>
                    <a:pt x="9026" y="3217"/>
                    <a:pt x="9816" y="2730"/>
                    <a:pt x="10792" y="2730"/>
                  </a:cubicBezTo>
                  <a:close/>
                </a:path>
              </a:pathLst>
            </a:custGeom>
            <a:solidFill>
              <a:schemeClr val="accent1">
                <a:hueOff val="-78595"/>
                <a:satOff val="12505"/>
                <a:lumOff val="13871"/>
              </a:schemeClr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293" name="Globe">
              <a:extLst>
                <a:ext uri="{FF2B5EF4-FFF2-40B4-BE49-F238E27FC236}">
                  <a16:creationId xmlns:a16="http://schemas.microsoft.com/office/drawing/2014/main" id="{BA6CC20D-ED66-9145-A403-9ECD490B0AE2}"/>
                </a:ext>
              </a:extLst>
            </p:cNvPr>
            <p:cNvSpPr/>
            <p:nvPr/>
          </p:nvSpPr>
          <p:spPr>
            <a:xfrm>
              <a:off x="4179803" y="4412148"/>
              <a:ext cx="445418" cy="547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8" h="21351" extrusionOk="0">
                  <a:moveTo>
                    <a:pt x="5834" y="0"/>
                  </a:moveTo>
                  <a:cubicBezTo>
                    <a:pt x="5463" y="171"/>
                    <a:pt x="5099" y="359"/>
                    <a:pt x="4747" y="566"/>
                  </a:cubicBezTo>
                  <a:lnTo>
                    <a:pt x="4400" y="119"/>
                  </a:lnTo>
                  <a:lnTo>
                    <a:pt x="3812" y="496"/>
                  </a:lnTo>
                  <a:lnTo>
                    <a:pt x="4164" y="944"/>
                  </a:lnTo>
                  <a:cubicBezTo>
                    <a:pt x="-337" y="4044"/>
                    <a:pt x="-1359" y="9861"/>
                    <a:pt x="1932" y="14080"/>
                  </a:cubicBezTo>
                  <a:cubicBezTo>
                    <a:pt x="3483" y="16067"/>
                    <a:pt x="5762" y="17420"/>
                    <a:pt x="8377" y="17915"/>
                  </a:cubicBezTo>
                  <a:cubicBezTo>
                    <a:pt x="8500" y="18331"/>
                    <a:pt x="8829" y="18672"/>
                    <a:pt x="9258" y="18837"/>
                  </a:cubicBezTo>
                  <a:lnTo>
                    <a:pt x="9258" y="19743"/>
                  </a:lnTo>
                  <a:lnTo>
                    <a:pt x="4469" y="19743"/>
                  </a:lnTo>
                  <a:cubicBezTo>
                    <a:pt x="3905" y="19743"/>
                    <a:pt x="3441" y="20158"/>
                    <a:pt x="3441" y="20675"/>
                  </a:cubicBezTo>
                  <a:lnTo>
                    <a:pt x="3441" y="21351"/>
                  </a:lnTo>
                  <a:lnTo>
                    <a:pt x="16269" y="21351"/>
                  </a:lnTo>
                  <a:lnTo>
                    <a:pt x="16269" y="20680"/>
                  </a:lnTo>
                  <a:cubicBezTo>
                    <a:pt x="16269" y="20169"/>
                    <a:pt x="15811" y="19748"/>
                    <a:pt x="15241" y="19748"/>
                  </a:cubicBezTo>
                  <a:lnTo>
                    <a:pt x="10457" y="19748"/>
                  </a:lnTo>
                  <a:lnTo>
                    <a:pt x="10457" y="18842"/>
                  </a:lnTo>
                  <a:cubicBezTo>
                    <a:pt x="10822" y="18704"/>
                    <a:pt x="11116" y="18437"/>
                    <a:pt x="11269" y="18102"/>
                  </a:cubicBezTo>
                  <a:cubicBezTo>
                    <a:pt x="13061" y="17990"/>
                    <a:pt x="14800" y="17468"/>
                    <a:pt x="16333" y="16552"/>
                  </a:cubicBezTo>
                  <a:lnTo>
                    <a:pt x="16680" y="17000"/>
                  </a:lnTo>
                  <a:lnTo>
                    <a:pt x="17268" y="16620"/>
                  </a:lnTo>
                  <a:lnTo>
                    <a:pt x="16921" y="16174"/>
                  </a:lnTo>
                  <a:cubicBezTo>
                    <a:pt x="17256" y="15945"/>
                    <a:pt x="17573" y="15694"/>
                    <a:pt x="17872" y="15433"/>
                  </a:cubicBezTo>
                  <a:lnTo>
                    <a:pt x="17039" y="14661"/>
                  </a:lnTo>
                  <a:cubicBezTo>
                    <a:pt x="16780" y="14885"/>
                    <a:pt x="16509" y="15098"/>
                    <a:pt x="16227" y="15295"/>
                  </a:cubicBezTo>
                  <a:lnTo>
                    <a:pt x="15799" y="14741"/>
                  </a:lnTo>
                  <a:cubicBezTo>
                    <a:pt x="19436" y="12200"/>
                    <a:pt x="20241" y="7486"/>
                    <a:pt x="17567" y="4060"/>
                  </a:cubicBezTo>
                  <a:cubicBezTo>
                    <a:pt x="14894" y="630"/>
                    <a:pt x="9723" y="-249"/>
                    <a:pt x="5869" y="2010"/>
                  </a:cubicBezTo>
                  <a:lnTo>
                    <a:pt x="5439" y="1455"/>
                  </a:lnTo>
                  <a:cubicBezTo>
                    <a:pt x="5739" y="1279"/>
                    <a:pt x="6051" y="1115"/>
                    <a:pt x="6368" y="971"/>
                  </a:cubicBezTo>
                  <a:lnTo>
                    <a:pt x="5834" y="0"/>
                  </a:lnTo>
                  <a:close/>
                  <a:moveTo>
                    <a:pt x="4851" y="1838"/>
                  </a:moveTo>
                  <a:lnTo>
                    <a:pt x="5281" y="2387"/>
                  </a:lnTo>
                  <a:cubicBezTo>
                    <a:pt x="1644" y="4928"/>
                    <a:pt x="839" y="9637"/>
                    <a:pt x="3513" y="13068"/>
                  </a:cubicBezTo>
                  <a:cubicBezTo>
                    <a:pt x="6186" y="16498"/>
                    <a:pt x="11357" y="17377"/>
                    <a:pt x="15211" y="15119"/>
                  </a:cubicBezTo>
                  <a:lnTo>
                    <a:pt x="15639" y="15668"/>
                  </a:lnTo>
                  <a:cubicBezTo>
                    <a:pt x="13659" y="16840"/>
                    <a:pt x="11304" y="17282"/>
                    <a:pt x="8959" y="16920"/>
                  </a:cubicBezTo>
                  <a:cubicBezTo>
                    <a:pt x="6497" y="16536"/>
                    <a:pt x="4346" y="15306"/>
                    <a:pt x="2907" y="13457"/>
                  </a:cubicBezTo>
                  <a:cubicBezTo>
                    <a:pt x="-2" y="9729"/>
                    <a:pt x="891" y="4587"/>
                    <a:pt x="4851" y="1838"/>
                  </a:cubicBezTo>
                  <a:close/>
                </a:path>
              </a:pathLst>
            </a:custGeom>
            <a:solidFill>
              <a:schemeClr val="accent2">
                <a:hueOff val="50042"/>
                <a:satOff val="8963"/>
                <a:lumOff val="14616"/>
              </a:schemeClr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294" name="Europe Globe">
              <a:extLst>
                <a:ext uri="{FF2B5EF4-FFF2-40B4-BE49-F238E27FC236}">
                  <a16:creationId xmlns:a16="http://schemas.microsoft.com/office/drawing/2014/main" id="{30B4458C-D88C-AE46-A519-AD7245C04C27}"/>
                </a:ext>
              </a:extLst>
            </p:cNvPr>
            <p:cNvSpPr/>
            <p:nvPr/>
          </p:nvSpPr>
          <p:spPr>
            <a:xfrm>
              <a:off x="5249128" y="4399665"/>
              <a:ext cx="546723" cy="547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extrusionOk="0">
                  <a:moveTo>
                    <a:pt x="10763" y="0"/>
                  </a:moveTo>
                  <a:cubicBezTo>
                    <a:pt x="8816" y="0"/>
                    <a:pt x="6993" y="533"/>
                    <a:pt x="5416" y="1448"/>
                  </a:cubicBezTo>
                  <a:lnTo>
                    <a:pt x="5364" y="1475"/>
                  </a:lnTo>
                  <a:lnTo>
                    <a:pt x="5259" y="1533"/>
                  </a:lnTo>
                  <a:lnTo>
                    <a:pt x="5173" y="1582"/>
                  </a:lnTo>
                  <a:lnTo>
                    <a:pt x="5091" y="1633"/>
                  </a:lnTo>
                  <a:lnTo>
                    <a:pt x="4999" y="1690"/>
                  </a:lnTo>
                  <a:lnTo>
                    <a:pt x="4949" y="1724"/>
                  </a:lnTo>
                  <a:lnTo>
                    <a:pt x="5018" y="1682"/>
                  </a:lnTo>
                  <a:lnTo>
                    <a:pt x="5073" y="1651"/>
                  </a:lnTo>
                  <a:lnTo>
                    <a:pt x="5123" y="1623"/>
                  </a:lnTo>
                  <a:lnTo>
                    <a:pt x="5126" y="1624"/>
                  </a:lnTo>
                  <a:lnTo>
                    <a:pt x="5039" y="1678"/>
                  </a:lnTo>
                  <a:cubicBezTo>
                    <a:pt x="4968" y="1723"/>
                    <a:pt x="4893" y="1763"/>
                    <a:pt x="4824" y="1810"/>
                  </a:cubicBezTo>
                  <a:lnTo>
                    <a:pt x="4926" y="1741"/>
                  </a:lnTo>
                  <a:lnTo>
                    <a:pt x="4931" y="1737"/>
                  </a:lnTo>
                  <a:lnTo>
                    <a:pt x="4949" y="1724"/>
                  </a:lnTo>
                  <a:lnTo>
                    <a:pt x="4860" y="1781"/>
                  </a:lnTo>
                  <a:lnTo>
                    <a:pt x="4840" y="1794"/>
                  </a:lnTo>
                  <a:lnTo>
                    <a:pt x="4817" y="1811"/>
                  </a:lnTo>
                  <a:lnTo>
                    <a:pt x="4782" y="1833"/>
                  </a:lnTo>
                  <a:lnTo>
                    <a:pt x="4762" y="1848"/>
                  </a:lnTo>
                  <a:lnTo>
                    <a:pt x="4758" y="1850"/>
                  </a:lnTo>
                  <a:lnTo>
                    <a:pt x="4723" y="1874"/>
                  </a:lnTo>
                  <a:lnTo>
                    <a:pt x="4701" y="1889"/>
                  </a:lnTo>
                  <a:lnTo>
                    <a:pt x="4639" y="1932"/>
                  </a:lnTo>
                  <a:lnTo>
                    <a:pt x="4664" y="1917"/>
                  </a:lnTo>
                  <a:lnTo>
                    <a:pt x="4562" y="1993"/>
                  </a:lnTo>
                  <a:lnTo>
                    <a:pt x="4484" y="2049"/>
                  </a:lnTo>
                  <a:lnTo>
                    <a:pt x="4437" y="2087"/>
                  </a:lnTo>
                  <a:lnTo>
                    <a:pt x="4413" y="2111"/>
                  </a:lnTo>
                  <a:cubicBezTo>
                    <a:pt x="4345" y="2162"/>
                    <a:pt x="4275" y="2211"/>
                    <a:pt x="4207" y="2264"/>
                  </a:cubicBezTo>
                  <a:lnTo>
                    <a:pt x="4221" y="2252"/>
                  </a:lnTo>
                  <a:lnTo>
                    <a:pt x="4281" y="2203"/>
                  </a:lnTo>
                  <a:lnTo>
                    <a:pt x="4341" y="2155"/>
                  </a:lnTo>
                  <a:lnTo>
                    <a:pt x="4433" y="2082"/>
                  </a:lnTo>
                  <a:lnTo>
                    <a:pt x="4541" y="2003"/>
                  </a:lnTo>
                  <a:lnTo>
                    <a:pt x="4452" y="2067"/>
                  </a:lnTo>
                  <a:lnTo>
                    <a:pt x="4380" y="2119"/>
                  </a:lnTo>
                  <a:lnTo>
                    <a:pt x="4310" y="2171"/>
                  </a:lnTo>
                  <a:lnTo>
                    <a:pt x="4209" y="2249"/>
                  </a:lnTo>
                  <a:lnTo>
                    <a:pt x="4134" y="2308"/>
                  </a:lnTo>
                  <a:lnTo>
                    <a:pt x="4119" y="2323"/>
                  </a:lnTo>
                  <a:lnTo>
                    <a:pt x="4082" y="2353"/>
                  </a:lnTo>
                  <a:lnTo>
                    <a:pt x="4000" y="2421"/>
                  </a:lnTo>
                  <a:cubicBezTo>
                    <a:pt x="3953" y="2459"/>
                    <a:pt x="3908" y="2498"/>
                    <a:pt x="3863" y="2537"/>
                  </a:cubicBezTo>
                  <a:cubicBezTo>
                    <a:pt x="3848" y="2549"/>
                    <a:pt x="3834" y="2561"/>
                    <a:pt x="3819" y="2574"/>
                  </a:cubicBezTo>
                  <a:lnTo>
                    <a:pt x="3700" y="2680"/>
                  </a:lnTo>
                  <a:lnTo>
                    <a:pt x="3543" y="2826"/>
                  </a:lnTo>
                  <a:lnTo>
                    <a:pt x="3518" y="2851"/>
                  </a:lnTo>
                  <a:cubicBezTo>
                    <a:pt x="3244" y="3104"/>
                    <a:pt x="2984" y="3369"/>
                    <a:pt x="2738" y="3648"/>
                  </a:cubicBezTo>
                  <a:lnTo>
                    <a:pt x="2736" y="3649"/>
                  </a:lnTo>
                  <a:lnTo>
                    <a:pt x="2661" y="3727"/>
                  </a:lnTo>
                  <a:lnTo>
                    <a:pt x="2642" y="3747"/>
                  </a:lnTo>
                  <a:lnTo>
                    <a:pt x="2594" y="3803"/>
                  </a:lnTo>
                  <a:lnTo>
                    <a:pt x="2544" y="3865"/>
                  </a:lnTo>
                  <a:lnTo>
                    <a:pt x="2535" y="3873"/>
                  </a:lnTo>
                  <a:cubicBezTo>
                    <a:pt x="2485" y="3934"/>
                    <a:pt x="2437" y="3997"/>
                    <a:pt x="2388" y="4058"/>
                  </a:cubicBezTo>
                  <a:lnTo>
                    <a:pt x="2368" y="4082"/>
                  </a:lnTo>
                  <a:lnTo>
                    <a:pt x="2316" y="4153"/>
                  </a:lnTo>
                  <a:lnTo>
                    <a:pt x="2254" y="4237"/>
                  </a:lnTo>
                  <a:cubicBezTo>
                    <a:pt x="2252" y="4239"/>
                    <a:pt x="2251" y="4243"/>
                    <a:pt x="2249" y="4245"/>
                  </a:cubicBezTo>
                  <a:lnTo>
                    <a:pt x="2140" y="4387"/>
                  </a:lnTo>
                  <a:lnTo>
                    <a:pt x="2087" y="4461"/>
                  </a:lnTo>
                  <a:lnTo>
                    <a:pt x="2080" y="4471"/>
                  </a:lnTo>
                  <a:lnTo>
                    <a:pt x="2015" y="4558"/>
                  </a:lnTo>
                  <a:cubicBezTo>
                    <a:pt x="1836" y="4811"/>
                    <a:pt x="1670" y="5073"/>
                    <a:pt x="1512" y="5341"/>
                  </a:cubicBezTo>
                  <a:lnTo>
                    <a:pt x="1502" y="5358"/>
                  </a:lnTo>
                  <a:cubicBezTo>
                    <a:pt x="800" y="6562"/>
                    <a:pt x="315" y="7908"/>
                    <a:pt x="121" y="9349"/>
                  </a:cubicBezTo>
                  <a:cubicBezTo>
                    <a:pt x="-23" y="10211"/>
                    <a:pt x="-97" y="11471"/>
                    <a:pt x="238" y="12968"/>
                  </a:cubicBezTo>
                  <a:cubicBezTo>
                    <a:pt x="240" y="12974"/>
                    <a:pt x="242" y="12979"/>
                    <a:pt x="244" y="12985"/>
                  </a:cubicBezTo>
                  <a:cubicBezTo>
                    <a:pt x="286" y="13171"/>
                    <a:pt x="334" y="13361"/>
                    <a:pt x="389" y="13554"/>
                  </a:cubicBezTo>
                  <a:cubicBezTo>
                    <a:pt x="1604" y="18177"/>
                    <a:pt x="5788" y="21600"/>
                    <a:pt x="10763" y="21600"/>
                  </a:cubicBezTo>
                  <a:cubicBezTo>
                    <a:pt x="16685" y="21600"/>
                    <a:pt x="21503" y="16755"/>
                    <a:pt x="21503" y="10800"/>
                  </a:cubicBezTo>
                  <a:cubicBezTo>
                    <a:pt x="21503" y="4845"/>
                    <a:pt x="16685" y="0"/>
                    <a:pt x="10763" y="0"/>
                  </a:cubicBezTo>
                  <a:close/>
                  <a:moveTo>
                    <a:pt x="10763" y="54"/>
                  </a:moveTo>
                  <a:cubicBezTo>
                    <a:pt x="15772" y="54"/>
                    <a:pt x="19975" y="3543"/>
                    <a:pt x="21126" y="8228"/>
                  </a:cubicBezTo>
                  <a:lnTo>
                    <a:pt x="21105" y="8182"/>
                  </a:lnTo>
                  <a:lnTo>
                    <a:pt x="21098" y="8186"/>
                  </a:lnTo>
                  <a:lnTo>
                    <a:pt x="21120" y="8327"/>
                  </a:lnTo>
                  <a:lnTo>
                    <a:pt x="21135" y="8312"/>
                  </a:lnTo>
                  <a:lnTo>
                    <a:pt x="21148" y="8347"/>
                  </a:lnTo>
                  <a:lnTo>
                    <a:pt x="21160" y="8428"/>
                  </a:lnTo>
                  <a:lnTo>
                    <a:pt x="21178" y="8465"/>
                  </a:lnTo>
                  <a:lnTo>
                    <a:pt x="21172" y="8427"/>
                  </a:lnTo>
                  <a:lnTo>
                    <a:pt x="21192" y="8482"/>
                  </a:lnTo>
                  <a:lnTo>
                    <a:pt x="21195" y="8491"/>
                  </a:lnTo>
                  <a:cubicBezTo>
                    <a:pt x="21228" y="8643"/>
                    <a:pt x="21260" y="8795"/>
                    <a:pt x="21287" y="8950"/>
                  </a:cubicBezTo>
                  <a:lnTo>
                    <a:pt x="21289" y="8958"/>
                  </a:lnTo>
                  <a:lnTo>
                    <a:pt x="21309" y="9083"/>
                  </a:lnTo>
                  <a:lnTo>
                    <a:pt x="21329" y="9196"/>
                  </a:lnTo>
                  <a:cubicBezTo>
                    <a:pt x="21336" y="9242"/>
                    <a:pt x="21341" y="9289"/>
                    <a:pt x="21347" y="9336"/>
                  </a:cubicBezTo>
                  <a:lnTo>
                    <a:pt x="21344" y="9334"/>
                  </a:lnTo>
                  <a:lnTo>
                    <a:pt x="21367" y="9561"/>
                  </a:lnTo>
                  <a:lnTo>
                    <a:pt x="21386" y="9696"/>
                  </a:lnTo>
                  <a:lnTo>
                    <a:pt x="21401" y="9803"/>
                  </a:lnTo>
                  <a:cubicBezTo>
                    <a:pt x="21402" y="9814"/>
                    <a:pt x="21402" y="9825"/>
                    <a:pt x="21403" y="9835"/>
                  </a:cubicBezTo>
                  <a:lnTo>
                    <a:pt x="21403" y="9931"/>
                  </a:lnTo>
                  <a:lnTo>
                    <a:pt x="21393" y="9841"/>
                  </a:lnTo>
                  <a:lnTo>
                    <a:pt x="21393" y="9903"/>
                  </a:lnTo>
                  <a:lnTo>
                    <a:pt x="21401" y="9953"/>
                  </a:lnTo>
                  <a:lnTo>
                    <a:pt x="21401" y="9960"/>
                  </a:lnTo>
                  <a:lnTo>
                    <a:pt x="21399" y="10002"/>
                  </a:lnTo>
                  <a:lnTo>
                    <a:pt x="21391" y="9963"/>
                  </a:lnTo>
                  <a:lnTo>
                    <a:pt x="21381" y="9989"/>
                  </a:lnTo>
                  <a:lnTo>
                    <a:pt x="21381" y="10051"/>
                  </a:lnTo>
                  <a:lnTo>
                    <a:pt x="21396" y="10211"/>
                  </a:lnTo>
                  <a:lnTo>
                    <a:pt x="21398" y="10253"/>
                  </a:lnTo>
                  <a:lnTo>
                    <a:pt x="21393" y="10251"/>
                  </a:lnTo>
                  <a:lnTo>
                    <a:pt x="21393" y="10317"/>
                  </a:lnTo>
                  <a:lnTo>
                    <a:pt x="21361" y="10303"/>
                  </a:lnTo>
                  <a:lnTo>
                    <a:pt x="21351" y="10376"/>
                  </a:lnTo>
                  <a:lnTo>
                    <a:pt x="21356" y="10489"/>
                  </a:lnTo>
                  <a:lnTo>
                    <a:pt x="21369" y="10510"/>
                  </a:lnTo>
                  <a:lnTo>
                    <a:pt x="21372" y="10349"/>
                  </a:lnTo>
                  <a:lnTo>
                    <a:pt x="21384" y="10541"/>
                  </a:lnTo>
                  <a:lnTo>
                    <a:pt x="21391" y="10549"/>
                  </a:lnTo>
                  <a:lnTo>
                    <a:pt x="21394" y="10487"/>
                  </a:lnTo>
                  <a:lnTo>
                    <a:pt x="21408" y="10522"/>
                  </a:lnTo>
                  <a:lnTo>
                    <a:pt x="21409" y="10591"/>
                  </a:lnTo>
                  <a:lnTo>
                    <a:pt x="21413" y="10670"/>
                  </a:lnTo>
                  <a:lnTo>
                    <a:pt x="21389" y="10813"/>
                  </a:lnTo>
                  <a:lnTo>
                    <a:pt x="21393" y="10926"/>
                  </a:lnTo>
                  <a:lnTo>
                    <a:pt x="21403" y="10960"/>
                  </a:lnTo>
                  <a:lnTo>
                    <a:pt x="21414" y="10817"/>
                  </a:lnTo>
                  <a:lnTo>
                    <a:pt x="21416" y="10810"/>
                  </a:lnTo>
                  <a:lnTo>
                    <a:pt x="21416" y="10835"/>
                  </a:lnTo>
                  <a:lnTo>
                    <a:pt x="21416" y="11031"/>
                  </a:lnTo>
                  <a:lnTo>
                    <a:pt x="21401" y="11238"/>
                  </a:lnTo>
                  <a:lnTo>
                    <a:pt x="21394" y="11324"/>
                  </a:lnTo>
                  <a:lnTo>
                    <a:pt x="21398" y="11445"/>
                  </a:lnTo>
                  <a:lnTo>
                    <a:pt x="21382" y="11583"/>
                  </a:lnTo>
                  <a:lnTo>
                    <a:pt x="21364" y="11658"/>
                  </a:lnTo>
                  <a:lnTo>
                    <a:pt x="21352" y="11820"/>
                  </a:lnTo>
                  <a:lnTo>
                    <a:pt x="21352" y="11936"/>
                  </a:lnTo>
                  <a:lnTo>
                    <a:pt x="21356" y="12009"/>
                  </a:lnTo>
                  <a:lnTo>
                    <a:pt x="21366" y="12027"/>
                  </a:lnTo>
                  <a:lnTo>
                    <a:pt x="21376" y="11982"/>
                  </a:lnTo>
                  <a:lnTo>
                    <a:pt x="21369" y="12089"/>
                  </a:lnTo>
                  <a:lnTo>
                    <a:pt x="21369" y="12100"/>
                  </a:lnTo>
                  <a:cubicBezTo>
                    <a:pt x="21359" y="12182"/>
                    <a:pt x="21344" y="12263"/>
                    <a:pt x="21332" y="12345"/>
                  </a:cubicBezTo>
                  <a:lnTo>
                    <a:pt x="21349" y="12158"/>
                  </a:lnTo>
                  <a:lnTo>
                    <a:pt x="21339" y="12170"/>
                  </a:lnTo>
                  <a:lnTo>
                    <a:pt x="21351" y="11961"/>
                  </a:lnTo>
                  <a:lnTo>
                    <a:pt x="21342" y="11837"/>
                  </a:lnTo>
                  <a:lnTo>
                    <a:pt x="21326" y="12051"/>
                  </a:lnTo>
                  <a:lnTo>
                    <a:pt x="21326" y="12175"/>
                  </a:lnTo>
                  <a:lnTo>
                    <a:pt x="21312" y="12317"/>
                  </a:lnTo>
                  <a:lnTo>
                    <a:pt x="21299" y="12465"/>
                  </a:lnTo>
                  <a:lnTo>
                    <a:pt x="21285" y="12589"/>
                  </a:lnTo>
                  <a:lnTo>
                    <a:pt x="21269" y="12724"/>
                  </a:lnTo>
                  <a:lnTo>
                    <a:pt x="21252" y="12825"/>
                  </a:lnTo>
                  <a:lnTo>
                    <a:pt x="21239" y="12901"/>
                  </a:lnTo>
                  <a:cubicBezTo>
                    <a:pt x="21236" y="12915"/>
                    <a:pt x="21233" y="12929"/>
                    <a:pt x="21230" y="12943"/>
                  </a:cubicBezTo>
                  <a:lnTo>
                    <a:pt x="21208" y="13042"/>
                  </a:lnTo>
                  <a:lnTo>
                    <a:pt x="21187" y="13136"/>
                  </a:lnTo>
                  <a:cubicBezTo>
                    <a:pt x="21179" y="13172"/>
                    <a:pt x="21166" y="13205"/>
                    <a:pt x="21158" y="13241"/>
                  </a:cubicBezTo>
                  <a:cubicBezTo>
                    <a:pt x="20055" y="17992"/>
                    <a:pt x="15819" y="21546"/>
                    <a:pt x="10763" y="21546"/>
                  </a:cubicBezTo>
                  <a:cubicBezTo>
                    <a:pt x="6628" y="21546"/>
                    <a:pt x="3050" y="19164"/>
                    <a:pt x="1275" y="15700"/>
                  </a:cubicBezTo>
                  <a:lnTo>
                    <a:pt x="1278" y="15702"/>
                  </a:lnTo>
                  <a:lnTo>
                    <a:pt x="1303" y="15725"/>
                  </a:lnTo>
                  <a:lnTo>
                    <a:pt x="1315" y="15708"/>
                  </a:lnTo>
                  <a:lnTo>
                    <a:pt x="1390" y="15769"/>
                  </a:lnTo>
                  <a:lnTo>
                    <a:pt x="1417" y="15776"/>
                  </a:lnTo>
                  <a:lnTo>
                    <a:pt x="1412" y="15671"/>
                  </a:lnTo>
                  <a:lnTo>
                    <a:pt x="1385" y="15591"/>
                  </a:lnTo>
                  <a:lnTo>
                    <a:pt x="1333" y="15419"/>
                  </a:lnTo>
                  <a:lnTo>
                    <a:pt x="1298" y="15338"/>
                  </a:lnTo>
                  <a:lnTo>
                    <a:pt x="1226" y="15217"/>
                  </a:lnTo>
                  <a:lnTo>
                    <a:pt x="1157" y="15082"/>
                  </a:lnTo>
                  <a:lnTo>
                    <a:pt x="1044" y="14791"/>
                  </a:lnTo>
                  <a:lnTo>
                    <a:pt x="923" y="14497"/>
                  </a:lnTo>
                  <a:lnTo>
                    <a:pt x="819" y="14289"/>
                  </a:lnTo>
                  <a:lnTo>
                    <a:pt x="687" y="13954"/>
                  </a:lnTo>
                  <a:lnTo>
                    <a:pt x="618" y="13816"/>
                  </a:lnTo>
                  <a:lnTo>
                    <a:pt x="623" y="13783"/>
                  </a:lnTo>
                  <a:lnTo>
                    <a:pt x="592" y="13650"/>
                  </a:lnTo>
                  <a:lnTo>
                    <a:pt x="498" y="13342"/>
                  </a:lnTo>
                  <a:lnTo>
                    <a:pt x="433" y="13116"/>
                  </a:lnTo>
                  <a:lnTo>
                    <a:pt x="399" y="13074"/>
                  </a:lnTo>
                  <a:lnTo>
                    <a:pt x="394" y="12961"/>
                  </a:lnTo>
                  <a:lnTo>
                    <a:pt x="317" y="12680"/>
                  </a:lnTo>
                  <a:lnTo>
                    <a:pt x="305" y="12601"/>
                  </a:lnTo>
                  <a:lnTo>
                    <a:pt x="337" y="12626"/>
                  </a:lnTo>
                  <a:lnTo>
                    <a:pt x="339" y="12547"/>
                  </a:lnTo>
                  <a:lnTo>
                    <a:pt x="319" y="12450"/>
                  </a:lnTo>
                  <a:lnTo>
                    <a:pt x="312" y="12175"/>
                  </a:lnTo>
                  <a:lnTo>
                    <a:pt x="309" y="12078"/>
                  </a:lnTo>
                  <a:lnTo>
                    <a:pt x="295" y="12032"/>
                  </a:lnTo>
                  <a:lnTo>
                    <a:pt x="295" y="11963"/>
                  </a:lnTo>
                  <a:lnTo>
                    <a:pt x="272" y="11711"/>
                  </a:lnTo>
                  <a:lnTo>
                    <a:pt x="254" y="11574"/>
                  </a:lnTo>
                  <a:lnTo>
                    <a:pt x="245" y="11510"/>
                  </a:lnTo>
                  <a:lnTo>
                    <a:pt x="222" y="11318"/>
                  </a:lnTo>
                  <a:lnTo>
                    <a:pt x="200" y="11204"/>
                  </a:lnTo>
                  <a:lnTo>
                    <a:pt x="193" y="11207"/>
                  </a:lnTo>
                  <a:lnTo>
                    <a:pt x="173" y="11004"/>
                  </a:lnTo>
                  <a:lnTo>
                    <a:pt x="173" y="10906"/>
                  </a:lnTo>
                  <a:lnTo>
                    <a:pt x="173" y="10771"/>
                  </a:lnTo>
                  <a:lnTo>
                    <a:pt x="168" y="10712"/>
                  </a:lnTo>
                  <a:lnTo>
                    <a:pt x="180" y="10652"/>
                  </a:lnTo>
                  <a:lnTo>
                    <a:pt x="188" y="10489"/>
                  </a:lnTo>
                  <a:lnTo>
                    <a:pt x="190" y="10349"/>
                  </a:lnTo>
                  <a:lnTo>
                    <a:pt x="192" y="10265"/>
                  </a:lnTo>
                  <a:lnTo>
                    <a:pt x="187" y="10187"/>
                  </a:lnTo>
                  <a:lnTo>
                    <a:pt x="210" y="10078"/>
                  </a:lnTo>
                  <a:lnTo>
                    <a:pt x="220" y="9911"/>
                  </a:lnTo>
                  <a:lnTo>
                    <a:pt x="220" y="9782"/>
                  </a:lnTo>
                  <a:lnTo>
                    <a:pt x="235" y="9681"/>
                  </a:lnTo>
                  <a:lnTo>
                    <a:pt x="247" y="9777"/>
                  </a:lnTo>
                  <a:lnTo>
                    <a:pt x="245" y="9598"/>
                  </a:lnTo>
                  <a:lnTo>
                    <a:pt x="245" y="9416"/>
                  </a:lnTo>
                  <a:lnTo>
                    <a:pt x="237" y="9442"/>
                  </a:lnTo>
                  <a:lnTo>
                    <a:pt x="228" y="9389"/>
                  </a:lnTo>
                  <a:lnTo>
                    <a:pt x="238" y="9260"/>
                  </a:lnTo>
                  <a:lnTo>
                    <a:pt x="259" y="9127"/>
                  </a:lnTo>
                  <a:lnTo>
                    <a:pt x="269" y="8977"/>
                  </a:lnTo>
                  <a:lnTo>
                    <a:pt x="282" y="8841"/>
                  </a:lnTo>
                  <a:lnTo>
                    <a:pt x="295" y="8800"/>
                  </a:lnTo>
                  <a:lnTo>
                    <a:pt x="326" y="8645"/>
                  </a:lnTo>
                  <a:lnTo>
                    <a:pt x="341" y="8539"/>
                  </a:lnTo>
                  <a:lnTo>
                    <a:pt x="374" y="8415"/>
                  </a:lnTo>
                  <a:lnTo>
                    <a:pt x="371" y="8395"/>
                  </a:lnTo>
                  <a:lnTo>
                    <a:pt x="351" y="8462"/>
                  </a:lnTo>
                  <a:lnTo>
                    <a:pt x="359" y="8381"/>
                  </a:lnTo>
                  <a:cubicBezTo>
                    <a:pt x="369" y="8337"/>
                    <a:pt x="382" y="8294"/>
                    <a:pt x="392" y="8250"/>
                  </a:cubicBezTo>
                  <a:cubicBezTo>
                    <a:pt x="393" y="8249"/>
                    <a:pt x="394" y="8248"/>
                    <a:pt x="394" y="8246"/>
                  </a:cubicBezTo>
                  <a:lnTo>
                    <a:pt x="401" y="8241"/>
                  </a:lnTo>
                  <a:lnTo>
                    <a:pt x="431" y="8117"/>
                  </a:lnTo>
                  <a:lnTo>
                    <a:pt x="429" y="8107"/>
                  </a:lnTo>
                  <a:cubicBezTo>
                    <a:pt x="876" y="6377"/>
                    <a:pt x="1738" y="4819"/>
                    <a:pt x="2907" y="3542"/>
                  </a:cubicBezTo>
                  <a:lnTo>
                    <a:pt x="2850" y="3631"/>
                  </a:lnTo>
                  <a:lnTo>
                    <a:pt x="2826" y="3695"/>
                  </a:lnTo>
                  <a:lnTo>
                    <a:pt x="2775" y="3779"/>
                  </a:lnTo>
                  <a:lnTo>
                    <a:pt x="2729" y="3846"/>
                  </a:lnTo>
                  <a:lnTo>
                    <a:pt x="2652" y="3944"/>
                  </a:lnTo>
                  <a:lnTo>
                    <a:pt x="2592" y="4038"/>
                  </a:lnTo>
                  <a:lnTo>
                    <a:pt x="2493" y="4158"/>
                  </a:lnTo>
                  <a:lnTo>
                    <a:pt x="2435" y="4245"/>
                  </a:lnTo>
                  <a:lnTo>
                    <a:pt x="2423" y="4279"/>
                  </a:lnTo>
                  <a:lnTo>
                    <a:pt x="2385" y="4333"/>
                  </a:lnTo>
                  <a:lnTo>
                    <a:pt x="2381" y="4348"/>
                  </a:lnTo>
                  <a:lnTo>
                    <a:pt x="2413" y="4311"/>
                  </a:lnTo>
                  <a:lnTo>
                    <a:pt x="2445" y="4289"/>
                  </a:lnTo>
                  <a:lnTo>
                    <a:pt x="2482" y="4249"/>
                  </a:lnTo>
                  <a:lnTo>
                    <a:pt x="2463" y="4291"/>
                  </a:lnTo>
                  <a:lnTo>
                    <a:pt x="2416" y="4378"/>
                  </a:lnTo>
                  <a:lnTo>
                    <a:pt x="2346" y="4493"/>
                  </a:lnTo>
                  <a:lnTo>
                    <a:pt x="2282" y="4622"/>
                  </a:lnTo>
                  <a:lnTo>
                    <a:pt x="2222" y="4713"/>
                  </a:lnTo>
                  <a:lnTo>
                    <a:pt x="2152" y="4802"/>
                  </a:lnTo>
                  <a:lnTo>
                    <a:pt x="2137" y="4829"/>
                  </a:lnTo>
                  <a:lnTo>
                    <a:pt x="2115" y="4924"/>
                  </a:lnTo>
                  <a:lnTo>
                    <a:pt x="2080" y="4983"/>
                  </a:lnTo>
                  <a:lnTo>
                    <a:pt x="1963" y="5137"/>
                  </a:lnTo>
                  <a:lnTo>
                    <a:pt x="1901" y="5210"/>
                  </a:lnTo>
                  <a:lnTo>
                    <a:pt x="1857" y="5232"/>
                  </a:lnTo>
                  <a:lnTo>
                    <a:pt x="1817" y="5277"/>
                  </a:lnTo>
                  <a:lnTo>
                    <a:pt x="1730" y="5393"/>
                  </a:lnTo>
                  <a:lnTo>
                    <a:pt x="1635" y="5526"/>
                  </a:lnTo>
                  <a:lnTo>
                    <a:pt x="1596" y="5594"/>
                  </a:lnTo>
                  <a:lnTo>
                    <a:pt x="1556" y="5647"/>
                  </a:lnTo>
                  <a:lnTo>
                    <a:pt x="1521" y="5722"/>
                  </a:lnTo>
                  <a:lnTo>
                    <a:pt x="1514" y="5752"/>
                  </a:lnTo>
                  <a:lnTo>
                    <a:pt x="1549" y="5738"/>
                  </a:lnTo>
                  <a:lnTo>
                    <a:pt x="1578" y="5715"/>
                  </a:lnTo>
                  <a:lnTo>
                    <a:pt x="1630" y="5668"/>
                  </a:lnTo>
                  <a:lnTo>
                    <a:pt x="1747" y="5520"/>
                  </a:lnTo>
                  <a:lnTo>
                    <a:pt x="1784" y="5488"/>
                  </a:lnTo>
                  <a:lnTo>
                    <a:pt x="1867" y="5380"/>
                  </a:lnTo>
                  <a:lnTo>
                    <a:pt x="1958" y="5277"/>
                  </a:lnTo>
                  <a:lnTo>
                    <a:pt x="2030" y="5208"/>
                  </a:lnTo>
                  <a:lnTo>
                    <a:pt x="2087" y="5179"/>
                  </a:lnTo>
                  <a:lnTo>
                    <a:pt x="2118" y="5200"/>
                  </a:lnTo>
                  <a:lnTo>
                    <a:pt x="2137" y="5238"/>
                  </a:lnTo>
                  <a:lnTo>
                    <a:pt x="2148" y="5331"/>
                  </a:lnTo>
                  <a:lnTo>
                    <a:pt x="2175" y="5326"/>
                  </a:lnTo>
                  <a:lnTo>
                    <a:pt x="2190" y="5365"/>
                  </a:lnTo>
                  <a:lnTo>
                    <a:pt x="2177" y="5422"/>
                  </a:lnTo>
                  <a:lnTo>
                    <a:pt x="2210" y="5464"/>
                  </a:lnTo>
                  <a:lnTo>
                    <a:pt x="2202" y="5570"/>
                  </a:lnTo>
                  <a:lnTo>
                    <a:pt x="2259" y="5599"/>
                  </a:lnTo>
                  <a:lnTo>
                    <a:pt x="2369" y="5514"/>
                  </a:lnTo>
                  <a:lnTo>
                    <a:pt x="2411" y="5479"/>
                  </a:lnTo>
                  <a:lnTo>
                    <a:pt x="2428" y="5440"/>
                  </a:lnTo>
                  <a:lnTo>
                    <a:pt x="2535" y="5375"/>
                  </a:lnTo>
                  <a:lnTo>
                    <a:pt x="2592" y="5277"/>
                  </a:lnTo>
                  <a:lnTo>
                    <a:pt x="2554" y="5361"/>
                  </a:lnTo>
                  <a:lnTo>
                    <a:pt x="2632" y="5296"/>
                  </a:lnTo>
                  <a:lnTo>
                    <a:pt x="2676" y="5292"/>
                  </a:lnTo>
                  <a:lnTo>
                    <a:pt x="2577" y="5358"/>
                  </a:lnTo>
                  <a:lnTo>
                    <a:pt x="2517" y="5442"/>
                  </a:lnTo>
                  <a:lnTo>
                    <a:pt x="2451" y="5449"/>
                  </a:lnTo>
                  <a:lnTo>
                    <a:pt x="2445" y="5462"/>
                  </a:lnTo>
                  <a:lnTo>
                    <a:pt x="2515" y="5477"/>
                  </a:lnTo>
                  <a:lnTo>
                    <a:pt x="2549" y="5491"/>
                  </a:lnTo>
                  <a:lnTo>
                    <a:pt x="2592" y="5464"/>
                  </a:lnTo>
                  <a:lnTo>
                    <a:pt x="2621" y="5424"/>
                  </a:lnTo>
                  <a:lnTo>
                    <a:pt x="2689" y="5366"/>
                  </a:lnTo>
                  <a:lnTo>
                    <a:pt x="2649" y="5420"/>
                  </a:lnTo>
                  <a:lnTo>
                    <a:pt x="2637" y="5449"/>
                  </a:lnTo>
                  <a:lnTo>
                    <a:pt x="2605" y="5474"/>
                  </a:lnTo>
                  <a:lnTo>
                    <a:pt x="2672" y="5509"/>
                  </a:lnTo>
                  <a:lnTo>
                    <a:pt x="2751" y="5489"/>
                  </a:lnTo>
                  <a:lnTo>
                    <a:pt x="2765" y="5452"/>
                  </a:lnTo>
                  <a:lnTo>
                    <a:pt x="2790" y="5471"/>
                  </a:lnTo>
                  <a:lnTo>
                    <a:pt x="2776" y="5474"/>
                  </a:lnTo>
                  <a:lnTo>
                    <a:pt x="2759" y="5548"/>
                  </a:lnTo>
                  <a:lnTo>
                    <a:pt x="2763" y="5690"/>
                  </a:lnTo>
                  <a:lnTo>
                    <a:pt x="2791" y="5642"/>
                  </a:lnTo>
                  <a:lnTo>
                    <a:pt x="2805" y="5488"/>
                  </a:lnTo>
                  <a:lnTo>
                    <a:pt x="2818" y="5563"/>
                  </a:lnTo>
                  <a:lnTo>
                    <a:pt x="2811" y="5627"/>
                  </a:lnTo>
                  <a:lnTo>
                    <a:pt x="2808" y="5674"/>
                  </a:lnTo>
                  <a:lnTo>
                    <a:pt x="2813" y="5747"/>
                  </a:lnTo>
                  <a:lnTo>
                    <a:pt x="2801" y="5802"/>
                  </a:lnTo>
                  <a:lnTo>
                    <a:pt x="2810" y="5870"/>
                  </a:lnTo>
                  <a:lnTo>
                    <a:pt x="2843" y="5860"/>
                  </a:lnTo>
                  <a:lnTo>
                    <a:pt x="2877" y="5809"/>
                  </a:lnTo>
                  <a:lnTo>
                    <a:pt x="2830" y="5846"/>
                  </a:lnTo>
                  <a:lnTo>
                    <a:pt x="2840" y="5797"/>
                  </a:lnTo>
                  <a:lnTo>
                    <a:pt x="2912" y="5725"/>
                  </a:lnTo>
                  <a:lnTo>
                    <a:pt x="2977" y="5691"/>
                  </a:lnTo>
                  <a:lnTo>
                    <a:pt x="2996" y="5695"/>
                  </a:lnTo>
                  <a:lnTo>
                    <a:pt x="3069" y="5716"/>
                  </a:lnTo>
                  <a:lnTo>
                    <a:pt x="3091" y="5814"/>
                  </a:lnTo>
                  <a:lnTo>
                    <a:pt x="3121" y="5903"/>
                  </a:lnTo>
                  <a:lnTo>
                    <a:pt x="3173" y="5987"/>
                  </a:lnTo>
                  <a:lnTo>
                    <a:pt x="3218" y="5947"/>
                  </a:lnTo>
                  <a:lnTo>
                    <a:pt x="3225" y="6058"/>
                  </a:lnTo>
                  <a:lnTo>
                    <a:pt x="3222" y="6230"/>
                  </a:lnTo>
                  <a:lnTo>
                    <a:pt x="3123" y="6100"/>
                  </a:lnTo>
                  <a:lnTo>
                    <a:pt x="3012" y="6164"/>
                  </a:lnTo>
                  <a:lnTo>
                    <a:pt x="2997" y="6253"/>
                  </a:lnTo>
                  <a:lnTo>
                    <a:pt x="3086" y="6324"/>
                  </a:lnTo>
                  <a:lnTo>
                    <a:pt x="3138" y="6403"/>
                  </a:lnTo>
                  <a:lnTo>
                    <a:pt x="3220" y="6599"/>
                  </a:lnTo>
                  <a:lnTo>
                    <a:pt x="3314" y="6679"/>
                  </a:lnTo>
                  <a:lnTo>
                    <a:pt x="3359" y="6582"/>
                  </a:lnTo>
                  <a:lnTo>
                    <a:pt x="3456" y="6516"/>
                  </a:lnTo>
                  <a:lnTo>
                    <a:pt x="3300" y="6498"/>
                  </a:lnTo>
                  <a:lnTo>
                    <a:pt x="3278" y="6331"/>
                  </a:lnTo>
                  <a:lnTo>
                    <a:pt x="3349" y="6156"/>
                  </a:lnTo>
                  <a:lnTo>
                    <a:pt x="3451" y="6068"/>
                  </a:lnTo>
                  <a:lnTo>
                    <a:pt x="3601" y="5961"/>
                  </a:lnTo>
                  <a:lnTo>
                    <a:pt x="3692" y="6013"/>
                  </a:lnTo>
                  <a:lnTo>
                    <a:pt x="3764" y="5890"/>
                  </a:lnTo>
                  <a:lnTo>
                    <a:pt x="3759" y="5745"/>
                  </a:lnTo>
                  <a:lnTo>
                    <a:pt x="3662" y="5583"/>
                  </a:lnTo>
                  <a:lnTo>
                    <a:pt x="3504" y="5498"/>
                  </a:lnTo>
                  <a:lnTo>
                    <a:pt x="3498" y="5419"/>
                  </a:lnTo>
                  <a:lnTo>
                    <a:pt x="3603" y="5484"/>
                  </a:lnTo>
                  <a:lnTo>
                    <a:pt x="3767" y="5553"/>
                  </a:lnTo>
                  <a:lnTo>
                    <a:pt x="3817" y="5652"/>
                  </a:lnTo>
                  <a:lnTo>
                    <a:pt x="3913" y="5693"/>
                  </a:lnTo>
                  <a:lnTo>
                    <a:pt x="3916" y="5791"/>
                  </a:lnTo>
                  <a:lnTo>
                    <a:pt x="3910" y="5939"/>
                  </a:lnTo>
                  <a:lnTo>
                    <a:pt x="3881" y="6164"/>
                  </a:lnTo>
                  <a:lnTo>
                    <a:pt x="3911" y="6319"/>
                  </a:lnTo>
                  <a:lnTo>
                    <a:pt x="4038" y="6380"/>
                  </a:lnTo>
                  <a:lnTo>
                    <a:pt x="4107" y="6509"/>
                  </a:lnTo>
                  <a:lnTo>
                    <a:pt x="4167" y="6550"/>
                  </a:lnTo>
                  <a:lnTo>
                    <a:pt x="4233" y="6588"/>
                  </a:lnTo>
                  <a:lnTo>
                    <a:pt x="4397" y="6491"/>
                  </a:lnTo>
                  <a:lnTo>
                    <a:pt x="4449" y="6423"/>
                  </a:lnTo>
                  <a:lnTo>
                    <a:pt x="4459" y="6343"/>
                  </a:lnTo>
                  <a:lnTo>
                    <a:pt x="4581" y="6243"/>
                  </a:lnTo>
                  <a:lnTo>
                    <a:pt x="4623" y="6163"/>
                  </a:lnTo>
                  <a:lnTo>
                    <a:pt x="4649" y="6004"/>
                  </a:lnTo>
                  <a:lnTo>
                    <a:pt x="4733" y="5886"/>
                  </a:lnTo>
                  <a:lnTo>
                    <a:pt x="4815" y="5737"/>
                  </a:lnTo>
                  <a:lnTo>
                    <a:pt x="4916" y="5732"/>
                  </a:lnTo>
                  <a:lnTo>
                    <a:pt x="5101" y="5568"/>
                  </a:lnTo>
                  <a:lnTo>
                    <a:pt x="5306" y="5393"/>
                  </a:lnTo>
                  <a:lnTo>
                    <a:pt x="5451" y="5287"/>
                  </a:lnTo>
                  <a:lnTo>
                    <a:pt x="5379" y="5259"/>
                  </a:lnTo>
                  <a:lnTo>
                    <a:pt x="5205" y="5238"/>
                  </a:lnTo>
                  <a:lnTo>
                    <a:pt x="5128" y="5148"/>
                  </a:lnTo>
                  <a:lnTo>
                    <a:pt x="5227" y="5063"/>
                  </a:lnTo>
                  <a:lnTo>
                    <a:pt x="5260" y="4984"/>
                  </a:lnTo>
                  <a:lnTo>
                    <a:pt x="5466" y="4908"/>
                  </a:lnTo>
                  <a:lnTo>
                    <a:pt x="5602" y="4878"/>
                  </a:lnTo>
                  <a:lnTo>
                    <a:pt x="5635" y="4745"/>
                  </a:lnTo>
                  <a:lnTo>
                    <a:pt x="5702" y="4710"/>
                  </a:lnTo>
                  <a:lnTo>
                    <a:pt x="5814" y="4604"/>
                  </a:lnTo>
                  <a:lnTo>
                    <a:pt x="5885" y="4530"/>
                  </a:lnTo>
                  <a:lnTo>
                    <a:pt x="5856" y="4478"/>
                  </a:lnTo>
                  <a:lnTo>
                    <a:pt x="5890" y="4403"/>
                  </a:lnTo>
                  <a:lnTo>
                    <a:pt x="5969" y="4281"/>
                  </a:lnTo>
                  <a:lnTo>
                    <a:pt x="5947" y="4235"/>
                  </a:lnTo>
                  <a:lnTo>
                    <a:pt x="5692" y="4286"/>
                  </a:lnTo>
                  <a:lnTo>
                    <a:pt x="5540" y="4334"/>
                  </a:lnTo>
                  <a:lnTo>
                    <a:pt x="5406" y="4267"/>
                  </a:lnTo>
                  <a:lnTo>
                    <a:pt x="5259" y="4378"/>
                  </a:lnTo>
                  <a:lnTo>
                    <a:pt x="5113" y="4456"/>
                  </a:lnTo>
                  <a:lnTo>
                    <a:pt x="5009" y="4481"/>
                  </a:lnTo>
                  <a:lnTo>
                    <a:pt x="4917" y="4456"/>
                  </a:lnTo>
                  <a:lnTo>
                    <a:pt x="4844" y="4380"/>
                  </a:lnTo>
                  <a:lnTo>
                    <a:pt x="4822" y="4257"/>
                  </a:lnTo>
                  <a:lnTo>
                    <a:pt x="4725" y="4331"/>
                  </a:lnTo>
                  <a:lnTo>
                    <a:pt x="4480" y="4427"/>
                  </a:lnTo>
                  <a:lnTo>
                    <a:pt x="4351" y="4410"/>
                  </a:lnTo>
                  <a:lnTo>
                    <a:pt x="4333" y="4351"/>
                  </a:lnTo>
                  <a:lnTo>
                    <a:pt x="4517" y="4186"/>
                  </a:lnTo>
                  <a:lnTo>
                    <a:pt x="4701" y="4094"/>
                  </a:lnTo>
                  <a:lnTo>
                    <a:pt x="4855" y="4043"/>
                  </a:lnTo>
                  <a:lnTo>
                    <a:pt x="4974" y="4040"/>
                  </a:lnTo>
                  <a:lnTo>
                    <a:pt x="5028" y="3947"/>
                  </a:lnTo>
                  <a:lnTo>
                    <a:pt x="5100" y="3813"/>
                  </a:lnTo>
                  <a:lnTo>
                    <a:pt x="5202" y="3722"/>
                  </a:lnTo>
                  <a:lnTo>
                    <a:pt x="5294" y="3619"/>
                  </a:lnTo>
                  <a:lnTo>
                    <a:pt x="5391" y="3560"/>
                  </a:lnTo>
                  <a:lnTo>
                    <a:pt x="5490" y="3483"/>
                  </a:lnTo>
                  <a:lnTo>
                    <a:pt x="5635" y="3345"/>
                  </a:lnTo>
                  <a:lnTo>
                    <a:pt x="5677" y="3240"/>
                  </a:lnTo>
                  <a:lnTo>
                    <a:pt x="5804" y="3212"/>
                  </a:lnTo>
                  <a:lnTo>
                    <a:pt x="5955" y="3188"/>
                  </a:lnTo>
                  <a:lnTo>
                    <a:pt x="6051" y="3091"/>
                  </a:lnTo>
                  <a:lnTo>
                    <a:pt x="6208" y="3111"/>
                  </a:lnTo>
                  <a:lnTo>
                    <a:pt x="6298" y="3149"/>
                  </a:lnTo>
                  <a:lnTo>
                    <a:pt x="6407" y="3237"/>
                  </a:lnTo>
                  <a:lnTo>
                    <a:pt x="6472" y="3328"/>
                  </a:lnTo>
                  <a:lnTo>
                    <a:pt x="6444" y="3402"/>
                  </a:lnTo>
                  <a:lnTo>
                    <a:pt x="6536" y="3415"/>
                  </a:lnTo>
                  <a:lnTo>
                    <a:pt x="6569" y="3471"/>
                  </a:lnTo>
                  <a:lnTo>
                    <a:pt x="6528" y="3558"/>
                  </a:lnTo>
                  <a:lnTo>
                    <a:pt x="6593" y="3636"/>
                  </a:lnTo>
                  <a:lnTo>
                    <a:pt x="6650" y="3658"/>
                  </a:lnTo>
                  <a:lnTo>
                    <a:pt x="6752" y="3725"/>
                  </a:lnTo>
                  <a:lnTo>
                    <a:pt x="6822" y="3747"/>
                  </a:lnTo>
                  <a:lnTo>
                    <a:pt x="6745" y="3803"/>
                  </a:lnTo>
                  <a:lnTo>
                    <a:pt x="6734" y="3885"/>
                  </a:lnTo>
                  <a:lnTo>
                    <a:pt x="6799" y="4000"/>
                  </a:lnTo>
                  <a:lnTo>
                    <a:pt x="6876" y="4010"/>
                  </a:lnTo>
                  <a:lnTo>
                    <a:pt x="6978" y="3973"/>
                  </a:lnTo>
                  <a:lnTo>
                    <a:pt x="7050" y="4016"/>
                  </a:lnTo>
                  <a:lnTo>
                    <a:pt x="7134" y="4016"/>
                  </a:lnTo>
                  <a:lnTo>
                    <a:pt x="7244" y="3951"/>
                  </a:lnTo>
                  <a:lnTo>
                    <a:pt x="7303" y="3880"/>
                  </a:lnTo>
                  <a:lnTo>
                    <a:pt x="7350" y="3811"/>
                  </a:lnTo>
                  <a:lnTo>
                    <a:pt x="7172" y="3789"/>
                  </a:lnTo>
                  <a:lnTo>
                    <a:pt x="7055" y="3737"/>
                  </a:lnTo>
                  <a:lnTo>
                    <a:pt x="6970" y="3668"/>
                  </a:lnTo>
                  <a:lnTo>
                    <a:pt x="7105" y="3629"/>
                  </a:lnTo>
                  <a:lnTo>
                    <a:pt x="7212" y="3659"/>
                  </a:lnTo>
                  <a:lnTo>
                    <a:pt x="7350" y="3616"/>
                  </a:lnTo>
                  <a:lnTo>
                    <a:pt x="7268" y="3528"/>
                  </a:lnTo>
                  <a:lnTo>
                    <a:pt x="7427" y="3557"/>
                  </a:lnTo>
                  <a:lnTo>
                    <a:pt x="7515" y="3476"/>
                  </a:lnTo>
                  <a:lnTo>
                    <a:pt x="7564" y="3533"/>
                  </a:lnTo>
                  <a:lnTo>
                    <a:pt x="7778" y="3513"/>
                  </a:lnTo>
                  <a:lnTo>
                    <a:pt x="7875" y="3488"/>
                  </a:lnTo>
                  <a:lnTo>
                    <a:pt x="7940" y="3441"/>
                  </a:lnTo>
                  <a:lnTo>
                    <a:pt x="7870" y="3360"/>
                  </a:lnTo>
                  <a:lnTo>
                    <a:pt x="7709" y="3308"/>
                  </a:lnTo>
                  <a:lnTo>
                    <a:pt x="7609" y="3343"/>
                  </a:lnTo>
                  <a:lnTo>
                    <a:pt x="7480" y="3368"/>
                  </a:lnTo>
                  <a:lnTo>
                    <a:pt x="7348" y="3311"/>
                  </a:lnTo>
                  <a:lnTo>
                    <a:pt x="7381" y="3272"/>
                  </a:lnTo>
                  <a:lnTo>
                    <a:pt x="7289" y="3212"/>
                  </a:lnTo>
                  <a:lnTo>
                    <a:pt x="7427" y="3247"/>
                  </a:lnTo>
                  <a:lnTo>
                    <a:pt x="7535" y="3188"/>
                  </a:lnTo>
                  <a:lnTo>
                    <a:pt x="7545" y="3139"/>
                  </a:lnTo>
                  <a:lnTo>
                    <a:pt x="7453" y="3119"/>
                  </a:lnTo>
                  <a:lnTo>
                    <a:pt x="7517" y="3050"/>
                  </a:lnTo>
                  <a:lnTo>
                    <a:pt x="7562" y="2971"/>
                  </a:lnTo>
                  <a:lnTo>
                    <a:pt x="7703" y="2915"/>
                  </a:lnTo>
                  <a:lnTo>
                    <a:pt x="7743" y="2862"/>
                  </a:lnTo>
                  <a:lnTo>
                    <a:pt x="7860" y="2850"/>
                  </a:lnTo>
                  <a:lnTo>
                    <a:pt x="7927" y="2830"/>
                  </a:lnTo>
                  <a:lnTo>
                    <a:pt x="7952" y="2791"/>
                  </a:lnTo>
                  <a:lnTo>
                    <a:pt x="8004" y="2740"/>
                  </a:lnTo>
                  <a:lnTo>
                    <a:pt x="7994" y="2693"/>
                  </a:lnTo>
                  <a:lnTo>
                    <a:pt x="7892" y="2708"/>
                  </a:lnTo>
                  <a:lnTo>
                    <a:pt x="7885" y="2633"/>
                  </a:lnTo>
                  <a:lnTo>
                    <a:pt x="8012" y="2628"/>
                  </a:lnTo>
                  <a:lnTo>
                    <a:pt x="8036" y="2582"/>
                  </a:lnTo>
                  <a:lnTo>
                    <a:pt x="8166" y="2471"/>
                  </a:lnTo>
                  <a:lnTo>
                    <a:pt x="8290" y="2421"/>
                  </a:lnTo>
                  <a:lnTo>
                    <a:pt x="8267" y="2506"/>
                  </a:lnTo>
                  <a:lnTo>
                    <a:pt x="8394" y="2496"/>
                  </a:lnTo>
                  <a:lnTo>
                    <a:pt x="8439" y="2459"/>
                  </a:lnTo>
                  <a:lnTo>
                    <a:pt x="8531" y="2427"/>
                  </a:lnTo>
                  <a:lnTo>
                    <a:pt x="8697" y="2385"/>
                  </a:lnTo>
                  <a:lnTo>
                    <a:pt x="8821" y="2375"/>
                  </a:lnTo>
                  <a:lnTo>
                    <a:pt x="8893" y="2348"/>
                  </a:lnTo>
                  <a:lnTo>
                    <a:pt x="8888" y="2313"/>
                  </a:lnTo>
                  <a:lnTo>
                    <a:pt x="8945" y="2266"/>
                  </a:lnTo>
                  <a:lnTo>
                    <a:pt x="9017" y="2330"/>
                  </a:lnTo>
                  <a:lnTo>
                    <a:pt x="9037" y="2235"/>
                  </a:lnTo>
                  <a:lnTo>
                    <a:pt x="9204" y="2279"/>
                  </a:lnTo>
                  <a:lnTo>
                    <a:pt x="9251" y="2274"/>
                  </a:lnTo>
                  <a:lnTo>
                    <a:pt x="9229" y="2224"/>
                  </a:lnTo>
                  <a:lnTo>
                    <a:pt x="9256" y="2185"/>
                  </a:lnTo>
                  <a:lnTo>
                    <a:pt x="9326" y="2210"/>
                  </a:lnTo>
                  <a:lnTo>
                    <a:pt x="9405" y="2153"/>
                  </a:lnTo>
                  <a:lnTo>
                    <a:pt x="9469" y="2082"/>
                  </a:lnTo>
                  <a:lnTo>
                    <a:pt x="9568" y="2067"/>
                  </a:lnTo>
                  <a:lnTo>
                    <a:pt x="9626" y="2017"/>
                  </a:lnTo>
                  <a:lnTo>
                    <a:pt x="9661" y="1961"/>
                  </a:lnTo>
                  <a:lnTo>
                    <a:pt x="9733" y="1954"/>
                  </a:lnTo>
                  <a:lnTo>
                    <a:pt x="9855" y="1981"/>
                  </a:lnTo>
                  <a:lnTo>
                    <a:pt x="9984" y="1983"/>
                  </a:lnTo>
                  <a:lnTo>
                    <a:pt x="10058" y="1986"/>
                  </a:lnTo>
                  <a:lnTo>
                    <a:pt x="10163" y="2003"/>
                  </a:lnTo>
                  <a:lnTo>
                    <a:pt x="10242" y="1976"/>
                  </a:lnTo>
                  <a:lnTo>
                    <a:pt x="10294" y="1985"/>
                  </a:lnTo>
                  <a:lnTo>
                    <a:pt x="10418" y="1983"/>
                  </a:lnTo>
                  <a:lnTo>
                    <a:pt x="10554" y="2010"/>
                  </a:lnTo>
                  <a:lnTo>
                    <a:pt x="10617" y="1996"/>
                  </a:lnTo>
                  <a:lnTo>
                    <a:pt x="10713" y="2013"/>
                  </a:lnTo>
                  <a:lnTo>
                    <a:pt x="10709" y="2038"/>
                  </a:lnTo>
                  <a:lnTo>
                    <a:pt x="10813" y="2045"/>
                  </a:lnTo>
                  <a:lnTo>
                    <a:pt x="10841" y="2023"/>
                  </a:lnTo>
                  <a:lnTo>
                    <a:pt x="10883" y="2074"/>
                  </a:lnTo>
                  <a:lnTo>
                    <a:pt x="10972" y="2102"/>
                  </a:lnTo>
                  <a:lnTo>
                    <a:pt x="11072" y="2049"/>
                  </a:lnTo>
                  <a:lnTo>
                    <a:pt x="11128" y="2060"/>
                  </a:lnTo>
                  <a:lnTo>
                    <a:pt x="11255" y="2023"/>
                  </a:lnTo>
                  <a:lnTo>
                    <a:pt x="11319" y="2018"/>
                  </a:lnTo>
                  <a:lnTo>
                    <a:pt x="11396" y="1978"/>
                  </a:lnTo>
                  <a:lnTo>
                    <a:pt x="11426" y="1929"/>
                  </a:lnTo>
                  <a:lnTo>
                    <a:pt x="11523" y="1895"/>
                  </a:lnTo>
                  <a:lnTo>
                    <a:pt x="11642" y="1912"/>
                  </a:lnTo>
                  <a:lnTo>
                    <a:pt x="11700" y="1867"/>
                  </a:lnTo>
                  <a:lnTo>
                    <a:pt x="11620" y="1818"/>
                  </a:lnTo>
                  <a:lnTo>
                    <a:pt x="11568" y="1764"/>
                  </a:lnTo>
                  <a:lnTo>
                    <a:pt x="11534" y="1707"/>
                  </a:lnTo>
                  <a:lnTo>
                    <a:pt x="11457" y="1656"/>
                  </a:lnTo>
                  <a:lnTo>
                    <a:pt x="11414" y="1589"/>
                  </a:lnTo>
                  <a:lnTo>
                    <a:pt x="11573" y="1608"/>
                  </a:lnTo>
                  <a:lnTo>
                    <a:pt x="11546" y="1655"/>
                  </a:lnTo>
                  <a:lnTo>
                    <a:pt x="11606" y="1665"/>
                  </a:lnTo>
                  <a:lnTo>
                    <a:pt x="11789" y="1648"/>
                  </a:lnTo>
                  <a:lnTo>
                    <a:pt x="11911" y="1631"/>
                  </a:lnTo>
                  <a:lnTo>
                    <a:pt x="11839" y="1559"/>
                  </a:lnTo>
                  <a:lnTo>
                    <a:pt x="11824" y="1517"/>
                  </a:lnTo>
                  <a:lnTo>
                    <a:pt x="11717" y="1473"/>
                  </a:lnTo>
                  <a:lnTo>
                    <a:pt x="11601" y="1464"/>
                  </a:lnTo>
                  <a:lnTo>
                    <a:pt x="11546" y="1436"/>
                  </a:lnTo>
                  <a:lnTo>
                    <a:pt x="11516" y="1453"/>
                  </a:lnTo>
                  <a:lnTo>
                    <a:pt x="11426" y="1461"/>
                  </a:lnTo>
                  <a:lnTo>
                    <a:pt x="11377" y="1456"/>
                  </a:lnTo>
                  <a:lnTo>
                    <a:pt x="11446" y="1429"/>
                  </a:lnTo>
                  <a:lnTo>
                    <a:pt x="11404" y="1407"/>
                  </a:lnTo>
                  <a:lnTo>
                    <a:pt x="11401" y="1363"/>
                  </a:lnTo>
                  <a:lnTo>
                    <a:pt x="11469" y="1343"/>
                  </a:lnTo>
                  <a:lnTo>
                    <a:pt x="11528" y="1358"/>
                  </a:lnTo>
                  <a:lnTo>
                    <a:pt x="11608" y="1326"/>
                  </a:lnTo>
                  <a:lnTo>
                    <a:pt x="11660" y="1348"/>
                  </a:lnTo>
                  <a:lnTo>
                    <a:pt x="11730" y="1353"/>
                  </a:lnTo>
                  <a:lnTo>
                    <a:pt x="11777" y="1315"/>
                  </a:lnTo>
                  <a:lnTo>
                    <a:pt x="11866" y="1281"/>
                  </a:lnTo>
                  <a:lnTo>
                    <a:pt x="11921" y="1241"/>
                  </a:lnTo>
                  <a:lnTo>
                    <a:pt x="11868" y="1193"/>
                  </a:lnTo>
                  <a:lnTo>
                    <a:pt x="11888" y="1150"/>
                  </a:lnTo>
                  <a:lnTo>
                    <a:pt x="11834" y="1119"/>
                  </a:lnTo>
                  <a:lnTo>
                    <a:pt x="11771" y="1071"/>
                  </a:lnTo>
                  <a:lnTo>
                    <a:pt x="11645" y="1067"/>
                  </a:lnTo>
                  <a:lnTo>
                    <a:pt x="11595" y="1032"/>
                  </a:lnTo>
                  <a:lnTo>
                    <a:pt x="11622" y="1007"/>
                  </a:lnTo>
                  <a:lnTo>
                    <a:pt x="11628" y="961"/>
                  </a:lnTo>
                  <a:lnTo>
                    <a:pt x="11568" y="954"/>
                  </a:lnTo>
                  <a:lnTo>
                    <a:pt x="11464" y="973"/>
                  </a:lnTo>
                  <a:lnTo>
                    <a:pt x="11437" y="933"/>
                  </a:lnTo>
                  <a:lnTo>
                    <a:pt x="11406" y="956"/>
                  </a:lnTo>
                  <a:lnTo>
                    <a:pt x="11350" y="912"/>
                  </a:lnTo>
                  <a:lnTo>
                    <a:pt x="11293" y="936"/>
                  </a:lnTo>
                  <a:lnTo>
                    <a:pt x="11263" y="919"/>
                  </a:lnTo>
                  <a:lnTo>
                    <a:pt x="11149" y="936"/>
                  </a:lnTo>
                  <a:lnTo>
                    <a:pt x="11205" y="894"/>
                  </a:lnTo>
                  <a:lnTo>
                    <a:pt x="11231" y="840"/>
                  </a:lnTo>
                  <a:lnTo>
                    <a:pt x="11312" y="820"/>
                  </a:lnTo>
                  <a:lnTo>
                    <a:pt x="11337" y="808"/>
                  </a:lnTo>
                  <a:lnTo>
                    <a:pt x="11489" y="779"/>
                  </a:lnTo>
                  <a:lnTo>
                    <a:pt x="11548" y="757"/>
                  </a:lnTo>
                  <a:lnTo>
                    <a:pt x="11678" y="766"/>
                  </a:lnTo>
                  <a:lnTo>
                    <a:pt x="11804" y="746"/>
                  </a:lnTo>
                  <a:lnTo>
                    <a:pt x="11914" y="742"/>
                  </a:lnTo>
                  <a:lnTo>
                    <a:pt x="12045" y="732"/>
                  </a:lnTo>
                  <a:lnTo>
                    <a:pt x="12033" y="719"/>
                  </a:lnTo>
                  <a:lnTo>
                    <a:pt x="11842" y="707"/>
                  </a:lnTo>
                  <a:lnTo>
                    <a:pt x="11745" y="715"/>
                  </a:lnTo>
                  <a:lnTo>
                    <a:pt x="11630" y="724"/>
                  </a:lnTo>
                  <a:lnTo>
                    <a:pt x="11526" y="731"/>
                  </a:lnTo>
                  <a:lnTo>
                    <a:pt x="11456" y="719"/>
                  </a:lnTo>
                  <a:lnTo>
                    <a:pt x="11327" y="736"/>
                  </a:lnTo>
                  <a:lnTo>
                    <a:pt x="11287" y="766"/>
                  </a:lnTo>
                  <a:lnTo>
                    <a:pt x="11121" y="791"/>
                  </a:lnTo>
                  <a:lnTo>
                    <a:pt x="11093" y="821"/>
                  </a:lnTo>
                  <a:lnTo>
                    <a:pt x="10989" y="838"/>
                  </a:lnTo>
                  <a:lnTo>
                    <a:pt x="10880" y="867"/>
                  </a:lnTo>
                  <a:lnTo>
                    <a:pt x="10786" y="919"/>
                  </a:lnTo>
                  <a:lnTo>
                    <a:pt x="10857" y="958"/>
                  </a:lnTo>
                  <a:lnTo>
                    <a:pt x="10719" y="1013"/>
                  </a:lnTo>
                  <a:lnTo>
                    <a:pt x="10657" y="1067"/>
                  </a:lnTo>
                  <a:lnTo>
                    <a:pt x="10545" y="1116"/>
                  </a:lnTo>
                  <a:lnTo>
                    <a:pt x="10518" y="1096"/>
                  </a:lnTo>
                  <a:lnTo>
                    <a:pt x="10614" y="1069"/>
                  </a:lnTo>
                  <a:lnTo>
                    <a:pt x="10651" y="988"/>
                  </a:lnTo>
                  <a:lnTo>
                    <a:pt x="10636" y="943"/>
                  </a:lnTo>
                  <a:lnTo>
                    <a:pt x="10530" y="963"/>
                  </a:lnTo>
                  <a:lnTo>
                    <a:pt x="10450" y="991"/>
                  </a:lnTo>
                  <a:lnTo>
                    <a:pt x="10343" y="1015"/>
                  </a:lnTo>
                  <a:lnTo>
                    <a:pt x="10292" y="1023"/>
                  </a:lnTo>
                  <a:lnTo>
                    <a:pt x="10321" y="1077"/>
                  </a:lnTo>
                  <a:lnTo>
                    <a:pt x="10224" y="1103"/>
                  </a:lnTo>
                  <a:lnTo>
                    <a:pt x="10107" y="1077"/>
                  </a:lnTo>
                  <a:lnTo>
                    <a:pt x="9916" y="1062"/>
                  </a:lnTo>
                  <a:lnTo>
                    <a:pt x="9790" y="1087"/>
                  </a:lnTo>
                  <a:lnTo>
                    <a:pt x="9618" y="1087"/>
                  </a:lnTo>
                  <a:lnTo>
                    <a:pt x="9522" y="1089"/>
                  </a:lnTo>
                  <a:lnTo>
                    <a:pt x="9290" y="1054"/>
                  </a:lnTo>
                  <a:lnTo>
                    <a:pt x="9166" y="1059"/>
                  </a:lnTo>
                  <a:lnTo>
                    <a:pt x="9015" y="1096"/>
                  </a:lnTo>
                  <a:lnTo>
                    <a:pt x="8921" y="1116"/>
                  </a:lnTo>
                  <a:lnTo>
                    <a:pt x="8823" y="1069"/>
                  </a:lnTo>
                  <a:lnTo>
                    <a:pt x="8654" y="1057"/>
                  </a:lnTo>
                  <a:lnTo>
                    <a:pt x="8578" y="1015"/>
                  </a:lnTo>
                  <a:lnTo>
                    <a:pt x="8473" y="1025"/>
                  </a:lnTo>
                  <a:lnTo>
                    <a:pt x="8397" y="1022"/>
                  </a:lnTo>
                  <a:lnTo>
                    <a:pt x="8364" y="997"/>
                  </a:lnTo>
                  <a:lnTo>
                    <a:pt x="8200" y="1002"/>
                  </a:lnTo>
                  <a:lnTo>
                    <a:pt x="8133" y="970"/>
                  </a:lnTo>
                  <a:lnTo>
                    <a:pt x="7974" y="1000"/>
                  </a:lnTo>
                  <a:lnTo>
                    <a:pt x="7950" y="968"/>
                  </a:lnTo>
                  <a:lnTo>
                    <a:pt x="7837" y="954"/>
                  </a:lnTo>
                  <a:lnTo>
                    <a:pt x="7617" y="1017"/>
                  </a:lnTo>
                  <a:lnTo>
                    <a:pt x="7514" y="1035"/>
                  </a:lnTo>
                  <a:lnTo>
                    <a:pt x="7239" y="1098"/>
                  </a:lnTo>
                  <a:lnTo>
                    <a:pt x="7226" y="1104"/>
                  </a:lnTo>
                  <a:lnTo>
                    <a:pt x="7130" y="1098"/>
                  </a:lnTo>
                  <a:lnTo>
                    <a:pt x="7057" y="1086"/>
                  </a:lnTo>
                  <a:lnTo>
                    <a:pt x="7065" y="1066"/>
                  </a:lnTo>
                  <a:lnTo>
                    <a:pt x="7189" y="1062"/>
                  </a:lnTo>
                  <a:lnTo>
                    <a:pt x="7368" y="1000"/>
                  </a:lnTo>
                  <a:lnTo>
                    <a:pt x="7370" y="988"/>
                  </a:lnTo>
                  <a:lnTo>
                    <a:pt x="7306" y="990"/>
                  </a:lnTo>
                  <a:lnTo>
                    <a:pt x="7214" y="983"/>
                  </a:lnTo>
                  <a:lnTo>
                    <a:pt x="7107" y="961"/>
                  </a:lnTo>
                  <a:lnTo>
                    <a:pt x="7020" y="917"/>
                  </a:lnTo>
                  <a:lnTo>
                    <a:pt x="7008" y="882"/>
                  </a:lnTo>
                  <a:lnTo>
                    <a:pt x="6924" y="890"/>
                  </a:lnTo>
                  <a:lnTo>
                    <a:pt x="6869" y="885"/>
                  </a:lnTo>
                  <a:lnTo>
                    <a:pt x="6847" y="869"/>
                  </a:lnTo>
                  <a:lnTo>
                    <a:pt x="6749" y="896"/>
                  </a:lnTo>
                  <a:lnTo>
                    <a:pt x="6685" y="902"/>
                  </a:lnTo>
                  <a:lnTo>
                    <a:pt x="6538" y="949"/>
                  </a:lnTo>
                  <a:lnTo>
                    <a:pt x="6462" y="978"/>
                  </a:lnTo>
                  <a:lnTo>
                    <a:pt x="6454" y="976"/>
                  </a:lnTo>
                  <a:cubicBezTo>
                    <a:pt x="7774" y="389"/>
                    <a:pt x="9229" y="54"/>
                    <a:pt x="10763" y="54"/>
                  </a:cubicBezTo>
                  <a:close/>
                  <a:moveTo>
                    <a:pt x="21158" y="13241"/>
                  </a:moveTo>
                  <a:lnTo>
                    <a:pt x="21200" y="13072"/>
                  </a:lnTo>
                  <a:lnTo>
                    <a:pt x="21227" y="12906"/>
                  </a:lnTo>
                  <a:lnTo>
                    <a:pt x="21250" y="12737"/>
                  </a:lnTo>
                  <a:lnTo>
                    <a:pt x="21239" y="12744"/>
                  </a:lnTo>
                  <a:lnTo>
                    <a:pt x="21212" y="12845"/>
                  </a:lnTo>
                  <a:lnTo>
                    <a:pt x="21202" y="12838"/>
                  </a:lnTo>
                  <a:lnTo>
                    <a:pt x="21197" y="12790"/>
                  </a:lnTo>
                  <a:lnTo>
                    <a:pt x="21183" y="12842"/>
                  </a:lnTo>
                  <a:lnTo>
                    <a:pt x="21158" y="12891"/>
                  </a:lnTo>
                  <a:lnTo>
                    <a:pt x="21177" y="12743"/>
                  </a:lnTo>
                  <a:lnTo>
                    <a:pt x="21143" y="12808"/>
                  </a:lnTo>
                  <a:lnTo>
                    <a:pt x="21115" y="12805"/>
                  </a:lnTo>
                  <a:lnTo>
                    <a:pt x="21069" y="12855"/>
                  </a:lnTo>
                  <a:lnTo>
                    <a:pt x="21018" y="13003"/>
                  </a:lnTo>
                  <a:lnTo>
                    <a:pt x="20959" y="13025"/>
                  </a:lnTo>
                  <a:lnTo>
                    <a:pt x="20922" y="13061"/>
                  </a:lnTo>
                  <a:lnTo>
                    <a:pt x="20870" y="13099"/>
                  </a:lnTo>
                  <a:lnTo>
                    <a:pt x="20802" y="13120"/>
                  </a:lnTo>
                  <a:lnTo>
                    <a:pt x="20698" y="13320"/>
                  </a:lnTo>
                  <a:lnTo>
                    <a:pt x="20654" y="13407"/>
                  </a:lnTo>
                  <a:lnTo>
                    <a:pt x="20668" y="13451"/>
                  </a:lnTo>
                  <a:lnTo>
                    <a:pt x="20753" y="13424"/>
                  </a:lnTo>
                  <a:lnTo>
                    <a:pt x="20807" y="13377"/>
                  </a:lnTo>
                  <a:lnTo>
                    <a:pt x="20847" y="13396"/>
                  </a:lnTo>
                  <a:lnTo>
                    <a:pt x="20905" y="13333"/>
                  </a:lnTo>
                  <a:lnTo>
                    <a:pt x="20931" y="13364"/>
                  </a:lnTo>
                  <a:lnTo>
                    <a:pt x="20949" y="13412"/>
                  </a:lnTo>
                  <a:lnTo>
                    <a:pt x="20997" y="13374"/>
                  </a:lnTo>
                  <a:lnTo>
                    <a:pt x="21033" y="13409"/>
                  </a:lnTo>
                  <a:lnTo>
                    <a:pt x="21051" y="13414"/>
                  </a:lnTo>
                  <a:lnTo>
                    <a:pt x="21081" y="13387"/>
                  </a:lnTo>
                  <a:lnTo>
                    <a:pt x="21093" y="13387"/>
                  </a:lnTo>
                  <a:lnTo>
                    <a:pt x="21138" y="13281"/>
                  </a:lnTo>
                  <a:lnTo>
                    <a:pt x="21158" y="13241"/>
                  </a:lnTo>
                  <a:close/>
                  <a:moveTo>
                    <a:pt x="11858" y="316"/>
                  </a:moveTo>
                  <a:lnTo>
                    <a:pt x="11856" y="327"/>
                  </a:lnTo>
                  <a:lnTo>
                    <a:pt x="11878" y="332"/>
                  </a:lnTo>
                  <a:lnTo>
                    <a:pt x="11933" y="330"/>
                  </a:lnTo>
                  <a:lnTo>
                    <a:pt x="11925" y="327"/>
                  </a:lnTo>
                  <a:lnTo>
                    <a:pt x="11898" y="320"/>
                  </a:lnTo>
                  <a:lnTo>
                    <a:pt x="11858" y="316"/>
                  </a:lnTo>
                  <a:close/>
                  <a:moveTo>
                    <a:pt x="11630" y="318"/>
                  </a:moveTo>
                  <a:lnTo>
                    <a:pt x="11616" y="320"/>
                  </a:lnTo>
                  <a:lnTo>
                    <a:pt x="11568" y="332"/>
                  </a:lnTo>
                  <a:lnTo>
                    <a:pt x="11578" y="335"/>
                  </a:lnTo>
                  <a:lnTo>
                    <a:pt x="11590" y="335"/>
                  </a:lnTo>
                  <a:lnTo>
                    <a:pt x="11650" y="338"/>
                  </a:lnTo>
                  <a:lnTo>
                    <a:pt x="11670" y="330"/>
                  </a:lnTo>
                  <a:lnTo>
                    <a:pt x="11677" y="328"/>
                  </a:lnTo>
                  <a:lnTo>
                    <a:pt x="11630" y="318"/>
                  </a:lnTo>
                  <a:close/>
                  <a:moveTo>
                    <a:pt x="11412" y="328"/>
                  </a:moveTo>
                  <a:lnTo>
                    <a:pt x="11419" y="333"/>
                  </a:lnTo>
                  <a:lnTo>
                    <a:pt x="11511" y="338"/>
                  </a:lnTo>
                  <a:lnTo>
                    <a:pt x="11498" y="332"/>
                  </a:lnTo>
                  <a:lnTo>
                    <a:pt x="11412" y="328"/>
                  </a:lnTo>
                  <a:close/>
                  <a:moveTo>
                    <a:pt x="11327" y="335"/>
                  </a:moveTo>
                  <a:lnTo>
                    <a:pt x="11282" y="340"/>
                  </a:lnTo>
                  <a:lnTo>
                    <a:pt x="11297" y="347"/>
                  </a:lnTo>
                  <a:lnTo>
                    <a:pt x="11355" y="353"/>
                  </a:lnTo>
                  <a:lnTo>
                    <a:pt x="11385" y="345"/>
                  </a:lnTo>
                  <a:lnTo>
                    <a:pt x="11404" y="342"/>
                  </a:lnTo>
                  <a:lnTo>
                    <a:pt x="11406" y="340"/>
                  </a:lnTo>
                  <a:lnTo>
                    <a:pt x="11389" y="335"/>
                  </a:lnTo>
                  <a:lnTo>
                    <a:pt x="11327" y="335"/>
                  </a:lnTo>
                  <a:close/>
                  <a:moveTo>
                    <a:pt x="11247" y="364"/>
                  </a:moveTo>
                  <a:lnTo>
                    <a:pt x="11180" y="369"/>
                  </a:lnTo>
                  <a:lnTo>
                    <a:pt x="11149" y="372"/>
                  </a:lnTo>
                  <a:lnTo>
                    <a:pt x="11121" y="377"/>
                  </a:lnTo>
                  <a:lnTo>
                    <a:pt x="11077" y="394"/>
                  </a:lnTo>
                  <a:lnTo>
                    <a:pt x="11081" y="397"/>
                  </a:lnTo>
                  <a:lnTo>
                    <a:pt x="11151" y="409"/>
                  </a:lnTo>
                  <a:lnTo>
                    <a:pt x="11208" y="419"/>
                  </a:lnTo>
                  <a:lnTo>
                    <a:pt x="11233" y="429"/>
                  </a:lnTo>
                  <a:lnTo>
                    <a:pt x="11277" y="423"/>
                  </a:lnTo>
                  <a:lnTo>
                    <a:pt x="11272" y="409"/>
                  </a:lnTo>
                  <a:lnTo>
                    <a:pt x="11298" y="392"/>
                  </a:lnTo>
                  <a:lnTo>
                    <a:pt x="11290" y="385"/>
                  </a:lnTo>
                  <a:lnTo>
                    <a:pt x="11258" y="377"/>
                  </a:lnTo>
                  <a:lnTo>
                    <a:pt x="11270" y="369"/>
                  </a:lnTo>
                  <a:lnTo>
                    <a:pt x="11260" y="364"/>
                  </a:lnTo>
                  <a:lnTo>
                    <a:pt x="11247" y="364"/>
                  </a:lnTo>
                  <a:close/>
                  <a:moveTo>
                    <a:pt x="10862" y="766"/>
                  </a:moveTo>
                  <a:lnTo>
                    <a:pt x="10759" y="791"/>
                  </a:lnTo>
                  <a:lnTo>
                    <a:pt x="10672" y="826"/>
                  </a:lnTo>
                  <a:lnTo>
                    <a:pt x="10716" y="848"/>
                  </a:lnTo>
                  <a:lnTo>
                    <a:pt x="10781" y="853"/>
                  </a:lnTo>
                  <a:lnTo>
                    <a:pt x="10835" y="842"/>
                  </a:lnTo>
                  <a:lnTo>
                    <a:pt x="10927" y="818"/>
                  </a:lnTo>
                  <a:lnTo>
                    <a:pt x="10913" y="784"/>
                  </a:lnTo>
                  <a:lnTo>
                    <a:pt x="10862" y="766"/>
                  </a:lnTo>
                  <a:close/>
                  <a:moveTo>
                    <a:pt x="8357" y="855"/>
                  </a:moveTo>
                  <a:lnTo>
                    <a:pt x="8315" y="869"/>
                  </a:lnTo>
                  <a:lnTo>
                    <a:pt x="8451" y="877"/>
                  </a:lnTo>
                  <a:lnTo>
                    <a:pt x="8481" y="946"/>
                  </a:lnTo>
                  <a:lnTo>
                    <a:pt x="8575" y="911"/>
                  </a:lnTo>
                  <a:lnTo>
                    <a:pt x="8630" y="902"/>
                  </a:lnTo>
                  <a:lnTo>
                    <a:pt x="8620" y="884"/>
                  </a:lnTo>
                  <a:lnTo>
                    <a:pt x="8578" y="867"/>
                  </a:lnTo>
                  <a:lnTo>
                    <a:pt x="8510" y="867"/>
                  </a:lnTo>
                  <a:lnTo>
                    <a:pt x="8446" y="855"/>
                  </a:lnTo>
                  <a:lnTo>
                    <a:pt x="8357" y="855"/>
                  </a:lnTo>
                  <a:close/>
                  <a:moveTo>
                    <a:pt x="7853" y="896"/>
                  </a:moveTo>
                  <a:lnTo>
                    <a:pt x="7730" y="933"/>
                  </a:lnTo>
                  <a:lnTo>
                    <a:pt x="7693" y="931"/>
                  </a:lnTo>
                  <a:lnTo>
                    <a:pt x="7572" y="959"/>
                  </a:lnTo>
                  <a:lnTo>
                    <a:pt x="7517" y="961"/>
                  </a:lnTo>
                  <a:lnTo>
                    <a:pt x="7308" y="1027"/>
                  </a:lnTo>
                  <a:lnTo>
                    <a:pt x="7262" y="1055"/>
                  </a:lnTo>
                  <a:lnTo>
                    <a:pt x="7345" y="1052"/>
                  </a:lnTo>
                  <a:lnTo>
                    <a:pt x="7480" y="1017"/>
                  </a:lnTo>
                  <a:lnTo>
                    <a:pt x="7564" y="1010"/>
                  </a:lnTo>
                  <a:lnTo>
                    <a:pt x="7624" y="1007"/>
                  </a:lnTo>
                  <a:lnTo>
                    <a:pt x="7731" y="970"/>
                  </a:lnTo>
                  <a:lnTo>
                    <a:pt x="7807" y="949"/>
                  </a:lnTo>
                  <a:lnTo>
                    <a:pt x="7932" y="914"/>
                  </a:lnTo>
                  <a:lnTo>
                    <a:pt x="7927" y="901"/>
                  </a:lnTo>
                  <a:lnTo>
                    <a:pt x="7853" y="896"/>
                  </a:lnTo>
                  <a:close/>
                  <a:moveTo>
                    <a:pt x="11991" y="1106"/>
                  </a:moveTo>
                  <a:lnTo>
                    <a:pt x="11930" y="1108"/>
                  </a:lnTo>
                  <a:lnTo>
                    <a:pt x="11925" y="1138"/>
                  </a:lnTo>
                  <a:lnTo>
                    <a:pt x="11993" y="1160"/>
                  </a:lnTo>
                  <a:lnTo>
                    <a:pt x="12089" y="1165"/>
                  </a:lnTo>
                  <a:lnTo>
                    <a:pt x="12045" y="1133"/>
                  </a:lnTo>
                  <a:lnTo>
                    <a:pt x="11991" y="1106"/>
                  </a:lnTo>
                  <a:close/>
                  <a:moveTo>
                    <a:pt x="12145" y="1424"/>
                  </a:moveTo>
                  <a:lnTo>
                    <a:pt x="12073" y="1426"/>
                  </a:lnTo>
                  <a:lnTo>
                    <a:pt x="12062" y="1434"/>
                  </a:lnTo>
                  <a:lnTo>
                    <a:pt x="12135" y="1464"/>
                  </a:lnTo>
                  <a:lnTo>
                    <a:pt x="12187" y="1503"/>
                  </a:lnTo>
                  <a:lnTo>
                    <a:pt x="12243" y="1507"/>
                  </a:lnTo>
                  <a:lnTo>
                    <a:pt x="12281" y="1537"/>
                  </a:lnTo>
                  <a:lnTo>
                    <a:pt x="12306" y="1507"/>
                  </a:lnTo>
                  <a:lnTo>
                    <a:pt x="12291" y="1495"/>
                  </a:lnTo>
                  <a:lnTo>
                    <a:pt x="12217" y="1480"/>
                  </a:lnTo>
                  <a:lnTo>
                    <a:pt x="12197" y="1458"/>
                  </a:lnTo>
                  <a:lnTo>
                    <a:pt x="12145" y="1424"/>
                  </a:lnTo>
                  <a:close/>
                  <a:moveTo>
                    <a:pt x="12350" y="1602"/>
                  </a:moveTo>
                  <a:lnTo>
                    <a:pt x="12306" y="1611"/>
                  </a:lnTo>
                  <a:lnTo>
                    <a:pt x="12249" y="1695"/>
                  </a:lnTo>
                  <a:lnTo>
                    <a:pt x="12124" y="1670"/>
                  </a:lnTo>
                  <a:lnTo>
                    <a:pt x="12028" y="1690"/>
                  </a:lnTo>
                  <a:lnTo>
                    <a:pt x="12119" y="1813"/>
                  </a:lnTo>
                  <a:lnTo>
                    <a:pt x="12296" y="1884"/>
                  </a:lnTo>
                  <a:lnTo>
                    <a:pt x="12326" y="1813"/>
                  </a:lnTo>
                  <a:lnTo>
                    <a:pt x="12356" y="1850"/>
                  </a:lnTo>
                  <a:lnTo>
                    <a:pt x="12311" y="1904"/>
                  </a:lnTo>
                  <a:lnTo>
                    <a:pt x="12415" y="2054"/>
                  </a:lnTo>
                  <a:lnTo>
                    <a:pt x="12507" y="2183"/>
                  </a:lnTo>
                  <a:lnTo>
                    <a:pt x="12554" y="2257"/>
                  </a:lnTo>
                  <a:lnTo>
                    <a:pt x="12676" y="2377"/>
                  </a:lnTo>
                  <a:lnTo>
                    <a:pt x="12795" y="2431"/>
                  </a:lnTo>
                  <a:lnTo>
                    <a:pt x="12934" y="2550"/>
                  </a:lnTo>
                  <a:lnTo>
                    <a:pt x="13004" y="2528"/>
                  </a:lnTo>
                  <a:lnTo>
                    <a:pt x="13028" y="2453"/>
                  </a:lnTo>
                  <a:lnTo>
                    <a:pt x="13128" y="2469"/>
                  </a:lnTo>
                  <a:lnTo>
                    <a:pt x="13123" y="2596"/>
                  </a:lnTo>
                  <a:lnTo>
                    <a:pt x="13230" y="2653"/>
                  </a:lnTo>
                  <a:lnTo>
                    <a:pt x="13299" y="2735"/>
                  </a:lnTo>
                  <a:lnTo>
                    <a:pt x="13386" y="2799"/>
                  </a:lnTo>
                  <a:lnTo>
                    <a:pt x="13473" y="2838"/>
                  </a:lnTo>
                  <a:lnTo>
                    <a:pt x="13491" y="2904"/>
                  </a:lnTo>
                  <a:lnTo>
                    <a:pt x="13393" y="2944"/>
                  </a:lnTo>
                  <a:lnTo>
                    <a:pt x="13372" y="3001"/>
                  </a:lnTo>
                  <a:lnTo>
                    <a:pt x="13431" y="3085"/>
                  </a:lnTo>
                  <a:lnTo>
                    <a:pt x="13609" y="3237"/>
                  </a:lnTo>
                  <a:lnTo>
                    <a:pt x="13587" y="3380"/>
                  </a:lnTo>
                  <a:lnTo>
                    <a:pt x="13527" y="3442"/>
                  </a:lnTo>
                  <a:lnTo>
                    <a:pt x="13662" y="3835"/>
                  </a:lnTo>
                  <a:lnTo>
                    <a:pt x="13761" y="3880"/>
                  </a:lnTo>
                  <a:lnTo>
                    <a:pt x="13898" y="3826"/>
                  </a:lnTo>
                  <a:lnTo>
                    <a:pt x="13912" y="3904"/>
                  </a:lnTo>
                  <a:lnTo>
                    <a:pt x="13973" y="3932"/>
                  </a:lnTo>
                  <a:lnTo>
                    <a:pt x="13960" y="4026"/>
                  </a:lnTo>
                  <a:lnTo>
                    <a:pt x="14037" y="4102"/>
                  </a:lnTo>
                  <a:lnTo>
                    <a:pt x="13987" y="4181"/>
                  </a:lnTo>
                  <a:lnTo>
                    <a:pt x="14181" y="4223"/>
                  </a:lnTo>
                  <a:lnTo>
                    <a:pt x="14134" y="4301"/>
                  </a:lnTo>
                  <a:lnTo>
                    <a:pt x="14012" y="4358"/>
                  </a:lnTo>
                  <a:lnTo>
                    <a:pt x="13933" y="4329"/>
                  </a:lnTo>
                  <a:lnTo>
                    <a:pt x="13826" y="4348"/>
                  </a:lnTo>
                  <a:lnTo>
                    <a:pt x="13749" y="4417"/>
                  </a:lnTo>
                  <a:lnTo>
                    <a:pt x="13764" y="4486"/>
                  </a:lnTo>
                  <a:lnTo>
                    <a:pt x="13747" y="4575"/>
                  </a:lnTo>
                  <a:lnTo>
                    <a:pt x="13883" y="4589"/>
                  </a:lnTo>
                  <a:lnTo>
                    <a:pt x="13873" y="4774"/>
                  </a:lnTo>
                  <a:lnTo>
                    <a:pt x="13789" y="4772"/>
                  </a:lnTo>
                  <a:lnTo>
                    <a:pt x="13761" y="4907"/>
                  </a:lnTo>
                  <a:lnTo>
                    <a:pt x="13786" y="4981"/>
                  </a:lnTo>
                  <a:lnTo>
                    <a:pt x="13831" y="5011"/>
                  </a:lnTo>
                  <a:lnTo>
                    <a:pt x="13714" y="5008"/>
                  </a:lnTo>
                  <a:lnTo>
                    <a:pt x="13744" y="5053"/>
                  </a:lnTo>
                  <a:lnTo>
                    <a:pt x="13692" y="5105"/>
                  </a:lnTo>
                  <a:lnTo>
                    <a:pt x="13659" y="5151"/>
                  </a:lnTo>
                  <a:lnTo>
                    <a:pt x="13610" y="5105"/>
                  </a:lnTo>
                  <a:lnTo>
                    <a:pt x="13523" y="4976"/>
                  </a:lnTo>
                  <a:lnTo>
                    <a:pt x="13473" y="4920"/>
                  </a:lnTo>
                  <a:lnTo>
                    <a:pt x="13379" y="4893"/>
                  </a:lnTo>
                  <a:lnTo>
                    <a:pt x="13309" y="4910"/>
                  </a:lnTo>
                  <a:lnTo>
                    <a:pt x="13213" y="4972"/>
                  </a:lnTo>
                  <a:lnTo>
                    <a:pt x="13195" y="5075"/>
                  </a:lnTo>
                  <a:lnTo>
                    <a:pt x="13232" y="5119"/>
                  </a:lnTo>
                  <a:lnTo>
                    <a:pt x="13141" y="5104"/>
                  </a:lnTo>
                  <a:lnTo>
                    <a:pt x="13095" y="5173"/>
                  </a:lnTo>
                  <a:lnTo>
                    <a:pt x="13063" y="5114"/>
                  </a:lnTo>
                  <a:lnTo>
                    <a:pt x="12991" y="5153"/>
                  </a:lnTo>
                  <a:lnTo>
                    <a:pt x="13041" y="5254"/>
                  </a:lnTo>
                  <a:lnTo>
                    <a:pt x="13105" y="5312"/>
                  </a:lnTo>
                  <a:lnTo>
                    <a:pt x="13177" y="5351"/>
                  </a:lnTo>
                  <a:lnTo>
                    <a:pt x="13150" y="5413"/>
                  </a:lnTo>
                  <a:lnTo>
                    <a:pt x="13208" y="5531"/>
                  </a:lnTo>
                  <a:lnTo>
                    <a:pt x="13157" y="5541"/>
                  </a:lnTo>
                  <a:lnTo>
                    <a:pt x="13128" y="5639"/>
                  </a:lnTo>
                  <a:lnTo>
                    <a:pt x="13167" y="5674"/>
                  </a:lnTo>
                  <a:lnTo>
                    <a:pt x="13136" y="5777"/>
                  </a:lnTo>
                  <a:lnTo>
                    <a:pt x="13173" y="5893"/>
                  </a:lnTo>
                  <a:lnTo>
                    <a:pt x="13150" y="5935"/>
                  </a:lnTo>
                  <a:lnTo>
                    <a:pt x="13224" y="6043"/>
                  </a:lnTo>
                  <a:lnTo>
                    <a:pt x="13326" y="6068"/>
                  </a:lnTo>
                  <a:lnTo>
                    <a:pt x="13287" y="6163"/>
                  </a:lnTo>
                  <a:lnTo>
                    <a:pt x="13212" y="6243"/>
                  </a:lnTo>
                  <a:lnTo>
                    <a:pt x="13188" y="6327"/>
                  </a:lnTo>
                  <a:lnTo>
                    <a:pt x="13346" y="6452"/>
                  </a:lnTo>
                  <a:lnTo>
                    <a:pt x="13495" y="6516"/>
                  </a:lnTo>
                  <a:lnTo>
                    <a:pt x="13351" y="6519"/>
                  </a:lnTo>
                  <a:lnTo>
                    <a:pt x="13284" y="6602"/>
                  </a:lnTo>
                  <a:lnTo>
                    <a:pt x="13275" y="6713"/>
                  </a:lnTo>
                  <a:lnTo>
                    <a:pt x="13389" y="6789"/>
                  </a:lnTo>
                  <a:lnTo>
                    <a:pt x="13322" y="6806"/>
                  </a:lnTo>
                  <a:lnTo>
                    <a:pt x="13210" y="6666"/>
                  </a:lnTo>
                  <a:lnTo>
                    <a:pt x="13116" y="6612"/>
                  </a:lnTo>
                  <a:lnTo>
                    <a:pt x="13101" y="6630"/>
                  </a:lnTo>
                  <a:lnTo>
                    <a:pt x="13203" y="6716"/>
                  </a:lnTo>
                  <a:lnTo>
                    <a:pt x="13220" y="6870"/>
                  </a:lnTo>
                  <a:lnTo>
                    <a:pt x="13379" y="6932"/>
                  </a:lnTo>
                  <a:lnTo>
                    <a:pt x="13473" y="7098"/>
                  </a:lnTo>
                  <a:lnTo>
                    <a:pt x="13555" y="7166"/>
                  </a:lnTo>
                  <a:lnTo>
                    <a:pt x="13615" y="7132"/>
                  </a:lnTo>
                  <a:lnTo>
                    <a:pt x="13679" y="7242"/>
                  </a:lnTo>
                  <a:lnTo>
                    <a:pt x="13779" y="7294"/>
                  </a:lnTo>
                  <a:lnTo>
                    <a:pt x="13798" y="7396"/>
                  </a:lnTo>
                  <a:lnTo>
                    <a:pt x="13848" y="7477"/>
                  </a:lnTo>
                  <a:lnTo>
                    <a:pt x="13823" y="7563"/>
                  </a:lnTo>
                  <a:lnTo>
                    <a:pt x="13846" y="7630"/>
                  </a:lnTo>
                  <a:lnTo>
                    <a:pt x="13768" y="7659"/>
                  </a:lnTo>
                  <a:lnTo>
                    <a:pt x="13694" y="7375"/>
                  </a:lnTo>
                  <a:lnTo>
                    <a:pt x="13632" y="7263"/>
                  </a:lnTo>
                  <a:lnTo>
                    <a:pt x="13503" y="7223"/>
                  </a:lnTo>
                  <a:lnTo>
                    <a:pt x="13341" y="7024"/>
                  </a:lnTo>
                  <a:lnTo>
                    <a:pt x="13239" y="6940"/>
                  </a:lnTo>
                  <a:lnTo>
                    <a:pt x="13172" y="6918"/>
                  </a:lnTo>
                  <a:lnTo>
                    <a:pt x="13108" y="6775"/>
                  </a:lnTo>
                  <a:lnTo>
                    <a:pt x="13029" y="6708"/>
                  </a:lnTo>
                  <a:lnTo>
                    <a:pt x="12892" y="6755"/>
                  </a:lnTo>
                  <a:lnTo>
                    <a:pt x="12885" y="6806"/>
                  </a:lnTo>
                  <a:lnTo>
                    <a:pt x="12966" y="6955"/>
                  </a:lnTo>
                  <a:lnTo>
                    <a:pt x="12987" y="7146"/>
                  </a:lnTo>
                  <a:lnTo>
                    <a:pt x="13024" y="7191"/>
                  </a:lnTo>
                  <a:lnTo>
                    <a:pt x="13138" y="7289"/>
                  </a:lnTo>
                  <a:lnTo>
                    <a:pt x="13177" y="7369"/>
                  </a:lnTo>
                  <a:lnTo>
                    <a:pt x="13247" y="7343"/>
                  </a:lnTo>
                  <a:lnTo>
                    <a:pt x="13274" y="7373"/>
                  </a:lnTo>
                  <a:lnTo>
                    <a:pt x="13386" y="7412"/>
                  </a:lnTo>
                  <a:lnTo>
                    <a:pt x="13413" y="7514"/>
                  </a:lnTo>
                  <a:lnTo>
                    <a:pt x="13095" y="7472"/>
                  </a:lnTo>
                  <a:lnTo>
                    <a:pt x="12989" y="7470"/>
                  </a:lnTo>
                  <a:lnTo>
                    <a:pt x="12802" y="7514"/>
                  </a:lnTo>
                  <a:lnTo>
                    <a:pt x="12805" y="7582"/>
                  </a:lnTo>
                  <a:lnTo>
                    <a:pt x="12919" y="7642"/>
                  </a:lnTo>
                  <a:lnTo>
                    <a:pt x="12919" y="7782"/>
                  </a:lnTo>
                  <a:lnTo>
                    <a:pt x="12797" y="7720"/>
                  </a:lnTo>
                  <a:lnTo>
                    <a:pt x="12746" y="7831"/>
                  </a:lnTo>
                  <a:lnTo>
                    <a:pt x="12638" y="7886"/>
                  </a:lnTo>
                  <a:lnTo>
                    <a:pt x="12621" y="7964"/>
                  </a:lnTo>
                  <a:lnTo>
                    <a:pt x="12536" y="7977"/>
                  </a:lnTo>
                  <a:lnTo>
                    <a:pt x="12549" y="7851"/>
                  </a:lnTo>
                  <a:lnTo>
                    <a:pt x="12499" y="7863"/>
                  </a:lnTo>
                  <a:lnTo>
                    <a:pt x="12345" y="8092"/>
                  </a:lnTo>
                  <a:lnTo>
                    <a:pt x="12238" y="8220"/>
                  </a:lnTo>
                  <a:lnTo>
                    <a:pt x="12261" y="8336"/>
                  </a:lnTo>
                  <a:lnTo>
                    <a:pt x="12167" y="8406"/>
                  </a:lnTo>
                  <a:lnTo>
                    <a:pt x="12094" y="8361"/>
                  </a:lnTo>
                  <a:lnTo>
                    <a:pt x="12062" y="8263"/>
                  </a:lnTo>
                  <a:lnTo>
                    <a:pt x="12140" y="8218"/>
                  </a:lnTo>
                  <a:lnTo>
                    <a:pt x="12070" y="8130"/>
                  </a:lnTo>
                  <a:lnTo>
                    <a:pt x="11869" y="8122"/>
                  </a:lnTo>
                  <a:lnTo>
                    <a:pt x="11950" y="8220"/>
                  </a:lnTo>
                  <a:lnTo>
                    <a:pt x="11946" y="8334"/>
                  </a:lnTo>
                  <a:lnTo>
                    <a:pt x="12035" y="8427"/>
                  </a:lnTo>
                  <a:lnTo>
                    <a:pt x="12028" y="8560"/>
                  </a:lnTo>
                  <a:lnTo>
                    <a:pt x="11943" y="8512"/>
                  </a:lnTo>
                  <a:lnTo>
                    <a:pt x="11874" y="8517"/>
                  </a:lnTo>
                  <a:lnTo>
                    <a:pt x="11742" y="8730"/>
                  </a:lnTo>
                  <a:lnTo>
                    <a:pt x="11822" y="8852"/>
                  </a:lnTo>
                  <a:lnTo>
                    <a:pt x="11765" y="8910"/>
                  </a:lnTo>
                  <a:lnTo>
                    <a:pt x="11556" y="8827"/>
                  </a:lnTo>
                  <a:lnTo>
                    <a:pt x="11514" y="8901"/>
                  </a:lnTo>
                  <a:lnTo>
                    <a:pt x="11576" y="8975"/>
                  </a:lnTo>
                  <a:lnTo>
                    <a:pt x="11581" y="9066"/>
                  </a:lnTo>
                  <a:lnTo>
                    <a:pt x="11511" y="9027"/>
                  </a:lnTo>
                  <a:lnTo>
                    <a:pt x="11399" y="8984"/>
                  </a:lnTo>
                  <a:lnTo>
                    <a:pt x="11355" y="8713"/>
                  </a:lnTo>
                  <a:lnTo>
                    <a:pt x="11218" y="8590"/>
                  </a:lnTo>
                  <a:lnTo>
                    <a:pt x="11268" y="8561"/>
                  </a:lnTo>
                  <a:lnTo>
                    <a:pt x="11620" y="8657"/>
                  </a:lnTo>
                  <a:lnTo>
                    <a:pt x="11732" y="8586"/>
                  </a:lnTo>
                  <a:lnTo>
                    <a:pt x="11791" y="8475"/>
                  </a:lnTo>
                  <a:lnTo>
                    <a:pt x="11759" y="8358"/>
                  </a:lnTo>
                  <a:lnTo>
                    <a:pt x="11685" y="8283"/>
                  </a:lnTo>
                  <a:lnTo>
                    <a:pt x="11392" y="8122"/>
                  </a:lnTo>
                  <a:lnTo>
                    <a:pt x="11206" y="8100"/>
                  </a:lnTo>
                  <a:lnTo>
                    <a:pt x="11089" y="7999"/>
                  </a:lnTo>
                  <a:lnTo>
                    <a:pt x="11027" y="8066"/>
                  </a:lnTo>
                  <a:lnTo>
                    <a:pt x="10950" y="7957"/>
                  </a:lnTo>
                  <a:lnTo>
                    <a:pt x="11027" y="7903"/>
                  </a:lnTo>
                  <a:lnTo>
                    <a:pt x="10830" y="7778"/>
                  </a:lnTo>
                  <a:lnTo>
                    <a:pt x="10721" y="7816"/>
                  </a:lnTo>
                  <a:lnTo>
                    <a:pt x="10609" y="7805"/>
                  </a:lnTo>
                  <a:lnTo>
                    <a:pt x="10507" y="7950"/>
                  </a:lnTo>
                  <a:lnTo>
                    <a:pt x="10403" y="7933"/>
                  </a:lnTo>
                  <a:lnTo>
                    <a:pt x="10256" y="7999"/>
                  </a:lnTo>
                  <a:lnTo>
                    <a:pt x="10040" y="8201"/>
                  </a:lnTo>
                  <a:lnTo>
                    <a:pt x="9899" y="8319"/>
                  </a:lnTo>
                  <a:lnTo>
                    <a:pt x="9651" y="8632"/>
                  </a:lnTo>
                  <a:lnTo>
                    <a:pt x="9449" y="8851"/>
                  </a:lnTo>
                  <a:lnTo>
                    <a:pt x="9241" y="8996"/>
                  </a:lnTo>
                  <a:lnTo>
                    <a:pt x="8983" y="9083"/>
                  </a:lnTo>
                  <a:lnTo>
                    <a:pt x="8870" y="9172"/>
                  </a:lnTo>
                  <a:lnTo>
                    <a:pt x="8756" y="9591"/>
                  </a:lnTo>
                  <a:lnTo>
                    <a:pt x="8726" y="9793"/>
                  </a:lnTo>
                  <a:lnTo>
                    <a:pt x="8824" y="9923"/>
                  </a:lnTo>
                  <a:lnTo>
                    <a:pt x="8960" y="9916"/>
                  </a:lnTo>
                  <a:lnTo>
                    <a:pt x="9198" y="9755"/>
                  </a:lnTo>
                  <a:lnTo>
                    <a:pt x="9233" y="9881"/>
                  </a:lnTo>
                  <a:lnTo>
                    <a:pt x="9244" y="10157"/>
                  </a:lnTo>
                  <a:lnTo>
                    <a:pt x="9281" y="10383"/>
                  </a:lnTo>
                  <a:lnTo>
                    <a:pt x="9278" y="10564"/>
                  </a:lnTo>
                  <a:lnTo>
                    <a:pt x="9400" y="10579"/>
                  </a:lnTo>
                  <a:lnTo>
                    <a:pt x="9484" y="10443"/>
                  </a:lnTo>
                  <a:lnTo>
                    <a:pt x="9606" y="10482"/>
                  </a:lnTo>
                  <a:lnTo>
                    <a:pt x="9690" y="10317"/>
                  </a:lnTo>
                  <a:lnTo>
                    <a:pt x="9775" y="10012"/>
                  </a:lnTo>
                  <a:lnTo>
                    <a:pt x="9881" y="9982"/>
                  </a:lnTo>
                  <a:lnTo>
                    <a:pt x="9994" y="9783"/>
                  </a:lnTo>
                  <a:lnTo>
                    <a:pt x="9921" y="9669"/>
                  </a:lnTo>
                  <a:lnTo>
                    <a:pt x="9876" y="9531"/>
                  </a:lnTo>
                  <a:lnTo>
                    <a:pt x="9978" y="9278"/>
                  </a:lnTo>
                  <a:lnTo>
                    <a:pt x="10160" y="9139"/>
                  </a:lnTo>
                  <a:lnTo>
                    <a:pt x="10304" y="9002"/>
                  </a:lnTo>
                  <a:lnTo>
                    <a:pt x="10302" y="8888"/>
                  </a:lnTo>
                  <a:lnTo>
                    <a:pt x="10388" y="8765"/>
                  </a:lnTo>
                  <a:lnTo>
                    <a:pt x="10523" y="8721"/>
                  </a:lnTo>
                  <a:lnTo>
                    <a:pt x="10627" y="8812"/>
                  </a:lnTo>
                  <a:lnTo>
                    <a:pt x="10632" y="8889"/>
                  </a:lnTo>
                  <a:lnTo>
                    <a:pt x="10579" y="8926"/>
                  </a:lnTo>
                  <a:lnTo>
                    <a:pt x="10383" y="9118"/>
                  </a:lnTo>
                  <a:lnTo>
                    <a:pt x="10297" y="9229"/>
                  </a:lnTo>
                  <a:lnTo>
                    <a:pt x="10247" y="9336"/>
                  </a:lnTo>
                  <a:lnTo>
                    <a:pt x="10276" y="9506"/>
                  </a:lnTo>
                  <a:lnTo>
                    <a:pt x="10240" y="9687"/>
                  </a:lnTo>
                  <a:lnTo>
                    <a:pt x="10324" y="9756"/>
                  </a:lnTo>
                  <a:lnTo>
                    <a:pt x="10371" y="9861"/>
                  </a:lnTo>
                  <a:lnTo>
                    <a:pt x="10525" y="9829"/>
                  </a:lnTo>
                  <a:lnTo>
                    <a:pt x="10691" y="9765"/>
                  </a:lnTo>
                  <a:lnTo>
                    <a:pt x="10858" y="9748"/>
                  </a:lnTo>
                  <a:lnTo>
                    <a:pt x="10957" y="9835"/>
                  </a:lnTo>
                  <a:lnTo>
                    <a:pt x="10851" y="9942"/>
                  </a:lnTo>
                  <a:lnTo>
                    <a:pt x="10754" y="9948"/>
                  </a:lnTo>
                  <a:lnTo>
                    <a:pt x="10651" y="9916"/>
                  </a:lnTo>
                  <a:lnTo>
                    <a:pt x="10532" y="9940"/>
                  </a:lnTo>
                  <a:lnTo>
                    <a:pt x="10408" y="9987"/>
                  </a:lnTo>
                  <a:lnTo>
                    <a:pt x="10411" y="10095"/>
                  </a:lnTo>
                  <a:lnTo>
                    <a:pt x="10470" y="10164"/>
                  </a:lnTo>
                  <a:lnTo>
                    <a:pt x="10507" y="10142"/>
                  </a:lnTo>
                  <a:lnTo>
                    <a:pt x="10492" y="10251"/>
                  </a:lnTo>
                  <a:lnTo>
                    <a:pt x="10465" y="10396"/>
                  </a:lnTo>
                  <a:lnTo>
                    <a:pt x="10384" y="10394"/>
                  </a:lnTo>
                  <a:lnTo>
                    <a:pt x="10312" y="10250"/>
                  </a:lnTo>
                  <a:lnTo>
                    <a:pt x="10214" y="10307"/>
                  </a:lnTo>
                  <a:lnTo>
                    <a:pt x="10153" y="10421"/>
                  </a:lnTo>
                  <a:lnTo>
                    <a:pt x="10138" y="10561"/>
                  </a:lnTo>
                  <a:lnTo>
                    <a:pt x="10147" y="10721"/>
                  </a:lnTo>
                  <a:lnTo>
                    <a:pt x="9994" y="10768"/>
                  </a:lnTo>
                  <a:lnTo>
                    <a:pt x="9963" y="10847"/>
                  </a:lnTo>
                  <a:lnTo>
                    <a:pt x="9859" y="10834"/>
                  </a:lnTo>
                  <a:lnTo>
                    <a:pt x="9855" y="10787"/>
                  </a:lnTo>
                  <a:lnTo>
                    <a:pt x="9753" y="10741"/>
                  </a:lnTo>
                  <a:lnTo>
                    <a:pt x="9609" y="10785"/>
                  </a:lnTo>
                  <a:lnTo>
                    <a:pt x="9429" y="10842"/>
                  </a:lnTo>
                  <a:lnTo>
                    <a:pt x="9345" y="10884"/>
                  </a:lnTo>
                  <a:lnTo>
                    <a:pt x="9306" y="10815"/>
                  </a:lnTo>
                  <a:lnTo>
                    <a:pt x="9201" y="10718"/>
                  </a:lnTo>
                  <a:lnTo>
                    <a:pt x="9131" y="10755"/>
                  </a:lnTo>
                  <a:lnTo>
                    <a:pt x="9015" y="10765"/>
                  </a:lnTo>
                  <a:lnTo>
                    <a:pt x="9032" y="10701"/>
                  </a:lnTo>
                  <a:lnTo>
                    <a:pt x="8936" y="10632"/>
                  </a:lnTo>
                  <a:lnTo>
                    <a:pt x="8952" y="10561"/>
                  </a:lnTo>
                  <a:lnTo>
                    <a:pt x="8947" y="10465"/>
                  </a:lnTo>
                  <a:lnTo>
                    <a:pt x="9050" y="10352"/>
                  </a:lnTo>
                  <a:lnTo>
                    <a:pt x="9075" y="10379"/>
                  </a:lnTo>
                  <a:lnTo>
                    <a:pt x="9117" y="10317"/>
                  </a:lnTo>
                  <a:lnTo>
                    <a:pt x="9070" y="10276"/>
                  </a:lnTo>
                  <a:lnTo>
                    <a:pt x="9070" y="10223"/>
                  </a:lnTo>
                  <a:lnTo>
                    <a:pt x="9114" y="10170"/>
                  </a:lnTo>
                  <a:lnTo>
                    <a:pt x="9141" y="10076"/>
                  </a:lnTo>
                  <a:lnTo>
                    <a:pt x="9050" y="10108"/>
                  </a:lnTo>
                  <a:lnTo>
                    <a:pt x="9003" y="10150"/>
                  </a:lnTo>
                  <a:lnTo>
                    <a:pt x="8915" y="10138"/>
                  </a:lnTo>
                  <a:lnTo>
                    <a:pt x="8873" y="10186"/>
                  </a:lnTo>
                  <a:lnTo>
                    <a:pt x="8843" y="10229"/>
                  </a:lnTo>
                  <a:lnTo>
                    <a:pt x="8794" y="10416"/>
                  </a:lnTo>
                  <a:lnTo>
                    <a:pt x="8808" y="10527"/>
                  </a:lnTo>
                  <a:lnTo>
                    <a:pt x="8786" y="10632"/>
                  </a:lnTo>
                  <a:lnTo>
                    <a:pt x="8791" y="10706"/>
                  </a:lnTo>
                  <a:lnTo>
                    <a:pt x="8697" y="10776"/>
                  </a:lnTo>
                  <a:lnTo>
                    <a:pt x="8687" y="10731"/>
                  </a:lnTo>
                  <a:lnTo>
                    <a:pt x="8598" y="10714"/>
                  </a:lnTo>
                  <a:lnTo>
                    <a:pt x="8567" y="10746"/>
                  </a:lnTo>
                  <a:lnTo>
                    <a:pt x="8481" y="10714"/>
                  </a:lnTo>
                  <a:lnTo>
                    <a:pt x="8315" y="10743"/>
                  </a:lnTo>
                  <a:lnTo>
                    <a:pt x="8140" y="10973"/>
                  </a:lnTo>
                  <a:lnTo>
                    <a:pt x="8069" y="11002"/>
                  </a:lnTo>
                  <a:lnTo>
                    <a:pt x="7971" y="11005"/>
                  </a:lnTo>
                  <a:lnTo>
                    <a:pt x="7865" y="11005"/>
                  </a:lnTo>
                  <a:lnTo>
                    <a:pt x="7783" y="11137"/>
                  </a:lnTo>
                  <a:lnTo>
                    <a:pt x="7482" y="11169"/>
                  </a:lnTo>
                  <a:lnTo>
                    <a:pt x="7410" y="11049"/>
                  </a:lnTo>
                  <a:lnTo>
                    <a:pt x="7366" y="11260"/>
                  </a:lnTo>
                  <a:lnTo>
                    <a:pt x="7204" y="11132"/>
                  </a:lnTo>
                  <a:lnTo>
                    <a:pt x="7052" y="11101"/>
                  </a:lnTo>
                  <a:lnTo>
                    <a:pt x="7008" y="11229"/>
                  </a:lnTo>
                  <a:lnTo>
                    <a:pt x="7147" y="11376"/>
                  </a:lnTo>
                  <a:lnTo>
                    <a:pt x="7194" y="11500"/>
                  </a:lnTo>
                  <a:lnTo>
                    <a:pt x="7242" y="11733"/>
                  </a:lnTo>
                  <a:lnTo>
                    <a:pt x="7095" y="12066"/>
                  </a:lnTo>
                  <a:lnTo>
                    <a:pt x="6996" y="12140"/>
                  </a:lnTo>
                  <a:lnTo>
                    <a:pt x="6809" y="12046"/>
                  </a:lnTo>
                  <a:lnTo>
                    <a:pt x="6708" y="12007"/>
                  </a:lnTo>
                  <a:lnTo>
                    <a:pt x="6598" y="11914"/>
                  </a:lnTo>
                  <a:lnTo>
                    <a:pt x="6444" y="11834"/>
                  </a:lnTo>
                  <a:lnTo>
                    <a:pt x="6320" y="11727"/>
                  </a:lnTo>
                  <a:lnTo>
                    <a:pt x="6111" y="11753"/>
                  </a:lnTo>
                  <a:lnTo>
                    <a:pt x="6124" y="11850"/>
                  </a:lnTo>
                  <a:lnTo>
                    <a:pt x="6066" y="11963"/>
                  </a:lnTo>
                  <a:lnTo>
                    <a:pt x="6046" y="12022"/>
                  </a:lnTo>
                  <a:lnTo>
                    <a:pt x="6042" y="12094"/>
                  </a:lnTo>
                  <a:lnTo>
                    <a:pt x="6015" y="12163"/>
                  </a:lnTo>
                  <a:lnTo>
                    <a:pt x="5948" y="12248"/>
                  </a:lnTo>
                  <a:lnTo>
                    <a:pt x="5912" y="12308"/>
                  </a:lnTo>
                  <a:lnTo>
                    <a:pt x="5840" y="12339"/>
                  </a:lnTo>
                  <a:lnTo>
                    <a:pt x="5784" y="12438"/>
                  </a:lnTo>
                  <a:lnTo>
                    <a:pt x="5786" y="12517"/>
                  </a:lnTo>
                  <a:lnTo>
                    <a:pt x="5833" y="12562"/>
                  </a:lnTo>
                  <a:lnTo>
                    <a:pt x="5804" y="12668"/>
                  </a:lnTo>
                  <a:lnTo>
                    <a:pt x="5734" y="12785"/>
                  </a:lnTo>
                  <a:lnTo>
                    <a:pt x="5803" y="12803"/>
                  </a:lnTo>
                  <a:lnTo>
                    <a:pt x="5860" y="12864"/>
                  </a:lnTo>
                  <a:lnTo>
                    <a:pt x="5925" y="12849"/>
                  </a:lnTo>
                  <a:lnTo>
                    <a:pt x="6030" y="12939"/>
                  </a:lnTo>
                  <a:lnTo>
                    <a:pt x="6030" y="13052"/>
                  </a:lnTo>
                  <a:lnTo>
                    <a:pt x="6057" y="13131"/>
                  </a:lnTo>
                  <a:lnTo>
                    <a:pt x="6116" y="13178"/>
                  </a:lnTo>
                  <a:lnTo>
                    <a:pt x="6186" y="13141"/>
                  </a:lnTo>
                  <a:lnTo>
                    <a:pt x="6287" y="13125"/>
                  </a:lnTo>
                  <a:lnTo>
                    <a:pt x="6409" y="13189"/>
                  </a:lnTo>
                  <a:lnTo>
                    <a:pt x="6574" y="13263"/>
                  </a:lnTo>
                  <a:lnTo>
                    <a:pt x="6708" y="13177"/>
                  </a:lnTo>
                  <a:lnTo>
                    <a:pt x="6817" y="13187"/>
                  </a:lnTo>
                  <a:lnTo>
                    <a:pt x="6881" y="13089"/>
                  </a:lnTo>
                  <a:lnTo>
                    <a:pt x="6980" y="13046"/>
                  </a:lnTo>
                  <a:lnTo>
                    <a:pt x="6959" y="12928"/>
                  </a:lnTo>
                  <a:lnTo>
                    <a:pt x="7053" y="12810"/>
                  </a:lnTo>
                  <a:lnTo>
                    <a:pt x="7160" y="12748"/>
                  </a:lnTo>
                  <a:lnTo>
                    <a:pt x="7191" y="12695"/>
                  </a:lnTo>
                  <a:lnTo>
                    <a:pt x="7365" y="12722"/>
                  </a:lnTo>
                  <a:lnTo>
                    <a:pt x="7519" y="12653"/>
                  </a:lnTo>
                  <a:lnTo>
                    <a:pt x="7542" y="12549"/>
                  </a:lnTo>
                  <a:lnTo>
                    <a:pt x="7587" y="12450"/>
                  </a:lnTo>
                  <a:lnTo>
                    <a:pt x="7786" y="12458"/>
                  </a:lnTo>
                  <a:lnTo>
                    <a:pt x="8024" y="12586"/>
                  </a:lnTo>
                  <a:lnTo>
                    <a:pt x="8163" y="12520"/>
                  </a:lnTo>
                  <a:lnTo>
                    <a:pt x="8220" y="12522"/>
                  </a:lnTo>
                  <a:lnTo>
                    <a:pt x="8314" y="12461"/>
                  </a:lnTo>
                  <a:lnTo>
                    <a:pt x="8377" y="12453"/>
                  </a:lnTo>
                  <a:lnTo>
                    <a:pt x="8468" y="12539"/>
                  </a:lnTo>
                  <a:lnTo>
                    <a:pt x="8528" y="12576"/>
                  </a:lnTo>
                  <a:lnTo>
                    <a:pt x="8531" y="12763"/>
                  </a:lnTo>
                  <a:lnTo>
                    <a:pt x="8602" y="12887"/>
                  </a:lnTo>
                  <a:lnTo>
                    <a:pt x="8702" y="13032"/>
                  </a:lnTo>
                  <a:lnTo>
                    <a:pt x="8794" y="13135"/>
                  </a:lnTo>
                  <a:lnTo>
                    <a:pt x="8893" y="13167"/>
                  </a:lnTo>
                  <a:lnTo>
                    <a:pt x="8941" y="13251"/>
                  </a:lnTo>
                  <a:lnTo>
                    <a:pt x="9027" y="13300"/>
                  </a:lnTo>
                  <a:lnTo>
                    <a:pt x="9057" y="13384"/>
                  </a:lnTo>
                  <a:lnTo>
                    <a:pt x="9112" y="13416"/>
                  </a:lnTo>
                  <a:lnTo>
                    <a:pt x="9142" y="13513"/>
                  </a:lnTo>
                  <a:lnTo>
                    <a:pt x="9184" y="13626"/>
                  </a:lnTo>
                  <a:lnTo>
                    <a:pt x="9149" y="13660"/>
                  </a:lnTo>
                  <a:lnTo>
                    <a:pt x="9107" y="13749"/>
                  </a:lnTo>
                  <a:lnTo>
                    <a:pt x="9101" y="13805"/>
                  </a:lnTo>
                  <a:lnTo>
                    <a:pt x="9162" y="13800"/>
                  </a:lnTo>
                  <a:lnTo>
                    <a:pt x="9258" y="13660"/>
                  </a:lnTo>
                  <a:lnTo>
                    <a:pt x="9318" y="13658"/>
                  </a:lnTo>
                  <a:lnTo>
                    <a:pt x="9347" y="13567"/>
                  </a:lnTo>
                  <a:lnTo>
                    <a:pt x="9251" y="13485"/>
                  </a:lnTo>
                  <a:lnTo>
                    <a:pt x="9325" y="13379"/>
                  </a:lnTo>
                  <a:lnTo>
                    <a:pt x="9444" y="13424"/>
                  </a:lnTo>
                  <a:lnTo>
                    <a:pt x="9512" y="13519"/>
                  </a:lnTo>
                  <a:lnTo>
                    <a:pt x="9546" y="13458"/>
                  </a:lnTo>
                  <a:lnTo>
                    <a:pt x="9534" y="13423"/>
                  </a:lnTo>
                  <a:lnTo>
                    <a:pt x="9424" y="13313"/>
                  </a:lnTo>
                  <a:lnTo>
                    <a:pt x="9328" y="13244"/>
                  </a:lnTo>
                  <a:lnTo>
                    <a:pt x="9213" y="13160"/>
                  </a:lnTo>
                  <a:lnTo>
                    <a:pt x="9256" y="13130"/>
                  </a:lnTo>
                  <a:lnTo>
                    <a:pt x="9228" y="13084"/>
                  </a:lnTo>
                  <a:lnTo>
                    <a:pt x="9121" y="13067"/>
                  </a:lnTo>
                  <a:lnTo>
                    <a:pt x="8993" y="12896"/>
                  </a:lnTo>
                  <a:lnTo>
                    <a:pt x="8950" y="12732"/>
                  </a:lnTo>
                  <a:lnTo>
                    <a:pt x="8843" y="12616"/>
                  </a:lnTo>
                  <a:lnTo>
                    <a:pt x="8818" y="12515"/>
                  </a:lnTo>
                  <a:lnTo>
                    <a:pt x="8843" y="12466"/>
                  </a:lnTo>
                  <a:lnTo>
                    <a:pt x="8853" y="12376"/>
                  </a:lnTo>
                  <a:lnTo>
                    <a:pt x="8967" y="12333"/>
                  </a:lnTo>
                  <a:lnTo>
                    <a:pt x="9064" y="12379"/>
                  </a:lnTo>
                  <a:lnTo>
                    <a:pt x="9032" y="12391"/>
                  </a:lnTo>
                  <a:lnTo>
                    <a:pt x="9027" y="12392"/>
                  </a:lnTo>
                  <a:lnTo>
                    <a:pt x="9013" y="12455"/>
                  </a:lnTo>
                  <a:lnTo>
                    <a:pt x="9042" y="12524"/>
                  </a:lnTo>
                  <a:lnTo>
                    <a:pt x="9094" y="12451"/>
                  </a:lnTo>
                  <a:lnTo>
                    <a:pt x="9172" y="12495"/>
                  </a:lnTo>
                  <a:lnTo>
                    <a:pt x="9166" y="12557"/>
                  </a:lnTo>
                  <a:lnTo>
                    <a:pt x="9214" y="12645"/>
                  </a:lnTo>
                  <a:lnTo>
                    <a:pt x="9186" y="12653"/>
                  </a:lnTo>
                  <a:lnTo>
                    <a:pt x="9278" y="12806"/>
                  </a:lnTo>
                  <a:lnTo>
                    <a:pt x="9393" y="12879"/>
                  </a:lnTo>
                  <a:lnTo>
                    <a:pt x="9464" y="12955"/>
                  </a:lnTo>
                  <a:lnTo>
                    <a:pt x="9584" y="13039"/>
                  </a:lnTo>
                  <a:lnTo>
                    <a:pt x="9640" y="13083"/>
                  </a:lnTo>
                  <a:lnTo>
                    <a:pt x="9671" y="13147"/>
                  </a:lnTo>
                  <a:lnTo>
                    <a:pt x="9700" y="13163"/>
                  </a:lnTo>
                  <a:lnTo>
                    <a:pt x="9720" y="13195"/>
                  </a:lnTo>
                  <a:lnTo>
                    <a:pt x="9696" y="13249"/>
                  </a:lnTo>
                  <a:lnTo>
                    <a:pt x="9673" y="13370"/>
                  </a:lnTo>
                  <a:lnTo>
                    <a:pt x="9678" y="13458"/>
                  </a:lnTo>
                  <a:lnTo>
                    <a:pt x="9752" y="13527"/>
                  </a:lnTo>
                  <a:lnTo>
                    <a:pt x="9752" y="13567"/>
                  </a:lnTo>
                  <a:lnTo>
                    <a:pt x="9775" y="13582"/>
                  </a:lnTo>
                  <a:lnTo>
                    <a:pt x="9780" y="13635"/>
                  </a:lnTo>
                  <a:lnTo>
                    <a:pt x="9847" y="13744"/>
                  </a:lnTo>
                  <a:lnTo>
                    <a:pt x="9897" y="13832"/>
                  </a:lnTo>
                  <a:lnTo>
                    <a:pt x="9916" y="13951"/>
                  </a:lnTo>
                  <a:lnTo>
                    <a:pt x="9963" y="14099"/>
                  </a:lnTo>
                  <a:lnTo>
                    <a:pt x="10081" y="14183"/>
                  </a:lnTo>
                  <a:lnTo>
                    <a:pt x="10180" y="14188"/>
                  </a:lnTo>
                  <a:lnTo>
                    <a:pt x="10132" y="14029"/>
                  </a:lnTo>
                  <a:lnTo>
                    <a:pt x="10225" y="14015"/>
                  </a:lnTo>
                  <a:lnTo>
                    <a:pt x="10185" y="13921"/>
                  </a:lnTo>
                  <a:lnTo>
                    <a:pt x="10321" y="13975"/>
                  </a:lnTo>
                  <a:lnTo>
                    <a:pt x="10323" y="13874"/>
                  </a:lnTo>
                  <a:lnTo>
                    <a:pt x="10251" y="13818"/>
                  </a:lnTo>
                  <a:lnTo>
                    <a:pt x="10174" y="13732"/>
                  </a:lnTo>
                  <a:lnTo>
                    <a:pt x="10230" y="13695"/>
                  </a:lnTo>
                  <a:lnTo>
                    <a:pt x="10162" y="13606"/>
                  </a:lnTo>
                  <a:lnTo>
                    <a:pt x="10135" y="13497"/>
                  </a:lnTo>
                  <a:lnTo>
                    <a:pt x="10163" y="13458"/>
                  </a:lnTo>
                  <a:lnTo>
                    <a:pt x="10235" y="13556"/>
                  </a:lnTo>
                  <a:lnTo>
                    <a:pt x="10314" y="13561"/>
                  </a:lnTo>
                  <a:lnTo>
                    <a:pt x="10388" y="13534"/>
                  </a:lnTo>
                  <a:lnTo>
                    <a:pt x="10292" y="13428"/>
                  </a:lnTo>
                  <a:lnTo>
                    <a:pt x="10466" y="13387"/>
                  </a:lnTo>
                  <a:lnTo>
                    <a:pt x="10538" y="13406"/>
                  </a:lnTo>
                  <a:lnTo>
                    <a:pt x="10626" y="13412"/>
                  </a:lnTo>
                  <a:lnTo>
                    <a:pt x="10622" y="13450"/>
                  </a:lnTo>
                  <a:lnTo>
                    <a:pt x="10667" y="13535"/>
                  </a:lnTo>
                  <a:lnTo>
                    <a:pt x="10786" y="13438"/>
                  </a:lnTo>
                  <a:lnTo>
                    <a:pt x="10846" y="13380"/>
                  </a:lnTo>
                  <a:lnTo>
                    <a:pt x="11014" y="13369"/>
                  </a:lnTo>
                  <a:lnTo>
                    <a:pt x="11037" y="13323"/>
                  </a:lnTo>
                  <a:lnTo>
                    <a:pt x="10915" y="13268"/>
                  </a:lnTo>
                  <a:lnTo>
                    <a:pt x="10897" y="13197"/>
                  </a:lnTo>
                  <a:lnTo>
                    <a:pt x="10851" y="13093"/>
                  </a:lnTo>
                  <a:lnTo>
                    <a:pt x="10900" y="12961"/>
                  </a:lnTo>
                  <a:lnTo>
                    <a:pt x="10969" y="12884"/>
                  </a:lnTo>
                  <a:lnTo>
                    <a:pt x="11002" y="12662"/>
                  </a:lnTo>
                  <a:lnTo>
                    <a:pt x="11042" y="12677"/>
                  </a:lnTo>
                  <a:lnTo>
                    <a:pt x="11106" y="12635"/>
                  </a:lnTo>
                  <a:lnTo>
                    <a:pt x="11101" y="12588"/>
                  </a:lnTo>
                  <a:lnTo>
                    <a:pt x="11196" y="12446"/>
                  </a:lnTo>
                  <a:lnTo>
                    <a:pt x="11240" y="12342"/>
                  </a:lnTo>
                  <a:lnTo>
                    <a:pt x="11357" y="12313"/>
                  </a:lnTo>
                  <a:lnTo>
                    <a:pt x="11370" y="12381"/>
                  </a:lnTo>
                  <a:lnTo>
                    <a:pt x="11575" y="12411"/>
                  </a:lnTo>
                  <a:lnTo>
                    <a:pt x="11615" y="12451"/>
                  </a:lnTo>
                  <a:lnTo>
                    <a:pt x="11496" y="12522"/>
                  </a:lnTo>
                  <a:lnTo>
                    <a:pt x="11474" y="12561"/>
                  </a:lnTo>
                  <a:lnTo>
                    <a:pt x="11622" y="12601"/>
                  </a:lnTo>
                  <a:lnTo>
                    <a:pt x="11600" y="12690"/>
                  </a:lnTo>
                  <a:lnTo>
                    <a:pt x="11677" y="12721"/>
                  </a:lnTo>
                  <a:lnTo>
                    <a:pt x="11846" y="12594"/>
                  </a:lnTo>
                  <a:lnTo>
                    <a:pt x="11985" y="12546"/>
                  </a:lnTo>
                  <a:lnTo>
                    <a:pt x="12003" y="12477"/>
                  </a:lnTo>
                  <a:lnTo>
                    <a:pt x="11873" y="12505"/>
                  </a:lnTo>
                  <a:lnTo>
                    <a:pt x="11804" y="12468"/>
                  </a:lnTo>
                  <a:lnTo>
                    <a:pt x="11786" y="12354"/>
                  </a:lnTo>
                  <a:lnTo>
                    <a:pt x="11888" y="12273"/>
                  </a:lnTo>
                  <a:lnTo>
                    <a:pt x="12005" y="12246"/>
                  </a:lnTo>
                  <a:lnTo>
                    <a:pt x="12080" y="12175"/>
                  </a:lnTo>
                  <a:lnTo>
                    <a:pt x="12179" y="12145"/>
                  </a:lnTo>
                  <a:lnTo>
                    <a:pt x="12286" y="12096"/>
                  </a:lnTo>
                  <a:lnTo>
                    <a:pt x="12296" y="12135"/>
                  </a:lnTo>
                  <a:lnTo>
                    <a:pt x="12122" y="12241"/>
                  </a:lnTo>
                  <a:lnTo>
                    <a:pt x="12202" y="12301"/>
                  </a:lnTo>
                  <a:lnTo>
                    <a:pt x="12117" y="12472"/>
                  </a:lnTo>
                  <a:lnTo>
                    <a:pt x="12027" y="12515"/>
                  </a:lnTo>
                  <a:lnTo>
                    <a:pt x="12154" y="12606"/>
                  </a:lnTo>
                  <a:lnTo>
                    <a:pt x="12311" y="12650"/>
                  </a:lnTo>
                  <a:lnTo>
                    <a:pt x="12504" y="12773"/>
                  </a:lnTo>
                  <a:lnTo>
                    <a:pt x="12561" y="12820"/>
                  </a:lnTo>
                  <a:lnTo>
                    <a:pt x="12638" y="12825"/>
                  </a:lnTo>
                  <a:lnTo>
                    <a:pt x="12726" y="12875"/>
                  </a:lnTo>
                  <a:lnTo>
                    <a:pt x="12782" y="12992"/>
                  </a:lnTo>
                  <a:lnTo>
                    <a:pt x="12775" y="13072"/>
                  </a:lnTo>
                  <a:lnTo>
                    <a:pt x="12629" y="13199"/>
                  </a:lnTo>
                  <a:lnTo>
                    <a:pt x="12509" y="13205"/>
                  </a:lnTo>
                  <a:lnTo>
                    <a:pt x="12351" y="13261"/>
                  </a:lnTo>
                  <a:lnTo>
                    <a:pt x="12144" y="13222"/>
                  </a:lnTo>
                  <a:lnTo>
                    <a:pt x="11889" y="13126"/>
                  </a:lnTo>
                  <a:lnTo>
                    <a:pt x="11662" y="13153"/>
                  </a:lnTo>
                  <a:lnTo>
                    <a:pt x="11504" y="13219"/>
                  </a:lnTo>
                  <a:lnTo>
                    <a:pt x="11342" y="13349"/>
                  </a:lnTo>
                  <a:lnTo>
                    <a:pt x="11074" y="13337"/>
                  </a:lnTo>
                  <a:lnTo>
                    <a:pt x="11017" y="13476"/>
                  </a:lnTo>
                  <a:lnTo>
                    <a:pt x="10798" y="13487"/>
                  </a:lnTo>
                  <a:lnTo>
                    <a:pt x="10639" y="13660"/>
                  </a:lnTo>
                  <a:lnTo>
                    <a:pt x="10731" y="13746"/>
                  </a:lnTo>
                  <a:lnTo>
                    <a:pt x="10659" y="13885"/>
                  </a:lnTo>
                  <a:lnTo>
                    <a:pt x="10766" y="13985"/>
                  </a:lnTo>
                  <a:lnTo>
                    <a:pt x="10855" y="14162"/>
                  </a:lnTo>
                  <a:lnTo>
                    <a:pt x="11019" y="14156"/>
                  </a:lnTo>
                  <a:lnTo>
                    <a:pt x="11166" y="14246"/>
                  </a:lnTo>
                  <a:lnTo>
                    <a:pt x="11270" y="14220"/>
                  </a:lnTo>
                  <a:lnTo>
                    <a:pt x="11302" y="14145"/>
                  </a:lnTo>
                  <a:lnTo>
                    <a:pt x="11462" y="14141"/>
                  </a:lnTo>
                  <a:lnTo>
                    <a:pt x="11590" y="14227"/>
                  </a:lnTo>
                  <a:lnTo>
                    <a:pt x="11816" y="14187"/>
                  </a:lnTo>
                  <a:lnTo>
                    <a:pt x="11909" y="14074"/>
                  </a:lnTo>
                  <a:lnTo>
                    <a:pt x="12038" y="14099"/>
                  </a:lnTo>
                  <a:lnTo>
                    <a:pt x="12127" y="14074"/>
                  </a:lnTo>
                  <a:lnTo>
                    <a:pt x="12077" y="14146"/>
                  </a:lnTo>
                  <a:lnTo>
                    <a:pt x="12140" y="14219"/>
                  </a:lnTo>
                  <a:lnTo>
                    <a:pt x="12110" y="14296"/>
                  </a:lnTo>
                  <a:lnTo>
                    <a:pt x="12137" y="14429"/>
                  </a:lnTo>
                  <a:lnTo>
                    <a:pt x="12135" y="14434"/>
                  </a:lnTo>
                  <a:lnTo>
                    <a:pt x="12070" y="14567"/>
                  </a:lnTo>
                  <a:lnTo>
                    <a:pt x="12027" y="14715"/>
                  </a:lnTo>
                  <a:lnTo>
                    <a:pt x="12023" y="14717"/>
                  </a:lnTo>
                  <a:lnTo>
                    <a:pt x="12005" y="14762"/>
                  </a:lnTo>
                  <a:lnTo>
                    <a:pt x="11983" y="14897"/>
                  </a:lnTo>
                  <a:lnTo>
                    <a:pt x="11948" y="14981"/>
                  </a:lnTo>
                  <a:lnTo>
                    <a:pt x="11960" y="14990"/>
                  </a:lnTo>
                  <a:lnTo>
                    <a:pt x="11916" y="15050"/>
                  </a:lnTo>
                  <a:lnTo>
                    <a:pt x="11842" y="15102"/>
                  </a:lnTo>
                  <a:lnTo>
                    <a:pt x="11717" y="15104"/>
                  </a:lnTo>
                  <a:lnTo>
                    <a:pt x="11586" y="15074"/>
                  </a:lnTo>
                  <a:lnTo>
                    <a:pt x="11553" y="15131"/>
                  </a:lnTo>
                  <a:lnTo>
                    <a:pt x="11506" y="15050"/>
                  </a:lnTo>
                  <a:lnTo>
                    <a:pt x="11392" y="15035"/>
                  </a:lnTo>
                  <a:lnTo>
                    <a:pt x="11252" y="15057"/>
                  </a:lnTo>
                  <a:lnTo>
                    <a:pt x="11188" y="15109"/>
                  </a:lnTo>
                  <a:lnTo>
                    <a:pt x="11094" y="15153"/>
                  </a:lnTo>
                  <a:lnTo>
                    <a:pt x="11118" y="15111"/>
                  </a:lnTo>
                  <a:lnTo>
                    <a:pt x="11121" y="15101"/>
                  </a:lnTo>
                  <a:lnTo>
                    <a:pt x="11153" y="15059"/>
                  </a:lnTo>
                  <a:lnTo>
                    <a:pt x="11143" y="14991"/>
                  </a:lnTo>
                  <a:lnTo>
                    <a:pt x="11069" y="15008"/>
                  </a:lnTo>
                  <a:lnTo>
                    <a:pt x="11024" y="15059"/>
                  </a:lnTo>
                  <a:lnTo>
                    <a:pt x="10989" y="15116"/>
                  </a:lnTo>
                  <a:lnTo>
                    <a:pt x="10982" y="15141"/>
                  </a:lnTo>
                  <a:lnTo>
                    <a:pt x="10831" y="15094"/>
                  </a:lnTo>
                  <a:lnTo>
                    <a:pt x="10679" y="15049"/>
                  </a:lnTo>
                  <a:lnTo>
                    <a:pt x="10466" y="15047"/>
                  </a:lnTo>
                  <a:lnTo>
                    <a:pt x="10430" y="14990"/>
                  </a:lnTo>
                  <a:lnTo>
                    <a:pt x="10272" y="14964"/>
                  </a:lnTo>
                  <a:lnTo>
                    <a:pt x="10222" y="14932"/>
                  </a:lnTo>
                  <a:lnTo>
                    <a:pt x="10163" y="14929"/>
                  </a:lnTo>
                  <a:lnTo>
                    <a:pt x="10113" y="14848"/>
                  </a:lnTo>
                  <a:lnTo>
                    <a:pt x="9902" y="14798"/>
                  </a:lnTo>
                  <a:lnTo>
                    <a:pt x="9794" y="14813"/>
                  </a:lnTo>
                  <a:lnTo>
                    <a:pt x="9676" y="14884"/>
                  </a:lnTo>
                  <a:lnTo>
                    <a:pt x="9621" y="14961"/>
                  </a:lnTo>
                  <a:lnTo>
                    <a:pt x="9648" y="15096"/>
                  </a:lnTo>
                  <a:lnTo>
                    <a:pt x="9566" y="15166"/>
                  </a:lnTo>
                  <a:lnTo>
                    <a:pt x="9486" y="15202"/>
                  </a:lnTo>
                  <a:lnTo>
                    <a:pt x="9323" y="15096"/>
                  </a:lnTo>
                  <a:lnTo>
                    <a:pt x="9107" y="14995"/>
                  </a:lnTo>
                  <a:lnTo>
                    <a:pt x="8970" y="14939"/>
                  </a:lnTo>
                  <a:lnTo>
                    <a:pt x="8915" y="14776"/>
                  </a:lnTo>
                  <a:lnTo>
                    <a:pt x="8719" y="14661"/>
                  </a:lnTo>
                  <a:lnTo>
                    <a:pt x="8595" y="14608"/>
                  </a:lnTo>
                  <a:lnTo>
                    <a:pt x="8530" y="14609"/>
                  </a:lnTo>
                  <a:lnTo>
                    <a:pt x="8361" y="14512"/>
                  </a:lnTo>
                  <a:lnTo>
                    <a:pt x="8307" y="14471"/>
                  </a:lnTo>
                  <a:lnTo>
                    <a:pt x="8284" y="14382"/>
                  </a:lnTo>
                  <a:lnTo>
                    <a:pt x="8207" y="14360"/>
                  </a:lnTo>
                  <a:lnTo>
                    <a:pt x="8195" y="14259"/>
                  </a:lnTo>
                  <a:lnTo>
                    <a:pt x="8307" y="14197"/>
                  </a:lnTo>
                  <a:lnTo>
                    <a:pt x="8352" y="14052"/>
                  </a:lnTo>
                  <a:lnTo>
                    <a:pt x="8309" y="13997"/>
                  </a:lnTo>
                  <a:lnTo>
                    <a:pt x="8325" y="13917"/>
                  </a:lnTo>
                  <a:lnTo>
                    <a:pt x="8413" y="13848"/>
                  </a:lnTo>
                  <a:lnTo>
                    <a:pt x="8407" y="13813"/>
                  </a:lnTo>
                  <a:lnTo>
                    <a:pt x="8274" y="13848"/>
                  </a:lnTo>
                  <a:lnTo>
                    <a:pt x="8295" y="13761"/>
                  </a:lnTo>
                  <a:lnTo>
                    <a:pt x="8200" y="13715"/>
                  </a:lnTo>
                  <a:lnTo>
                    <a:pt x="8031" y="13744"/>
                  </a:lnTo>
                  <a:lnTo>
                    <a:pt x="7932" y="13727"/>
                  </a:lnTo>
                  <a:lnTo>
                    <a:pt x="7884" y="13670"/>
                  </a:lnTo>
                  <a:lnTo>
                    <a:pt x="7733" y="13626"/>
                  </a:lnTo>
                  <a:lnTo>
                    <a:pt x="7587" y="13651"/>
                  </a:lnTo>
                  <a:lnTo>
                    <a:pt x="7522" y="13603"/>
                  </a:lnTo>
                  <a:lnTo>
                    <a:pt x="7291" y="13537"/>
                  </a:lnTo>
                  <a:lnTo>
                    <a:pt x="7052" y="13480"/>
                  </a:lnTo>
                  <a:lnTo>
                    <a:pt x="6908" y="13478"/>
                  </a:lnTo>
                  <a:lnTo>
                    <a:pt x="6802" y="13512"/>
                  </a:lnTo>
                  <a:lnTo>
                    <a:pt x="6648" y="13478"/>
                  </a:lnTo>
                  <a:lnTo>
                    <a:pt x="6491" y="13512"/>
                  </a:lnTo>
                  <a:lnTo>
                    <a:pt x="6434" y="13483"/>
                  </a:lnTo>
                  <a:lnTo>
                    <a:pt x="6308" y="13380"/>
                  </a:lnTo>
                  <a:lnTo>
                    <a:pt x="6181" y="13330"/>
                  </a:lnTo>
                  <a:lnTo>
                    <a:pt x="6128" y="13221"/>
                  </a:lnTo>
                  <a:lnTo>
                    <a:pt x="6034" y="13172"/>
                  </a:lnTo>
                  <a:lnTo>
                    <a:pt x="5957" y="13249"/>
                  </a:lnTo>
                  <a:lnTo>
                    <a:pt x="5811" y="13369"/>
                  </a:lnTo>
                  <a:lnTo>
                    <a:pt x="5692" y="13380"/>
                  </a:lnTo>
                  <a:lnTo>
                    <a:pt x="5537" y="13379"/>
                  </a:lnTo>
                  <a:lnTo>
                    <a:pt x="5414" y="13438"/>
                  </a:lnTo>
                  <a:lnTo>
                    <a:pt x="5368" y="13508"/>
                  </a:lnTo>
                  <a:lnTo>
                    <a:pt x="5269" y="13613"/>
                  </a:lnTo>
                  <a:lnTo>
                    <a:pt x="5230" y="13827"/>
                  </a:lnTo>
                  <a:lnTo>
                    <a:pt x="5076" y="13887"/>
                  </a:lnTo>
                  <a:lnTo>
                    <a:pt x="4996" y="13885"/>
                  </a:lnTo>
                  <a:lnTo>
                    <a:pt x="4857" y="13924"/>
                  </a:lnTo>
                  <a:lnTo>
                    <a:pt x="4731" y="13860"/>
                  </a:lnTo>
                  <a:lnTo>
                    <a:pt x="4644" y="13875"/>
                  </a:lnTo>
                  <a:lnTo>
                    <a:pt x="4507" y="13970"/>
                  </a:lnTo>
                  <a:lnTo>
                    <a:pt x="4403" y="13963"/>
                  </a:lnTo>
                  <a:lnTo>
                    <a:pt x="4325" y="14020"/>
                  </a:lnTo>
                  <a:lnTo>
                    <a:pt x="4295" y="14096"/>
                  </a:lnTo>
                  <a:lnTo>
                    <a:pt x="4229" y="14156"/>
                  </a:lnTo>
                  <a:lnTo>
                    <a:pt x="4179" y="14148"/>
                  </a:lnTo>
                  <a:lnTo>
                    <a:pt x="4077" y="14187"/>
                  </a:lnTo>
                  <a:lnTo>
                    <a:pt x="3998" y="14254"/>
                  </a:lnTo>
                  <a:lnTo>
                    <a:pt x="3990" y="14308"/>
                  </a:lnTo>
                  <a:lnTo>
                    <a:pt x="3923" y="14350"/>
                  </a:lnTo>
                  <a:lnTo>
                    <a:pt x="3863" y="14350"/>
                  </a:lnTo>
                  <a:lnTo>
                    <a:pt x="3834" y="14411"/>
                  </a:lnTo>
                  <a:lnTo>
                    <a:pt x="3809" y="14465"/>
                  </a:lnTo>
                  <a:lnTo>
                    <a:pt x="3856" y="14577"/>
                  </a:lnTo>
                  <a:lnTo>
                    <a:pt x="3868" y="14670"/>
                  </a:lnTo>
                  <a:lnTo>
                    <a:pt x="3833" y="14729"/>
                  </a:lnTo>
                  <a:lnTo>
                    <a:pt x="3827" y="14810"/>
                  </a:lnTo>
                  <a:lnTo>
                    <a:pt x="3802" y="14956"/>
                  </a:lnTo>
                  <a:lnTo>
                    <a:pt x="3749" y="15071"/>
                  </a:lnTo>
                  <a:lnTo>
                    <a:pt x="3695" y="15109"/>
                  </a:lnTo>
                  <a:lnTo>
                    <a:pt x="3687" y="15190"/>
                  </a:lnTo>
                  <a:lnTo>
                    <a:pt x="3638" y="15234"/>
                  </a:lnTo>
                  <a:lnTo>
                    <a:pt x="3551" y="15278"/>
                  </a:lnTo>
                  <a:lnTo>
                    <a:pt x="3488" y="15257"/>
                  </a:lnTo>
                  <a:lnTo>
                    <a:pt x="3541" y="15355"/>
                  </a:lnTo>
                  <a:lnTo>
                    <a:pt x="3571" y="15500"/>
                  </a:lnTo>
                  <a:lnTo>
                    <a:pt x="3541" y="15544"/>
                  </a:lnTo>
                  <a:lnTo>
                    <a:pt x="3541" y="15660"/>
                  </a:lnTo>
                  <a:lnTo>
                    <a:pt x="3543" y="15693"/>
                  </a:lnTo>
                  <a:lnTo>
                    <a:pt x="3578" y="15752"/>
                  </a:lnTo>
                  <a:lnTo>
                    <a:pt x="3573" y="15771"/>
                  </a:lnTo>
                  <a:lnTo>
                    <a:pt x="3596" y="15831"/>
                  </a:lnTo>
                  <a:lnTo>
                    <a:pt x="3652" y="15882"/>
                  </a:lnTo>
                  <a:lnTo>
                    <a:pt x="3714" y="15990"/>
                  </a:lnTo>
                  <a:lnTo>
                    <a:pt x="3749" y="16040"/>
                  </a:lnTo>
                  <a:lnTo>
                    <a:pt x="3764" y="16082"/>
                  </a:lnTo>
                  <a:lnTo>
                    <a:pt x="3769" y="16150"/>
                  </a:lnTo>
                  <a:lnTo>
                    <a:pt x="3799" y="16200"/>
                  </a:lnTo>
                  <a:lnTo>
                    <a:pt x="3833" y="16240"/>
                  </a:lnTo>
                  <a:lnTo>
                    <a:pt x="3879" y="16328"/>
                  </a:lnTo>
                  <a:lnTo>
                    <a:pt x="3930" y="16446"/>
                  </a:lnTo>
                  <a:lnTo>
                    <a:pt x="3933" y="16548"/>
                  </a:lnTo>
                  <a:lnTo>
                    <a:pt x="3951" y="16611"/>
                  </a:lnTo>
                  <a:lnTo>
                    <a:pt x="4018" y="16725"/>
                  </a:lnTo>
                  <a:lnTo>
                    <a:pt x="4115" y="16843"/>
                  </a:lnTo>
                  <a:lnTo>
                    <a:pt x="4154" y="16878"/>
                  </a:lnTo>
                  <a:lnTo>
                    <a:pt x="4243" y="17020"/>
                  </a:lnTo>
                  <a:lnTo>
                    <a:pt x="4363" y="17163"/>
                  </a:lnTo>
                  <a:lnTo>
                    <a:pt x="4492" y="17336"/>
                  </a:lnTo>
                  <a:lnTo>
                    <a:pt x="4643" y="17483"/>
                  </a:lnTo>
                  <a:lnTo>
                    <a:pt x="4683" y="17505"/>
                  </a:lnTo>
                  <a:lnTo>
                    <a:pt x="4713" y="17525"/>
                  </a:lnTo>
                  <a:lnTo>
                    <a:pt x="4869" y="17567"/>
                  </a:lnTo>
                  <a:lnTo>
                    <a:pt x="4979" y="17592"/>
                  </a:lnTo>
                  <a:lnTo>
                    <a:pt x="5167" y="17668"/>
                  </a:lnTo>
                  <a:lnTo>
                    <a:pt x="5269" y="17717"/>
                  </a:lnTo>
                  <a:lnTo>
                    <a:pt x="5379" y="17794"/>
                  </a:lnTo>
                  <a:lnTo>
                    <a:pt x="5453" y="17829"/>
                  </a:lnTo>
                  <a:lnTo>
                    <a:pt x="5595" y="17929"/>
                  </a:lnTo>
                  <a:lnTo>
                    <a:pt x="5744" y="17961"/>
                  </a:lnTo>
                  <a:lnTo>
                    <a:pt x="5838" y="17961"/>
                  </a:lnTo>
                  <a:lnTo>
                    <a:pt x="6104" y="17998"/>
                  </a:lnTo>
                  <a:lnTo>
                    <a:pt x="6240" y="18025"/>
                  </a:lnTo>
                  <a:lnTo>
                    <a:pt x="6380" y="18063"/>
                  </a:lnTo>
                  <a:lnTo>
                    <a:pt x="6531" y="18119"/>
                  </a:lnTo>
                  <a:lnTo>
                    <a:pt x="6658" y="18161"/>
                  </a:lnTo>
                  <a:lnTo>
                    <a:pt x="6775" y="18282"/>
                  </a:lnTo>
                  <a:lnTo>
                    <a:pt x="6827" y="18388"/>
                  </a:lnTo>
                  <a:lnTo>
                    <a:pt x="6918" y="18491"/>
                  </a:lnTo>
                  <a:lnTo>
                    <a:pt x="7057" y="18538"/>
                  </a:lnTo>
                  <a:lnTo>
                    <a:pt x="7125" y="18531"/>
                  </a:lnTo>
                  <a:lnTo>
                    <a:pt x="7191" y="18558"/>
                  </a:lnTo>
                  <a:lnTo>
                    <a:pt x="7376" y="18567"/>
                  </a:lnTo>
                  <a:lnTo>
                    <a:pt x="7373" y="18599"/>
                  </a:lnTo>
                  <a:lnTo>
                    <a:pt x="7416" y="18629"/>
                  </a:lnTo>
                  <a:lnTo>
                    <a:pt x="7452" y="18691"/>
                  </a:lnTo>
                  <a:lnTo>
                    <a:pt x="7532" y="18732"/>
                  </a:lnTo>
                  <a:lnTo>
                    <a:pt x="7599" y="18826"/>
                  </a:lnTo>
                  <a:lnTo>
                    <a:pt x="7570" y="18908"/>
                  </a:lnTo>
                  <a:lnTo>
                    <a:pt x="7507" y="19018"/>
                  </a:lnTo>
                  <a:lnTo>
                    <a:pt x="7540" y="19043"/>
                  </a:lnTo>
                  <a:lnTo>
                    <a:pt x="7504" y="19114"/>
                  </a:lnTo>
                  <a:lnTo>
                    <a:pt x="7462" y="19181"/>
                  </a:lnTo>
                  <a:lnTo>
                    <a:pt x="7423" y="19205"/>
                  </a:lnTo>
                  <a:lnTo>
                    <a:pt x="7416" y="19237"/>
                  </a:lnTo>
                  <a:lnTo>
                    <a:pt x="7527" y="19373"/>
                  </a:lnTo>
                  <a:lnTo>
                    <a:pt x="7646" y="19486"/>
                  </a:lnTo>
                  <a:lnTo>
                    <a:pt x="7833" y="19629"/>
                  </a:lnTo>
                  <a:lnTo>
                    <a:pt x="7986" y="19764"/>
                  </a:lnTo>
                  <a:lnTo>
                    <a:pt x="8036" y="19843"/>
                  </a:lnTo>
                  <a:lnTo>
                    <a:pt x="8063" y="19876"/>
                  </a:lnTo>
                  <a:lnTo>
                    <a:pt x="8048" y="19891"/>
                  </a:lnTo>
                  <a:lnTo>
                    <a:pt x="8140" y="19966"/>
                  </a:lnTo>
                  <a:lnTo>
                    <a:pt x="8181" y="20033"/>
                  </a:lnTo>
                  <a:lnTo>
                    <a:pt x="8242" y="20125"/>
                  </a:lnTo>
                  <a:lnTo>
                    <a:pt x="8190" y="20147"/>
                  </a:lnTo>
                  <a:lnTo>
                    <a:pt x="8181" y="20162"/>
                  </a:lnTo>
                  <a:lnTo>
                    <a:pt x="8230" y="20220"/>
                  </a:lnTo>
                  <a:lnTo>
                    <a:pt x="8282" y="20279"/>
                  </a:lnTo>
                  <a:lnTo>
                    <a:pt x="8337" y="20317"/>
                  </a:lnTo>
                  <a:lnTo>
                    <a:pt x="8352" y="20361"/>
                  </a:lnTo>
                  <a:lnTo>
                    <a:pt x="8339" y="20413"/>
                  </a:lnTo>
                  <a:lnTo>
                    <a:pt x="8287" y="20435"/>
                  </a:lnTo>
                  <a:lnTo>
                    <a:pt x="8192" y="20460"/>
                  </a:lnTo>
                  <a:lnTo>
                    <a:pt x="8155" y="20481"/>
                  </a:lnTo>
                  <a:lnTo>
                    <a:pt x="8108" y="20529"/>
                  </a:lnTo>
                  <a:lnTo>
                    <a:pt x="8103" y="20556"/>
                  </a:lnTo>
                  <a:lnTo>
                    <a:pt x="8054" y="20602"/>
                  </a:lnTo>
                  <a:lnTo>
                    <a:pt x="8043" y="20651"/>
                  </a:lnTo>
                  <a:lnTo>
                    <a:pt x="8068" y="20691"/>
                  </a:lnTo>
                  <a:lnTo>
                    <a:pt x="8089" y="20738"/>
                  </a:lnTo>
                  <a:lnTo>
                    <a:pt x="8243" y="20821"/>
                  </a:lnTo>
                  <a:lnTo>
                    <a:pt x="8290" y="20861"/>
                  </a:lnTo>
                  <a:lnTo>
                    <a:pt x="8399" y="20938"/>
                  </a:lnTo>
                  <a:lnTo>
                    <a:pt x="8500" y="20994"/>
                  </a:lnTo>
                  <a:lnTo>
                    <a:pt x="8572" y="21024"/>
                  </a:lnTo>
                  <a:lnTo>
                    <a:pt x="8602" y="21051"/>
                  </a:lnTo>
                  <a:lnTo>
                    <a:pt x="8625" y="21098"/>
                  </a:lnTo>
                  <a:lnTo>
                    <a:pt x="8705" y="21162"/>
                  </a:lnTo>
                  <a:lnTo>
                    <a:pt x="8759" y="21193"/>
                  </a:lnTo>
                  <a:lnTo>
                    <a:pt x="8811" y="21228"/>
                  </a:lnTo>
                  <a:lnTo>
                    <a:pt x="8888" y="21257"/>
                  </a:lnTo>
                  <a:lnTo>
                    <a:pt x="9020" y="21294"/>
                  </a:lnTo>
                  <a:lnTo>
                    <a:pt x="9157" y="21337"/>
                  </a:lnTo>
                  <a:lnTo>
                    <a:pt x="9249" y="21363"/>
                  </a:lnTo>
                  <a:lnTo>
                    <a:pt x="9368" y="21390"/>
                  </a:lnTo>
                  <a:lnTo>
                    <a:pt x="9383" y="21398"/>
                  </a:lnTo>
                  <a:lnTo>
                    <a:pt x="9337" y="21393"/>
                  </a:lnTo>
                  <a:lnTo>
                    <a:pt x="9397" y="21405"/>
                  </a:lnTo>
                  <a:lnTo>
                    <a:pt x="9405" y="21408"/>
                  </a:lnTo>
                  <a:lnTo>
                    <a:pt x="9430" y="21411"/>
                  </a:lnTo>
                  <a:lnTo>
                    <a:pt x="9435" y="21411"/>
                  </a:lnTo>
                  <a:lnTo>
                    <a:pt x="9507" y="21422"/>
                  </a:lnTo>
                  <a:lnTo>
                    <a:pt x="9559" y="21427"/>
                  </a:lnTo>
                  <a:lnTo>
                    <a:pt x="9629" y="21435"/>
                  </a:lnTo>
                  <a:lnTo>
                    <a:pt x="9698" y="21442"/>
                  </a:lnTo>
                  <a:lnTo>
                    <a:pt x="9787" y="21450"/>
                  </a:lnTo>
                  <a:lnTo>
                    <a:pt x="9917" y="21460"/>
                  </a:lnTo>
                  <a:lnTo>
                    <a:pt x="10073" y="21470"/>
                  </a:lnTo>
                  <a:lnTo>
                    <a:pt x="10137" y="21475"/>
                  </a:lnTo>
                  <a:lnTo>
                    <a:pt x="10230" y="21479"/>
                  </a:lnTo>
                  <a:lnTo>
                    <a:pt x="10400" y="21487"/>
                  </a:lnTo>
                  <a:lnTo>
                    <a:pt x="10475" y="21489"/>
                  </a:lnTo>
                  <a:lnTo>
                    <a:pt x="10570" y="21492"/>
                  </a:lnTo>
                  <a:lnTo>
                    <a:pt x="10589" y="21491"/>
                  </a:lnTo>
                  <a:lnTo>
                    <a:pt x="10669" y="21491"/>
                  </a:lnTo>
                  <a:lnTo>
                    <a:pt x="10831" y="21489"/>
                  </a:lnTo>
                  <a:lnTo>
                    <a:pt x="10950" y="21486"/>
                  </a:lnTo>
                  <a:lnTo>
                    <a:pt x="11064" y="21477"/>
                  </a:lnTo>
                  <a:lnTo>
                    <a:pt x="11248" y="21460"/>
                  </a:lnTo>
                  <a:lnTo>
                    <a:pt x="11342" y="21445"/>
                  </a:lnTo>
                  <a:lnTo>
                    <a:pt x="11391" y="21435"/>
                  </a:lnTo>
                  <a:lnTo>
                    <a:pt x="11462" y="21422"/>
                  </a:lnTo>
                  <a:lnTo>
                    <a:pt x="11496" y="21417"/>
                  </a:lnTo>
                  <a:lnTo>
                    <a:pt x="11610" y="21400"/>
                  </a:lnTo>
                  <a:lnTo>
                    <a:pt x="11657" y="21386"/>
                  </a:lnTo>
                  <a:lnTo>
                    <a:pt x="11682" y="21366"/>
                  </a:lnTo>
                  <a:lnTo>
                    <a:pt x="11730" y="21342"/>
                  </a:lnTo>
                  <a:lnTo>
                    <a:pt x="11749" y="21327"/>
                  </a:lnTo>
                  <a:lnTo>
                    <a:pt x="11707" y="21329"/>
                  </a:lnTo>
                  <a:lnTo>
                    <a:pt x="11695" y="21317"/>
                  </a:lnTo>
                  <a:lnTo>
                    <a:pt x="11772" y="21300"/>
                  </a:lnTo>
                  <a:lnTo>
                    <a:pt x="11980" y="21263"/>
                  </a:lnTo>
                  <a:lnTo>
                    <a:pt x="12122" y="21236"/>
                  </a:lnTo>
                  <a:lnTo>
                    <a:pt x="12196" y="21215"/>
                  </a:lnTo>
                  <a:lnTo>
                    <a:pt x="12226" y="21196"/>
                  </a:lnTo>
                  <a:lnTo>
                    <a:pt x="12187" y="21194"/>
                  </a:lnTo>
                  <a:lnTo>
                    <a:pt x="12221" y="21174"/>
                  </a:lnTo>
                  <a:lnTo>
                    <a:pt x="12236" y="21134"/>
                  </a:lnTo>
                  <a:lnTo>
                    <a:pt x="12204" y="21139"/>
                  </a:lnTo>
                  <a:lnTo>
                    <a:pt x="12206" y="21127"/>
                  </a:lnTo>
                  <a:lnTo>
                    <a:pt x="12177" y="21105"/>
                  </a:lnTo>
                  <a:lnTo>
                    <a:pt x="12102" y="21080"/>
                  </a:lnTo>
                  <a:lnTo>
                    <a:pt x="12124" y="21043"/>
                  </a:lnTo>
                  <a:lnTo>
                    <a:pt x="12197" y="21023"/>
                  </a:lnTo>
                  <a:lnTo>
                    <a:pt x="12325" y="20972"/>
                  </a:lnTo>
                  <a:lnTo>
                    <a:pt x="12395" y="20954"/>
                  </a:lnTo>
                  <a:lnTo>
                    <a:pt x="12602" y="20866"/>
                  </a:lnTo>
                  <a:lnTo>
                    <a:pt x="12805" y="20807"/>
                  </a:lnTo>
                  <a:lnTo>
                    <a:pt x="12969" y="20757"/>
                  </a:lnTo>
                  <a:lnTo>
                    <a:pt x="13088" y="20698"/>
                  </a:lnTo>
                  <a:lnTo>
                    <a:pt x="13163" y="20641"/>
                  </a:lnTo>
                  <a:lnTo>
                    <a:pt x="13224" y="20585"/>
                  </a:lnTo>
                  <a:lnTo>
                    <a:pt x="13198" y="20558"/>
                  </a:lnTo>
                  <a:lnTo>
                    <a:pt x="13207" y="20450"/>
                  </a:lnTo>
                  <a:lnTo>
                    <a:pt x="13193" y="20390"/>
                  </a:lnTo>
                  <a:lnTo>
                    <a:pt x="13208" y="20314"/>
                  </a:lnTo>
                  <a:lnTo>
                    <a:pt x="13183" y="20284"/>
                  </a:lnTo>
                  <a:lnTo>
                    <a:pt x="13120" y="20280"/>
                  </a:lnTo>
                  <a:lnTo>
                    <a:pt x="13051" y="20215"/>
                  </a:lnTo>
                  <a:lnTo>
                    <a:pt x="12993" y="20173"/>
                  </a:lnTo>
                  <a:lnTo>
                    <a:pt x="13008" y="20130"/>
                  </a:lnTo>
                  <a:lnTo>
                    <a:pt x="12999" y="20107"/>
                  </a:lnTo>
                  <a:lnTo>
                    <a:pt x="13051" y="20045"/>
                  </a:lnTo>
                  <a:lnTo>
                    <a:pt x="13048" y="20023"/>
                  </a:lnTo>
                  <a:lnTo>
                    <a:pt x="12932" y="20011"/>
                  </a:lnTo>
                  <a:lnTo>
                    <a:pt x="12924" y="19962"/>
                  </a:lnTo>
                  <a:lnTo>
                    <a:pt x="13013" y="19833"/>
                  </a:lnTo>
                  <a:lnTo>
                    <a:pt x="13086" y="19789"/>
                  </a:lnTo>
                  <a:lnTo>
                    <a:pt x="13125" y="19718"/>
                  </a:lnTo>
                  <a:lnTo>
                    <a:pt x="13183" y="19668"/>
                  </a:lnTo>
                  <a:lnTo>
                    <a:pt x="13210" y="19592"/>
                  </a:lnTo>
                  <a:lnTo>
                    <a:pt x="13279" y="19572"/>
                  </a:lnTo>
                  <a:lnTo>
                    <a:pt x="13324" y="19521"/>
                  </a:lnTo>
                  <a:lnTo>
                    <a:pt x="13451" y="19454"/>
                  </a:lnTo>
                  <a:lnTo>
                    <a:pt x="13493" y="19420"/>
                  </a:lnTo>
                  <a:lnTo>
                    <a:pt x="13535" y="19356"/>
                  </a:lnTo>
                  <a:lnTo>
                    <a:pt x="13732" y="19183"/>
                  </a:lnTo>
                  <a:lnTo>
                    <a:pt x="13898" y="19058"/>
                  </a:lnTo>
                  <a:lnTo>
                    <a:pt x="14163" y="18878"/>
                  </a:lnTo>
                  <a:lnTo>
                    <a:pt x="14337" y="18737"/>
                  </a:lnTo>
                  <a:lnTo>
                    <a:pt x="14538" y="18516"/>
                  </a:lnTo>
                  <a:lnTo>
                    <a:pt x="14680" y="18336"/>
                  </a:lnTo>
                  <a:lnTo>
                    <a:pt x="14817" y="18109"/>
                  </a:lnTo>
                  <a:lnTo>
                    <a:pt x="14909" y="17914"/>
                  </a:lnTo>
                  <a:lnTo>
                    <a:pt x="14980" y="17744"/>
                  </a:lnTo>
                  <a:lnTo>
                    <a:pt x="15013" y="17587"/>
                  </a:lnTo>
                  <a:lnTo>
                    <a:pt x="15043" y="17526"/>
                  </a:lnTo>
                  <a:lnTo>
                    <a:pt x="15035" y="17457"/>
                  </a:lnTo>
                  <a:lnTo>
                    <a:pt x="15041" y="17375"/>
                  </a:lnTo>
                  <a:lnTo>
                    <a:pt x="15035" y="17340"/>
                  </a:lnTo>
                  <a:lnTo>
                    <a:pt x="14971" y="17363"/>
                  </a:lnTo>
                  <a:lnTo>
                    <a:pt x="14897" y="17437"/>
                  </a:lnTo>
                  <a:lnTo>
                    <a:pt x="14809" y="17483"/>
                  </a:lnTo>
                  <a:lnTo>
                    <a:pt x="14733" y="17528"/>
                  </a:lnTo>
                  <a:lnTo>
                    <a:pt x="14680" y="17548"/>
                  </a:lnTo>
                  <a:lnTo>
                    <a:pt x="14583" y="17585"/>
                  </a:lnTo>
                  <a:lnTo>
                    <a:pt x="14524" y="17629"/>
                  </a:lnTo>
                  <a:lnTo>
                    <a:pt x="14440" y="17664"/>
                  </a:lnTo>
                  <a:lnTo>
                    <a:pt x="14292" y="17752"/>
                  </a:lnTo>
                  <a:lnTo>
                    <a:pt x="14104" y="17821"/>
                  </a:lnTo>
                  <a:lnTo>
                    <a:pt x="13943" y="17898"/>
                  </a:lnTo>
                  <a:lnTo>
                    <a:pt x="13856" y="17920"/>
                  </a:lnTo>
                  <a:lnTo>
                    <a:pt x="13773" y="17885"/>
                  </a:lnTo>
                  <a:lnTo>
                    <a:pt x="13734" y="17838"/>
                  </a:lnTo>
                  <a:lnTo>
                    <a:pt x="13675" y="17828"/>
                  </a:lnTo>
                  <a:lnTo>
                    <a:pt x="13597" y="17809"/>
                  </a:lnTo>
                  <a:lnTo>
                    <a:pt x="13694" y="17752"/>
                  </a:lnTo>
                  <a:lnTo>
                    <a:pt x="13696" y="17695"/>
                  </a:lnTo>
                  <a:lnTo>
                    <a:pt x="13650" y="17663"/>
                  </a:lnTo>
                  <a:lnTo>
                    <a:pt x="13560" y="17641"/>
                  </a:lnTo>
                  <a:lnTo>
                    <a:pt x="13501" y="17607"/>
                  </a:lnTo>
                  <a:lnTo>
                    <a:pt x="13401" y="17548"/>
                  </a:lnTo>
                  <a:lnTo>
                    <a:pt x="13297" y="17488"/>
                  </a:lnTo>
                  <a:lnTo>
                    <a:pt x="13046" y="17402"/>
                  </a:lnTo>
                  <a:lnTo>
                    <a:pt x="12946" y="17350"/>
                  </a:lnTo>
                  <a:lnTo>
                    <a:pt x="12887" y="17225"/>
                  </a:lnTo>
                  <a:lnTo>
                    <a:pt x="12772" y="17072"/>
                  </a:lnTo>
                  <a:lnTo>
                    <a:pt x="12673" y="17033"/>
                  </a:lnTo>
                  <a:lnTo>
                    <a:pt x="12604" y="17006"/>
                  </a:lnTo>
                  <a:lnTo>
                    <a:pt x="12527" y="16836"/>
                  </a:lnTo>
                  <a:lnTo>
                    <a:pt x="12490" y="16683"/>
                  </a:lnTo>
                  <a:lnTo>
                    <a:pt x="12525" y="16649"/>
                  </a:lnTo>
                  <a:lnTo>
                    <a:pt x="12459" y="16505"/>
                  </a:lnTo>
                  <a:lnTo>
                    <a:pt x="12427" y="16478"/>
                  </a:lnTo>
                  <a:lnTo>
                    <a:pt x="12219" y="16363"/>
                  </a:lnTo>
                  <a:lnTo>
                    <a:pt x="12206" y="16261"/>
                  </a:lnTo>
                  <a:lnTo>
                    <a:pt x="12238" y="16229"/>
                  </a:lnTo>
                  <a:lnTo>
                    <a:pt x="12073" y="16069"/>
                  </a:lnTo>
                  <a:lnTo>
                    <a:pt x="12015" y="15983"/>
                  </a:lnTo>
                  <a:lnTo>
                    <a:pt x="11948" y="15902"/>
                  </a:lnTo>
                  <a:lnTo>
                    <a:pt x="11807" y="15658"/>
                  </a:lnTo>
                  <a:lnTo>
                    <a:pt x="11697" y="15498"/>
                  </a:lnTo>
                  <a:lnTo>
                    <a:pt x="11620" y="15326"/>
                  </a:lnTo>
                  <a:lnTo>
                    <a:pt x="11637" y="15310"/>
                  </a:lnTo>
                  <a:lnTo>
                    <a:pt x="11765" y="15542"/>
                  </a:lnTo>
                  <a:lnTo>
                    <a:pt x="11844" y="15609"/>
                  </a:lnTo>
                  <a:lnTo>
                    <a:pt x="11901" y="15656"/>
                  </a:lnTo>
                  <a:lnTo>
                    <a:pt x="11938" y="15624"/>
                  </a:lnTo>
                  <a:lnTo>
                    <a:pt x="11976" y="15533"/>
                  </a:lnTo>
                  <a:lnTo>
                    <a:pt x="12003" y="15402"/>
                  </a:lnTo>
                  <a:lnTo>
                    <a:pt x="12043" y="15330"/>
                  </a:lnTo>
                  <a:lnTo>
                    <a:pt x="12050" y="15353"/>
                  </a:lnTo>
                  <a:lnTo>
                    <a:pt x="12035" y="15424"/>
                  </a:lnTo>
                  <a:lnTo>
                    <a:pt x="12032" y="15483"/>
                  </a:lnTo>
                  <a:lnTo>
                    <a:pt x="12013" y="15577"/>
                  </a:lnTo>
                  <a:lnTo>
                    <a:pt x="12095" y="15567"/>
                  </a:lnTo>
                  <a:lnTo>
                    <a:pt x="12187" y="15670"/>
                  </a:lnTo>
                  <a:lnTo>
                    <a:pt x="12298" y="15789"/>
                  </a:lnTo>
                  <a:lnTo>
                    <a:pt x="12373" y="15902"/>
                  </a:lnTo>
                  <a:lnTo>
                    <a:pt x="12423" y="15931"/>
                  </a:lnTo>
                  <a:lnTo>
                    <a:pt x="12477" y="16008"/>
                  </a:lnTo>
                  <a:lnTo>
                    <a:pt x="12472" y="16045"/>
                  </a:lnTo>
                  <a:lnTo>
                    <a:pt x="12534" y="16129"/>
                  </a:lnTo>
                  <a:lnTo>
                    <a:pt x="12628" y="16148"/>
                  </a:lnTo>
                  <a:lnTo>
                    <a:pt x="12711" y="16197"/>
                  </a:lnTo>
                  <a:lnTo>
                    <a:pt x="12825" y="16355"/>
                  </a:lnTo>
                  <a:lnTo>
                    <a:pt x="12827" y="16449"/>
                  </a:lnTo>
                  <a:lnTo>
                    <a:pt x="12855" y="16553"/>
                  </a:lnTo>
                  <a:lnTo>
                    <a:pt x="12982" y="16678"/>
                  </a:lnTo>
                  <a:lnTo>
                    <a:pt x="13061" y="16688"/>
                  </a:lnTo>
                  <a:lnTo>
                    <a:pt x="13190" y="16769"/>
                  </a:lnTo>
                  <a:lnTo>
                    <a:pt x="13250" y="16882"/>
                  </a:lnTo>
                  <a:lnTo>
                    <a:pt x="13354" y="16986"/>
                  </a:lnTo>
                  <a:lnTo>
                    <a:pt x="13448" y="17018"/>
                  </a:lnTo>
                  <a:lnTo>
                    <a:pt x="13466" y="17074"/>
                  </a:lnTo>
                  <a:lnTo>
                    <a:pt x="13523" y="17106"/>
                  </a:lnTo>
                  <a:lnTo>
                    <a:pt x="13552" y="17163"/>
                  </a:lnTo>
                  <a:lnTo>
                    <a:pt x="13565" y="17223"/>
                  </a:lnTo>
                  <a:lnTo>
                    <a:pt x="13547" y="17255"/>
                  </a:lnTo>
                  <a:lnTo>
                    <a:pt x="13570" y="17316"/>
                  </a:lnTo>
                  <a:lnTo>
                    <a:pt x="13537" y="17331"/>
                  </a:lnTo>
                  <a:lnTo>
                    <a:pt x="13592" y="17378"/>
                  </a:lnTo>
                  <a:lnTo>
                    <a:pt x="13635" y="17474"/>
                  </a:lnTo>
                  <a:lnTo>
                    <a:pt x="13667" y="17508"/>
                  </a:lnTo>
                  <a:lnTo>
                    <a:pt x="13669" y="17585"/>
                  </a:lnTo>
                  <a:lnTo>
                    <a:pt x="13721" y="17654"/>
                  </a:lnTo>
                  <a:lnTo>
                    <a:pt x="13843" y="17631"/>
                  </a:lnTo>
                  <a:lnTo>
                    <a:pt x="13896" y="17599"/>
                  </a:lnTo>
                  <a:lnTo>
                    <a:pt x="13983" y="17579"/>
                  </a:lnTo>
                  <a:lnTo>
                    <a:pt x="14007" y="17537"/>
                  </a:lnTo>
                  <a:lnTo>
                    <a:pt x="14050" y="17515"/>
                  </a:lnTo>
                  <a:lnTo>
                    <a:pt x="14086" y="17468"/>
                  </a:lnTo>
                  <a:lnTo>
                    <a:pt x="14127" y="17447"/>
                  </a:lnTo>
                  <a:lnTo>
                    <a:pt x="14271" y="17399"/>
                  </a:lnTo>
                  <a:lnTo>
                    <a:pt x="14377" y="17340"/>
                  </a:lnTo>
                  <a:lnTo>
                    <a:pt x="14469" y="17252"/>
                  </a:lnTo>
                  <a:lnTo>
                    <a:pt x="14521" y="17244"/>
                  </a:lnTo>
                  <a:lnTo>
                    <a:pt x="14595" y="17212"/>
                  </a:lnTo>
                  <a:lnTo>
                    <a:pt x="14732" y="17064"/>
                  </a:lnTo>
                  <a:lnTo>
                    <a:pt x="14988" y="16905"/>
                  </a:lnTo>
                  <a:lnTo>
                    <a:pt x="15142" y="16784"/>
                  </a:lnTo>
                  <a:lnTo>
                    <a:pt x="15139" y="16735"/>
                  </a:lnTo>
                  <a:lnTo>
                    <a:pt x="15160" y="16660"/>
                  </a:lnTo>
                  <a:lnTo>
                    <a:pt x="15271" y="16575"/>
                  </a:lnTo>
                  <a:lnTo>
                    <a:pt x="15344" y="16537"/>
                  </a:lnTo>
                  <a:lnTo>
                    <a:pt x="15442" y="16444"/>
                  </a:lnTo>
                  <a:lnTo>
                    <a:pt x="15532" y="16421"/>
                  </a:lnTo>
                  <a:lnTo>
                    <a:pt x="15601" y="16348"/>
                  </a:lnTo>
                  <a:lnTo>
                    <a:pt x="15589" y="16291"/>
                  </a:lnTo>
                  <a:lnTo>
                    <a:pt x="15644" y="16227"/>
                  </a:lnTo>
                  <a:lnTo>
                    <a:pt x="15741" y="16183"/>
                  </a:lnTo>
                  <a:lnTo>
                    <a:pt x="15771" y="16138"/>
                  </a:lnTo>
                  <a:lnTo>
                    <a:pt x="15771" y="16060"/>
                  </a:lnTo>
                  <a:lnTo>
                    <a:pt x="15857" y="15961"/>
                  </a:lnTo>
                  <a:lnTo>
                    <a:pt x="15927" y="15927"/>
                  </a:lnTo>
                  <a:lnTo>
                    <a:pt x="15937" y="15904"/>
                  </a:lnTo>
                  <a:lnTo>
                    <a:pt x="15897" y="15816"/>
                  </a:lnTo>
                  <a:lnTo>
                    <a:pt x="15905" y="15730"/>
                  </a:lnTo>
                  <a:lnTo>
                    <a:pt x="15929" y="15680"/>
                  </a:lnTo>
                  <a:lnTo>
                    <a:pt x="15997" y="15653"/>
                  </a:lnTo>
                  <a:lnTo>
                    <a:pt x="16029" y="15525"/>
                  </a:lnTo>
                  <a:lnTo>
                    <a:pt x="16081" y="15446"/>
                  </a:lnTo>
                  <a:lnTo>
                    <a:pt x="16093" y="15392"/>
                  </a:lnTo>
                  <a:lnTo>
                    <a:pt x="16125" y="15276"/>
                  </a:lnTo>
                  <a:lnTo>
                    <a:pt x="16116" y="15244"/>
                  </a:lnTo>
                  <a:lnTo>
                    <a:pt x="16059" y="15252"/>
                  </a:lnTo>
                  <a:lnTo>
                    <a:pt x="16007" y="15222"/>
                  </a:lnTo>
                  <a:lnTo>
                    <a:pt x="15919" y="15170"/>
                  </a:lnTo>
                  <a:lnTo>
                    <a:pt x="15825" y="15187"/>
                  </a:lnTo>
                  <a:lnTo>
                    <a:pt x="15713" y="15220"/>
                  </a:lnTo>
                  <a:lnTo>
                    <a:pt x="15617" y="15203"/>
                  </a:lnTo>
                  <a:lnTo>
                    <a:pt x="15524" y="15131"/>
                  </a:lnTo>
                  <a:lnTo>
                    <a:pt x="15473" y="15018"/>
                  </a:lnTo>
                  <a:lnTo>
                    <a:pt x="15485" y="14981"/>
                  </a:lnTo>
                  <a:lnTo>
                    <a:pt x="15483" y="14911"/>
                  </a:lnTo>
                  <a:lnTo>
                    <a:pt x="15462" y="14906"/>
                  </a:lnTo>
                  <a:lnTo>
                    <a:pt x="15431" y="14978"/>
                  </a:lnTo>
                  <a:lnTo>
                    <a:pt x="15363" y="15116"/>
                  </a:lnTo>
                  <a:lnTo>
                    <a:pt x="15276" y="15264"/>
                  </a:lnTo>
                  <a:lnTo>
                    <a:pt x="15195" y="15412"/>
                  </a:lnTo>
                  <a:lnTo>
                    <a:pt x="15103" y="15446"/>
                  </a:lnTo>
                  <a:lnTo>
                    <a:pt x="14974" y="15493"/>
                  </a:lnTo>
                  <a:lnTo>
                    <a:pt x="14859" y="15564"/>
                  </a:lnTo>
                  <a:lnTo>
                    <a:pt x="14846" y="15523"/>
                  </a:lnTo>
                  <a:lnTo>
                    <a:pt x="14819" y="15542"/>
                  </a:lnTo>
                  <a:lnTo>
                    <a:pt x="14777" y="15493"/>
                  </a:lnTo>
                  <a:lnTo>
                    <a:pt x="14792" y="15389"/>
                  </a:lnTo>
                  <a:lnTo>
                    <a:pt x="14770" y="15298"/>
                  </a:lnTo>
                  <a:lnTo>
                    <a:pt x="14713" y="15266"/>
                  </a:lnTo>
                  <a:lnTo>
                    <a:pt x="14675" y="15298"/>
                  </a:lnTo>
                  <a:lnTo>
                    <a:pt x="14650" y="15395"/>
                  </a:lnTo>
                  <a:lnTo>
                    <a:pt x="14683" y="15506"/>
                  </a:lnTo>
                  <a:lnTo>
                    <a:pt x="14653" y="15476"/>
                  </a:lnTo>
                  <a:lnTo>
                    <a:pt x="14621" y="15432"/>
                  </a:lnTo>
                  <a:lnTo>
                    <a:pt x="14568" y="15404"/>
                  </a:lnTo>
                  <a:lnTo>
                    <a:pt x="14538" y="15358"/>
                  </a:lnTo>
                  <a:lnTo>
                    <a:pt x="14543" y="15299"/>
                  </a:lnTo>
                  <a:lnTo>
                    <a:pt x="14519" y="15237"/>
                  </a:lnTo>
                  <a:lnTo>
                    <a:pt x="14402" y="15207"/>
                  </a:lnTo>
                  <a:lnTo>
                    <a:pt x="14363" y="15160"/>
                  </a:lnTo>
                  <a:lnTo>
                    <a:pt x="14281" y="15148"/>
                  </a:lnTo>
                  <a:lnTo>
                    <a:pt x="14193" y="15028"/>
                  </a:lnTo>
                  <a:lnTo>
                    <a:pt x="14119" y="14921"/>
                  </a:lnTo>
                  <a:lnTo>
                    <a:pt x="14126" y="14880"/>
                  </a:lnTo>
                  <a:lnTo>
                    <a:pt x="14079" y="14816"/>
                  </a:lnTo>
                  <a:lnTo>
                    <a:pt x="14169" y="14796"/>
                  </a:lnTo>
                  <a:lnTo>
                    <a:pt x="14213" y="14714"/>
                  </a:lnTo>
                  <a:lnTo>
                    <a:pt x="14320" y="14736"/>
                  </a:lnTo>
                  <a:lnTo>
                    <a:pt x="14394" y="14682"/>
                  </a:lnTo>
                  <a:lnTo>
                    <a:pt x="14553" y="14858"/>
                  </a:lnTo>
                  <a:lnTo>
                    <a:pt x="14687" y="14975"/>
                  </a:lnTo>
                  <a:lnTo>
                    <a:pt x="14842" y="14964"/>
                  </a:lnTo>
                  <a:lnTo>
                    <a:pt x="15021" y="15025"/>
                  </a:lnTo>
                  <a:lnTo>
                    <a:pt x="15216" y="15001"/>
                  </a:lnTo>
                  <a:lnTo>
                    <a:pt x="15344" y="14860"/>
                  </a:lnTo>
                  <a:lnTo>
                    <a:pt x="15450" y="14781"/>
                  </a:lnTo>
                  <a:lnTo>
                    <a:pt x="15525" y="14776"/>
                  </a:lnTo>
                  <a:lnTo>
                    <a:pt x="15639" y="14936"/>
                  </a:lnTo>
                  <a:lnTo>
                    <a:pt x="15806" y="14875"/>
                  </a:lnTo>
                  <a:lnTo>
                    <a:pt x="15972" y="14830"/>
                  </a:lnTo>
                  <a:lnTo>
                    <a:pt x="16250" y="14730"/>
                  </a:lnTo>
                  <a:lnTo>
                    <a:pt x="16439" y="14598"/>
                  </a:lnTo>
                  <a:lnTo>
                    <a:pt x="16659" y="14459"/>
                  </a:lnTo>
                  <a:lnTo>
                    <a:pt x="16893" y="14271"/>
                  </a:lnTo>
                  <a:lnTo>
                    <a:pt x="17032" y="14315"/>
                  </a:lnTo>
                  <a:lnTo>
                    <a:pt x="17105" y="14392"/>
                  </a:lnTo>
                  <a:lnTo>
                    <a:pt x="17213" y="14362"/>
                  </a:lnTo>
                  <a:lnTo>
                    <a:pt x="17405" y="14372"/>
                  </a:lnTo>
                  <a:lnTo>
                    <a:pt x="17460" y="14401"/>
                  </a:lnTo>
                  <a:lnTo>
                    <a:pt x="17417" y="14498"/>
                  </a:lnTo>
                  <a:lnTo>
                    <a:pt x="17639" y="14542"/>
                  </a:lnTo>
                  <a:lnTo>
                    <a:pt x="17733" y="14488"/>
                  </a:lnTo>
                  <a:lnTo>
                    <a:pt x="17886" y="14257"/>
                  </a:lnTo>
                  <a:lnTo>
                    <a:pt x="17952" y="14367"/>
                  </a:lnTo>
                  <a:lnTo>
                    <a:pt x="18008" y="14534"/>
                  </a:lnTo>
                  <a:lnTo>
                    <a:pt x="18098" y="14675"/>
                  </a:lnTo>
                  <a:lnTo>
                    <a:pt x="18225" y="14889"/>
                  </a:lnTo>
                  <a:lnTo>
                    <a:pt x="18386" y="14970"/>
                  </a:lnTo>
                  <a:lnTo>
                    <a:pt x="18430" y="15032"/>
                  </a:lnTo>
                  <a:lnTo>
                    <a:pt x="18498" y="15163"/>
                  </a:lnTo>
                  <a:lnTo>
                    <a:pt x="18592" y="15225"/>
                  </a:lnTo>
                  <a:lnTo>
                    <a:pt x="18647" y="15246"/>
                  </a:lnTo>
                  <a:lnTo>
                    <a:pt x="18721" y="15326"/>
                  </a:lnTo>
                  <a:lnTo>
                    <a:pt x="18808" y="15444"/>
                  </a:lnTo>
                  <a:lnTo>
                    <a:pt x="18940" y="15446"/>
                  </a:lnTo>
                  <a:lnTo>
                    <a:pt x="18982" y="15365"/>
                  </a:lnTo>
                  <a:lnTo>
                    <a:pt x="19005" y="15242"/>
                  </a:lnTo>
                  <a:lnTo>
                    <a:pt x="19103" y="15099"/>
                  </a:lnTo>
                  <a:lnTo>
                    <a:pt x="19061" y="15096"/>
                  </a:lnTo>
                  <a:lnTo>
                    <a:pt x="19092" y="14949"/>
                  </a:lnTo>
                  <a:lnTo>
                    <a:pt x="19149" y="14880"/>
                  </a:lnTo>
                  <a:lnTo>
                    <a:pt x="19101" y="14672"/>
                  </a:lnTo>
                  <a:lnTo>
                    <a:pt x="19118" y="14503"/>
                  </a:lnTo>
                  <a:lnTo>
                    <a:pt x="19082" y="14406"/>
                  </a:lnTo>
                  <a:lnTo>
                    <a:pt x="19012" y="14266"/>
                  </a:lnTo>
                  <a:lnTo>
                    <a:pt x="19014" y="14133"/>
                  </a:lnTo>
                  <a:lnTo>
                    <a:pt x="19062" y="14069"/>
                  </a:lnTo>
                  <a:lnTo>
                    <a:pt x="19141" y="13916"/>
                  </a:lnTo>
                  <a:lnTo>
                    <a:pt x="19181" y="13825"/>
                  </a:lnTo>
                  <a:lnTo>
                    <a:pt x="19161" y="13766"/>
                  </a:lnTo>
                  <a:lnTo>
                    <a:pt x="19231" y="13561"/>
                  </a:lnTo>
                  <a:lnTo>
                    <a:pt x="19275" y="13389"/>
                  </a:lnTo>
                  <a:lnTo>
                    <a:pt x="19322" y="13101"/>
                  </a:lnTo>
                  <a:lnTo>
                    <a:pt x="19417" y="12837"/>
                  </a:lnTo>
                  <a:lnTo>
                    <a:pt x="19431" y="12695"/>
                  </a:lnTo>
                  <a:lnTo>
                    <a:pt x="19382" y="12606"/>
                  </a:lnTo>
                  <a:lnTo>
                    <a:pt x="19474" y="12426"/>
                  </a:lnTo>
                  <a:lnTo>
                    <a:pt x="19531" y="12342"/>
                  </a:lnTo>
                  <a:lnTo>
                    <a:pt x="19521" y="12278"/>
                  </a:lnTo>
                  <a:lnTo>
                    <a:pt x="19558" y="12241"/>
                  </a:lnTo>
                  <a:lnTo>
                    <a:pt x="19588" y="12217"/>
                  </a:lnTo>
                  <a:lnTo>
                    <a:pt x="19588" y="12177"/>
                  </a:lnTo>
                  <a:lnTo>
                    <a:pt x="19633" y="12148"/>
                  </a:lnTo>
                  <a:lnTo>
                    <a:pt x="19623" y="12039"/>
                  </a:lnTo>
                  <a:lnTo>
                    <a:pt x="19590" y="11999"/>
                  </a:lnTo>
                  <a:lnTo>
                    <a:pt x="19662" y="11886"/>
                  </a:lnTo>
                  <a:lnTo>
                    <a:pt x="19730" y="11904"/>
                  </a:lnTo>
                  <a:lnTo>
                    <a:pt x="19774" y="11940"/>
                  </a:lnTo>
                  <a:lnTo>
                    <a:pt x="19811" y="11995"/>
                  </a:lnTo>
                  <a:lnTo>
                    <a:pt x="19863" y="12022"/>
                  </a:lnTo>
                  <a:lnTo>
                    <a:pt x="19961" y="12027"/>
                  </a:lnTo>
                  <a:lnTo>
                    <a:pt x="20010" y="11967"/>
                  </a:lnTo>
                  <a:lnTo>
                    <a:pt x="20022" y="12025"/>
                  </a:lnTo>
                  <a:lnTo>
                    <a:pt x="20140" y="12059"/>
                  </a:lnTo>
                  <a:lnTo>
                    <a:pt x="20202" y="12143"/>
                  </a:lnTo>
                  <a:lnTo>
                    <a:pt x="20239" y="12339"/>
                  </a:lnTo>
                  <a:lnTo>
                    <a:pt x="20293" y="12281"/>
                  </a:lnTo>
                  <a:lnTo>
                    <a:pt x="20335" y="12216"/>
                  </a:lnTo>
                  <a:lnTo>
                    <a:pt x="20375" y="11975"/>
                  </a:lnTo>
                  <a:lnTo>
                    <a:pt x="20390" y="11825"/>
                  </a:lnTo>
                  <a:lnTo>
                    <a:pt x="20457" y="11860"/>
                  </a:lnTo>
                  <a:lnTo>
                    <a:pt x="20527" y="11983"/>
                  </a:lnTo>
                  <a:lnTo>
                    <a:pt x="20597" y="12076"/>
                  </a:lnTo>
                  <a:lnTo>
                    <a:pt x="20643" y="12079"/>
                  </a:lnTo>
                  <a:lnTo>
                    <a:pt x="20679" y="12216"/>
                  </a:lnTo>
                  <a:lnTo>
                    <a:pt x="20720" y="12236"/>
                  </a:lnTo>
                  <a:lnTo>
                    <a:pt x="20728" y="12367"/>
                  </a:lnTo>
                  <a:lnTo>
                    <a:pt x="20758" y="12438"/>
                  </a:lnTo>
                  <a:lnTo>
                    <a:pt x="20768" y="12589"/>
                  </a:lnTo>
                  <a:lnTo>
                    <a:pt x="20778" y="12675"/>
                  </a:lnTo>
                  <a:lnTo>
                    <a:pt x="20803" y="12711"/>
                  </a:lnTo>
                  <a:lnTo>
                    <a:pt x="20798" y="12621"/>
                  </a:lnTo>
                  <a:lnTo>
                    <a:pt x="20838" y="12604"/>
                  </a:lnTo>
                  <a:lnTo>
                    <a:pt x="20880" y="12589"/>
                  </a:lnTo>
                  <a:lnTo>
                    <a:pt x="20902" y="12621"/>
                  </a:lnTo>
                  <a:lnTo>
                    <a:pt x="20931" y="12606"/>
                  </a:lnTo>
                  <a:lnTo>
                    <a:pt x="20951" y="12621"/>
                  </a:lnTo>
                  <a:lnTo>
                    <a:pt x="20957" y="12717"/>
                  </a:lnTo>
                  <a:lnTo>
                    <a:pt x="20986" y="12724"/>
                  </a:lnTo>
                  <a:lnTo>
                    <a:pt x="21004" y="12795"/>
                  </a:lnTo>
                  <a:lnTo>
                    <a:pt x="21041" y="12783"/>
                  </a:lnTo>
                  <a:lnTo>
                    <a:pt x="21051" y="12822"/>
                  </a:lnTo>
                  <a:lnTo>
                    <a:pt x="21115" y="12732"/>
                  </a:lnTo>
                  <a:lnTo>
                    <a:pt x="21162" y="12670"/>
                  </a:lnTo>
                  <a:lnTo>
                    <a:pt x="21190" y="12557"/>
                  </a:lnTo>
                  <a:lnTo>
                    <a:pt x="21190" y="12519"/>
                  </a:lnTo>
                  <a:lnTo>
                    <a:pt x="21168" y="12482"/>
                  </a:lnTo>
                  <a:lnTo>
                    <a:pt x="21150" y="12503"/>
                  </a:lnTo>
                  <a:lnTo>
                    <a:pt x="21141" y="12451"/>
                  </a:lnTo>
                  <a:lnTo>
                    <a:pt x="21133" y="12428"/>
                  </a:lnTo>
                  <a:lnTo>
                    <a:pt x="21133" y="12362"/>
                  </a:lnTo>
                  <a:lnTo>
                    <a:pt x="21120" y="12296"/>
                  </a:lnTo>
                  <a:lnTo>
                    <a:pt x="21091" y="12286"/>
                  </a:lnTo>
                  <a:lnTo>
                    <a:pt x="21053" y="12307"/>
                  </a:lnTo>
                  <a:lnTo>
                    <a:pt x="21039" y="12330"/>
                  </a:lnTo>
                  <a:lnTo>
                    <a:pt x="21004" y="12349"/>
                  </a:lnTo>
                  <a:lnTo>
                    <a:pt x="20971" y="12426"/>
                  </a:lnTo>
                  <a:lnTo>
                    <a:pt x="20931" y="12443"/>
                  </a:lnTo>
                  <a:lnTo>
                    <a:pt x="20899" y="12372"/>
                  </a:lnTo>
                  <a:lnTo>
                    <a:pt x="20853" y="12328"/>
                  </a:lnTo>
                  <a:lnTo>
                    <a:pt x="20817" y="12419"/>
                  </a:lnTo>
                  <a:lnTo>
                    <a:pt x="20790" y="12347"/>
                  </a:lnTo>
                  <a:lnTo>
                    <a:pt x="20780" y="12200"/>
                  </a:lnTo>
                  <a:lnTo>
                    <a:pt x="20758" y="11956"/>
                  </a:lnTo>
                  <a:lnTo>
                    <a:pt x="20718" y="11820"/>
                  </a:lnTo>
                  <a:lnTo>
                    <a:pt x="20763" y="11692"/>
                  </a:lnTo>
                  <a:lnTo>
                    <a:pt x="20788" y="11803"/>
                  </a:lnTo>
                  <a:lnTo>
                    <a:pt x="20830" y="11677"/>
                  </a:lnTo>
                  <a:lnTo>
                    <a:pt x="20889" y="11598"/>
                  </a:lnTo>
                  <a:lnTo>
                    <a:pt x="20949" y="11642"/>
                  </a:lnTo>
                  <a:lnTo>
                    <a:pt x="20984" y="11640"/>
                  </a:lnTo>
                  <a:lnTo>
                    <a:pt x="21024" y="11532"/>
                  </a:lnTo>
                  <a:lnTo>
                    <a:pt x="21071" y="11485"/>
                  </a:lnTo>
                  <a:lnTo>
                    <a:pt x="21081" y="11603"/>
                  </a:lnTo>
                  <a:lnTo>
                    <a:pt x="21113" y="11620"/>
                  </a:lnTo>
                  <a:lnTo>
                    <a:pt x="21131" y="11332"/>
                  </a:lnTo>
                  <a:lnTo>
                    <a:pt x="21131" y="11118"/>
                  </a:lnTo>
                  <a:lnTo>
                    <a:pt x="21143" y="10876"/>
                  </a:lnTo>
                  <a:lnTo>
                    <a:pt x="21141" y="10680"/>
                  </a:lnTo>
                  <a:lnTo>
                    <a:pt x="21074" y="10468"/>
                  </a:lnTo>
                  <a:lnTo>
                    <a:pt x="20979" y="10334"/>
                  </a:lnTo>
                  <a:lnTo>
                    <a:pt x="20924" y="10335"/>
                  </a:lnTo>
                  <a:lnTo>
                    <a:pt x="20865" y="10399"/>
                  </a:lnTo>
                  <a:lnTo>
                    <a:pt x="20765" y="10391"/>
                  </a:lnTo>
                  <a:lnTo>
                    <a:pt x="20678" y="10384"/>
                  </a:lnTo>
                  <a:lnTo>
                    <a:pt x="20644" y="10276"/>
                  </a:lnTo>
                  <a:lnTo>
                    <a:pt x="20611" y="10053"/>
                  </a:lnTo>
                  <a:lnTo>
                    <a:pt x="20594" y="9772"/>
                  </a:lnTo>
                  <a:lnTo>
                    <a:pt x="20594" y="9686"/>
                  </a:lnTo>
                  <a:lnTo>
                    <a:pt x="20648" y="9531"/>
                  </a:lnTo>
                  <a:lnTo>
                    <a:pt x="20669" y="9605"/>
                  </a:lnTo>
                  <a:lnTo>
                    <a:pt x="20721" y="9645"/>
                  </a:lnTo>
                  <a:lnTo>
                    <a:pt x="20730" y="9559"/>
                  </a:lnTo>
                  <a:lnTo>
                    <a:pt x="20666" y="9400"/>
                  </a:lnTo>
                  <a:lnTo>
                    <a:pt x="20674" y="9233"/>
                  </a:lnTo>
                  <a:lnTo>
                    <a:pt x="20659" y="8982"/>
                  </a:lnTo>
                  <a:lnTo>
                    <a:pt x="20629" y="8849"/>
                  </a:lnTo>
                  <a:lnTo>
                    <a:pt x="20656" y="8834"/>
                  </a:lnTo>
                  <a:lnTo>
                    <a:pt x="20629" y="8703"/>
                  </a:lnTo>
                  <a:lnTo>
                    <a:pt x="20626" y="8531"/>
                  </a:lnTo>
                  <a:lnTo>
                    <a:pt x="20609" y="8450"/>
                  </a:lnTo>
                  <a:lnTo>
                    <a:pt x="20666" y="8575"/>
                  </a:lnTo>
                  <a:lnTo>
                    <a:pt x="20658" y="8422"/>
                  </a:lnTo>
                  <a:lnTo>
                    <a:pt x="20621" y="8300"/>
                  </a:lnTo>
                  <a:lnTo>
                    <a:pt x="20661" y="8214"/>
                  </a:lnTo>
                  <a:lnTo>
                    <a:pt x="20708" y="8189"/>
                  </a:lnTo>
                  <a:lnTo>
                    <a:pt x="20843" y="8374"/>
                  </a:lnTo>
                  <a:lnTo>
                    <a:pt x="20894" y="8485"/>
                  </a:lnTo>
                  <a:lnTo>
                    <a:pt x="20989" y="8603"/>
                  </a:lnTo>
                  <a:lnTo>
                    <a:pt x="20999" y="8701"/>
                  </a:lnTo>
                  <a:lnTo>
                    <a:pt x="21018" y="8767"/>
                  </a:lnTo>
                  <a:lnTo>
                    <a:pt x="21034" y="8760"/>
                  </a:lnTo>
                  <a:lnTo>
                    <a:pt x="21039" y="8713"/>
                  </a:lnTo>
                  <a:lnTo>
                    <a:pt x="21081" y="8773"/>
                  </a:lnTo>
                  <a:lnTo>
                    <a:pt x="21056" y="8672"/>
                  </a:lnTo>
                  <a:lnTo>
                    <a:pt x="21063" y="8686"/>
                  </a:lnTo>
                  <a:lnTo>
                    <a:pt x="21083" y="8708"/>
                  </a:lnTo>
                  <a:lnTo>
                    <a:pt x="21105" y="8693"/>
                  </a:lnTo>
                  <a:lnTo>
                    <a:pt x="21096" y="8666"/>
                  </a:lnTo>
                  <a:lnTo>
                    <a:pt x="21098" y="8666"/>
                  </a:lnTo>
                  <a:lnTo>
                    <a:pt x="21140" y="8778"/>
                  </a:lnTo>
                  <a:lnTo>
                    <a:pt x="21145" y="8782"/>
                  </a:lnTo>
                  <a:lnTo>
                    <a:pt x="21148" y="8824"/>
                  </a:lnTo>
                  <a:lnTo>
                    <a:pt x="21175" y="8824"/>
                  </a:lnTo>
                  <a:lnTo>
                    <a:pt x="21188" y="8812"/>
                  </a:lnTo>
                  <a:lnTo>
                    <a:pt x="21150" y="8684"/>
                  </a:lnTo>
                  <a:lnTo>
                    <a:pt x="21140" y="8699"/>
                  </a:lnTo>
                  <a:lnTo>
                    <a:pt x="21141" y="8718"/>
                  </a:lnTo>
                  <a:lnTo>
                    <a:pt x="21130" y="8676"/>
                  </a:lnTo>
                  <a:lnTo>
                    <a:pt x="21111" y="8536"/>
                  </a:lnTo>
                  <a:lnTo>
                    <a:pt x="21126" y="8501"/>
                  </a:lnTo>
                  <a:lnTo>
                    <a:pt x="21106" y="8427"/>
                  </a:lnTo>
                  <a:lnTo>
                    <a:pt x="21121" y="8423"/>
                  </a:lnTo>
                  <a:lnTo>
                    <a:pt x="21125" y="8358"/>
                  </a:lnTo>
                  <a:lnTo>
                    <a:pt x="21105" y="8295"/>
                  </a:lnTo>
                  <a:lnTo>
                    <a:pt x="21101" y="8319"/>
                  </a:lnTo>
                  <a:lnTo>
                    <a:pt x="21076" y="8251"/>
                  </a:lnTo>
                  <a:lnTo>
                    <a:pt x="21076" y="8381"/>
                  </a:lnTo>
                  <a:lnTo>
                    <a:pt x="21090" y="8459"/>
                  </a:lnTo>
                  <a:lnTo>
                    <a:pt x="21093" y="8526"/>
                  </a:lnTo>
                  <a:lnTo>
                    <a:pt x="21091" y="8524"/>
                  </a:lnTo>
                  <a:lnTo>
                    <a:pt x="21074" y="8450"/>
                  </a:lnTo>
                  <a:lnTo>
                    <a:pt x="20991" y="8257"/>
                  </a:lnTo>
                  <a:lnTo>
                    <a:pt x="20989" y="8257"/>
                  </a:lnTo>
                  <a:lnTo>
                    <a:pt x="20941" y="8135"/>
                  </a:lnTo>
                  <a:lnTo>
                    <a:pt x="20907" y="8115"/>
                  </a:lnTo>
                  <a:lnTo>
                    <a:pt x="20880" y="8051"/>
                  </a:lnTo>
                  <a:lnTo>
                    <a:pt x="20867" y="8039"/>
                  </a:lnTo>
                  <a:lnTo>
                    <a:pt x="20887" y="8110"/>
                  </a:lnTo>
                  <a:lnTo>
                    <a:pt x="20880" y="8172"/>
                  </a:lnTo>
                  <a:lnTo>
                    <a:pt x="20887" y="8260"/>
                  </a:lnTo>
                  <a:lnTo>
                    <a:pt x="20937" y="8384"/>
                  </a:lnTo>
                  <a:lnTo>
                    <a:pt x="20890" y="8322"/>
                  </a:lnTo>
                  <a:lnTo>
                    <a:pt x="20848" y="8085"/>
                  </a:lnTo>
                  <a:lnTo>
                    <a:pt x="20780" y="7853"/>
                  </a:lnTo>
                  <a:lnTo>
                    <a:pt x="20721" y="7726"/>
                  </a:lnTo>
                  <a:lnTo>
                    <a:pt x="20659" y="7642"/>
                  </a:lnTo>
                  <a:lnTo>
                    <a:pt x="20604" y="7575"/>
                  </a:lnTo>
                  <a:lnTo>
                    <a:pt x="20524" y="7445"/>
                  </a:lnTo>
                  <a:lnTo>
                    <a:pt x="20381" y="7279"/>
                  </a:lnTo>
                  <a:lnTo>
                    <a:pt x="20221" y="7088"/>
                  </a:lnTo>
                  <a:lnTo>
                    <a:pt x="20154" y="7053"/>
                  </a:lnTo>
                  <a:lnTo>
                    <a:pt x="20099" y="7034"/>
                  </a:lnTo>
                  <a:lnTo>
                    <a:pt x="20075" y="7080"/>
                  </a:lnTo>
                  <a:lnTo>
                    <a:pt x="20025" y="7034"/>
                  </a:lnTo>
                  <a:lnTo>
                    <a:pt x="20011" y="7018"/>
                  </a:lnTo>
                  <a:lnTo>
                    <a:pt x="20010" y="7021"/>
                  </a:lnTo>
                  <a:lnTo>
                    <a:pt x="19913" y="6930"/>
                  </a:lnTo>
                  <a:lnTo>
                    <a:pt x="19901" y="6940"/>
                  </a:lnTo>
                  <a:lnTo>
                    <a:pt x="19837" y="6883"/>
                  </a:lnTo>
                  <a:lnTo>
                    <a:pt x="19770" y="6907"/>
                  </a:lnTo>
                  <a:lnTo>
                    <a:pt x="19685" y="6907"/>
                  </a:lnTo>
                  <a:lnTo>
                    <a:pt x="19586" y="6875"/>
                  </a:lnTo>
                  <a:lnTo>
                    <a:pt x="19536" y="6964"/>
                  </a:lnTo>
                  <a:lnTo>
                    <a:pt x="19457" y="6841"/>
                  </a:lnTo>
                  <a:lnTo>
                    <a:pt x="19395" y="6679"/>
                  </a:lnTo>
                  <a:lnTo>
                    <a:pt x="19330" y="6578"/>
                  </a:lnTo>
                  <a:lnTo>
                    <a:pt x="19282" y="6381"/>
                  </a:lnTo>
                  <a:lnTo>
                    <a:pt x="19226" y="6361"/>
                  </a:lnTo>
                  <a:lnTo>
                    <a:pt x="19231" y="6439"/>
                  </a:lnTo>
                  <a:lnTo>
                    <a:pt x="19196" y="6516"/>
                  </a:lnTo>
                  <a:lnTo>
                    <a:pt x="19287" y="6710"/>
                  </a:lnTo>
                  <a:lnTo>
                    <a:pt x="19258" y="6782"/>
                  </a:lnTo>
                  <a:lnTo>
                    <a:pt x="19208" y="6750"/>
                  </a:lnTo>
                  <a:lnTo>
                    <a:pt x="19193" y="6836"/>
                  </a:lnTo>
                  <a:lnTo>
                    <a:pt x="19116" y="6843"/>
                  </a:lnTo>
                  <a:lnTo>
                    <a:pt x="19059" y="6743"/>
                  </a:lnTo>
                  <a:lnTo>
                    <a:pt x="19051" y="6622"/>
                  </a:lnTo>
                  <a:lnTo>
                    <a:pt x="18970" y="6499"/>
                  </a:lnTo>
                  <a:lnTo>
                    <a:pt x="18877" y="6312"/>
                  </a:lnTo>
                  <a:lnTo>
                    <a:pt x="18825" y="6186"/>
                  </a:lnTo>
                  <a:lnTo>
                    <a:pt x="18882" y="6163"/>
                  </a:lnTo>
                  <a:lnTo>
                    <a:pt x="18972" y="6306"/>
                  </a:lnTo>
                  <a:lnTo>
                    <a:pt x="19015" y="6309"/>
                  </a:lnTo>
                  <a:lnTo>
                    <a:pt x="19076" y="6408"/>
                  </a:lnTo>
                  <a:lnTo>
                    <a:pt x="19032" y="6258"/>
                  </a:lnTo>
                  <a:lnTo>
                    <a:pt x="18967" y="6137"/>
                  </a:lnTo>
                  <a:lnTo>
                    <a:pt x="18908" y="5952"/>
                  </a:lnTo>
                  <a:lnTo>
                    <a:pt x="18932" y="5915"/>
                  </a:lnTo>
                  <a:lnTo>
                    <a:pt x="18932" y="5903"/>
                  </a:lnTo>
                  <a:lnTo>
                    <a:pt x="18959" y="5903"/>
                  </a:lnTo>
                  <a:lnTo>
                    <a:pt x="18955" y="5878"/>
                  </a:lnTo>
                  <a:lnTo>
                    <a:pt x="18933" y="5873"/>
                  </a:lnTo>
                  <a:lnTo>
                    <a:pt x="18933" y="5854"/>
                  </a:lnTo>
                  <a:lnTo>
                    <a:pt x="18950" y="5858"/>
                  </a:lnTo>
                  <a:lnTo>
                    <a:pt x="19019" y="5925"/>
                  </a:lnTo>
                  <a:lnTo>
                    <a:pt x="19037" y="5927"/>
                  </a:lnTo>
                  <a:lnTo>
                    <a:pt x="19044" y="5942"/>
                  </a:lnTo>
                  <a:lnTo>
                    <a:pt x="19017" y="5934"/>
                  </a:lnTo>
                  <a:lnTo>
                    <a:pt x="19029" y="5982"/>
                  </a:lnTo>
                  <a:lnTo>
                    <a:pt x="19061" y="6028"/>
                  </a:lnTo>
                  <a:lnTo>
                    <a:pt x="19116" y="6035"/>
                  </a:lnTo>
                  <a:lnTo>
                    <a:pt x="19176" y="6013"/>
                  </a:lnTo>
                  <a:lnTo>
                    <a:pt x="19211" y="5952"/>
                  </a:lnTo>
                  <a:lnTo>
                    <a:pt x="19198" y="5924"/>
                  </a:lnTo>
                  <a:lnTo>
                    <a:pt x="19181" y="5945"/>
                  </a:lnTo>
                  <a:lnTo>
                    <a:pt x="19143" y="5934"/>
                  </a:lnTo>
                  <a:lnTo>
                    <a:pt x="19124" y="5939"/>
                  </a:lnTo>
                  <a:lnTo>
                    <a:pt x="19111" y="5924"/>
                  </a:lnTo>
                  <a:lnTo>
                    <a:pt x="19121" y="5878"/>
                  </a:lnTo>
                  <a:lnTo>
                    <a:pt x="19200" y="5854"/>
                  </a:lnTo>
                  <a:lnTo>
                    <a:pt x="19236" y="5957"/>
                  </a:lnTo>
                  <a:lnTo>
                    <a:pt x="19339" y="5977"/>
                  </a:lnTo>
                  <a:lnTo>
                    <a:pt x="19384" y="6019"/>
                  </a:lnTo>
                  <a:lnTo>
                    <a:pt x="19372" y="6046"/>
                  </a:lnTo>
                  <a:lnTo>
                    <a:pt x="19404" y="6115"/>
                  </a:lnTo>
                  <a:lnTo>
                    <a:pt x="19431" y="6072"/>
                  </a:lnTo>
                  <a:lnTo>
                    <a:pt x="19444" y="6065"/>
                  </a:lnTo>
                  <a:lnTo>
                    <a:pt x="19476" y="6082"/>
                  </a:lnTo>
                  <a:lnTo>
                    <a:pt x="19471" y="6062"/>
                  </a:lnTo>
                  <a:lnTo>
                    <a:pt x="19513" y="6078"/>
                  </a:lnTo>
                  <a:lnTo>
                    <a:pt x="19576" y="6102"/>
                  </a:lnTo>
                  <a:lnTo>
                    <a:pt x="19653" y="6161"/>
                  </a:lnTo>
                  <a:lnTo>
                    <a:pt x="19626" y="6099"/>
                  </a:lnTo>
                  <a:lnTo>
                    <a:pt x="19568" y="6062"/>
                  </a:lnTo>
                  <a:lnTo>
                    <a:pt x="19531" y="6043"/>
                  </a:lnTo>
                  <a:lnTo>
                    <a:pt x="19484" y="6018"/>
                  </a:lnTo>
                  <a:lnTo>
                    <a:pt x="19459" y="6016"/>
                  </a:lnTo>
                  <a:lnTo>
                    <a:pt x="19444" y="5962"/>
                  </a:lnTo>
                  <a:lnTo>
                    <a:pt x="19377" y="5834"/>
                  </a:lnTo>
                  <a:lnTo>
                    <a:pt x="19330" y="5708"/>
                  </a:lnTo>
                  <a:lnTo>
                    <a:pt x="19260" y="5624"/>
                  </a:lnTo>
                  <a:lnTo>
                    <a:pt x="19136" y="5548"/>
                  </a:lnTo>
                  <a:lnTo>
                    <a:pt x="19072" y="5535"/>
                  </a:lnTo>
                  <a:lnTo>
                    <a:pt x="18967" y="5560"/>
                  </a:lnTo>
                  <a:lnTo>
                    <a:pt x="18932" y="5599"/>
                  </a:lnTo>
                  <a:lnTo>
                    <a:pt x="18923" y="5634"/>
                  </a:lnTo>
                  <a:lnTo>
                    <a:pt x="18908" y="5614"/>
                  </a:lnTo>
                  <a:lnTo>
                    <a:pt x="18856" y="5582"/>
                  </a:lnTo>
                  <a:lnTo>
                    <a:pt x="18813" y="5514"/>
                  </a:lnTo>
                  <a:lnTo>
                    <a:pt x="18776" y="5427"/>
                  </a:lnTo>
                  <a:lnTo>
                    <a:pt x="18729" y="5366"/>
                  </a:lnTo>
                  <a:lnTo>
                    <a:pt x="18704" y="5334"/>
                  </a:lnTo>
                  <a:lnTo>
                    <a:pt x="18661" y="5262"/>
                  </a:lnTo>
                  <a:lnTo>
                    <a:pt x="18577" y="5225"/>
                  </a:lnTo>
                  <a:lnTo>
                    <a:pt x="18527" y="5171"/>
                  </a:lnTo>
                  <a:lnTo>
                    <a:pt x="18471" y="5104"/>
                  </a:lnTo>
                  <a:lnTo>
                    <a:pt x="18466" y="5065"/>
                  </a:lnTo>
                  <a:lnTo>
                    <a:pt x="18420" y="5030"/>
                  </a:lnTo>
                  <a:lnTo>
                    <a:pt x="18284" y="4845"/>
                  </a:lnTo>
                  <a:lnTo>
                    <a:pt x="18321" y="4801"/>
                  </a:lnTo>
                  <a:lnTo>
                    <a:pt x="18294" y="4732"/>
                  </a:lnTo>
                  <a:lnTo>
                    <a:pt x="18170" y="4562"/>
                  </a:lnTo>
                  <a:lnTo>
                    <a:pt x="18070" y="4467"/>
                  </a:lnTo>
                  <a:lnTo>
                    <a:pt x="17869" y="4279"/>
                  </a:lnTo>
                  <a:lnTo>
                    <a:pt x="17661" y="4100"/>
                  </a:lnTo>
                  <a:lnTo>
                    <a:pt x="17557" y="4045"/>
                  </a:lnTo>
                  <a:lnTo>
                    <a:pt x="17301" y="3858"/>
                  </a:lnTo>
                  <a:lnTo>
                    <a:pt x="17072" y="3777"/>
                  </a:lnTo>
                  <a:lnTo>
                    <a:pt x="16910" y="3745"/>
                  </a:lnTo>
                  <a:lnTo>
                    <a:pt x="16739" y="3659"/>
                  </a:lnTo>
                  <a:lnTo>
                    <a:pt x="16625" y="3649"/>
                  </a:lnTo>
                  <a:lnTo>
                    <a:pt x="16538" y="3755"/>
                  </a:lnTo>
                  <a:lnTo>
                    <a:pt x="16575" y="3845"/>
                  </a:lnTo>
                  <a:lnTo>
                    <a:pt x="16670" y="3909"/>
                  </a:lnTo>
                  <a:lnTo>
                    <a:pt x="16677" y="3986"/>
                  </a:lnTo>
                  <a:lnTo>
                    <a:pt x="16607" y="4015"/>
                  </a:lnTo>
                  <a:lnTo>
                    <a:pt x="16643" y="4146"/>
                  </a:lnTo>
                  <a:lnTo>
                    <a:pt x="16163" y="3794"/>
                  </a:lnTo>
                  <a:lnTo>
                    <a:pt x="15751" y="3543"/>
                  </a:lnTo>
                  <a:lnTo>
                    <a:pt x="15567" y="3313"/>
                  </a:lnTo>
                  <a:lnTo>
                    <a:pt x="15445" y="3102"/>
                  </a:lnTo>
                  <a:lnTo>
                    <a:pt x="15314" y="3028"/>
                  </a:lnTo>
                  <a:lnTo>
                    <a:pt x="15254" y="2924"/>
                  </a:lnTo>
                  <a:lnTo>
                    <a:pt x="15353" y="2914"/>
                  </a:lnTo>
                  <a:lnTo>
                    <a:pt x="15254" y="2816"/>
                  </a:lnTo>
                  <a:lnTo>
                    <a:pt x="15092" y="2680"/>
                  </a:lnTo>
                  <a:lnTo>
                    <a:pt x="15062" y="2747"/>
                  </a:lnTo>
                  <a:lnTo>
                    <a:pt x="14705" y="2650"/>
                  </a:lnTo>
                  <a:lnTo>
                    <a:pt x="14511" y="2520"/>
                  </a:lnTo>
                  <a:lnTo>
                    <a:pt x="14610" y="2427"/>
                  </a:lnTo>
                  <a:lnTo>
                    <a:pt x="14320" y="2338"/>
                  </a:lnTo>
                  <a:lnTo>
                    <a:pt x="14188" y="2347"/>
                  </a:lnTo>
                  <a:lnTo>
                    <a:pt x="14101" y="2291"/>
                  </a:lnTo>
                  <a:lnTo>
                    <a:pt x="14312" y="2262"/>
                  </a:lnTo>
                  <a:lnTo>
                    <a:pt x="14521" y="2323"/>
                  </a:lnTo>
                  <a:lnTo>
                    <a:pt x="14752" y="2380"/>
                  </a:lnTo>
                  <a:lnTo>
                    <a:pt x="15018" y="2444"/>
                  </a:lnTo>
                  <a:lnTo>
                    <a:pt x="15145" y="2535"/>
                  </a:lnTo>
                  <a:lnTo>
                    <a:pt x="15206" y="2527"/>
                  </a:lnTo>
                  <a:lnTo>
                    <a:pt x="15333" y="2567"/>
                  </a:lnTo>
                  <a:lnTo>
                    <a:pt x="15532" y="2572"/>
                  </a:lnTo>
                  <a:lnTo>
                    <a:pt x="15756" y="2500"/>
                  </a:lnTo>
                  <a:lnTo>
                    <a:pt x="15892" y="2451"/>
                  </a:lnTo>
                  <a:lnTo>
                    <a:pt x="15942" y="2417"/>
                  </a:lnTo>
                  <a:lnTo>
                    <a:pt x="15729" y="2323"/>
                  </a:lnTo>
                  <a:lnTo>
                    <a:pt x="15594" y="2316"/>
                  </a:lnTo>
                  <a:lnTo>
                    <a:pt x="15455" y="2219"/>
                  </a:lnTo>
                  <a:lnTo>
                    <a:pt x="15303" y="2220"/>
                  </a:lnTo>
                  <a:lnTo>
                    <a:pt x="15115" y="2121"/>
                  </a:lnTo>
                  <a:lnTo>
                    <a:pt x="15100" y="2160"/>
                  </a:lnTo>
                  <a:lnTo>
                    <a:pt x="14976" y="2156"/>
                  </a:lnTo>
                  <a:lnTo>
                    <a:pt x="14903" y="2102"/>
                  </a:lnTo>
                  <a:lnTo>
                    <a:pt x="14735" y="2145"/>
                  </a:lnTo>
                  <a:lnTo>
                    <a:pt x="14792" y="2217"/>
                  </a:lnTo>
                  <a:lnTo>
                    <a:pt x="14749" y="2234"/>
                  </a:lnTo>
                  <a:lnTo>
                    <a:pt x="14558" y="2203"/>
                  </a:lnTo>
                  <a:lnTo>
                    <a:pt x="14462" y="2214"/>
                  </a:lnTo>
                  <a:lnTo>
                    <a:pt x="14385" y="2138"/>
                  </a:lnTo>
                  <a:lnTo>
                    <a:pt x="14271" y="2107"/>
                  </a:lnTo>
                  <a:lnTo>
                    <a:pt x="14278" y="2067"/>
                  </a:lnTo>
                  <a:lnTo>
                    <a:pt x="14010" y="1980"/>
                  </a:lnTo>
                  <a:lnTo>
                    <a:pt x="13973" y="1877"/>
                  </a:lnTo>
                  <a:lnTo>
                    <a:pt x="13901" y="1884"/>
                  </a:lnTo>
                  <a:lnTo>
                    <a:pt x="13736" y="1855"/>
                  </a:lnTo>
                  <a:lnTo>
                    <a:pt x="13557" y="1833"/>
                  </a:lnTo>
                  <a:lnTo>
                    <a:pt x="13480" y="1804"/>
                  </a:lnTo>
                  <a:lnTo>
                    <a:pt x="13207" y="1751"/>
                  </a:lnTo>
                  <a:lnTo>
                    <a:pt x="13081" y="1672"/>
                  </a:lnTo>
                  <a:lnTo>
                    <a:pt x="13041" y="1682"/>
                  </a:lnTo>
                  <a:lnTo>
                    <a:pt x="13019" y="1715"/>
                  </a:lnTo>
                  <a:lnTo>
                    <a:pt x="13033" y="1751"/>
                  </a:lnTo>
                  <a:lnTo>
                    <a:pt x="13011" y="1831"/>
                  </a:lnTo>
                  <a:lnTo>
                    <a:pt x="13031" y="1900"/>
                  </a:lnTo>
                  <a:lnTo>
                    <a:pt x="12946" y="1853"/>
                  </a:lnTo>
                  <a:lnTo>
                    <a:pt x="12820" y="1847"/>
                  </a:lnTo>
                  <a:lnTo>
                    <a:pt x="12818" y="1848"/>
                  </a:lnTo>
                  <a:lnTo>
                    <a:pt x="12746" y="1865"/>
                  </a:lnTo>
                  <a:lnTo>
                    <a:pt x="12741" y="1916"/>
                  </a:lnTo>
                  <a:lnTo>
                    <a:pt x="12643" y="1902"/>
                  </a:lnTo>
                  <a:lnTo>
                    <a:pt x="12684" y="1877"/>
                  </a:lnTo>
                  <a:lnTo>
                    <a:pt x="12673" y="1833"/>
                  </a:lnTo>
                  <a:lnTo>
                    <a:pt x="12582" y="1815"/>
                  </a:lnTo>
                  <a:lnTo>
                    <a:pt x="12522" y="1774"/>
                  </a:lnTo>
                  <a:lnTo>
                    <a:pt x="12534" y="1732"/>
                  </a:lnTo>
                  <a:lnTo>
                    <a:pt x="12455" y="1675"/>
                  </a:lnTo>
                  <a:lnTo>
                    <a:pt x="12418" y="1628"/>
                  </a:lnTo>
                  <a:lnTo>
                    <a:pt x="12350" y="1602"/>
                  </a:lnTo>
                  <a:close/>
                  <a:moveTo>
                    <a:pt x="12207" y="2331"/>
                  </a:moveTo>
                  <a:lnTo>
                    <a:pt x="12192" y="2343"/>
                  </a:lnTo>
                  <a:lnTo>
                    <a:pt x="12248" y="2402"/>
                  </a:lnTo>
                  <a:lnTo>
                    <a:pt x="12293" y="2421"/>
                  </a:lnTo>
                  <a:lnTo>
                    <a:pt x="12303" y="2419"/>
                  </a:lnTo>
                  <a:lnTo>
                    <a:pt x="12405" y="2409"/>
                  </a:lnTo>
                  <a:lnTo>
                    <a:pt x="12422" y="2375"/>
                  </a:lnTo>
                  <a:lnTo>
                    <a:pt x="12358" y="2355"/>
                  </a:lnTo>
                  <a:lnTo>
                    <a:pt x="12281" y="2331"/>
                  </a:lnTo>
                  <a:lnTo>
                    <a:pt x="12207" y="2331"/>
                  </a:lnTo>
                  <a:close/>
                  <a:moveTo>
                    <a:pt x="9008" y="2431"/>
                  </a:moveTo>
                  <a:lnTo>
                    <a:pt x="8918" y="2543"/>
                  </a:lnTo>
                  <a:lnTo>
                    <a:pt x="8958" y="2580"/>
                  </a:lnTo>
                  <a:lnTo>
                    <a:pt x="8967" y="2676"/>
                  </a:lnTo>
                  <a:lnTo>
                    <a:pt x="8928" y="2803"/>
                  </a:lnTo>
                  <a:lnTo>
                    <a:pt x="8901" y="2858"/>
                  </a:lnTo>
                  <a:lnTo>
                    <a:pt x="8992" y="2867"/>
                  </a:lnTo>
                  <a:lnTo>
                    <a:pt x="9062" y="2868"/>
                  </a:lnTo>
                  <a:lnTo>
                    <a:pt x="9176" y="2814"/>
                  </a:lnTo>
                  <a:lnTo>
                    <a:pt x="9256" y="2803"/>
                  </a:lnTo>
                  <a:lnTo>
                    <a:pt x="9390" y="2717"/>
                  </a:lnTo>
                  <a:lnTo>
                    <a:pt x="9295" y="2675"/>
                  </a:lnTo>
                  <a:lnTo>
                    <a:pt x="9278" y="2592"/>
                  </a:lnTo>
                  <a:lnTo>
                    <a:pt x="9248" y="2495"/>
                  </a:lnTo>
                  <a:lnTo>
                    <a:pt x="9239" y="2456"/>
                  </a:lnTo>
                  <a:lnTo>
                    <a:pt x="9074" y="2458"/>
                  </a:lnTo>
                  <a:lnTo>
                    <a:pt x="9008" y="2431"/>
                  </a:lnTo>
                  <a:close/>
                  <a:moveTo>
                    <a:pt x="8468" y="2488"/>
                  </a:moveTo>
                  <a:lnTo>
                    <a:pt x="8433" y="2527"/>
                  </a:lnTo>
                  <a:lnTo>
                    <a:pt x="8332" y="2552"/>
                  </a:lnTo>
                  <a:lnTo>
                    <a:pt x="8252" y="2537"/>
                  </a:lnTo>
                  <a:lnTo>
                    <a:pt x="8188" y="2592"/>
                  </a:lnTo>
                  <a:lnTo>
                    <a:pt x="8061" y="2715"/>
                  </a:lnTo>
                  <a:lnTo>
                    <a:pt x="8012" y="2811"/>
                  </a:lnTo>
                  <a:lnTo>
                    <a:pt x="7967" y="2860"/>
                  </a:lnTo>
                  <a:lnTo>
                    <a:pt x="7855" y="2915"/>
                  </a:lnTo>
                  <a:lnTo>
                    <a:pt x="7755" y="2983"/>
                  </a:lnTo>
                  <a:lnTo>
                    <a:pt x="7790" y="3016"/>
                  </a:lnTo>
                  <a:lnTo>
                    <a:pt x="7868" y="3011"/>
                  </a:lnTo>
                  <a:lnTo>
                    <a:pt x="7813" y="3084"/>
                  </a:lnTo>
                  <a:lnTo>
                    <a:pt x="7868" y="3111"/>
                  </a:lnTo>
                  <a:lnTo>
                    <a:pt x="8006" y="3064"/>
                  </a:lnTo>
                  <a:lnTo>
                    <a:pt x="8140" y="3028"/>
                  </a:lnTo>
                  <a:lnTo>
                    <a:pt x="8245" y="3062"/>
                  </a:lnTo>
                  <a:lnTo>
                    <a:pt x="8399" y="3102"/>
                  </a:lnTo>
                  <a:lnTo>
                    <a:pt x="8493" y="3094"/>
                  </a:lnTo>
                  <a:lnTo>
                    <a:pt x="8551" y="3072"/>
                  </a:lnTo>
                  <a:lnTo>
                    <a:pt x="8567" y="3035"/>
                  </a:lnTo>
                  <a:lnTo>
                    <a:pt x="8409" y="2984"/>
                  </a:lnTo>
                  <a:lnTo>
                    <a:pt x="8377" y="2937"/>
                  </a:lnTo>
                  <a:lnTo>
                    <a:pt x="8533" y="2981"/>
                  </a:lnTo>
                  <a:lnTo>
                    <a:pt x="8610" y="2978"/>
                  </a:lnTo>
                  <a:lnTo>
                    <a:pt x="8595" y="2904"/>
                  </a:lnTo>
                  <a:lnTo>
                    <a:pt x="8714" y="2900"/>
                  </a:lnTo>
                  <a:lnTo>
                    <a:pt x="8774" y="2811"/>
                  </a:lnTo>
                  <a:lnTo>
                    <a:pt x="8804" y="2865"/>
                  </a:lnTo>
                  <a:lnTo>
                    <a:pt x="8870" y="2853"/>
                  </a:lnTo>
                  <a:lnTo>
                    <a:pt x="8923" y="2729"/>
                  </a:lnTo>
                  <a:lnTo>
                    <a:pt x="8915" y="2675"/>
                  </a:lnTo>
                  <a:lnTo>
                    <a:pt x="8880" y="2586"/>
                  </a:lnTo>
                  <a:lnTo>
                    <a:pt x="8767" y="2612"/>
                  </a:lnTo>
                  <a:lnTo>
                    <a:pt x="8694" y="2658"/>
                  </a:lnTo>
                  <a:lnTo>
                    <a:pt x="8767" y="2557"/>
                  </a:lnTo>
                  <a:lnTo>
                    <a:pt x="8704" y="2542"/>
                  </a:lnTo>
                  <a:lnTo>
                    <a:pt x="8630" y="2582"/>
                  </a:lnTo>
                  <a:lnTo>
                    <a:pt x="8533" y="2656"/>
                  </a:lnTo>
                  <a:lnTo>
                    <a:pt x="8413" y="2702"/>
                  </a:lnTo>
                  <a:lnTo>
                    <a:pt x="8456" y="2644"/>
                  </a:lnTo>
                  <a:lnTo>
                    <a:pt x="8531" y="2602"/>
                  </a:lnTo>
                  <a:lnTo>
                    <a:pt x="8592" y="2540"/>
                  </a:lnTo>
                  <a:lnTo>
                    <a:pt x="8615" y="2511"/>
                  </a:lnTo>
                  <a:lnTo>
                    <a:pt x="8468" y="2488"/>
                  </a:lnTo>
                  <a:close/>
                  <a:moveTo>
                    <a:pt x="9465" y="2944"/>
                  </a:moveTo>
                  <a:lnTo>
                    <a:pt x="9392" y="2947"/>
                  </a:lnTo>
                  <a:lnTo>
                    <a:pt x="9347" y="2995"/>
                  </a:lnTo>
                  <a:lnTo>
                    <a:pt x="9321" y="3075"/>
                  </a:lnTo>
                  <a:lnTo>
                    <a:pt x="9293" y="3099"/>
                  </a:lnTo>
                  <a:lnTo>
                    <a:pt x="9303" y="3149"/>
                  </a:lnTo>
                  <a:lnTo>
                    <a:pt x="9383" y="3225"/>
                  </a:lnTo>
                  <a:lnTo>
                    <a:pt x="9412" y="3185"/>
                  </a:lnTo>
                  <a:lnTo>
                    <a:pt x="9464" y="3156"/>
                  </a:lnTo>
                  <a:lnTo>
                    <a:pt x="9472" y="3052"/>
                  </a:lnTo>
                  <a:lnTo>
                    <a:pt x="9465" y="2944"/>
                  </a:lnTo>
                  <a:close/>
                  <a:moveTo>
                    <a:pt x="9178" y="2961"/>
                  </a:moveTo>
                  <a:lnTo>
                    <a:pt x="9104" y="2978"/>
                  </a:lnTo>
                  <a:lnTo>
                    <a:pt x="8948" y="3101"/>
                  </a:lnTo>
                  <a:lnTo>
                    <a:pt x="8973" y="3008"/>
                  </a:lnTo>
                  <a:lnTo>
                    <a:pt x="8931" y="2984"/>
                  </a:lnTo>
                  <a:lnTo>
                    <a:pt x="8876" y="3027"/>
                  </a:lnTo>
                  <a:lnTo>
                    <a:pt x="8834" y="3131"/>
                  </a:lnTo>
                  <a:lnTo>
                    <a:pt x="8739" y="3239"/>
                  </a:lnTo>
                  <a:lnTo>
                    <a:pt x="8781" y="3293"/>
                  </a:lnTo>
                  <a:lnTo>
                    <a:pt x="8853" y="3323"/>
                  </a:lnTo>
                  <a:lnTo>
                    <a:pt x="8890" y="3298"/>
                  </a:lnTo>
                  <a:lnTo>
                    <a:pt x="8896" y="3261"/>
                  </a:lnTo>
                  <a:lnTo>
                    <a:pt x="8955" y="3279"/>
                  </a:lnTo>
                  <a:lnTo>
                    <a:pt x="9027" y="3309"/>
                  </a:lnTo>
                  <a:lnTo>
                    <a:pt x="9074" y="3294"/>
                  </a:lnTo>
                  <a:lnTo>
                    <a:pt x="9057" y="3240"/>
                  </a:lnTo>
                  <a:lnTo>
                    <a:pt x="8891" y="3198"/>
                  </a:lnTo>
                  <a:lnTo>
                    <a:pt x="8960" y="3158"/>
                  </a:lnTo>
                  <a:lnTo>
                    <a:pt x="9092" y="3165"/>
                  </a:lnTo>
                  <a:lnTo>
                    <a:pt x="9228" y="3131"/>
                  </a:lnTo>
                  <a:lnTo>
                    <a:pt x="9229" y="3084"/>
                  </a:lnTo>
                  <a:lnTo>
                    <a:pt x="9178" y="2961"/>
                  </a:lnTo>
                  <a:close/>
                  <a:moveTo>
                    <a:pt x="8558" y="3107"/>
                  </a:moveTo>
                  <a:lnTo>
                    <a:pt x="8409" y="3109"/>
                  </a:lnTo>
                  <a:lnTo>
                    <a:pt x="8464" y="3183"/>
                  </a:lnTo>
                  <a:lnTo>
                    <a:pt x="8521" y="3173"/>
                  </a:lnTo>
                  <a:lnTo>
                    <a:pt x="8565" y="3128"/>
                  </a:lnTo>
                  <a:lnTo>
                    <a:pt x="8558" y="3107"/>
                  </a:lnTo>
                  <a:close/>
                  <a:moveTo>
                    <a:pt x="7735" y="3131"/>
                  </a:moveTo>
                  <a:lnTo>
                    <a:pt x="7619" y="3170"/>
                  </a:lnTo>
                  <a:lnTo>
                    <a:pt x="7602" y="3212"/>
                  </a:lnTo>
                  <a:lnTo>
                    <a:pt x="7509" y="3261"/>
                  </a:lnTo>
                  <a:lnTo>
                    <a:pt x="7537" y="3304"/>
                  </a:lnTo>
                  <a:lnTo>
                    <a:pt x="7614" y="3291"/>
                  </a:lnTo>
                  <a:lnTo>
                    <a:pt x="7653" y="3286"/>
                  </a:lnTo>
                  <a:lnTo>
                    <a:pt x="7701" y="3267"/>
                  </a:lnTo>
                  <a:lnTo>
                    <a:pt x="7781" y="3234"/>
                  </a:lnTo>
                  <a:lnTo>
                    <a:pt x="7745" y="3183"/>
                  </a:lnTo>
                  <a:lnTo>
                    <a:pt x="7735" y="3131"/>
                  </a:lnTo>
                  <a:close/>
                  <a:moveTo>
                    <a:pt x="8270" y="3193"/>
                  </a:moveTo>
                  <a:lnTo>
                    <a:pt x="8073" y="3242"/>
                  </a:lnTo>
                  <a:lnTo>
                    <a:pt x="7994" y="3249"/>
                  </a:lnTo>
                  <a:lnTo>
                    <a:pt x="7949" y="3282"/>
                  </a:lnTo>
                  <a:lnTo>
                    <a:pt x="7950" y="3368"/>
                  </a:lnTo>
                  <a:lnTo>
                    <a:pt x="8078" y="3419"/>
                  </a:lnTo>
                  <a:lnTo>
                    <a:pt x="8188" y="3383"/>
                  </a:lnTo>
                  <a:lnTo>
                    <a:pt x="8230" y="3442"/>
                  </a:lnTo>
                  <a:lnTo>
                    <a:pt x="8282" y="3449"/>
                  </a:lnTo>
                  <a:lnTo>
                    <a:pt x="8317" y="3378"/>
                  </a:lnTo>
                  <a:lnTo>
                    <a:pt x="8384" y="3350"/>
                  </a:lnTo>
                  <a:lnTo>
                    <a:pt x="8356" y="3279"/>
                  </a:lnTo>
                  <a:lnTo>
                    <a:pt x="8225" y="3279"/>
                  </a:lnTo>
                  <a:lnTo>
                    <a:pt x="8314" y="3213"/>
                  </a:lnTo>
                  <a:lnTo>
                    <a:pt x="8270" y="3193"/>
                  </a:lnTo>
                  <a:close/>
                  <a:moveTo>
                    <a:pt x="9310" y="3289"/>
                  </a:moveTo>
                  <a:lnTo>
                    <a:pt x="9226" y="3291"/>
                  </a:lnTo>
                  <a:lnTo>
                    <a:pt x="9204" y="3358"/>
                  </a:lnTo>
                  <a:lnTo>
                    <a:pt x="9233" y="3392"/>
                  </a:lnTo>
                  <a:lnTo>
                    <a:pt x="9291" y="3375"/>
                  </a:lnTo>
                  <a:lnTo>
                    <a:pt x="9321" y="3335"/>
                  </a:lnTo>
                  <a:lnTo>
                    <a:pt x="9310" y="3289"/>
                  </a:lnTo>
                  <a:close/>
                  <a:moveTo>
                    <a:pt x="9358" y="3372"/>
                  </a:moveTo>
                  <a:lnTo>
                    <a:pt x="9311" y="3405"/>
                  </a:lnTo>
                  <a:lnTo>
                    <a:pt x="9303" y="3449"/>
                  </a:lnTo>
                  <a:lnTo>
                    <a:pt x="9363" y="3441"/>
                  </a:lnTo>
                  <a:lnTo>
                    <a:pt x="9383" y="3434"/>
                  </a:lnTo>
                  <a:lnTo>
                    <a:pt x="9375" y="3385"/>
                  </a:lnTo>
                  <a:lnTo>
                    <a:pt x="9358" y="3372"/>
                  </a:lnTo>
                  <a:close/>
                  <a:moveTo>
                    <a:pt x="8694" y="3390"/>
                  </a:moveTo>
                  <a:lnTo>
                    <a:pt x="8657" y="3446"/>
                  </a:lnTo>
                  <a:lnTo>
                    <a:pt x="8575" y="3407"/>
                  </a:lnTo>
                  <a:lnTo>
                    <a:pt x="8520" y="3431"/>
                  </a:lnTo>
                  <a:lnTo>
                    <a:pt x="8488" y="3491"/>
                  </a:lnTo>
                  <a:lnTo>
                    <a:pt x="8585" y="3548"/>
                  </a:lnTo>
                  <a:lnTo>
                    <a:pt x="8664" y="3577"/>
                  </a:lnTo>
                  <a:lnTo>
                    <a:pt x="8751" y="3584"/>
                  </a:lnTo>
                  <a:lnTo>
                    <a:pt x="8734" y="3574"/>
                  </a:lnTo>
                  <a:lnTo>
                    <a:pt x="8779" y="3537"/>
                  </a:lnTo>
                  <a:lnTo>
                    <a:pt x="8769" y="3471"/>
                  </a:lnTo>
                  <a:lnTo>
                    <a:pt x="8804" y="3442"/>
                  </a:lnTo>
                  <a:lnTo>
                    <a:pt x="8694" y="3390"/>
                  </a:lnTo>
                  <a:close/>
                  <a:moveTo>
                    <a:pt x="16992" y="3424"/>
                  </a:moveTo>
                  <a:lnTo>
                    <a:pt x="16821" y="3486"/>
                  </a:lnTo>
                  <a:lnTo>
                    <a:pt x="16712" y="3506"/>
                  </a:lnTo>
                  <a:lnTo>
                    <a:pt x="16580" y="3493"/>
                  </a:lnTo>
                  <a:lnTo>
                    <a:pt x="16468" y="3511"/>
                  </a:lnTo>
                  <a:lnTo>
                    <a:pt x="16391" y="3526"/>
                  </a:lnTo>
                  <a:lnTo>
                    <a:pt x="16431" y="3564"/>
                  </a:lnTo>
                  <a:lnTo>
                    <a:pt x="16474" y="3537"/>
                  </a:lnTo>
                  <a:lnTo>
                    <a:pt x="16582" y="3617"/>
                  </a:lnTo>
                  <a:lnTo>
                    <a:pt x="16769" y="3646"/>
                  </a:lnTo>
                  <a:lnTo>
                    <a:pt x="16871" y="3611"/>
                  </a:lnTo>
                  <a:lnTo>
                    <a:pt x="17047" y="3639"/>
                  </a:lnTo>
                  <a:lnTo>
                    <a:pt x="17156" y="3676"/>
                  </a:lnTo>
                  <a:lnTo>
                    <a:pt x="17286" y="3691"/>
                  </a:lnTo>
                  <a:lnTo>
                    <a:pt x="17413" y="3725"/>
                  </a:lnTo>
                  <a:lnTo>
                    <a:pt x="17506" y="3730"/>
                  </a:lnTo>
                  <a:lnTo>
                    <a:pt x="17375" y="3648"/>
                  </a:lnTo>
                  <a:lnTo>
                    <a:pt x="17405" y="3590"/>
                  </a:lnTo>
                  <a:lnTo>
                    <a:pt x="17318" y="3570"/>
                  </a:lnTo>
                  <a:lnTo>
                    <a:pt x="17246" y="3638"/>
                  </a:lnTo>
                  <a:lnTo>
                    <a:pt x="17032" y="3552"/>
                  </a:lnTo>
                  <a:lnTo>
                    <a:pt x="16992" y="3424"/>
                  </a:lnTo>
                  <a:close/>
                  <a:moveTo>
                    <a:pt x="7969" y="3439"/>
                  </a:moveTo>
                  <a:lnTo>
                    <a:pt x="7927" y="3483"/>
                  </a:lnTo>
                  <a:lnTo>
                    <a:pt x="8011" y="3558"/>
                  </a:lnTo>
                  <a:lnTo>
                    <a:pt x="8009" y="3614"/>
                  </a:lnTo>
                  <a:lnTo>
                    <a:pt x="8113" y="3707"/>
                  </a:lnTo>
                  <a:lnTo>
                    <a:pt x="8198" y="3644"/>
                  </a:lnTo>
                  <a:lnTo>
                    <a:pt x="8257" y="3570"/>
                  </a:lnTo>
                  <a:lnTo>
                    <a:pt x="8243" y="3521"/>
                  </a:lnTo>
                  <a:lnTo>
                    <a:pt x="8193" y="3481"/>
                  </a:lnTo>
                  <a:lnTo>
                    <a:pt x="8120" y="3456"/>
                  </a:lnTo>
                  <a:lnTo>
                    <a:pt x="7969" y="3439"/>
                  </a:lnTo>
                  <a:close/>
                  <a:moveTo>
                    <a:pt x="17501" y="3461"/>
                  </a:moveTo>
                  <a:lnTo>
                    <a:pt x="17594" y="3540"/>
                  </a:lnTo>
                  <a:lnTo>
                    <a:pt x="17613" y="3604"/>
                  </a:lnTo>
                  <a:lnTo>
                    <a:pt x="17619" y="3670"/>
                  </a:lnTo>
                  <a:lnTo>
                    <a:pt x="17562" y="3755"/>
                  </a:lnTo>
                  <a:lnTo>
                    <a:pt x="17673" y="3808"/>
                  </a:lnTo>
                  <a:lnTo>
                    <a:pt x="17852" y="3882"/>
                  </a:lnTo>
                  <a:lnTo>
                    <a:pt x="17917" y="3994"/>
                  </a:lnTo>
                  <a:lnTo>
                    <a:pt x="18033" y="4074"/>
                  </a:lnTo>
                  <a:lnTo>
                    <a:pt x="18140" y="4099"/>
                  </a:lnTo>
                  <a:lnTo>
                    <a:pt x="18076" y="3981"/>
                  </a:lnTo>
                  <a:lnTo>
                    <a:pt x="17921" y="3883"/>
                  </a:lnTo>
                  <a:lnTo>
                    <a:pt x="17906" y="3745"/>
                  </a:lnTo>
                  <a:lnTo>
                    <a:pt x="17740" y="3624"/>
                  </a:lnTo>
                  <a:lnTo>
                    <a:pt x="17614" y="3469"/>
                  </a:lnTo>
                  <a:lnTo>
                    <a:pt x="17501" y="3461"/>
                  </a:lnTo>
                  <a:close/>
                  <a:moveTo>
                    <a:pt x="9156" y="3528"/>
                  </a:moveTo>
                  <a:lnTo>
                    <a:pt x="9095" y="3579"/>
                  </a:lnTo>
                  <a:lnTo>
                    <a:pt x="9010" y="3594"/>
                  </a:lnTo>
                  <a:lnTo>
                    <a:pt x="8955" y="3629"/>
                  </a:lnTo>
                  <a:lnTo>
                    <a:pt x="9025" y="3648"/>
                  </a:lnTo>
                  <a:lnTo>
                    <a:pt x="9112" y="3663"/>
                  </a:lnTo>
                  <a:lnTo>
                    <a:pt x="9224" y="3627"/>
                  </a:lnTo>
                  <a:lnTo>
                    <a:pt x="9290" y="3596"/>
                  </a:lnTo>
                  <a:lnTo>
                    <a:pt x="9236" y="3567"/>
                  </a:lnTo>
                  <a:lnTo>
                    <a:pt x="9174" y="3574"/>
                  </a:lnTo>
                  <a:lnTo>
                    <a:pt x="9156" y="3528"/>
                  </a:lnTo>
                  <a:close/>
                  <a:moveTo>
                    <a:pt x="8439" y="3530"/>
                  </a:moveTo>
                  <a:lnTo>
                    <a:pt x="8367" y="3558"/>
                  </a:lnTo>
                  <a:lnTo>
                    <a:pt x="8319" y="3604"/>
                  </a:lnTo>
                  <a:lnTo>
                    <a:pt x="8366" y="3643"/>
                  </a:lnTo>
                  <a:lnTo>
                    <a:pt x="8423" y="3644"/>
                  </a:lnTo>
                  <a:lnTo>
                    <a:pt x="8498" y="3634"/>
                  </a:lnTo>
                  <a:lnTo>
                    <a:pt x="8495" y="3574"/>
                  </a:lnTo>
                  <a:lnTo>
                    <a:pt x="8439" y="3530"/>
                  </a:lnTo>
                  <a:close/>
                  <a:moveTo>
                    <a:pt x="13056" y="3542"/>
                  </a:moveTo>
                  <a:lnTo>
                    <a:pt x="13081" y="3639"/>
                  </a:lnTo>
                  <a:lnTo>
                    <a:pt x="13101" y="3708"/>
                  </a:lnTo>
                  <a:lnTo>
                    <a:pt x="13158" y="3703"/>
                  </a:lnTo>
                  <a:lnTo>
                    <a:pt x="13175" y="3619"/>
                  </a:lnTo>
                  <a:lnTo>
                    <a:pt x="13147" y="3560"/>
                  </a:lnTo>
                  <a:lnTo>
                    <a:pt x="13056" y="3542"/>
                  </a:lnTo>
                  <a:close/>
                  <a:moveTo>
                    <a:pt x="8722" y="3626"/>
                  </a:moveTo>
                  <a:lnTo>
                    <a:pt x="8647" y="3643"/>
                  </a:lnTo>
                  <a:lnTo>
                    <a:pt x="8580" y="3700"/>
                  </a:lnTo>
                  <a:lnTo>
                    <a:pt x="8490" y="3710"/>
                  </a:lnTo>
                  <a:lnTo>
                    <a:pt x="8407" y="3690"/>
                  </a:lnTo>
                  <a:lnTo>
                    <a:pt x="8314" y="3676"/>
                  </a:lnTo>
                  <a:lnTo>
                    <a:pt x="8200" y="3759"/>
                  </a:lnTo>
                  <a:lnTo>
                    <a:pt x="8145" y="3814"/>
                  </a:lnTo>
                  <a:lnTo>
                    <a:pt x="8106" y="3893"/>
                  </a:lnTo>
                  <a:lnTo>
                    <a:pt x="8078" y="4006"/>
                  </a:lnTo>
                  <a:lnTo>
                    <a:pt x="8036" y="4053"/>
                  </a:lnTo>
                  <a:lnTo>
                    <a:pt x="8049" y="4116"/>
                  </a:lnTo>
                  <a:lnTo>
                    <a:pt x="8086" y="4144"/>
                  </a:lnTo>
                  <a:lnTo>
                    <a:pt x="8161" y="4143"/>
                  </a:lnTo>
                  <a:lnTo>
                    <a:pt x="8242" y="4111"/>
                  </a:lnTo>
                  <a:lnTo>
                    <a:pt x="8279" y="4053"/>
                  </a:lnTo>
                  <a:lnTo>
                    <a:pt x="8297" y="3979"/>
                  </a:lnTo>
                  <a:lnTo>
                    <a:pt x="8289" y="3915"/>
                  </a:lnTo>
                  <a:lnTo>
                    <a:pt x="8330" y="3867"/>
                  </a:lnTo>
                  <a:lnTo>
                    <a:pt x="8366" y="3823"/>
                  </a:lnTo>
                  <a:lnTo>
                    <a:pt x="8418" y="3809"/>
                  </a:lnTo>
                  <a:lnTo>
                    <a:pt x="8478" y="3781"/>
                  </a:lnTo>
                  <a:lnTo>
                    <a:pt x="8533" y="3806"/>
                  </a:lnTo>
                  <a:lnTo>
                    <a:pt x="8603" y="3792"/>
                  </a:lnTo>
                  <a:lnTo>
                    <a:pt x="8645" y="3734"/>
                  </a:lnTo>
                  <a:lnTo>
                    <a:pt x="8719" y="3717"/>
                  </a:lnTo>
                  <a:lnTo>
                    <a:pt x="8776" y="3661"/>
                  </a:lnTo>
                  <a:lnTo>
                    <a:pt x="8722" y="3626"/>
                  </a:lnTo>
                  <a:close/>
                  <a:moveTo>
                    <a:pt x="6400" y="3629"/>
                  </a:moveTo>
                  <a:lnTo>
                    <a:pt x="6369" y="3715"/>
                  </a:lnTo>
                  <a:lnTo>
                    <a:pt x="6268" y="3735"/>
                  </a:lnTo>
                  <a:lnTo>
                    <a:pt x="6303" y="3828"/>
                  </a:lnTo>
                  <a:lnTo>
                    <a:pt x="6359" y="3892"/>
                  </a:lnTo>
                  <a:lnTo>
                    <a:pt x="6271" y="3927"/>
                  </a:lnTo>
                  <a:lnTo>
                    <a:pt x="6191" y="4030"/>
                  </a:lnTo>
                  <a:lnTo>
                    <a:pt x="6220" y="4085"/>
                  </a:lnTo>
                  <a:lnTo>
                    <a:pt x="6290" y="4038"/>
                  </a:lnTo>
                  <a:lnTo>
                    <a:pt x="6297" y="3991"/>
                  </a:lnTo>
                  <a:lnTo>
                    <a:pt x="6375" y="3984"/>
                  </a:lnTo>
                  <a:lnTo>
                    <a:pt x="6456" y="3912"/>
                  </a:lnTo>
                  <a:lnTo>
                    <a:pt x="6539" y="3846"/>
                  </a:lnTo>
                  <a:lnTo>
                    <a:pt x="6598" y="3813"/>
                  </a:lnTo>
                  <a:lnTo>
                    <a:pt x="6588" y="3781"/>
                  </a:lnTo>
                  <a:lnTo>
                    <a:pt x="6663" y="3774"/>
                  </a:lnTo>
                  <a:lnTo>
                    <a:pt x="6697" y="3732"/>
                  </a:lnTo>
                  <a:lnTo>
                    <a:pt x="6564" y="3703"/>
                  </a:lnTo>
                  <a:lnTo>
                    <a:pt x="6447" y="3688"/>
                  </a:lnTo>
                  <a:lnTo>
                    <a:pt x="6400" y="3629"/>
                  </a:lnTo>
                  <a:close/>
                  <a:moveTo>
                    <a:pt x="7678" y="3639"/>
                  </a:moveTo>
                  <a:lnTo>
                    <a:pt x="7639" y="3703"/>
                  </a:lnTo>
                  <a:lnTo>
                    <a:pt x="7594" y="3643"/>
                  </a:lnTo>
                  <a:lnTo>
                    <a:pt x="7517" y="3671"/>
                  </a:lnTo>
                  <a:lnTo>
                    <a:pt x="7448" y="3744"/>
                  </a:lnTo>
                  <a:lnTo>
                    <a:pt x="7350" y="3840"/>
                  </a:lnTo>
                  <a:lnTo>
                    <a:pt x="7231" y="4020"/>
                  </a:lnTo>
                  <a:lnTo>
                    <a:pt x="7217" y="4112"/>
                  </a:lnTo>
                  <a:lnTo>
                    <a:pt x="7257" y="4139"/>
                  </a:lnTo>
                  <a:lnTo>
                    <a:pt x="7187" y="4180"/>
                  </a:lnTo>
                  <a:lnTo>
                    <a:pt x="7162" y="4225"/>
                  </a:lnTo>
                  <a:lnTo>
                    <a:pt x="7040" y="4282"/>
                  </a:lnTo>
                  <a:lnTo>
                    <a:pt x="7008" y="4250"/>
                  </a:lnTo>
                  <a:lnTo>
                    <a:pt x="6919" y="4363"/>
                  </a:lnTo>
                  <a:lnTo>
                    <a:pt x="6816" y="4454"/>
                  </a:lnTo>
                  <a:lnTo>
                    <a:pt x="6752" y="4481"/>
                  </a:lnTo>
                  <a:lnTo>
                    <a:pt x="6673" y="4504"/>
                  </a:lnTo>
                  <a:lnTo>
                    <a:pt x="6526" y="4444"/>
                  </a:lnTo>
                  <a:lnTo>
                    <a:pt x="6447" y="4432"/>
                  </a:lnTo>
                  <a:lnTo>
                    <a:pt x="6384" y="4459"/>
                  </a:lnTo>
                  <a:lnTo>
                    <a:pt x="6395" y="4331"/>
                  </a:lnTo>
                  <a:lnTo>
                    <a:pt x="6427" y="4213"/>
                  </a:lnTo>
                  <a:lnTo>
                    <a:pt x="6322" y="4180"/>
                  </a:lnTo>
                  <a:lnTo>
                    <a:pt x="6248" y="4237"/>
                  </a:lnTo>
                  <a:lnTo>
                    <a:pt x="6220" y="4422"/>
                  </a:lnTo>
                  <a:lnTo>
                    <a:pt x="6268" y="4417"/>
                  </a:lnTo>
                  <a:lnTo>
                    <a:pt x="6164" y="4521"/>
                  </a:lnTo>
                  <a:lnTo>
                    <a:pt x="6059" y="4634"/>
                  </a:lnTo>
                  <a:lnTo>
                    <a:pt x="6017" y="4617"/>
                  </a:lnTo>
                  <a:lnTo>
                    <a:pt x="5922" y="4715"/>
                  </a:lnTo>
                  <a:lnTo>
                    <a:pt x="5803" y="4885"/>
                  </a:lnTo>
                  <a:lnTo>
                    <a:pt x="5719" y="5095"/>
                  </a:lnTo>
                  <a:lnTo>
                    <a:pt x="5778" y="5068"/>
                  </a:lnTo>
                  <a:lnTo>
                    <a:pt x="5883" y="4971"/>
                  </a:lnTo>
                  <a:lnTo>
                    <a:pt x="6037" y="4841"/>
                  </a:lnTo>
                  <a:lnTo>
                    <a:pt x="5886" y="5045"/>
                  </a:lnTo>
                  <a:lnTo>
                    <a:pt x="5838" y="5146"/>
                  </a:lnTo>
                  <a:lnTo>
                    <a:pt x="5957" y="5137"/>
                  </a:lnTo>
                  <a:lnTo>
                    <a:pt x="6124" y="5052"/>
                  </a:lnTo>
                  <a:lnTo>
                    <a:pt x="6169" y="5013"/>
                  </a:lnTo>
                  <a:lnTo>
                    <a:pt x="6255" y="4907"/>
                  </a:lnTo>
                  <a:lnTo>
                    <a:pt x="6360" y="4819"/>
                  </a:lnTo>
                  <a:lnTo>
                    <a:pt x="6456" y="4809"/>
                  </a:lnTo>
                  <a:lnTo>
                    <a:pt x="6471" y="4885"/>
                  </a:lnTo>
                  <a:lnTo>
                    <a:pt x="6300" y="5020"/>
                  </a:lnTo>
                  <a:lnTo>
                    <a:pt x="6225" y="5117"/>
                  </a:lnTo>
                  <a:lnTo>
                    <a:pt x="6422" y="5178"/>
                  </a:lnTo>
                  <a:lnTo>
                    <a:pt x="6543" y="5164"/>
                  </a:lnTo>
                  <a:lnTo>
                    <a:pt x="6554" y="5067"/>
                  </a:lnTo>
                  <a:lnTo>
                    <a:pt x="6715" y="4946"/>
                  </a:lnTo>
                  <a:lnTo>
                    <a:pt x="6759" y="4846"/>
                  </a:lnTo>
                  <a:lnTo>
                    <a:pt x="6884" y="4695"/>
                  </a:lnTo>
                  <a:lnTo>
                    <a:pt x="6954" y="4784"/>
                  </a:lnTo>
                  <a:lnTo>
                    <a:pt x="7124" y="4708"/>
                  </a:lnTo>
                  <a:lnTo>
                    <a:pt x="7199" y="4654"/>
                  </a:lnTo>
                  <a:lnTo>
                    <a:pt x="7286" y="4525"/>
                  </a:lnTo>
                  <a:lnTo>
                    <a:pt x="7408" y="4466"/>
                  </a:lnTo>
                  <a:lnTo>
                    <a:pt x="7388" y="4378"/>
                  </a:lnTo>
                  <a:lnTo>
                    <a:pt x="7465" y="4370"/>
                  </a:lnTo>
                  <a:lnTo>
                    <a:pt x="7565" y="4304"/>
                  </a:lnTo>
                  <a:lnTo>
                    <a:pt x="7683" y="4205"/>
                  </a:lnTo>
                  <a:lnTo>
                    <a:pt x="7627" y="4159"/>
                  </a:lnTo>
                  <a:lnTo>
                    <a:pt x="7611" y="4069"/>
                  </a:lnTo>
                  <a:lnTo>
                    <a:pt x="7719" y="4082"/>
                  </a:lnTo>
                  <a:lnTo>
                    <a:pt x="7925" y="4026"/>
                  </a:lnTo>
                  <a:lnTo>
                    <a:pt x="7904" y="3914"/>
                  </a:lnTo>
                  <a:lnTo>
                    <a:pt x="7788" y="3856"/>
                  </a:lnTo>
                  <a:lnTo>
                    <a:pt x="7909" y="3840"/>
                  </a:lnTo>
                  <a:lnTo>
                    <a:pt x="7999" y="3887"/>
                  </a:lnTo>
                  <a:lnTo>
                    <a:pt x="8011" y="3776"/>
                  </a:lnTo>
                  <a:lnTo>
                    <a:pt x="7971" y="3722"/>
                  </a:lnTo>
                  <a:lnTo>
                    <a:pt x="7847" y="3659"/>
                  </a:lnTo>
                  <a:lnTo>
                    <a:pt x="7678" y="3639"/>
                  </a:lnTo>
                  <a:close/>
                  <a:moveTo>
                    <a:pt x="8947" y="3680"/>
                  </a:moveTo>
                  <a:lnTo>
                    <a:pt x="8893" y="3686"/>
                  </a:lnTo>
                  <a:lnTo>
                    <a:pt x="8893" y="3739"/>
                  </a:lnTo>
                  <a:lnTo>
                    <a:pt x="8943" y="3769"/>
                  </a:lnTo>
                  <a:lnTo>
                    <a:pt x="9020" y="3759"/>
                  </a:lnTo>
                  <a:lnTo>
                    <a:pt x="9042" y="3749"/>
                  </a:lnTo>
                  <a:lnTo>
                    <a:pt x="9075" y="3720"/>
                  </a:lnTo>
                  <a:lnTo>
                    <a:pt x="9012" y="3693"/>
                  </a:lnTo>
                  <a:lnTo>
                    <a:pt x="8947" y="3680"/>
                  </a:lnTo>
                  <a:close/>
                  <a:moveTo>
                    <a:pt x="8823" y="3700"/>
                  </a:moveTo>
                  <a:lnTo>
                    <a:pt x="8772" y="3750"/>
                  </a:lnTo>
                  <a:lnTo>
                    <a:pt x="8767" y="3764"/>
                  </a:lnTo>
                  <a:lnTo>
                    <a:pt x="8782" y="3774"/>
                  </a:lnTo>
                  <a:lnTo>
                    <a:pt x="8826" y="3764"/>
                  </a:lnTo>
                  <a:lnTo>
                    <a:pt x="8871" y="3710"/>
                  </a:lnTo>
                  <a:lnTo>
                    <a:pt x="8823" y="3700"/>
                  </a:lnTo>
                  <a:close/>
                  <a:moveTo>
                    <a:pt x="13530" y="3718"/>
                  </a:moveTo>
                  <a:lnTo>
                    <a:pt x="13491" y="3732"/>
                  </a:lnTo>
                  <a:lnTo>
                    <a:pt x="13461" y="3801"/>
                  </a:lnTo>
                  <a:lnTo>
                    <a:pt x="13503" y="3846"/>
                  </a:lnTo>
                  <a:lnTo>
                    <a:pt x="13588" y="3873"/>
                  </a:lnTo>
                  <a:lnTo>
                    <a:pt x="13593" y="3865"/>
                  </a:lnTo>
                  <a:lnTo>
                    <a:pt x="13567" y="3779"/>
                  </a:lnTo>
                  <a:lnTo>
                    <a:pt x="13530" y="3718"/>
                  </a:lnTo>
                  <a:close/>
                  <a:moveTo>
                    <a:pt x="13255" y="3752"/>
                  </a:moveTo>
                  <a:lnTo>
                    <a:pt x="13120" y="3755"/>
                  </a:lnTo>
                  <a:lnTo>
                    <a:pt x="13106" y="3899"/>
                  </a:lnTo>
                  <a:lnTo>
                    <a:pt x="13147" y="3989"/>
                  </a:lnTo>
                  <a:lnTo>
                    <a:pt x="13200" y="4030"/>
                  </a:lnTo>
                  <a:lnTo>
                    <a:pt x="13326" y="4033"/>
                  </a:lnTo>
                  <a:lnTo>
                    <a:pt x="13401" y="3942"/>
                  </a:lnTo>
                  <a:lnTo>
                    <a:pt x="13329" y="3887"/>
                  </a:lnTo>
                  <a:lnTo>
                    <a:pt x="13255" y="3752"/>
                  </a:lnTo>
                  <a:close/>
                  <a:moveTo>
                    <a:pt x="8963" y="3829"/>
                  </a:moveTo>
                  <a:lnTo>
                    <a:pt x="8878" y="3835"/>
                  </a:lnTo>
                  <a:lnTo>
                    <a:pt x="8819" y="3885"/>
                  </a:lnTo>
                  <a:lnTo>
                    <a:pt x="8801" y="3939"/>
                  </a:lnTo>
                  <a:lnTo>
                    <a:pt x="8896" y="4021"/>
                  </a:lnTo>
                  <a:lnTo>
                    <a:pt x="8928" y="4070"/>
                  </a:lnTo>
                  <a:lnTo>
                    <a:pt x="8998" y="4052"/>
                  </a:lnTo>
                  <a:lnTo>
                    <a:pt x="9121" y="4062"/>
                  </a:lnTo>
                  <a:lnTo>
                    <a:pt x="9174" y="4033"/>
                  </a:lnTo>
                  <a:lnTo>
                    <a:pt x="9233" y="4006"/>
                  </a:lnTo>
                  <a:lnTo>
                    <a:pt x="9337" y="4010"/>
                  </a:lnTo>
                  <a:lnTo>
                    <a:pt x="9363" y="3959"/>
                  </a:lnTo>
                  <a:lnTo>
                    <a:pt x="9320" y="3954"/>
                  </a:lnTo>
                  <a:lnTo>
                    <a:pt x="9325" y="3929"/>
                  </a:lnTo>
                  <a:lnTo>
                    <a:pt x="9290" y="3893"/>
                  </a:lnTo>
                  <a:lnTo>
                    <a:pt x="9233" y="3850"/>
                  </a:lnTo>
                  <a:lnTo>
                    <a:pt x="9151" y="3835"/>
                  </a:lnTo>
                  <a:lnTo>
                    <a:pt x="9079" y="3840"/>
                  </a:lnTo>
                  <a:lnTo>
                    <a:pt x="9049" y="3885"/>
                  </a:lnTo>
                  <a:lnTo>
                    <a:pt x="9020" y="3850"/>
                  </a:lnTo>
                  <a:lnTo>
                    <a:pt x="8963" y="3829"/>
                  </a:lnTo>
                  <a:close/>
                  <a:moveTo>
                    <a:pt x="6128" y="3835"/>
                  </a:moveTo>
                  <a:lnTo>
                    <a:pt x="6077" y="3850"/>
                  </a:lnTo>
                  <a:lnTo>
                    <a:pt x="6052" y="3897"/>
                  </a:lnTo>
                  <a:lnTo>
                    <a:pt x="6106" y="3974"/>
                  </a:lnTo>
                  <a:lnTo>
                    <a:pt x="6136" y="3974"/>
                  </a:lnTo>
                  <a:lnTo>
                    <a:pt x="6176" y="3883"/>
                  </a:lnTo>
                  <a:lnTo>
                    <a:pt x="6128" y="3835"/>
                  </a:lnTo>
                  <a:close/>
                  <a:moveTo>
                    <a:pt x="8511" y="3846"/>
                  </a:moveTo>
                  <a:lnTo>
                    <a:pt x="8468" y="3907"/>
                  </a:lnTo>
                  <a:lnTo>
                    <a:pt x="8421" y="3951"/>
                  </a:lnTo>
                  <a:lnTo>
                    <a:pt x="8399" y="4055"/>
                  </a:lnTo>
                  <a:lnTo>
                    <a:pt x="8314" y="4139"/>
                  </a:lnTo>
                  <a:lnTo>
                    <a:pt x="8386" y="4242"/>
                  </a:lnTo>
                  <a:lnTo>
                    <a:pt x="8429" y="4245"/>
                  </a:lnTo>
                  <a:lnTo>
                    <a:pt x="8443" y="4186"/>
                  </a:lnTo>
                  <a:lnTo>
                    <a:pt x="8483" y="4186"/>
                  </a:lnTo>
                  <a:lnTo>
                    <a:pt x="8520" y="4237"/>
                  </a:lnTo>
                  <a:lnTo>
                    <a:pt x="8585" y="4259"/>
                  </a:lnTo>
                  <a:lnTo>
                    <a:pt x="8620" y="4311"/>
                  </a:lnTo>
                  <a:lnTo>
                    <a:pt x="8674" y="4343"/>
                  </a:lnTo>
                  <a:lnTo>
                    <a:pt x="8769" y="4326"/>
                  </a:lnTo>
                  <a:lnTo>
                    <a:pt x="8794" y="4348"/>
                  </a:lnTo>
                  <a:lnTo>
                    <a:pt x="8828" y="4311"/>
                  </a:lnTo>
                  <a:lnTo>
                    <a:pt x="8824" y="4397"/>
                  </a:lnTo>
                  <a:lnTo>
                    <a:pt x="8858" y="4415"/>
                  </a:lnTo>
                  <a:lnTo>
                    <a:pt x="8878" y="4473"/>
                  </a:lnTo>
                  <a:lnTo>
                    <a:pt x="9020" y="4518"/>
                  </a:lnTo>
                  <a:lnTo>
                    <a:pt x="9067" y="4557"/>
                  </a:lnTo>
                  <a:lnTo>
                    <a:pt x="9174" y="4609"/>
                  </a:lnTo>
                  <a:lnTo>
                    <a:pt x="9178" y="4560"/>
                  </a:lnTo>
                  <a:lnTo>
                    <a:pt x="9218" y="4579"/>
                  </a:lnTo>
                  <a:lnTo>
                    <a:pt x="9251" y="4629"/>
                  </a:lnTo>
                  <a:lnTo>
                    <a:pt x="9332" y="4675"/>
                  </a:lnTo>
                  <a:lnTo>
                    <a:pt x="9382" y="4671"/>
                  </a:lnTo>
                  <a:lnTo>
                    <a:pt x="9432" y="4632"/>
                  </a:lnTo>
                  <a:lnTo>
                    <a:pt x="9457" y="4590"/>
                  </a:lnTo>
                  <a:lnTo>
                    <a:pt x="9475" y="4540"/>
                  </a:lnTo>
                  <a:lnTo>
                    <a:pt x="9494" y="4501"/>
                  </a:lnTo>
                  <a:lnTo>
                    <a:pt x="9512" y="4462"/>
                  </a:lnTo>
                  <a:lnTo>
                    <a:pt x="9494" y="4407"/>
                  </a:lnTo>
                  <a:lnTo>
                    <a:pt x="9516" y="4400"/>
                  </a:lnTo>
                  <a:lnTo>
                    <a:pt x="9526" y="4345"/>
                  </a:lnTo>
                  <a:lnTo>
                    <a:pt x="9519" y="4309"/>
                  </a:lnTo>
                  <a:lnTo>
                    <a:pt x="9501" y="4281"/>
                  </a:lnTo>
                  <a:lnTo>
                    <a:pt x="9412" y="4245"/>
                  </a:lnTo>
                  <a:lnTo>
                    <a:pt x="9470" y="4235"/>
                  </a:lnTo>
                  <a:lnTo>
                    <a:pt x="9491" y="4215"/>
                  </a:lnTo>
                  <a:lnTo>
                    <a:pt x="9440" y="4171"/>
                  </a:lnTo>
                  <a:lnTo>
                    <a:pt x="9435" y="4126"/>
                  </a:lnTo>
                  <a:lnTo>
                    <a:pt x="9442" y="4102"/>
                  </a:lnTo>
                  <a:lnTo>
                    <a:pt x="9430" y="4063"/>
                  </a:lnTo>
                  <a:lnTo>
                    <a:pt x="9372" y="4047"/>
                  </a:lnTo>
                  <a:lnTo>
                    <a:pt x="9308" y="4055"/>
                  </a:lnTo>
                  <a:lnTo>
                    <a:pt x="9229" y="4052"/>
                  </a:lnTo>
                  <a:lnTo>
                    <a:pt x="9151" y="4075"/>
                  </a:lnTo>
                  <a:lnTo>
                    <a:pt x="9119" y="4159"/>
                  </a:lnTo>
                  <a:lnTo>
                    <a:pt x="9075" y="4210"/>
                  </a:lnTo>
                  <a:lnTo>
                    <a:pt x="9029" y="4159"/>
                  </a:lnTo>
                  <a:lnTo>
                    <a:pt x="9057" y="4144"/>
                  </a:lnTo>
                  <a:lnTo>
                    <a:pt x="9097" y="4079"/>
                  </a:lnTo>
                  <a:lnTo>
                    <a:pt x="9005" y="4069"/>
                  </a:lnTo>
                  <a:lnTo>
                    <a:pt x="8920" y="4089"/>
                  </a:lnTo>
                  <a:lnTo>
                    <a:pt x="8864" y="4069"/>
                  </a:lnTo>
                  <a:lnTo>
                    <a:pt x="8849" y="4011"/>
                  </a:lnTo>
                  <a:lnTo>
                    <a:pt x="8798" y="3973"/>
                  </a:lnTo>
                  <a:lnTo>
                    <a:pt x="8741" y="4011"/>
                  </a:lnTo>
                  <a:lnTo>
                    <a:pt x="8612" y="4030"/>
                  </a:lnTo>
                  <a:lnTo>
                    <a:pt x="8726" y="3964"/>
                  </a:lnTo>
                  <a:lnTo>
                    <a:pt x="8724" y="3944"/>
                  </a:lnTo>
                  <a:lnTo>
                    <a:pt x="8597" y="3930"/>
                  </a:lnTo>
                  <a:lnTo>
                    <a:pt x="8592" y="3863"/>
                  </a:lnTo>
                  <a:lnTo>
                    <a:pt x="8511" y="3846"/>
                  </a:lnTo>
                  <a:close/>
                  <a:moveTo>
                    <a:pt x="18204" y="3954"/>
                  </a:moveTo>
                  <a:lnTo>
                    <a:pt x="18083" y="3957"/>
                  </a:lnTo>
                  <a:lnTo>
                    <a:pt x="18163" y="4077"/>
                  </a:lnTo>
                  <a:lnTo>
                    <a:pt x="18257" y="4149"/>
                  </a:lnTo>
                  <a:lnTo>
                    <a:pt x="18373" y="4180"/>
                  </a:lnTo>
                  <a:lnTo>
                    <a:pt x="18540" y="4306"/>
                  </a:lnTo>
                  <a:lnTo>
                    <a:pt x="18612" y="4388"/>
                  </a:lnTo>
                  <a:lnTo>
                    <a:pt x="18796" y="4609"/>
                  </a:lnTo>
                  <a:lnTo>
                    <a:pt x="18779" y="4659"/>
                  </a:lnTo>
                  <a:lnTo>
                    <a:pt x="19017" y="4882"/>
                  </a:lnTo>
                  <a:lnTo>
                    <a:pt x="19047" y="4998"/>
                  </a:lnTo>
                  <a:lnTo>
                    <a:pt x="19164" y="5255"/>
                  </a:lnTo>
                  <a:lnTo>
                    <a:pt x="19265" y="5388"/>
                  </a:lnTo>
                  <a:lnTo>
                    <a:pt x="19355" y="5546"/>
                  </a:lnTo>
                  <a:lnTo>
                    <a:pt x="19437" y="5654"/>
                  </a:lnTo>
                  <a:lnTo>
                    <a:pt x="19501" y="5796"/>
                  </a:lnTo>
                  <a:lnTo>
                    <a:pt x="19556" y="5792"/>
                  </a:lnTo>
                  <a:lnTo>
                    <a:pt x="19561" y="5733"/>
                  </a:lnTo>
                  <a:lnTo>
                    <a:pt x="19657" y="5831"/>
                  </a:lnTo>
                  <a:lnTo>
                    <a:pt x="19675" y="5797"/>
                  </a:lnTo>
                  <a:lnTo>
                    <a:pt x="19610" y="5684"/>
                  </a:lnTo>
                  <a:lnTo>
                    <a:pt x="19421" y="5481"/>
                  </a:lnTo>
                  <a:lnTo>
                    <a:pt x="19387" y="5557"/>
                  </a:lnTo>
                  <a:lnTo>
                    <a:pt x="19339" y="5410"/>
                  </a:lnTo>
                  <a:lnTo>
                    <a:pt x="19241" y="5235"/>
                  </a:lnTo>
                  <a:lnTo>
                    <a:pt x="19141" y="5009"/>
                  </a:lnTo>
                  <a:lnTo>
                    <a:pt x="19213" y="5052"/>
                  </a:lnTo>
                  <a:lnTo>
                    <a:pt x="19216" y="4993"/>
                  </a:lnTo>
                  <a:lnTo>
                    <a:pt x="19032" y="4754"/>
                  </a:lnTo>
                  <a:lnTo>
                    <a:pt x="18928" y="4542"/>
                  </a:lnTo>
                  <a:lnTo>
                    <a:pt x="18806" y="4368"/>
                  </a:lnTo>
                  <a:lnTo>
                    <a:pt x="18706" y="4271"/>
                  </a:lnTo>
                  <a:lnTo>
                    <a:pt x="18666" y="4265"/>
                  </a:lnTo>
                  <a:lnTo>
                    <a:pt x="18562" y="4183"/>
                  </a:lnTo>
                  <a:lnTo>
                    <a:pt x="18455" y="4138"/>
                  </a:lnTo>
                  <a:lnTo>
                    <a:pt x="18292" y="3991"/>
                  </a:lnTo>
                  <a:lnTo>
                    <a:pt x="18204" y="3954"/>
                  </a:lnTo>
                  <a:close/>
                  <a:moveTo>
                    <a:pt x="7830" y="4079"/>
                  </a:moveTo>
                  <a:lnTo>
                    <a:pt x="7721" y="4119"/>
                  </a:lnTo>
                  <a:lnTo>
                    <a:pt x="7706" y="4132"/>
                  </a:lnTo>
                  <a:lnTo>
                    <a:pt x="7713" y="4181"/>
                  </a:lnTo>
                  <a:lnTo>
                    <a:pt x="7693" y="4228"/>
                  </a:lnTo>
                  <a:lnTo>
                    <a:pt x="7674" y="4276"/>
                  </a:lnTo>
                  <a:lnTo>
                    <a:pt x="7723" y="4272"/>
                  </a:lnTo>
                  <a:lnTo>
                    <a:pt x="7842" y="4201"/>
                  </a:lnTo>
                  <a:lnTo>
                    <a:pt x="7894" y="4107"/>
                  </a:lnTo>
                  <a:lnTo>
                    <a:pt x="7890" y="4085"/>
                  </a:lnTo>
                  <a:lnTo>
                    <a:pt x="7830" y="4079"/>
                  </a:lnTo>
                  <a:close/>
                  <a:moveTo>
                    <a:pt x="5955" y="4084"/>
                  </a:moveTo>
                  <a:lnTo>
                    <a:pt x="5902" y="4104"/>
                  </a:lnTo>
                  <a:lnTo>
                    <a:pt x="5876" y="4136"/>
                  </a:lnTo>
                  <a:lnTo>
                    <a:pt x="5950" y="4158"/>
                  </a:lnTo>
                  <a:lnTo>
                    <a:pt x="5989" y="4138"/>
                  </a:lnTo>
                  <a:lnTo>
                    <a:pt x="6002" y="4109"/>
                  </a:lnTo>
                  <a:lnTo>
                    <a:pt x="5963" y="4085"/>
                  </a:lnTo>
                  <a:lnTo>
                    <a:pt x="5955" y="4084"/>
                  </a:lnTo>
                  <a:close/>
                  <a:moveTo>
                    <a:pt x="6794" y="4237"/>
                  </a:moveTo>
                  <a:lnTo>
                    <a:pt x="6707" y="4254"/>
                  </a:lnTo>
                  <a:lnTo>
                    <a:pt x="6697" y="4319"/>
                  </a:lnTo>
                  <a:lnTo>
                    <a:pt x="6737" y="4353"/>
                  </a:lnTo>
                  <a:lnTo>
                    <a:pt x="6757" y="4358"/>
                  </a:lnTo>
                  <a:lnTo>
                    <a:pt x="6831" y="4353"/>
                  </a:lnTo>
                  <a:lnTo>
                    <a:pt x="6889" y="4306"/>
                  </a:lnTo>
                  <a:lnTo>
                    <a:pt x="6881" y="4257"/>
                  </a:lnTo>
                  <a:lnTo>
                    <a:pt x="6794" y="4237"/>
                  </a:lnTo>
                  <a:close/>
                  <a:moveTo>
                    <a:pt x="8572" y="4403"/>
                  </a:moveTo>
                  <a:lnTo>
                    <a:pt x="8483" y="4476"/>
                  </a:lnTo>
                  <a:lnTo>
                    <a:pt x="8418" y="4621"/>
                  </a:lnTo>
                  <a:lnTo>
                    <a:pt x="8416" y="4553"/>
                  </a:lnTo>
                  <a:lnTo>
                    <a:pt x="8372" y="4466"/>
                  </a:lnTo>
                  <a:lnTo>
                    <a:pt x="8248" y="4530"/>
                  </a:lnTo>
                  <a:lnTo>
                    <a:pt x="8185" y="4575"/>
                  </a:lnTo>
                  <a:lnTo>
                    <a:pt x="8190" y="4664"/>
                  </a:lnTo>
                  <a:lnTo>
                    <a:pt x="8193" y="4762"/>
                  </a:lnTo>
                  <a:lnTo>
                    <a:pt x="8181" y="4843"/>
                  </a:lnTo>
                  <a:lnTo>
                    <a:pt x="8083" y="4964"/>
                  </a:lnTo>
                  <a:lnTo>
                    <a:pt x="8007" y="4981"/>
                  </a:lnTo>
                  <a:lnTo>
                    <a:pt x="7942" y="5047"/>
                  </a:lnTo>
                  <a:lnTo>
                    <a:pt x="7760" y="5146"/>
                  </a:lnTo>
                  <a:lnTo>
                    <a:pt x="7642" y="5215"/>
                  </a:lnTo>
                  <a:lnTo>
                    <a:pt x="7581" y="5262"/>
                  </a:lnTo>
                  <a:lnTo>
                    <a:pt x="7406" y="5259"/>
                  </a:lnTo>
                  <a:lnTo>
                    <a:pt x="7370" y="5312"/>
                  </a:lnTo>
                  <a:lnTo>
                    <a:pt x="7403" y="5353"/>
                  </a:lnTo>
                  <a:lnTo>
                    <a:pt x="7353" y="5417"/>
                  </a:lnTo>
                  <a:lnTo>
                    <a:pt x="7262" y="5541"/>
                  </a:lnTo>
                  <a:lnTo>
                    <a:pt x="7284" y="5422"/>
                  </a:lnTo>
                  <a:lnTo>
                    <a:pt x="7273" y="5376"/>
                  </a:lnTo>
                  <a:lnTo>
                    <a:pt x="7177" y="5388"/>
                  </a:lnTo>
                  <a:lnTo>
                    <a:pt x="7060" y="5430"/>
                  </a:lnTo>
                  <a:lnTo>
                    <a:pt x="7015" y="5516"/>
                  </a:lnTo>
                  <a:lnTo>
                    <a:pt x="7050" y="5555"/>
                  </a:lnTo>
                  <a:lnTo>
                    <a:pt x="7082" y="5575"/>
                  </a:lnTo>
                  <a:lnTo>
                    <a:pt x="7159" y="5610"/>
                  </a:lnTo>
                  <a:lnTo>
                    <a:pt x="7021" y="5652"/>
                  </a:lnTo>
                  <a:lnTo>
                    <a:pt x="6944" y="5659"/>
                  </a:lnTo>
                  <a:lnTo>
                    <a:pt x="6861" y="5600"/>
                  </a:lnTo>
                  <a:lnTo>
                    <a:pt x="6650" y="5619"/>
                  </a:lnTo>
                  <a:lnTo>
                    <a:pt x="6598" y="5681"/>
                  </a:lnTo>
                  <a:lnTo>
                    <a:pt x="6469" y="5708"/>
                  </a:lnTo>
                  <a:lnTo>
                    <a:pt x="6333" y="5860"/>
                  </a:lnTo>
                  <a:lnTo>
                    <a:pt x="6186" y="5934"/>
                  </a:lnTo>
                  <a:lnTo>
                    <a:pt x="6087" y="6014"/>
                  </a:lnTo>
                  <a:lnTo>
                    <a:pt x="5915" y="6230"/>
                  </a:lnTo>
                  <a:lnTo>
                    <a:pt x="5773" y="6358"/>
                  </a:lnTo>
                  <a:lnTo>
                    <a:pt x="5707" y="6474"/>
                  </a:lnTo>
                  <a:lnTo>
                    <a:pt x="5756" y="6620"/>
                  </a:lnTo>
                  <a:lnTo>
                    <a:pt x="5671" y="6802"/>
                  </a:lnTo>
                  <a:lnTo>
                    <a:pt x="5722" y="6900"/>
                  </a:lnTo>
                  <a:lnTo>
                    <a:pt x="5888" y="6839"/>
                  </a:lnTo>
                  <a:lnTo>
                    <a:pt x="6029" y="6789"/>
                  </a:lnTo>
                  <a:lnTo>
                    <a:pt x="6138" y="6686"/>
                  </a:lnTo>
                  <a:lnTo>
                    <a:pt x="6312" y="6715"/>
                  </a:lnTo>
                  <a:lnTo>
                    <a:pt x="6429" y="6681"/>
                  </a:lnTo>
                  <a:lnTo>
                    <a:pt x="6539" y="6612"/>
                  </a:lnTo>
                  <a:lnTo>
                    <a:pt x="6662" y="6602"/>
                  </a:lnTo>
                  <a:lnTo>
                    <a:pt x="6744" y="6662"/>
                  </a:lnTo>
                  <a:lnTo>
                    <a:pt x="6826" y="6713"/>
                  </a:lnTo>
                  <a:lnTo>
                    <a:pt x="6856" y="6747"/>
                  </a:lnTo>
                  <a:lnTo>
                    <a:pt x="7036" y="6789"/>
                  </a:lnTo>
                  <a:lnTo>
                    <a:pt x="7244" y="6743"/>
                  </a:lnTo>
                  <a:lnTo>
                    <a:pt x="7339" y="6750"/>
                  </a:lnTo>
                  <a:lnTo>
                    <a:pt x="7380" y="6804"/>
                  </a:lnTo>
                  <a:lnTo>
                    <a:pt x="7544" y="6901"/>
                  </a:lnTo>
                  <a:lnTo>
                    <a:pt x="7763" y="6925"/>
                  </a:lnTo>
                  <a:lnTo>
                    <a:pt x="7991" y="6923"/>
                  </a:lnTo>
                  <a:lnTo>
                    <a:pt x="7942" y="6861"/>
                  </a:lnTo>
                  <a:lnTo>
                    <a:pt x="7845" y="6747"/>
                  </a:lnTo>
                  <a:lnTo>
                    <a:pt x="7964" y="6730"/>
                  </a:lnTo>
                  <a:lnTo>
                    <a:pt x="8046" y="6632"/>
                  </a:lnTo>
                  <a:lnTo>
                    <a:pt x="8012" y="6752"/>
                  </a:lnTo>
                  <a:lnTo>
                    <a:pt x="7989" y="6831"/>
                  </a:lnTo>
                  <a:lnTo>
                    <a:pt x="8088" y="6876"/>
                  </a:lnTo>
                  <a:lnTo>
                    <a:pt x="8180" y="6757"/>
                  </a:lnTo>
                  <a:lnTo>
                    <a:pt x="8213" y="6630"/>
                  </a:lnTo>
                  <a:lnTo>
                    <a:pt x="8198" y="6550"/>
                  </a:lnTo>
                  <a:lnTo>
                    <a:pt x="8255" y="6535"/>
                  </a:lnTo>
                  <a:lnTo>
                    <a:pt x="8270" y="6657"/>
                  </a:lnTo>
                  <a:lnTo>
                    <a:pt x="8329" y="6600"/>
                  </a:lnTo>
                  <a:lnTo>
                    <a:pt x="8377" y="6471"/>
                  </a:lnTo>
                  <a:lnTo>
                    <a:pt x="8426" y="6518"/>
                  </a:lnTo>
                  <a:lnTo>
                    <a:pt x="8498" y="6545"/>
                  </a:lnTo>
                  <a:lnTo>
                    <a:pt x="8556" y="6509"/>
                  </a:lnTo>
                  <a:lnTo>
                    <a:pt x="8570" y="6420"/>
                  </a:lnTo>
                  <a:lnTo>
                    <a:pt x="8655" y="6479"/>
                  </a:lnTo>
                  <a:lnTo>
                    <a:pt x="8726" y="6329"/>
                  </a:lnTo>
                  <a:lnTo>
                    <a:pt x="8772" y="6348"/>
                  </a:lnTo>
                  <a:lnTo>
                    <a:pt x="8878" y="6232"/>
                  </a:lnTo>
                  <a:lnTo>
                    <a:pt x="8895" y="6115"/>
                  </a:lnTo>
                  <a:lnTo>
                    <a:pt x="8985" y="6119"/>
                  </a:lnTo>
                  <a:lnTo>
                    <a:pt x="9035" y="6152"/>
                  </a:lnTo>
                  <a:lnTo>
                    <a:pt x="9087" y="6040"/>
                  </a:lnTo>
                  <a:lnTo>
                    <a:pt x="9234" y="5898"/>
                  </a:lnTo>
                  <a:lnTo>
                    <a:pt x="9342" y="5834"/>
                  </a:lnTo>
                  <a:lnTo>
                    <a:pt x="9464" y="5765"/>
                  </a:lnTo>
                  <a:lnTo>
                    <a:pt x="9419" y="5716"/>
                  </a:lnTo>
                  <a:lnTo>
                    <a:pt x="9512" y="5753"/>
                  </a:lnTo>
                  <a:lnTo>
                    <a:pt x="9554" y="5735"/>
                  </a:lnTo>
                  <a:lnTo>
                    <a:pt x="9732" y="5706"/>
                  </a:lnTo>
                  <a:lnTo>
                    <a:pt x="9770" y="5641"/>
                  </a:lnTo>
                  <a:lnTo>
                    <a:pt x="9733" y="5572"/>
                  </a:lnTo>
                  <a:lnTo>
                    <a:pt x="9589" y="5543"/>
                  </a:lnTo>
                  <a:lnTo>
                    <a:pt x="9491" y="5541"/>
                  </a:lnTo>
                  <a:lnTo>
                    <a:pt x="9593" y="5494"/>
                  </a:lnTo>
                  <a:lnTo>
                    <a:pt x="9629" y="5440"/>
                  </a:lnTo>
                  <a:lnTo>
                    <a:pt x="9552" y="5442"/>
                  </a:lnTo>
                  <a:lnTo>
                    <a:pt x="9558" y="5353"/>
                  </a:lnTo>
                  <a:lnTo>
                    <a:pt x="9489" y="5301"/>
                  </a:lnTo>
                  <a:lnTo>
                    <a:pt x="9511" y="5274"/>
                  </a:lnTo>
                  <a:lnTo>
                    <a:pt x="9603" y="5358"/>
                  </a:lnTo>
                  <a:lnTo>
                    <a:pt x="9668" y="5415"/>
                  </a:lnTo>
                  <a:lnTo>
                    <a:pt x="9752" y="5398"/>
                  </a:lnTo>
                  <a:lnTo>
                    <a:pt x="9777" y="5222"/>
                  </a:lnTo>
                  <a:lnTo>
                    <a:pt x="9708" y="5094"/>
                  </a:lnTo>
                  <a:lnTo>
                    <a:pt x="9660" y="5047"/>
                  </a:lnTo>
                  <a:lnTo>
                    <a:pt x="9586" y="5053"/>
                  </a:lnTo>
                  <a:lnTo>
                    <a:pt x="9566" y="4991"/>
                  </a:lnTo>
                  <a:lnTo>
                    <a:pt x="9437" y="4966"/>
                  </a:lnTo>
                  <a:lnTo>
                    <a:pt x="9358" y="4988"/>
                  </a:lnTo>
                  <a:lnTo>
                    <a:pt x="9281" y="5070"/>
                  </a:lnTo>
                  <a:lnTo>
                    <a:pt x="9323" y="5006"/>
                  </a:lnTo>
                  <a:lnTo>
                    <a:pt x="9326" y="4972"/>
                  </a:lnTo>
                  <a:lnTo>
                    <a:pt x="9380" y="4905"/>
                  </a:lnTo>
                  <a:lnTo>
                    <a:pt x="9266" y="4875"/>
                  </a:lnTo>
                  <a:lnTo>
                    <a:pt x="9320" y="4839"/>
                  </a:lnTo>
                  <a:lnTo>
                    <a:pt x="9308" y="4775"/>
                  </a:lnTo>
                  <a:lnTo>
                    <a:pt x="9273" y="4715"/>
                  </a:lnTo>
                  <a:lnTo>
                    <a:pt x="9223" y="4669"/>
                  </a:lnTo>
                  <a:lnTo>
                    <a:pt x="9139" y="4686"/>
                  </a:lnTo>
                  <a:lnTo>
                    <a:pt x="9119" y="4654"/>
                  </a:lnTo>
                  <a:lnTo>
                    <a:pt x="8995" y="4577"/>
                  </a:lnTo>
                  <a:lnTo>
                    <a:pt x="8923" y="4557"/>
                  </a:lnTo>
                  <a:lnTo>
                    <a:pt x="8851" y="4632"/>
                  </a:lnTo>
                  <a:lnTo>
                    <a:pt x="8786" y="4626"/>
                  </a:lnTo>
                  <a:lnTo>
                    <a:pt x="8707" y="4525"/>
                  </a:lnTo>
                  <a:lnTo>
                    <a:pt x="8640" y="4410"/>
                  </a:lnTo>
                  <a:lnTo>
                    <a:pt x="8572" y="4403"/>
                  </a:lnTo>
                  <a:close/>
                  <a:moveTo>
                    <a:pt x="12817" y="5065"/>
                  </a:moveTo>
                  <a:lnTo>
                    <a:pt x="12695" y="5107"/>
                  </a:lnTo>
                  <a:lnTo>
                    <a:pt x="12676" y="5124"/>
                  </a:lnTo>
                  <a:lnTo>
                    <a:pt x="12690" y="5154"/>
                  </a:lnTo>
                  <a:lnTo>
                    <a:pt x="12900" y="5292"/>
                  </a:lnTo>
                  <a:lnTo>
                    <a:pt x="12887" y="5095"/>
                  </a:lnTo>
                  <a:lnTo>
                    <a:pt x="12817" y="5065"/>
                  </a:lnTo>
                  <a:close/>
                  <a:moveTo>
                    <a:pt x="19206" y="5090"/>
                  </a:moveTo>
                  <a:lnTo>
                    <a:pt x="19218" y="5166"/>
                  </a:lnTo>
                  <a:lnTo>
                    <a:pt x="19278" y="5243"/>
                  </a:lnTo>
                  <a:lnTo>
                    <a:pt x="19292" y="5306"/>
                  </a:lnTo>
                  <a:lnTo>
                    <a:pt x="19374" y="5413"/>
                  </a:lnTo>
                  <a:lnTo>
                    <a:pt x="19421" y="5447"/>
                  </a:lnTo>
                  <a:lnTo>
                    <a:pt x="19421" y="5385"/>
                  </a:lnTo>
                  <a:lnTo>
                    <a:pt x="19352" y="5312"/>
                  </a:lnTo>
                  <a:lnTo>
                    <a:pt x="19307" y="5233"/>
                  </a:lnTo>
                  <a:lnTo>
                    <a:pt x="19320" y="5205"/>
                  </a:lnTo>
                  <a:lnTo>
                    <a:pt x="19233" y="5097"/>
                  </a:lnTo>
                  <a:lnTo>
                    <a:pt x="19206" y="5090"/>
                  </a:lnTo>
                  <a:close/>
                  <a:moveTo>
                    <a:pt x="12390" y="5144"/>
                  </a:moveTo>
                  <a:lnTo>
                    <a:pt x="12283" y="5153"/>
                  </a:lnTo>
                  <a:lnTo>
                    <a:pt x="12298" y="5217"/>
                  </a:lnTo>
                  <a:lnTo>
                    <a:pt x="12380" y="5331"/>
                  </a:lnTo>
                  <a:lnTo>
                    <a:pt x="12432" y="5316"/>
                  </a:lnTo>
                  <a:lnTo>
                    <a:pt x="12562" y="5355"/>
                  </a:lnTo>
                  <a:lnTo>
                    <a:pt x="12649" y="5341"/>
                  </a:lnTo>
                  <a:lnTo>
                    <a:pt x="12735" y="5284"/>
                  </a:lnTo>
                  <a:lnTo>
                    <a:pt x="12738" y="5213"/>
                  </a:lnTo>
                  <a:lnTo>
                    <a:pt x="12582" y="5149"/>
                  </a:lnTo>
                  <a:lnTo>
                    <a:pt x="12390" y="5144"/>
                  </a:lnTo>
                  <a:close/>
                  <a:moveTo>
                    <a:pt x="1548" y="5400"/>
                  </a:moveTo>
                  <a:lnTo>
                    <a:pt x="1514" y="5464"/>
                  </a:lnTo>
                  <a:lnTo>
                    <a:pt x="1491" y="5521"/>
                  </a:lnTo>
                  <a:lnTo>
                    <a:pt x="1497" y="5521"/>
                  </a:lnTo>
                  <a:lnTo>
                    <a:pt x="1472" y="5575"/>
                  </a:lnTo>
                  <a:lnTo>
                    <a:pt x="1466" y="5629"/>
                  </a:lnTo>
                  <a:lnTo>
                    <a:pt x="1405" y="5765"/>
                  </a:lnTo>
                  <a:lnTo>
                    <a:pt x="1410" y="5735"/>
                  </a:lnTo>
                  <a:lnTo>
                    <a:pt x="1377" y="5797"/>
                  </a:lnTo>
                  <a:lnTo>
                    <a:pt x="1296" y="5987"/>
                  </a:lnTo>
                  <a:lnTo>
                    <a:pt x="1266" y="6045"/>
                  </a:lnTo>
                  <a:lnTo>
                    <a:pt x="1203" y="6195"/>
                  </a:lnTo>
                  <a:lnTo>
                    <a:pt x="1178" y="6269"/>
                  </a:lnTo>
                  <a:lnTo>
                    <a:pt x="1131" y="6351"/>
                  </a:lnTo>
                  <a:lnTo>
                    <a:pt x="1096" y="6423"/>
                  </a:lnTo>
                  <a:lnTo>
                    <a:pt x="1062" y="6518"/>
                  </a:lnTo>
                  <a:lnTo>
                    <a:pt x="1029" y="6599"/>
                  </a:lnTo>
                  <a:lnTo>
                    <a:pt x="1024" y="6553"/>
                  </a:lnTo>
                  <a:lnTo>
                    <a:pt x="968" y="6745"/>
                  </a:lnTo>
                  <a:lnTo>
                    <a:pt x="937" y="6849"/>
                  </a:lnTo>
                  <a:lnTo>
                    <a:pt x="915" y="6940"/>
                  </a:lnTo>
                  <a:lnTo>
                    <a:pt x="898" y="7023"/>
                  </a:lnTo>
                  <a:lnTo>
                    <a:pt x="910" y="7019"/>
                  </a:lnTo>
                  <a:lnTo>
                    <a:pt x="962" y="6875"/>
                  </a:lnTo>
                  <a:lnTo>
                    <a:pt x="992" y="6769"/>
                  </a:lnTo>
                  <a:lnTo>
                    <a:pt x="1007" y="6753"/>
                  </a:lnTo>
                  <a:lnTo>
                    <a:pt x="1044" y="6652"/>
                  </a:lnTo>
                  <a:lnTo>
                    <a:pt x="1057" y="6607"/>
                  </a:lnTo>
                  <a:lnTo>
                    <a:pt x="1112" y="6482"/>
                  </a:lnTo>
                  <a:lnTo>
                    <a:pt x="1191" y="6312"/>
                  </a:lnTo>
                  <a:lnTo>
                    <a:pt x="1223" y="6243"/>
                  </a:lnTo>
                  <a:lnTo>
                    <a:pt x="1258" y="6125"/>
                  </a:lnTo>
                  <a:lnTo>
                    <a:pt x="1303" y="6041"/>
                  </a:lnTo>
                  <a:lnTo>
                    <a:pt x="1375" y="5886"/>
                  </a:lnTo>
                  <a:lnTo>
                    <a:pt x="1417" y="5779"/>
                  </a:lnTo>
                  <a:lnTo>
                    <a:pt x="1471" y="5658"/>
                  </a:lnTo>
                  <a:lnTo>
                    <a:pt x="1476" y="5634"/>
                  </a:lnTo>
                  <a:lnTo>
                    <a:pt x="1514" y="5541"/>
                  </a:lnTo>
                  <a:lnTo>
                    <a:pt x="1531" y="5489"/>
                  </a:lnTo>
                  <a:lnTo>
                    <a:pt x="1544" y="5445"/>
                  </a:lnTo>
                  <a:lnTo>
                    <a:pt x="1534" y="5445"/>
                  </a:lnTo>
                  <a:lnTo>
                    <a:pt x="1548" y="5400"/>
                  </a:lnTo>
                  <a:close/>
                  <a:moveTo>
                    <a:pt x="1571" y="5816"/>
                  </a:moveTo>
                  <a:lnTo>
                    <a:pt x="1537" y="5853"/>
                  </a:lnTo>
                  <a:lnTo>
                    <a:pt x="1502" y="5986"/>
                  </a:lnTo>
                  <a:lnTo>
                    <a:pt x="1524" y="5962"/>
                  </a:lnTo>
                  <a:lnTo>
                    <a:pt x="1556" y="5871"/>
                  </a:lnTo>
                  <a:lnTo>
                    <a:pt x="1571" y="5816"/>
                  </a:lnTo>
                  <a:close/>
                  <a:moveTo>
                    <a:pt x="3853" y="5900"/>
                  </a:moveTo>
                  <a:lnTo>
                    <a:pt x="3782" y="6026"/>
                  </a:lnTo>
                  <a:lnTo>
                    <a:pt x="3739" y="6178"/>
                  </a:lnTo>
                  <a:lnTo>
                    <a:pt x="3742" y="6226"/>
                  </a:lnTo>
                  <a:lnTo>
                    <a:pt x="3769" y="6210"/>
                  </a:lnTo>
                  <a:lnTo>
                    <a:pt x="3826" y="6077"/>
                  </a:lnTo>
                  <a:lnTo>
                    <a:pt x="3863" y="5930"/>
                  </a:lnTo>
                  <a:lnTo>
                    <a:pt x="3853" y="5900"/>
                  </a:lnTo>
                  <a:close/>
                  <a:moveTo>
                    <a:pt x="1537" y="5954"/>
                  </a:moveTo>
                  <a:lnTo>
                    <a:pt x="1529" y="5962"/>
                  </a:lnTo>
                  <a:lnTo>
                    <a:pt x="1479" y="6053"/>
                  </a:lnTo>
                  <a:lnTo>
                    <a:pt x="1437" y="6094"/>
                  </a:lnTo>
                  <a:lnTo>
                    <a:pt x="1419" y="6127"/>
                  </a:lnTo>
                  <a:lnTo>
                    <a:pt x="1469" y="6094"/>
                  </a:lnTo>
                  <a:lnTo>
                    <a:pt x="1537" y="5954"/>
                  </a:lnTo>
                  <a:close/>
                  <a:moveTo>
                    <a:pt x="11422" y="5959"/>
                  </a:moveTo>
                  <a:lnTo>
                    <a:pt x="11407" y="5994"/>
                  </a:lnTo>
                  <a:lnTo>
                    <a:pt x="11407" y="6038"/>
                  </a:lnTo>
                  <a:lnTo>
                    <a:pt x="11384" y="5996"/>
                  </a:lnTo>
                  <a:lnTo>
                    <a:pt x="11342" y="6011"/>
                  </a:lnTo>
                  <a:lnTo>
                    <a:pt x="11297" y="6056"/>
                  </a:lnTo>
                  <a:lnTo>
                    <a:pt x="11364" y="6043"/>
                  </a:lnTo>
                  <a:lnTo>
                    <a:pt x="11365" y="6099"/>
                  </a:lnTo>
                  <a:lnTo>
                    <a:pt x="11414" y="6127"/>
                  </a:lnTo>
                  <a:lnTo>
                    <a:pt x="11437" y="6090"/>
                  </a:lnTo>
                  <a:lnTo>
                    <a:pt x="11431" y="6062"/>
                  </a:lnTo>
                  <a:lnTo>
                    <a:pt x="11451" y="6041"/>
                  </a:lnTo>
                  <a:lnTo>
                    <a:pt x="11479" y="6006"/>
                  </a:lnTo>
                  <a:lnTo>
                    <a:pt x="11479" y="5979"/>
                  </a:lnTo>
                  <a:lnTo>
                    <a:pt x="11422" y="5959"/>
                  </a:lnTo>
                  <a:close/>
                  <a:moveTo>
                    <a:pt x="1410" y="6045"/>
                  </a:moveTo>
                  <a:lnTo>
                    <a:pt x="1373" y="6067"/>
                  </a:lnTo>
                  <a:lnTo>
                    <a:pt x="1335" y="6141"/>
                  </a:lnTo>
                  <a:lnTo>
                    <a:pt x="1281" y="6221"/>
                  </a:lnTo>
                  <a:lnTo>
                    <a:pt x="1275" y="6252"/>
                  </a:lnTo>
                  <a:lnTo>
                    <a:pt x="1317" y="6203"/>
                  </a:lnTo>
                  <a:lnTo>
                    <a:pt x="1395" y="6088"/>
                  </a:lnTo>
                  <a:lnTo>
                    <a:pt x="1410" y="6045"/>
                  </a:lnTo>
                  <a:close/>
                  <a:moveTo>
                    <a:pt x="10634" y="6112"/>
                  </a:moveTo>
                  <a:lnTo>
                    <a:pt x="10599" y="6159"/>
                  </a:lnTo>
                  <a:lnTo>
                    <a:pt x="10559" y="6115"/>
                  </a:lnTo>
                  <a:lnTo>
                    <a:pt x="10456" y="6151"/>
                  </a:lnTo>
                  <a:lnTo>
                    <a:pt x="10478" y="6233"/>
                  </a:lnTo>
                  <a:lnTo>
                    <a:pt x="10525" y="6242"/>
                  </a:lnTo>
                  <a:lnTo>
                    <a:pt x="10525" y="6289"/>
                  </a:lnTo>
                  <a:lnTo>
                    <a:pt x="10622" y="6326"/>
                  </a:lnTo>
                  <a:lnTo>
                    <a:pt x="10723" y="6309"/>
                  </a:lnTo>
                  <a:lnTo>
                    <a:pt x="10771" y="6216"/>
                  </a:lnTo>
                  <a:lnTo>
                    <a:pt x="10711" y="6157"/>
                  </a:lnTo>
                  <a:lnTo>
                    <a:pt x="10634" y="6112"/>
                  </a:lnTo>
                  <a:close/>
                  <a:moveTo>
                    <a:pt x="19462" y="6125"/>
                  </a:moveTo>
                  <a:lnTo>
                    <a:pt x="19457" y="6191"/>
                  </a:lnTo>
                  <a:lnTo>
                    <a:pt x="19486" y="6302"/>
                  </a:lnTo>
                  <a:lnTo>
                    <a:pt x="19539" y="6378"/>
                  </a:lnTo>
                  <a:lnTo>
                    <a:pt x="19551" y="6430"/>
                  </a:lnTo>
                  <a:lnTo>
                    <a:pt x="19605" y="6528"/>
                  </a:lnTo>
                  <a:lnTo>
                    <a:pt x="19653" y="6620"/>
                  </a:lnTo>
                  <a:lnTo>
                    <a:pt x="19707" y="6688"/>
                  </a:lnTo>
                  <a:lnTo>
                    <a:pt x="19794" y="6760"/>
                  </a:lnTo>
                  <a:lnTo>
                    <a:pt x="19854" y="6804"/>
                  </a:lnTo>
                  <a:lnTo>
                    <a:pt x="19851" y="6757"/>
                  </a:lnTo>
                  <a:lnTo>
                    <a:pt x="19760" y="6657"/>
                  </a:lnTo>
                  <a:lnTo>
                    <a:pt x="19707" y="6578"/>
                  </a:lnTo>
                  <a:lnTo>
                    <a:pt x="19698" y="6504"/>
                  </a:lnTo>
                  <a:lnTo>
                    <a:pt x="19683" y="6482"/>
                  </a:lnTo>
                  <a:lnTo>
                    <a:pt x="19667" y="6531"/>
                  </a:lnTo>
                  <a:lnTo>
                    <a:pt x="19610" y="6449"/>
                  </a:lnTo>
                  <a:lnTo>
                    <a:pt x="19585" y="6375"/>
                  </a:lnTo>
                  <a:lnTo>
                    <a:pt x="19531" y="6262"/>
                  </a:lnTo>
                  <a:lnTo>
                    <a:pt x="19549" y="6210"/>
                  </a:lnTo>
                  <a:lnTo>
                    <a:pt x="19486" y="6132"/>
                  </a:lnTo>
                  <a:lnTo>
                    <a:pt x="19462" y="6125"/>
                  </a:lnTo>
                  <a:close/>
                  <a:moveTo>
                    <a:pt x="3414" y="6129"/>
                  </a:moveTo>
                  <a:lnTo>
                    <a:pt x="3367" y="6179"/>
                  </a:lnTo>
                  <a:lnTo>
                    <a:pt x="3309" y="6346"/>
                  </a:lnTo>
                  <a:lnTo>
                    <a:pt x="3319" y="6381"/>
                  </a:lnTo>
                  <a:lnTo>
                    <a:pt x="3374" y="6403"/>
                  </a:lnTo>
                  <a:lnTo>
                    <a:pt x="3369" y="6306"/>
                  </a:lnTo>
                  <a:lnTo>
                    <a:pt x="3387" y="6220"/>
                  </a:lnTo>
                  <a:lnTo>
                    <a:pt x="3454" y="6147"/>
                  </a:lnTo>
                  <a:lnTo>
                    <a:pt x="3414" y="6129"/>
                  </a:lnTo>
                  <a:close/>
                  <a:moveTo>
                    <a:pt x="10314" y="6181"/>
                  </a:moveTo>
                  <a:lnTo>
                    <a:pt x="10209" y="6220"/>
                  </a:lnTo>
                  <a:lnTo>
                    <a:pt x="10195" y="6356"/>
                  </a:lnTo>
                  <a:lnTo>
                    <a:pt x="10227" y="6513"/>
                  </a:lnTo>
                  <a:lnTo>
                    <a:pt x="10272" y="6573"/>
                  </a:lnTo>
                  <a:lnTo>
                    <a:pt x="10222" y="6627"/>
                  </a:lnTo>
                  <a:lnTo>
                    <a:pt x="10286" y="6747"/>
                  </a:lnTo>
                  <a:lnTo>
                    <a:pt x="10338" y="6748"/>
                  </a:lnTo>
                  <a:lnTo>
                    <a:pt x="10383" y="6609"/>
                  </a:lnTo>
                  <a:lnTo>
                    <a:pt x="10423" y="6580"/>
                  </a:lnTo>
                  <a:lnTo>
                    <a:pt x="10463" y="6457"/>
                  </a:lnTo>
                  <a:lnTo>
                    <a:pt x="10564" y="6398"/>
                  </a:lnTo>
                  <a:lnTo>
                    <a:pt x="10466" y="6260"/>
                  </a:lnTo>
                  <a:lnTo>
                    <a:pt x="10436" y="6195"/>
                  </a:lnTo>
                  <a:lnTo>
                    <a:pt x="10388" y="6193"/>
                  </a:lnTo>
                  <a:lnTo>
                    <a:pt x="10363" y="6248"/>
                  </a:lnTo>
                  <a:lnTo>
                    <a:pt x="10316" y="6242"/>
                  </a:lnTo>
                  <a:lnTo>
                    <a:pt x="10314" y="6181"/>
                  </a:lnTo>
                  <a:close/>
                  <a:moveTo>
                    <a:pt x="12355" y="6262"/>
                  </a:moveTo>
                  <a:lnTo>
                    <a:pt x="12308" y="6324"/>
                  </a:lnTo>
                  <a:lnTo>
                    <a:pt x="12291" y="6415"/>
                  </a:lnTo>
                  <a:lnTo>
                    <a:pt x="12191" y="6513"/>
                  </a:lnTo>
                  <a:lnTo>
                    <a:pt x="12127" y="6678"/>
                  </a:lnTo>
                  <a:lnTo>
                    <a:pt x="12084" y="6804"/>
                  </a:lnTo>
                  <a:lnTo>
                    <a:pt x="12134" y="6871"/>
                  </a:lnTo>
                  <a:lnTo>
                    <a:pt x="12099" y="7058"/>
                  </a:lnTo>
                  <a:lnTo>
                    <a:pt x="12152" y="7060"/>
                  </a:lnTo>
                  <a:lnTo>
                    <a:pt x="12124" y="7238"/>
                  </a:lnTo>
                  <a:lnTo>
                    <a:pt x="12167" y="7329"/>
                  </a:lnTo>
                  <a:lnTo>
                    <a:pt x="12130" y="7385"/>
                  </a:lnTo>
                  <a:lnTo>
                    <a:pt x="12179" y="7472"/>
                  </a:lnTo>
                  <a:lnTo>
                    <a:pt x="12296" y="7477"/>
                  </a:lnTo>
                  <a:lnTo>
                    <a:pt x="12346" y="7545"/>
                  </a:lnTo>
                  <a:lnTo>
                    <a:pt x="12536" y="7487"/>
                  </a:lnTo>
                  <a:lnTo>
                    <a:pt x="12559" y="7459"/>
                  </a:lnTo>
                  <a:lnTo>
                    <a:pt x="12387" y="7373"/>
                  </a:lnTo>
                  <a:lnTo>
                    <a:pt x="12306" y="7243"/>
                  </a:lnTo>
                  <a:lnTo>
                    <a:pt x="12298" y="7053"/>
                  </a:lnTo>
                  <a:lnTo>
                    <a:pt x="12274" y="6868"/>
                  </a:lnTo>
                  <a:lnTo>
                    <a:pt x="12308" y="6652"/>
                  </a:lnTo>
                  <a:lnTo>
                    <a:pt x="12373" y="6513"/>
                  </a:lnTo>
                  <a:lnTo>
                    <a:pt x="12440" y="6358"/>
                  </a:lnTo>
                  <a:lnTo>
                    <a:pt x="12425" y="6299"/>
                  </a:lnTo>
                  <a:lnTo>
                    <a:pt x="12355" y="6262"/>
                  </a:lnTo>
                  <a:close/>
                  <a:moveTo>
                    <a:pt x="10604" y="6487"/>
                  </a:moveTo>
                  <a:lnTo>
                    <a:pt x="10523" y="6516"/>
                  </a:lnTo>
                  <a:lnTo>
                    <a:pt x="10540" y="6573"/>
                  </a:lnTo>
                  <a:lnTo>
                    <a:pt x="10508" y="6615"/>
                  </a:lnTo>
                  <a:lnTo>
                    <a:pt x="10575" y="6661"/>
                  </a:lnTo>
                  <a:lnTo>
                    <a:pt x="10669" y="6595"/>
                  </a:lnTo>
                  <a:lnTo>
                    <a:pt x="10615" y="6553"/>
                  </a:lnTo>
                  <a:lnTo>
                    <a:pt x="10604" y="6487"/>
                  </a:lnTo>
                  <a:close/>
                  <a:moveTo>
                    <a:pt x="3675" y="6531"/>
                  </a:moveTo>
                  <a:lnTo>
                    <a:pt x="3640" y="6597"/>
                  </a:lnTo>
                  <a:lnTo>
                    <a:pt x="3586" y="6561"/>
                  </a:lnTo>
                  <a:lnTo>
                    <a:pt x="3546" y="6600"/>
                  </a:lnTo>
                  <a:lnTo>
                    <a:pt x="3563" y="6804"/>
                  </a:lnTo>
                  <a:lnTo>
                    <a:pt x="3585" y="6910"/>
                  </a:lnTo>
                  <a:lnTo>
                    <a:pt x="3568" y="7029"/>
                  </a:lnTo>
                  <a:lnTo>
                    <a:pt x="3493" y="6997"/>
                  </a:lnTo>
                  <a:lnTo>
                    <a:pt x="3498" y="7063"/>
                  </a:lnTo>
                  <a:lnTo>
                    <a:pt x="3637" y="7105"/>
                  </a:lnTo>
                  <a:lnTo>
                    <a:pt x="3623" y="7146"/>
                  </a:lnTo>
                  <a:lnTo>
                    <a:pt x="3509" y="7198"/>
                  </a:lnTo>
                  <a:lnTo>
                    <a:pt x="3498" y="7284"/>
                  </a:lnTo>
                  <a:lnTo>
                    <a:pt x="3513" y="7327"/>
                  </a:lnTo>
                  <a:lnTo>
                    <a:pt x="3640" y="7289"/>
                  </a:lnTo>
                  <a:lnTo>
                    <a:pt x="3717" y="7199"/>
                  </a:lnTo>
                  <a:lnTo>
                    <a:pt x="3787" y="7139"/>
                  </a:lnTo>
                  <a:lnTo>
                    <a:pt x="3750" y="7083"/>
                  </a:lnTo>
                  <a:lnTo>
                    <a:pt x="3858" y="7050"/>
                  </a:lnTo>
                  <a:lnTo>
                    <a:pt x="3881" y="6923"/>
                  </a:lnTo>
                  <a:lnTo>
                    <a:pt x="3839" y="6898"/>
                  </a:lnTo>
                  <a:lnTo>
                    <a:pt x="3863" y="6787"/>
                  </a:lnTo>
                  <a:lnTo>
                    <a:pt x="3918" y="6792"/>
                  </a:lnTo>
                  <a:lnTo>
                    <a:pt x="3938" y="6708"/>
                  </a:lnTo>
                  <a:lnTo>
                    <a:pt x="3881" y="6671"/>
                  </a:lnTo>
                  <a:lnTo>
                    <a:pt x="4015" y="6664"/>
                  </a:lnTo>
                  <a:lnTo>
                    <a:pt x="4114" y="6664"/>
                  </a:lnTo>
                  <a:lnTo>
                    <a:pt x="4156" y="6659"/>
                  </a:lnTo>
                  <a:lnTo>
                    <a:pt x="4156" y="6612"/>
                  </a:lnTo>
                  <a:lnTo>
                    <a:pt x="4094" y="6558"/>
                  </a:lnTo>
                  <a:lnTo>
                    <a:pt x="4003" y="6543"/>
                  </a:lnTo>
                  <a:lnTo>
                    <a:pt x="3766" y="6568"/>
                  </a:lnTo>
                  <a:lnTo>
                    <a:pt x="3675" y="6531"/>
                  </a:lnTo>
                  <a:close/>
                  <a:moveTo>
                    <a:pt x="962" y="6612"/>
                  </a:moveTo>
                  <a:lnTo>
                    <a:pt x="955" y="6615"/>
                  </a:lnTo>
                  <a:lnTo>
                    <a:pt x="908" y="6728"/>
                  </a:lnTo>
                  <a:lnTo>
                    <a:pt x="875" y="6822"/>
                  </a:lnTo>
                  <a:lnTo>
                    <a:pt x="871" y="6851"/>
                  </a:lnTo>
                  <a:lnTo>
                    <a:pt x="843" y="6949"/>
                  </a:lnTo>
                  <a:lnTo>
                    <a:pt x="865" y="6900"/>
                  </a:lnTo>
                  <a:lnTo>
                    <a:pt x="900" y="6802"/>
                  </a:lnTo>
                  <a:lnTo>
                    <a:pt x="935" y="6700"/>
                  </a:lnTo>
                  <a:lnTo>
                    <a:pt x="947" y="6664"/>
                  </a:lnTo>
                  <a:lnTo>
                    <a:pt x="962" y="6612"/>
                  </a:lnTo>
                  <a:close/>
                  <a:moveTo>
                    <a:pt x="818" y="7139"/>
                  </a:moveTo>
                  <a:lnTo>
                    <a:pt x="803" y="7156"/>
                  </a:lnTo>
                  <a:lnTo>
                    <a:pt x="766" y="7262"/>
                  </a:lnTo>
                  <a:lnTo>
                    <a:pt x="761" y="7311"/>
                  </a:lnTo>
                  <a:lnTo>
                    <a:pt x="737" y="7406"/>
                  </a:lnTo>
                  <a:lnTo>
                    <a:pt x="727" y="7467"/>
                  </a:lnTo>
                  <a:lnTo>
                    <a:pt x="700" y="7580"/>
                  </a:lnTo>
                  <a:lnTo>
                    <a:pt x="682" y="7614"/>
                  </a:lnTo>
                  <a:lnTo>
                    <a:pt x="667" y="7666"/>
                  </a:lnTo>
                  <a:lnTo>
                    <a:pt x="695" y="7659"/>
                  </a:lnTo>
                  <a:lnTo>
                    <a:pt x="695" y="7693"/>
                  </a:lnTo>
                  <a:lnTo>
                    <a:pt x="677" y="7738"/>
                  </a:lnTo>
                  <a:lnTo>
                    <a:pt x="672" y="7789"/>
                  </a:lnTo>
                  <a:lnTo>
                    <a:pt x="679" y="7797"/>
                  </a:lnTo>
                  <a:lnTo>
                    <a:pt x="670" y="7849"/>
                  </a:lnTo>
                  <a:lnTo>
                    <a:pt x="664" y="7911"/>
                  </a:lnTo>
                  <a:lnTo>
                    <a:pt x="642" y="8002"/>
                  </a:lnTo>
                  <a:lnTo>
                    <a:pt x="659" y="8016"/>
                  </a:lnTo>
                  <a:lnTo>
                    <a:pt x="689" y="7910"/>
                  </a:lnTo>
                  <a:lnTo>
                    <a:pt x="700" y="7842"/>
                  </a:lnTo>
                  <a:lnTo>
                    <a:pt x="717" y="7817"/>
                  </a:lnTo>
                  <a:lnTo>
                    <a:pt x="727" y="7741"/>
                  </a:lnTo>
                  <a:lnTo>
                    <a:pt x="752" y="7681"/>
                  </a:lnTo>
                  <a:lnTo>
                    <a:pt x="757" y="7646"/>
                  </a:lnTo>
                  <a:lnTo>
                    <a:pt x="786" y="7536"/>
                  </a:lnTo>
                  <a:lnTo>
                    <a:pt x="806" y="7423"/>
                  </a:lnTo>
                  <a:lnTo>
                    <a:pt x="799" y="7422"/>
                  </a:lnTo>
                  <a:lnTo>
                    <a:pt x="833" y="7284"/>
                  </a:lnTo>
                  <a:lnTo>
                    <a:pt x="855" y="7193"/>
                  </a:lnTo>
                  <a:lnTo>
                    <a:pt x="844" y="7186"/>
                  </a:lnTo>
                  <a:lnTo>
                    <a:pt x="814" y="7290"/>
                  </a:lnTo>
                  <a:lnTo>
                    <a:pt x="793" y="7324"/>
                  </a:lnTo>
                  <a:lnTo>
                    <a:pt x="752" y="7430"/>
                  </a:lnTo>
                  <a:lnTo>
                    <a:pt x="751" y="7400"/>
                  </a:lnTo>
                  <a:lnTo>
                    <a:pt x="779" y="7284"/>
                  </a:lnTo>
                  <a:lnTo>
                    <a:pt x="818" y="7139"/>
                  </a:lnTo>
                  <a:close/>
                  <a:moveTo>
                    <a:pt x="7418" y="7376"/>
                  </a:moveTo>
                  <a:lnTo>
                    <a:pt x="7299" y="7430"/>
                  </a:lnTo>
                  <a:lnTo>
                    <a:pt x="7373" y="7565"/>
                  </a:lnTo>
                  <a:lnTo>
                    <a:pt x="7338" y="7607"/>
                  </a:lnTo>
                  <a:lnTo>
                    <a:pt x="7222" y="7545"/>
                  </a:lnTo>
                  <a:lnTo>
                    <a:pt x="7273" y="7721"/>
                  </a:lnTo>
                  <a:lnTo>
                    <a:pt x="7164" y="7731"/>
                  </a:lnTo>
                  <a:lnTo>
                    <a:pt x="7278" y="7917"/>
                  </a:lnTo>
                  <a:lnTo>
                    <a:pt x="7334" y="8004"/>
                  </a:lnTo>
                  <a:lnTo>
                    <a:pt x="7406" y="8019"/>
                  </a:lnTo>
                  <a:lnTo>
                    <a:pt x="7658" y="8051"/>
                  </a:lnTo>
                  <a:lnTo>
                    <a:pt x="7822" y="7994"/>
                  </a:lnTo>
                  <a:lnTo>
                    <a:pt x="7832" y="7842"/>
                  </a:lnTo>
                  <a:lnTo>
                    <a:pt x="7919" y="7757"/>
                  </a:lnTo>
                  <a:lnTo>
                    <a:pt x="7835" y="7677"/>
                  </a:lnTo>
                  <a:lnTo>
                    <a:pt x="7683" y="7684"/>
                  </a:lnTo>
                  <a:lnTo>
                    <a:pt x="7651" y="7588"/>
                  </a:lnTo>
                  <a:lnTo>
                    <a:pt x="7504" y="7595"/>
                  </a:lnTo>
                  <a:lnTo>
                    <a:pt x="7512" y="7428"/>
                  </a:lnTo>
                  <a:lnTo>
                    <a:pt x="7418" y="7376"/>
                  </a:lnTo>
                  <a:close/>
                  <a:moveTo>
                    <a:pt x="533" y="8076"/>
                  </a:moveTo>
                  <a:lnTo>
                    <a:pt x="503" y="8134"/>
                  </a:lnTo>
                  <a:cubicBezTo>
                    <a:pt x="468" y="8339"/>
                    <a:pt x="438" y="8523"/>
                    <a:pt x="491" y="8743"/>
                  </a:cubicBezTo>
                  <a:cubicBezTo>
                    <a:pt x="531" y="8908"/>
                    <a:pt x="531" y="8878"/>
                    <a:pt x="531" y="8878"/>
                  </a:cubicBezTo>
                  <a:cubicBezTo>
                    <a:pt x="531" y="8878"/>
                    <a:pt x="561" y="9039"/>
                    <a:pt x="593" y="8994"/>
                  </a:cubicBezTo>
                  <a:lnTo>
                    <a:pt x="623" y="8807"/>
                  </a:lnTo>
                  <a:lnTo>
                    <a:pt x="655" y="8659"/>
                  </a:lnTo>
                  <a:lnTo>
                    <a:pt x="629" y="8655"/>
                  </a:lnTo>
                  <a:lnTo>
                    <a:pt x="642" y="8480"/>
                  </a:lnTo>
                  <a:lnTo>
                    <a:pt x="613" y="8448"/>
                  </a:lnTo>
                  <a:lnTo>
                    <a:pt x="562" y="8496"/>
                  </a:lnTo>
                  <a:lnTo>
                    <a:pt x="525" y="8492"/>
                  </a:lnTo>
                  <a:lnTo>
                    <a:pt x="533" y="8413"/>
                  </a:lnTo>
                  <a:lnTo>
                    <a:pt x="558" y="8406"/>
                  </a:lnTo>
                  <a:lnTo>
                    <a:pt x="588" y="8272"/>
                  </a:lnTo>
                  <a:lnTo>
                    <a:pt x="575" y="8270"/>
                  </a:lnTo>
                  <a:lnTo>
                    <a:pt x="582" y="8147"/>
                  </a:lnTo>
                  <a:lnTo>
                    <a:pt x="560" y="8182"/>
                  </a:lnTo>
                  <a:lnTo>
                    <a:pt x="550" y="8142"/>
                  </a:lnTo>
                  <a:lnTo>
                    <a:pt x="528" y="8129"/>
                  </a:lnTo>
                  <a:lnTo>
                    <a:pt x="533" y="8076"/>
                  </a:lnTo>
                  <a:close/>
                  <a:moveTo>
                    <a:pt x="629" y="8196"/>
                  </a:moveTo>
                  <a:lnTo>
                    <a:pt x="603" y="8246"/>
                  </a:lnTo>
                  <a:lnTo>
                    <a:pt x="598" y="8329"/>
                  </a:lnTo>
                  <a:lnTo>
                    <a:pt x="592" y="8438"/>
                  </a:lnTo>
                  <a:lnTo>
                    <a:pt x="603" y="8452"/>
                  </a:lnTo>
                  <a:lnTo>
                    <a:pt x="617" y="8405"/>
                  </a:lnTo>
                  <a:lnTo>
                    <a:pt x="627" y="8322"/>
                  </a:lnTo>
                  <a:lnTo>
                    <a:pt x="637" y="8203"/>
                  </a:lnTo>
                  <a:lnTo>
                    <a:pt x="629" y="8196"/>
                  </a:lnTo>
                  <a:close/>
                  <a:moveTo>
                    <a:pt x="21143" y="8294"/>
                  </a:moveTo>
                  <a:cubicBezTo>
                    <a:pt x="21150" y="8324"/>
                    <a:pt x="21160" y="8353"/>
                    <a:pt x="21167" y="8383"/>
                  </a:cubicBezTo>
                  <a:lnTo>
                    <a:pt x="21160" y="8371"/>
                  </a:lnTo>
                  <a:lnTo>
                    <a:pt x="21150" y="8341"/>
                  </a:lnTo>
                  <a:lnTo>
                    <a:pt x="21143" y="8294"/>
                  </a:lnTo>
                  <a:close/>
                  <a:moveTo>
                    <a:pt x="21175" y="8489"/>
                  </a:moveTo>
                  <a:lnTo>
                    <a:pt x="21223" y="8698"/>
                  </a:lnTo>
                  <a:lnTo>
                    <a:pt x="21197" y="8605"/>
                  </a:lnTo>
                  <a:lnTo>
                    <a:pt x="21210" y="8694"/>
                  </a:lnTo>
                  <a:lnTo>
                    <a:pt x="21233" y="8773"/>
                  </a:lnTo>
                  <a:lnTo>
                    <a:pt x="21247" y="8841"/>
                  </a:lnTo>
                  <a:lnTo>
                    <a:pt x="21257" y="8891"/>
                  </a:lnTo>
                  <a:lnTo>
                    <a:pt x="21235" y="8812"/>
                  </a:lnTo>
                  <a:lnTo>
                    <a:pt x="21233" y="8836"/>
                  </a:lnTo>
                  <a:lnTo>
                    <a:pt x="21220" y="8755"/>
                  </a:lnTo>
                  <a:lnTo>
                    <a:pt x="21197" y="8642"/>
                  </a:lnTo>
                  <a:lnTo>
                    <a:pt x="21182" y="8597"/>
                  </a:lnTo>
                  <a:lnTo>
                    <a:pt x="21193" y="8691"/>
                  </a:lnTo>
                  <a:lnTo>
                    <a:pt x="21192" y="8750"/>
                  </a:lnTo>
                  <a:lnTo>
                    <a:pt x="21207" y="8775"/>
                  </a:lnTo>
                  <a:lnTo>
                    <a:pt x="21227" y="8839"/>
                  </a:lnTo>
                  <a:lnTo>
                    <a:pt x="21235" y="8861"/>
                  </a:lnTo>
                  <a:lnTo>
                    <a:pt x="21239" y="8943"/>
                  </a:lnTo>
                  <a:lnTo>
                    <a:pt x="21257" y="9011"/>
                  </a:lnTo>
                  <a:lnTo>
                    <a:pt x="21262" y="9098"/>
                  </a:lnTo>
                  <a:lnTo>
                    <a:pt x="21247" y="9093"/>
                  </a:lnTo>
                  <a:lnTo>
                    <a:pt x="21257" y="9147"/>
                  </a:lnTo>
                  <a:lnTo>
                    <a:pt x="21272" y="9140"/>
                  </a:lnTo>
                  <a:lnTo>
                    <a:pt x="21280" y="9049"/>
                  </a:lnTo>
                  <a:lnTo>
                    <a:pt x="21270" y="8933"/>
                  </a:lnTo>
                  <a:lnTo>
                    <a:pt x="21264" y="8889"/>
                  </a:lnTo>
                  <a:lnTo>
                    <a:pt x="21269" y="8878"/>
                  </a:lnTo>
                  <a:lnTo>
                    <a:pt x="21254" y="8799"/>
                  </a:lnTo>
                  <a:lnTo>
                    <a:pt x="21228" y="8687"/>
                  </a:lnTo>
                  <a:lnTo>
                    <a:pt x="21210" y="8600"/>
                  </a:lnTo>
                  <a:lnTo>
                    <a:pt x="21175" y="8489"/>
                  </a:lnTo>
                  <a:close/>
                  <a:moveTo>
                    <a:pt x="20899" y="8691"/>
                  </a:moveTo>
                  <a:lnTo>
                    <a:pt x="20890" y="8743"/>
                  </a:lnTo>
                  <a:lnTo>
                    <a:pt x="20905" y="8895"/>
                  </a:lnTo>
                  <a:lnTo>
                    <a:pt x="20925" y="8825"/>
                  </a:lnTo>
                  <a:lnTo>
                    <a:pt x="20922" y="8760"/>
                  </a:lnTo>
                  <a:lnTo>
                    <a:pt x="20917" y="8691"/>
                  </a:lnTo>
                  <a:lnTo>
                    <a:pt x="20899" y="8691"/>
                  </a:lnTo>
                  <a:close/>
                  <a:moveTo>
                    <a:pt x="21148" y="9029"/>
                  </a:moveTo>
                  <a:lnTo>
                    <a:pt x="21125" y="9058"/>
                  </a:lnTo>
                  <a:lnTo>
                    <a:pt x="21165" y="9139"/>
                  </a:lnTo>
                  <a:lnTo>
                    <a:pt x="21200" y="9255"/>
                  </a:lnTo>
                  <a:lnTo>
                    <a:pt x="21222" y="9347"/>
                  </a:lnTo>
                  <a:lnTo>
                    <a:pt x="21247" y="9447"/>
                  </a:lnTo>
                  <a:lnTo>
                    <a:pt x="21244" y="9352"/>
                  </a:lnTo>
                  <a:lnTo>
                    <a:pt x="21197" y="9162"/>
                  </a:lnTo>
                  <a:lnTo>
                    <a:pt x="21148" y="9029"/>
                  </a:lnTo>
                  <a:close/>
                  <a:moveTo>
                    <a:pt x="21240" y="9160"/>
                  </a:moveTo>
                  <a:lnTo>
                    <a:pt x="21279" y="9342"/>
                  </a:lnTo>
                  <a:lnTo>
                    <a:pt x="21304" y="9506"/>
                  </a:lnTo>
                  <a:lnTo>
                    <a:pt x="21324" y="9681"/>
                  </a:lnTo>
                  <a:lnTo>
                    <a:pt x="21346" y="9829"/>
                  </a:lnTo>
                  <a:lnTo>
                    <a:pt x="21314" y="9527"/>
                  </a:lnTo>
                  <a:lnTo>
                    <a:pt x="21290" y="9376"/>
                  </a:lnTo>
                  <a:lnTo>
                    <a:pt x="21267" y="9218"/>
                  </a:lnTo>
                  <a:lnTo>
                    <a:pt x="21240" y="9160"/>
                  </a:lnTo>
                  <a:close/>
                  <a:moveTo>
                    <a:pt x="7800" y="9401"/>
                  </a:moveTo>
                  <a:lnTo>
                    <a:pt x="7666" y="9502"/>
                  </a:lnTo>
                  <a:lnTo>
                    <a:pt x="7547" y="9659"/>
                  </a:lnTo>
                  <a:lnTo>
                    <a:pt x="7547" y="9768"/>
                  </a:lnTo>
                  <a:lnTo>
                    <a:pt x="7472" y="9931"/>
                  </a:lnTo>
                  <a:lnTo>
                    <a:pt x="7559" y="9878"/>
                  </a:lnTo>
                  <a:lnTo>
                    <a:pt x="7565" y="9940"/>
                  </a:lnTo>
                  <a:lnTo>
                    <a:pt x="7497" y="9997"/>
                  </a:lnTo>
                  <a:lnTo>
                    <a:pt x="7497" y="10054"/>
                  </a:lnTo>
                  <a:lnTo>
                    <a:pt x="7596" y="10140"/>
                  </a:lnTo>
                  <a:lnTo>
                    <a:pt x="7611" y="10278"/>
                  </a:lnTo>
                  <a:lnTo>
                    <a:pt x="7554" y="10371"/>
                  </a:lnTo>
                  <a:lnTo>
                    <a:pt x="7418" y="10287"/>
                  </a:lnTo>
                  <a:lnTo>
                    <a:pt x="7348" y="10388"/>
                  </a:lnTo>
                  <a:lnTo>
                    <a:pt x="7360" y="10505"/>
                  </a:lnTo>
                  <a:lnTo>
                    <a:pt x="7234" y="10507"/>
                  </a:lnTo>
                  <a:lnTo>
                    <a:pt x="7231" y="10588"/>
                  </a:lnTo>
                  <a:lnTo>
                    <a:pt x="7375" y="10694"/>
                  </a:lnTo>
                  <a:lnTo>
                    <a:pt x="7269" y="10687"/>
                  </a:lnTo>
                  <a:lnTo>
                    <a:pt x="7040" y="10788"/>
                  </a:lnTo>
                  <a:lnTo>
                    <a:pt x="7078" y="10850"/>
                  </a:lnTo>
                  <a:lnTo>
                    <a:pt x="7179" y="10822"/>
                  </a:lnTo>
                  <a:lnTo>
                    <a:pt x="7266" y="10889"/>
                  </a:lnTo>
                  <a:lnTo>
                    <a:pt x="7368" y="10842"/>
                  </a:lnTo>
                  <a:lnTo>
                    <a:pt x="7401" y="10898"/>
                  </a:lnTo>
                  <a:lnTo>
                    <a:pt x="7599" y="10930"/>
                  </a:lnTo>
                  <a:lnTo>
                    <a:pt x="7738" y="10992"/>
                  </a:lnTo>
                  <a:lnTo>
                    <a:pt x="7867" y="10938"/>
                  </a:lnTo>
                  <a:lnTo>
                    <a:pt x="7858" y="10830"/>
                  </a:lnTo>
                  <a:lnTo>
                    <a:pt x="7929" y="10800"/>
                  </a:lnTo>
                  <a:lnTo>
                    <a:pt x="7982" y="10692"/>
                  </a:lnTo>
                  <a:lnTo>
                    <a:pt x="7872" y="10610"/>
                  </a:lnTo>
                  <a:lnTo>
                    <a:pt x="7870" y="10529"/>
                  </a:lnTo>
                  <a:lnTo>
                    <a:pt x="7887" y="10305"/>
                  </a:lnTo>
                  <a:lnTo>
                    <a:pt x="7833" y="10248"/>
                  </a:lnTo>
                  <a:lnTo>
                    <a:pt x="7837" y="9987"/>
                  </a:lnTo>
                  <a:lnTo>
                    <a:pt x="7748" y="9931"/>
                  </a:lnTo>
                  <a:lnTo>
                    <a:pt x="7897" y="9815"/>
                  </a:lnTo>
                  <a:lnTo>
                    <a:pt x="7982" y="9687"/>
                  </a:lnTo>
                  <a:lnTo>
                    <a:pt x="7887" y="9642"/>
                  </a:lnTo>
                  <a:lnTo>
                    <a:pt x="7788" y="9622"/>
                  </a:lnTo>
                  <a:lnTo>
                    <a:pt x="7967" y="9484"/>
                  </a:lnTo>
                  <a:lnTo>
                    <a:pt x="7858" y="9448"/>
                  </a:lnTo>
                  <a:lnTo>
                    <a:pt x="7800" y="9401"/>
                  </a:lnTo>
                  <a:close/>
                  <a:moveTo>
                    <a:pt x="20753" y="9539"/>
                  </a:moveTo>
                  <a:lnTo>
                    <a:pt x="20740" y="9618"/>
                  </a:lnTo>
                  <a:lnTo>
                    <a:pt x="20733" y="9805"/>
                  </a:lnTo>
                  <a:lnTo>
                    <a:pt x="20748" y="9925"/>
                  </a:lnTo>
                  <a:lnTo>
                    <a:pt x="20800" y="10014"/>
                  </a:lnTo>
                  <a:lnTo>
                    <a:pt x="20838" y="9930"/>
                  </a:lnTo>
                  <a:lnTo>
                    <a:pt x="20830" y="9753"/>
                  </a:lnTo>
                  <a:lnTo>
                    <a:pt x="20800" y="9657"/>
                  </a:lnTo>
                  <a:lnTo>
                    <a:pt x="20782" y="9548"/>
                  </a:lnTo>
                  <a:lnTo>
                    <a:pt x="20753" y="9539"/>
                  </a:lnTo>
                  <a:close/>
                  <a:moveTo>
                    <a:pt x="21269" y="9553"/>
                  </a:moveTo>
                  <a:lnTo>
                    <a:pt x="21277" y="9645"/>
                  </a:lnTo>
                  <a:lnTo>
                    <a:pt x="21300" y="9729"/>
                  </a:lnTo>
                  <a:lnTo>
                    <a:pt x="21310" y="9713"/>
                  </a:lnTo>
                  <a:lnTo>
                    <a:pt x="21280" y="9554"/>
                  </a:lnTo>
                  <a:lnTo>
                    <a:pt x="21269" y="9553"/>
                  </a:lnTo>
                  <a:close/>
                  <a:moveTo>
                    <a:pt x="7279" y="9866"/>
                  </a:moveTo>
                  <a:lnTo>
                    <a:pt x="7172" y="9904"/>
                  </a:lnTo>
                  <a:lnTo>
                    <a:pt x="6983" y="9960"/>
                  </a:lnTo>
                  <a:lnTo>
                    <a:pt x="6939" y="10155"/>
                  </a:lnTo>
                  <a:lnTo>
                    <a:pt x="6772" y="10280"/>
                  </a:lnTo>
                  <a:lnTo>
                    <a:pt x="6891" y="10384"/>
                  </a:lnTo>
                  <a:lnTo>
                    <a:pt x="7108" y="10383"/>
                  </a:lnTo>
                  <a:lnTo>
                    <a:pt x="7254" y="10271"/>
                  </a:lnTo>
                  <a:lnTo>
                    <a:pt x="7298" y="10144"/>
                  </a:lnTo>
                  <a:lnTo>
                    <a:pt x="7403" y="10056"/>
                  </a:lnTo>
                  <a:lnTo>
                    <a:pt x="7358" y="9899"/>
                  </a:lnTo>
                  <a:lnTo>
                    <a:pt x="7279" y="9866"/>
                  </a:lnTo>
                  <a:close/>
                  <a:moveTo>
                    <a:pt x="21413" y="9962"/>
                  </a:moveTo>
                  <a:cubicBezTo>
                    <a:pt x="21414" y="9976"/>
                    <a:pt x="21415" y="9990"/>
                    <a:pt x="21416" y="10004"/>
                  </a:cubicBezTo>
                  <a:lnTo>
                    <a:pt x="21414" y="9997"/>
                  </a:lnTo>
                  <a:lnTo>
                    <a:pt x="21413" y="9962"/>
                  </a:lnTo>
                  <a:close/>
                  <a:moveTo>
                    <a:pt x="21172" y="10078"/>
                  </a:moveTo>
                  <a:lnTo>
                    <a:pt x="21177" y="10164"/>
                  </a:lnTo>
                  <a:lnTo>
                    <a:pt x="21197" y="10367"/>
                  </a:lnTo>
                  <a:lnTo>
                    <a:pt x="21210" y="10524"/>
                  </a:lnTo>
                  <a:lnTo>
                    <a:pt x="21203" y="10704"/>
                  </a:lnTo>
                  <a:lnTo>
                    <a:pt x="21215" y="10857"/>
                  </a:lnTo>
                  <a:lnTo>
                    <a:pt x="21222" y="10862"/>
                  </a:lnTo>
                  <a:lnTo>
                    <a:pt x="21230" y="10812"/>
                  </a:lnTo>
                  <a:lnTo>
                    <a:pt x="21240" y="10680"/>
                  </a:lnTo>
                  <a:lnTo>
                    <a:pt x="21228" y="10489"/>
                  </a:lnTo>
                  <a:lnTo>
                    <a:pt x="21232" y="10445"/>
                  </a:lnTo>
                  <a:lnTo>
                    <a:pt x="21215" y="10290"/>
                  </a:lnTo>
                  <a:lnTo>
                    <a:pt x="21195" y="10182"/>
                  </a:lnTo>
                  <a:lnTo>
                    <a:pt x="21188" y="10122"/>
                  </a:lnTo>
                  <a:lnTo>
                    <a:pt x="21172" y="10078"/>
                  </a:lnTo>
                  <a:close/>
                  <a:moveTo>
                    <a:pt x="9248" y="10413"/>
                  </a:moveTo>
                  <a:lnTo>
                    <a:pt x="9087" y="10440"/>
                  </a:lnTo>
                  <a:lnTo>
                    <a:pt x="9084" y="10519"/>
                  </a:lnTo>
                  <a:lnTo>
                    <a:pt x="9167" y="10649"/>
                  </a:lnTo>
                  <a:lnTo>
                    <a:pt x="9261" y="10512"/>
                  </a:lnTo>
                  <a:lnTo>
                    <a:pt x="9248" y="10413"/>
                  </a:lnTo>
                  <a:close/>
                  <a:moveTo>
                    <a:pt x="21295" y="10714"/>
                  </a:moveTo>
                  <a:lnTo>
                    <a:pt x="21284" y="10795"/>
                  </a:lnTo>
                  <a:lnTo>
                    <a:pt x="21300" y="11054"/>
                  </a:lnTo>
                  <a:lnTo>
                    <a:pt x="21319" y="11243"/>
                  </a:lnTo>
                  <a:lnTo>
                    <a:pt x="21329" y="11204"/>
                  </a:lnTo>
                  <a:lnTo>
                    <a:pt x="21326" y="11061"/>
                  </a:lnTo>
                  <a:lnTo>
                    <a:pt x="21310" y="10999"/>
                  </a:lnTo>
                  <a:lnTo>
                    <a:pt x="21302" y="10889"/>
                  </a:lnTo>
                  <a:lnTo>
                    <a:pt x="21295" y="10714"/>
                  </a:lnTo>
                  <a:close/>
                  <a:moveTo>
                    <a:pt x="21438" y="11211"/>
                  </a:moveTo>
                  <a:cubicBezTo>
                    <a:pt x="21437" y="11239"/>
                    <a:pt x="21434" y="11268"/>
                    <a:pt x="21433" y="11297"/>
                  </a:cubicBezTo>
                  <a:lnTo>
                    <a:pt x="21431" y="11307"/>
                  </a:lnTo>
                  <a:lnTo>
                    <a:pt x="21438" y="11211"/>
                  </a:lnTo>
                  <a:close/>
                  <a:moveTo>
                    <a:pt x="21275" y="11238"/>
                  </a:moveTo>
                  <a:lnTo>
                    <a:pt x="21267" y="11275"/>
                  </a:lnTo>
                  <a:lnTo>
                    <a:pt x="21270" y="11340"/>
                  </a:lnTo>
                  <a:lnTo>
                    <a:pt x="21304" y="11467"/>
                  </a:lnTo>
                  <a:lnTo>
                    <a:pt x="21302" y="11305"/>
                  </a:lnTo>
                  <a:lnTo>
                    <a:pt x="21289" y="11258"/>
                  </a:lnTo>
                  <a:lnTo>
                    <a:pt x="21275" y="11238"/>
                  </a:lnTo>
                  <a:close/>
                  <a:moveTo>
                    <a:pt x="21342" y="11345"/>
                  </a:moveTo>
                  <a:lnTo>
                    <a:pt x="21329" y="11352"/>
                  </a:lnTo>
                  <a:lnTo>
                    <a:pt x="21329" y="11549"/>
                  </a:lnTo>
                  <a:lnTo>
                    <a:pt x="21326" y="11669"/>
                  </a:lnTo>
                  <a:lnTo>
                    <a:pt x="21326" y="11749"/>
                  </a:lnTo>
                  <a:lnTo>
                    <a:pt x="21342" y="11637"/>
                  </a:lnTo>
                  <a:lnTo>
                    <a:pt x="21342" y="11552"/>
                  </a:lnTo>
                  <a:lnTo>
                    <a:pt x="21351" y="11473"/>
                  </a:lnTo>
                  <a:lnTo>
                    <a:pt x="21342" y="11448"/>
                  </a:lnTo>
                  <a:lnTo>
                    <a:pt x="21342" y="11345"/>
                  </a:lnTo>
                  <a:close/>
                  <a:moveTo>
                    <a:pt x="13977" y="11692"/>
                  </a:moveTo>
                  <a:lnTo>
                    <a:pt x="14034" y="11791"/>
                  </a:lnTo>
                  <a:lnTo>
                    <a:pt x="14071" y="11970"/>
                  </a:lnTo>
                  <a:lnTo>
                    <a:pt x="13958" y="11985"/>
                  </a:lnTo>
                  <a:lnTo>
                    <a:pt x="13866" y="12051"/>
                  </a:lnTo>
                  <a:lnTo>
                    <a:pt x="13901" y="12180"/>
                  </a:lnTo>
                  <a:lnTo>
                    <a:pt x="13778" y="12207"/>
                  </a:lnTo>
                  <a:lnTo>
                    <a:pt x="13798" y="12263"/>
                  </a:lnTo>
                  <a:lnTo>
                    <a:pt x="13880" y="12283"/>
                  </a:lnTo>
                  <a:lnTo>
                    <a:pt x="13982" y="12419"/>
                  </a:lnTo>
                  <a:lnTo>
                    <a:pt x="14144" y="12423"/>
                  </a:lnTo>
                  <a:lnTo>
                    <a:pt x="14188" y="12475"/>
                  </a:lnTo>
                  <a:lnTo>
                    <a:pt x="14179" y="12559"/>
                  </a:lnTo>
                  <a:lnTo>
                    <a:pt x="14199" y="12598"/>
                  </a:lnTo>
                  <a:lnTo>
                    <a:pt x="14273" y="12694"/>
                  </a:lnTo>
                  <a:lnTo>
                    <a:pt x="14246" y="12562"/>
                  </a:lnTo>
                  <a:lnTo>
                    <a:pt x="14332" y="12478"/>
                  </a:lnTo>
                  <a:lnTo>
                    <a:pt x="14400" y="12561"/>
                  </a:lnTo>
                  <a:lnTo>
                    <a:pt x="14526" y="12625"/>
                  </a:lnTo>
                  <a:lnTo>
                    <a:pt x="14432" y="12726"/>
                  </a:lnTo>
                  <a:lnTo>
                    <a:pt x="14300" y="12732"/>
                  </a:lnTo>
                  <a:lnTo>
                    <a:pt x="14315" y="12889"/>
                  </a:lnTo>
                  <a:lnTo>
                    <a:pt x="14404" y="12864"/>
                  </a:lnTo>
                  <a:lnTo>
                    <a:pt x="14407" y="12995"/>
                  </a:lnTo>
                  <a:lnTo>
                    <a:pt x="14526" y="13010"/>
                  </a:lnTo>
                  <a:lnTo>
                    <a:pt x="14561" y="13195"/>
                  </a:lnTo>
                  <a:lnTo>
                    <a:pt x="14623" y="13305"/>
                  </a:lnTo>
                  <a:lnTo>
                    <a:pt x="14621" y="13349"/>
                  </a:lnTo>
                  <a:lnTo>
                    <a:pt x="14424" y="13478"/>
                  </a:lnTo>
                  <a:lnTo>
                    <a:pt x="14223" y="13522"/>
                  </a:lnTo>
                  <a:lnTo>
                    <a:pt x="14106" y="13470"/>
                  </a:lnTo>
                  <a:lnTo>
                    <a:pt x="13967" y="13480"/>
                  </a:lnTo>
                  <a:lnTo>
                    <a:pt x="13891" y="13367"/>
                  </a:lnTo>
                  <a:lnTo>
                    <a:pt x="13866" y="13283"/>
                  </a:lnTo>
                  <a:lnTo>
                    <a:pt x="13905" y="13226"/>
                  </a:lnTo>
                  <a:lnTo>
                    <a:pt x="13913" y="13157"/>
                  </a:lnTo>
                  <a:lnTo>
                    <a:pt x="13901" y="13015"/>
                  </a:lnTo>
                  <a:lnTo>
                    <a:pt x="14005" y="12963"/>
                  </a:lnTo>
                  <a:lnTo>
                    <a:pt x="13952" y="12931"/>
                  </a:lnTo>
                  <a:lnTo>
                    <a:pt x="13888" y="12943"/>
                  </a:lnTo>
                  <a:lnTo>
                    <a:pt x="13789" y="12842"/>
                  </a:lnTo>
                  <a:lnTo>
                    <a:pt x="13697" y="12773"/>
                  </a:lnTo>
                  <a:lnTo>
                    <a:pt x="13503" y="12610"/>
                  </a:lnTo>
                  <a:lnTo>
                    <a:pt x="13485" y="12487"/>
                  </a:lnTo>
                  <a:lnTo>
                    <a:pt x="13329" y="12354"/>
                  </a:lnTo>
                  <a:lnTo>
                    <a:pt x="13404" y="12131"/>
                  </a:lnTo>
                  <a:lnTo>
                    <a:pt x="13515" y="12066"/>
                  </a:lnTo>
                  <a:lnTo>
                    <a:pt x="13540" y="11941"/>
                  </a:lnTo>
                  <a:lnTo>
                    <a:pt x="13640" y="11867"/>
                  </a:lnTo>
                  <a:lnTo>
                    <a:pt x="13752" y="11741"/>
                  </a:lnTo>
                  <a:lnTo>
                    <a:pt x="13865" y="11746"/>
                  </a:lnTo>
                  <a:lnTo>
                    <a:pt x="13977" y="11692"/>
                  </a:lnTo>
                  <a:close/>
                  <a:moveTo>
                    <a:pt x="8387" y="12712"/>
                  </a:moveTo>
                  <a:lnTo>
                    <a:pt x="8289" y="12758"/>
                  </a:lnTo>
                  <a:lnTo>
                    <a:pt x="8248" y="12817"/>
                  </a:lnTo>
                  <a:lnTo>
                    <a:pt x="8252" y="12945"/>
                  </a:lnTo>
                  <a:lnTo>
                    <a:pt x="8305" y="12997"/>
                  </a:lnTo>
                  <a:lnTo>
                    <a:pt x="8377" y="12870"/>
                  </a:lnTo>
                  <a:lnTo>
                    <a:pt x="8387" y="12712"/>
                  </a:lnTo>
                  <a:close/>
                  <a:moveTo>
                    <a:pt x="8295" y="13025"/>
                  </a:moveTo>
                  <a:lnTo>
                    <a:pt x="8217" y="13062"/>
                  </a:lnTo>
                  <a:lnTo>
                    <a:pt x="8145" y="13034"/>
                  </a:lnTo>
                  <a:lnTo>
                    <a:pt x="8153" y="13143"/>
                  </a:lnTo>
                  <a:lnTo>
                    <a:pt x="8113" y="13355"/>
                  </a:lnTo>
                  <a:lnTo>
                    <a:pt x="8156" y="13418"/>
                  </a:lnTo>
                  <a:lnTo>
                    <a:pt x="8223" y="13374"/>
                  </a:lnTo>
                  <a:lnTo>
                    <a:pt x="8285" y="13401"/>
                  </a:lnTo>
                  <a:lnTo>
                    <a:pt x="8351" y="13172"/>
                  </a:lnTo>
                  <a:lnTo>
                    <a:pt x="8295" y="13025"/>
                  </a:lnTo>
                  <a:close/>
                  <a:moveTo>
                    <a:pt x="8659" y="13682"/>
                  </a:moveTo>
                  <a:lnTo>
                    <a:pt x="8623" y="13768"/>
                  </a:lnTo>
                  <a:lnTo>
                    <a:pt x="8811" y="13897"/>
                  </a:lnTo>
                  <a:lnTo>
                    <a:pt x="8883" y="13931"/>
                  </a:lnTo>
                  <a:lnTo>
                    <a:pt x="8987" y="14017"/>
                  </a:lnTo>
                  <a:lnTo>
                    <a:pt x="9029" y="13931"/>
                  </a:lnTo>
                  <a:lnTo>
                    <a:pt x="9013" y="13874"/>
                  </a:lnTo>
                  <a:lnTo>
                    <a:pt x="9084" y="13742"/>
                  </a:lnTo>
                  <a:lnTo>
                    <a:pt x="8973" y="13739"/>
                  </a:lnTo>
                  <a:lnTo>
                    <a:pt x="8824" y="13731"/>
                  </a:lnTo>
                  <a:lnTo>
                    <a:pt x="8659" y="13682"/>
                  </a:lnTo>
                  <a:close/>
                  <a:moveTo>
                    <a:pt x="11906" y="14274"/>
                  </a:moveTo>
                  <a:lnTo>
                    <a:pt x="11772" y="14342"/>
                  </a:lnTo>
                  <a:lnTo>
                    <a:pt x="11663" y="14348"/>
                  </a:lnTo>
                  <a:lnTo>
                    <a:pt x="11645" y="14392"/>
                  </a:lnTo>
                  <a:lnTo>
                    <a:pt x="11633" y="14394"/>
                  </a:lnTo>
                  <a:lnTo>
                    <a:pt x="11561" y="14407"/>
                  </a:lnTo>
                  <a:lnTo>
                    <a:pt x="11601" y="14475"/>
                  </a:lnTo>
                  <a:lnTo>
                    <a:pt x="11677" y="14491"/>
                  </a:lnTo>
                  <a:lnTo>
                    <a:pt x="11829" y="14406"/>
                  </a:lnTo>
                  <a:lnTo>
                    <a:pt x="11824" y="14392"/>
                  </a:lnTo>
                  <a:lnTo>
                    <a:pt x="11809" y="14360"/>
                  </a:lnTo>
                  <a:lnTo>
                    <a:pt x="11906" y="14274"/>
                  </a:lnTo>
                  <a:close/>
                  <a:moveTo>
                    <a:pt x="10257" y="14320"/>
                  </a:moveTo>
                  <a:lnTo>
                    <a:pt x="10227" y="14392"/>
                  </a:lnTo>
                  <a:lnTo>
                    <a:pt x="10413" y="14434"/>
                  </a:lnTo>
                  <a:lnTo>
                    <a:pt x="10410" y="14463"/>
                  </a:lnTo>
                  <a:lnTo>
                    <a:pt x="10631" y="14453"/>
                  </a:lnTo>
                  <a:lnTo>
                    <a:pt x="10651" y="14402"/>
                  </a:lnTo>
                  <a:lnTo>
                    <a:pt x="10567" y="14422"/>
                  </a:lnTo>
                  <a:lnTo>
                    <a:pt x="10570" y="14390"/>
                  </a:lnTo>
                  <a:lnTo>
                    <a:pt x="10458" y="14375"/>
                  </a:lnTo>
                  <a:lnTo>
                    <a:pt x="10339" y="14382"/>
                  </a:lnTo>
                  <a:lnTo>
                    <a:pt x="10257" y="14320"/>
                  </a:lnTo>
                  <a:close/>
                  <a:moveTo>
                    <a:pt x="9382" y="14353"/>
                  </a:moveTo>
                  <a:lnTo>
                    <a:pt x="9353" y="14412"/>
                  </a:lnTo>
                  <a:lnTo>
                    <a:pt x="9315" y="14507"/>
                  </a:lnTo>
                  <a:lnTo>
                    <a:pt x="9338" y="14488"/>
                  </a:lnTo>
                  <a:lnTo>
                    <a:pt x="9390" y="14446"/>
                  </a:lnTo>
                  <a:lnTo>
                    <a:pt x="9434" y="14375"/>
                  </a:lnTo>
                  <a:lnTo>
                    <a:pt x="9382" y="14353"/>
                  </a:lnTo>
                  <a:close/>
                  <a:moveTo>
                    <a:pt x="9191" y="14454"/>
                  </a:moveTo>
                  <a:lnTo>
                    <a:pt x="9152" y="14510"/>
                  </a:lnTo>
                  <a:lnTo>
                    <a:pt x="9111" y="14564"/>
                  </a:lnTo>
                  <a:lnTo>
                    <a:pt x="9040" y="14566"/>
                  </a:lnTo>
                  <a:lnTo>
                    <a:pt x="9101" y="14606"/>
                  </a:lnTo>
                  <a:lnTo>
                    <a:pt x="9166" y="14623"/>
                  </a:lnTo>
                  <a:lnTo>
                    <a:pt x="9219" y="14579"/>
                  </a:lnTo>
                  <a:lnTo>
                    <a:pt x="9231" y="14502"/>
                  </a:lnTo>
                  <a:lnTo>
                    <a:pt x="9191" y="14454"/>
                  </a:lnTo>
                  <a:close/>
                  <a:moveTo>
                    <a:pt x="19285" y="14894"/>
                  </a:moveTo>
                  <a:lnTo>
                    <a:pt x="19196" y="14911"/>
                  </a:lnTo>
                  <a:lnTo>
                    <a:pt x="19183" y="15160"/>
                  </a:lnTo>
                  <a:lnTo>
                    <a:pt x="19230" y="15308"/>
                  </a:lnTo>
                  <a:lnTo>
                    <a:pt x="19297" y="15343"/>
                  </a:lnTo>
                  <a:lnTo>
                    <a:pt x="19389" y="15209"/>
                  </a:lnTo>
                  <a:lnTo>
                    <a:pt x="19429" y="15124"/>
                  </a:lnTo>
                  <a:lnTo>
                    <a:pt x="19426" y="14983"/>
                  </a:lnTo>
                  <a:lnTo>
                    <a:pt x="19352" y="14921"/>
                  </a:lnTo>
                  <a:lnTo>
                    <a:pt x="19285" y="14894"/>
                  </a:lnTo>
                  <a:close/>
                  <a:moveTo>
                    <a:pt x="15580" y="19577"/>
                  </a:moveTo>
                  <a:lnTo>
                    <a:pt x="15512" y="19590"/>
                  </a:lnTo>
                  <a:lnTo>
                    <a:pt x="15368" y="19691"/>
                  </a:lnTo>
                  <a:lnTo>
                    <a:pt x="15416" y="19703"/>
                  </a:lnTo>
                  <a:lnTo>
                    <a:pt x="15468" y="19700"/>
                  </a:lnTo>
                  <a:lnTo>
                    <a:pt x="15493" y="19698"/>
                  </a:lnTo>
                  <a:lnTo>
                    <a:pt x="15524" y="19649"/>
                  </a:lnTo>
                  <a:lnTo>
                    <a:pt x="15596" y="19582"/>
                  </a:lnTo>
                  <a:lnTo>
                    <a:pt x="15580" y="19577"/>
                  </a:lnTo>
                  <a:close/>
                  <a:moveTo>
                    <a:pt x="14712" y="20008"/>
                  </a:moveTo>
                  <a:lnTo>
                    <a:pt x="14650" y="20060"/>
                  </a:lnTo>
                  <a:lnTo>
                    <a:pt x="14636" y="20105"/>
                  </a:lnTo>
                  <a:lnTo>
                    <a:pt x="14533" y="20184"/>
                  </a:lnTo>
                  <a:lnTo>
                    <a:pt x="14462" y="20200"/>
                  </a:lnTo>
                  <a:lnTo>
                    <a:pt x="14479" y="20221"/>
                  </a:lnTo>
                  <a:lnTo>
                    <a:pt x="14420" y="20272"/>
                  </a:lnTo>
                  <a:lnTo>
                    <a:pt x="14271" y="20356"/>
                  </a:lnTo>
                  <a:lnTo>
                    <a:pt x="14164" y="20420"/>
                  </a:lnTo>
                  <a:lnTo>
                    <a:pt x="14089" y="20444"/>
                  </a:lnTo>
                  <a:lnTo>
                    <a:pt x="14024" y="20472"/>
                  </a:lnTo>
                  <a:lnTo>
                    <a:pt x="13925" y="20511"/>
                  </a:lnTo>
                  <a:lnTo>
                    <a:pt x="13840" y="20534"/>
                  </a:lnTo>
                  <a:lnTo>
                    <a:pt x="13806" y="20580"/>
                  </a:lnTo>
                  <a:lnTo>
                    <a:pt x="13737" y="20629"/>
                  </a:lnTo>
                  <a:lnTo>
                    <a:pt x="13736" y="20678"/>
                  </a:lnTo>
                  <a:lnTo>
                    <a:pt x="13758" y="20704"/>
                  </a:lnTo>
                  <a:lnTo>
                    <a:pt x="13788" y="20720"/>
                  </a:lnTo>
                  <a:lnTo>
                    <a:pt x="13761" y="20755"/>
                  </a:lnTo>
                  <a:lnTo>
                    <a:pt x="13667" y="20814"/>
                  </a:lnTo>
                  <a:lnTo>
                    <a:pt x="13659" y="20829"/>
                  </a:lnTo>
                  <a:lnTo>
                    <a:pt x="13580" y="20856"/>
                  </a:lnTo>
                  <a:lnTo>
                    <a:pt x="13535" y="20896"/>
                  </a:lnTo>
                  <a:lnTo>
                    <a:pt x="13537" y="20923"/>
                  </a:lnTo>
                  <a:lnTo>
                    <a:pt x="13578" y="20942"/>
                  </a:lnTo>
                  <a:lnTo>
                    <a:pt x="13570" y="20972"/>
                  </a:lnTo>
                  <a:lnTo>
                    <a:pt x="13602" y="20981"/>
                  </a:lnTo>
                  <a:lnTo>
                    <a:pt x="13722" y="20960"/>
                  </a:lnTo>
                  <a:lnTo>
                    <a:pt x="13808" y="20944"/>
                  </a:lnTo>
                  <a:lnTo>
                    <a:pt x="13958" y="20890"/>
                  </a:lnTo>
                  <a:lnTo>
                    <a:pt x="14094" y="20843"/>
                  </a:lnTo>
                  <a:lnTo>
                    <a:pt x="14198" y="20777"/>
                  </a:lnTo>
                  <a:lnTo>
                    <a:pt x="14295" y="20698"/>
                  </a:lnTo>
                  <a:lnTo>
                    <a:pt x="14440" y="20577"/>
                  </a:lnTo>
                  <a:lnTo>
                    <a:pt x="14554" y="20477"/>
                  </a:lnTo>
                  <a:lnTo>
                    <a:pt x="14645" y="20390"/>
                  </a:lnTo>
                  <a:lnTo>
                    <a:pt x="14673" y="20336"/>
                  </a:lnTo>
                  <a:lnTo>
                    <a:pt x="14723" y="20306"/>
                  </a:lnTo>
                  <a:lnTo>
                    <a:pt x="14747" y="20275"/>
                  </a:lnTo>
                  <a:lnTo>
                    <a:pt x="14730" y="20238"/>
                  </a:lnTo>
                  <a:lnTo>
                    <a:pt x="14767" y="20208"/>
                  </a:lnTo>
                  <a:lnTo>
                    <a:pt x="14812" y="20226"/>
                  </a:lnTo>
                  <a:lnTo>
                    <a:pt x="14847" y="20198"/>
                  </a:lnTo>
                  <a:lnTo>
                    <a:pt x="14872" y="20159"/>
                  </a:lnTo>
                  <a:lnTo>
                    <a:pt x="14839" y="20144"/>
                  </a:lnTo>
                  <a:lnTo>
                    <a:pt x="14832" y="20070"/>
                  </a:lnTo>
                  <a:lnTo>
                    <a:pt x="14802" y="20036"/>
                  </a:lnTo>
                  <a:lnTo>
                    <a:pt x="14765" y="20021"/>
                  </a:lnTo>
                  <a:lnTo>
                    <a:pt x="14712" y="20008"/>
                  </a:lnTo>
                  <a:close/>
                </a:path>
              </a:pathLst>
            </a:custGeom>
            <a:solidFill>
              <a:schemeClr val="accent2">
                <a:hueOff val="50042"/>
                <a:satOff val="8963"/>
                <a:lumOff val="14616"/>
              </a:schemeClr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295" name="vs.">
              <a:extLst>
                <a:ext uri="{FF2B5EF4-FFF2-40B4-BE49-F238E27FC236}">
                  <a16:creationId xmlns:a16="http://schemas.microsoft.com/office/drawing/2014/main" id="{3BD9F54B-78BF-B745-A59A-A563A0BC7A73}"/>
                </a:ext>
              </a:extLst>
            </p:cNvPr>
            <p:cNvSpPr txBox="1"/>
            <p:nvPr/>
          </p:nvSpPr>
          <p:spPr>
            <a:xfrm>
              <a:off x="4755470" y="1485644"/>
              <a:ext cx="403358" cy="4710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/>
            </a:extLst>
          </p:spPr>
          <p:txBody>
            <a:bodyPr wrap="none" lIns="20092" tIns="20092" rIns="20092" bIns="20092" anchor="ctr">
              <a:spAutoFit/>
            </a:bodyPr>
            <a:lstStyle>
              <a:lvl1pPr>
                <a:defRPr sz="45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>
                <a:defRPr/>
              </a:pPr>
              <a:r>
                <a:rPr sz="1780"/>
                <a:t>vs.</a:t>
              </a:r>
            </a:p>
          </p:txBody>
        </p:sp>
        <p:sp>
          <p:nvSpPr>
            <p:cNvPr id="296" name="vs.">
              <a:extLst>
                <a:ext uri="{FF2B5EF4-FFF2-40B4-BE49-F238E27FC236}">
                  <a16:creationId xmlns:a16="http://schemas.microsoft.com/office/drawing/2014/main" id="{EB7AD3DC-C5A3-2944-A01E-5E22D39ADA74}"/>
                </a:ext>
              </a:extLst>
            </p:cNvPr>
            <p:cNvSpPr txBox="1"/>
            <p:nvPr/>
          </p:nvSpPr>
          <p:spPr>
            <a:xfrm>
              <a:off x="4755470" y="2232842"/>
              <a:ext cx="403358" cy="4710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/>
            </a:extLst>
          </p:spPr>
          <p:txBody>
            <a:bodyPr wrap="none" lIns="20092" tIns="20092" rIns="20092" bIns="20092" anchor="ctr">
              <a:spAutoFit/>
            </a:bodyPr>
            <a:lstStyle>
              <a:lvl1pPr>
                <a:defRPr sz="45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>
                <a:defRPr/>
              </a:pPr>
              <a:r>
                <a:rPr sz="1780"/>
                <a:t>vs.</a:t>
              </a:r>
            </a:p>
          </p:txBody>
        </p:sp>
        <p:sp>
          <p:nvSpPr>
            <p:cNvPr id="297" name="vs.">
              <a:extLst>
                <a:ext uri="{FF2B5EF4-FFF2-40B4-BE49-F238E27FC236}">
                  <a16:creationId xmlns:a16="http://schemas.microsoft.com/office/drawing/2014/main" id="{D35549AB-5E22-D74A-A80E-CB41AC859AB5}"/>
                </a:ext>
              </a:extLst>
            </p:cNvPr>
            <p:cNvSpPr txBox="1"/>
            <p:nvPr/>
          </p:nvSpPr>
          <p:spPr>
            <a:xfrm>
              <a:off x="4739390" y="2933673"/>
              <a:ext cx="403358" cy="4710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/>
            </a:extLst>
          </p:spPr>
          <p:txBody>
            <a:bodyPr wrap="none" lIns="20092" tIns="20092" rIns="20092" bIns="20092" anchor="ctr">
              <a:spAutoFit/>
            </a:bodyPr>
            <a:lstStyle>
              <a:lvl1pPr>
                <a:defRPr sz="45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>
                <a:defRPr/>
              </a:pPr>
              <a:r>
                <a:rPr sz="1780"/>
                <a:t>vs.</a:t>
              </a:r>
            </a:p>
          </p:txBody>
        </p:sp>
        <p:sp>
          <p:nvSpPr>
            <p:cNvPr id="298" name="vs.">
              <a:extLst>
                <a:ext uri="{FF2B5EF4-FFF2-40B4-BE49-F238E27FC236}">
                  <a16:creationId xmlns:a16="http://schemas.microsoft.com/office/drawing/2014/main" id="{A12D5252-B77F-6448-BCE0-B8E66C01C2DB}"/>
                </a:ext>
              </a:extLst>
            </p:cNvPr>
            <p:cNvSpPr txBox="1"/>
            <p:nvPr/>
          </p:nvSpPr>
          <p:spPr>
            <a:xfrm>
              <a:off x="4755470" y="4385269"/>
              <a:ext cx="403358" cy="4710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/>
            </a:extLst>
          </p:spPr>
          <p:txBody>
            <a:bodyPr wrap="none" lIns="20092" tIns="20092" rIns="20092" bIns="20092" anchor="ctr">
              <a:spAutoFit/>
            </a:bodyPr>
            <a:lstStyle>
              <a:lvl1pPr>
                <a:defRPr sz="45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>
                <a:defRPr/>
              </a:pPr>
              <a:r>
                <a:rPr sz="1780"/>
                <a:t>vs.</a:t>
              </a:r>
            </a:p>
          </p:txBody>
        </p:sp>
        <p:sp>
          <p:nvSpPr>
            <p:cNvPr id="299" name="Bar Chart">
              <a:extLst>
                <a:ext uri="{FF2B5EF4-FFF2-40B4-BE49-F238E27FC236}">
                  <a16:creationId xmlns:a16="http://schemas.microsoft.com/office/drawing/2014/main" id="{CCF0D78D-9D88-5545-933A-CD891DABD365}"/>
                </a:ext>
              </a:extLst>
            </p:cNvPr>
            <p:cNvSpPr/>
            <p:nvPr/>
          </p:nvSpPr>
          <p:spPr>
            <a:xfrm>
              <a:off x="4146034" y="3661384"/>
              <a:ext cx="512955" cy="511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lnTo>
                    <a:pt x="0" y="21404"/>
                  </a:lnTo>
                  <a:cubicBezTo>
                    <a:pt x="0" y="21511"/>
                    <a:pt x="87" y="21600"/>
                    <a:pt x="194" y="21600"/>
                  </a:cubicBezTo>
                  <a:lnTo>
                    <a:pt x="21406" y="21600"/>
                  </a:lnTo>
                  <a:cubicBezTo>
                    <a:pt x="21513" y="21600"/>
                    <a:pt x="21600" y="21511"/>
                    <a:pt x="21600" y="21404"/>
                  </a:cubicBezTo>
                  <a:lnTo>
                    <a:pt x="21600" y="20822"/>
                  </a:lnTo>
                  <a:cubicBezTo>
                    <a:pt x="21600" y="20715"/>
                    <a:pt x="21513" y="20628"/>
                    <a:pt x="21406" y="20628"/>
                  </a:cubicBezTo>
                  <a:lnTo>
                    <a:pt x="1163" y="20628"/>
                  </a:lnTo>
                  <a:cubicBezTo>
                    <a:pt x="1056" y="20628"/>
                    <a:pt x="970" y="20539"/>
                    <a:pt x="970" y="20432"/>
                  </a:cubicBezTo>
                  <a:lnTo>
                    <a:pt x="970" y="194"/>
                  </a:lnTo>
                  <a:cubicBezTo>
                    <a:pt x="970" y="87"/>
                    <a:pt x="883" y="0"/>
                    <a:pt x="776" y="0"/>
                  </a:cubicBezTo>
                  <a:lnTo>
                    <a:pt x="194" y="0"/>
                  </a:lnTo>
                  <a:close/>
                  <a:moveTo>
                    <a:pt x="16860" y="3004"/>
                  </a:moveTo>
                  <a:lnTo>
                    <a:pt x="16860" y="19065"/>
                  </a:lnTo>
                  <a:lnTo>
                    <a:pt x="19553" y="19065"/>
                  </a:lnTo>
                  <a:lnTo>
                    <a:pt x="19553" y="3004"/>
                  </a:lnTo>
                  <a:lnTo>
                    <a:pt x="16860" y="3004"/>
                  </a:lnTo>
                  <a:close/>
                  <a:moveTo>
                    <a:pt x="7272" y="6922"/>
                  </a:moveTo>
                  <a:lnTo>
                    <a:pt x="7272" y="19065"/>
                  </a:lnTo>
                  <a:lnTo>
                    <a:pt x="9965" y="19065"/>
                  </a:lnTo>
                  <a:lnTo>
                    <a:pt x="9965" y="6922"/>
                  </a:lnTo>
                  <a:lnTo>
                    <a:pt x="7272" y="6922"/>
                  </a:lnTo>
                  <a:close/>
                  <a:moveTo>
                    <a:pt x="12066" y="10127"/>
                  </a:moveTo>
                  <a:lnTo>
                    <a:pt x="12066" y="19065"/>
                  </a:lnTo>
                  <a:lnTo>
                    <a:pt x="14759" y="19065"/>
                  </a:lnTo>
                  <a:lnTo>
                    <a:pt x="14759" y="10127"/>
                  </a:lnTo>
                  <a:lnTo>
                    <a:pt x="12066" y="10127"/>
                  </a:lnTo>
                  <a:close/>
                  <a:moveTo>
                    <a:pt x="2478" y="15151"/>
                  </a:moveTo>
                  <a:lnTo>
                    <a:pt x="2478" y="19065"/>
                  </a:lnTo>
                  <a:lnTo>
                    <a:pt x="5171" y="19065"/>
                  </a:lnTo>
                  <a:lnTo>
                    <a:pt x="5171" y="15151"/>
                  </a:lnTo>
                  <a:lnTo>
                    <a:pt x="2478" y="15151"/>
                  </a:lnTo>
                  <a:close/>
                </a:path>
              </a:pathLst>
            </a:custGeom>
            <a:solidFill>
              <a:schemeClr val="accent3">
                <a:hueOff val="198700"/>
                <a:satOff val="21248"/>
                <a:lumOff val="19305"/>
              </a:schemeClr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300" name="vs.">
              <a:extLst>
                <a:ext uri="{FF2B5EF4-FFF2-40B4-BE49-F238E27FC236}">
                  <a16:creationId xmlns:a16="http://schemas.microsoft.com/office/drawing/2014/main" id="{B5A0917C-0657-0A47-A545-772E48E158B3}"/>
                </a:ext>
              </a:extLst>
            </p:cNvPr>
            <p:cNvSpPr txBox="1"/>
            <p:nvPr/>
          </p:nvSpPr>
          <p:spPr>
            <a:xfrm>
              <a:off x="4755470" y="3682654"/>
              <a:ext cx="403358" cy="4710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/>
            </a:extLst>
          </p:spPr>
          <p:txBody>
            <a:bodyPr wrap="none" lIns="20092" tIns="20092" rIns="20092" bIns="20092" anchor="ctr">
              <a:spAutoFit/>
            </a:bodyPr>
            <a:lstStyle>
              <a:lvl1pPr>
                <a:defRPr sz="45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>
                <a:defRPr/>
              </a:pPr>
              <a:r>
                <a:rPr sz="1780"/>
                <a:t>vs.</a:t>
              </a:r>
            </a:p>
          </p:txBody>
        </p:sp>
        <p:sp>
          <p:nvSpPr>
            <p:cNvPr id="301" name="Line Graph">
              <a:extLst>
                <a:ext uri="{FF2B5EF4-FFF2-40B4-BE49-F238E27FC236}">
                  <a16:creationId xmlns:a16="http://schemas.microsoft.com/office/drawing/2014/main" id="{2953A191-7D2D-2048-BED0-9180B6EEAD30}"/>
                </a:ext>
              </a:extLst>
            </p:cNvPr>
            <p:cNvSpPr/>
            <p:nvPr/>
          </p:nvSpPr>
          <p:spPr>
            <a:xfrm>
              <a:off x="5279681" y="3654251"/>
              <a:ext cx="511347" cy="510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lnTo>
                    <a:pt x="0" y="21404"/>
                  </a:lnTo>
                  <a:cubicBezTo>
                    <a:pt x="0" y="21511"/>
                    <a:pt x="87" y="21600"/>
                    <a:pt x="194" y="21600"/>
                  </a:cubicBezTo>
                  <a:lnTo>
                    <a:pt x="21406" y="21600"/>
                  </a:lnTo>
                  <a:cubicBezTo>
                    <a:pt x="21513" y="21600"/>
                    <a:pt x="21600" y="21511"/>
                    <a:pt x="21600" y="21404"/>
                  </a:cubicBezTo>
                  <a:lnTo>
                    <a:pt x="21600" y="20822"/>
                  </a:lnTo>
                  <a:cubicBezTo>
                    <a:pt x="21600" y="20715"/>
                    <a:pt x="21513" y="20628"/>
                    <a:pt x="21406" y="20628"/>
                  </a:cubicBezTo>
                  <a:lnTo>
                    <a:pt x="1163" y="20628"/>
                  </a:lnTo>
                  <a:cubicBezTo>
                    <a:pt x="1057" y="20628"/>
                    <a:pt x="970" y="20539"/>
                    <a:pt x="970" y="20432"/>
                  </a:cubicBezTo>
                  <a:lnTo>
                    <a:pt x="970" y="194"/>
                  </a:lnTo>
                  <a:cubicBezTo>
                    <a:pt x="970" y="87"/>
                    <a:pt x="883" y="0"/>
                    <a:pt x="776" y="0"/>
                  </a:cubicBezTo>
                  <a:lnTo>
                    <a:pt x="194" y="0"/>
                  </a:lnTo>
                  <a:close/>
                  <a:moveTo>
                    <a:pt x="19991" y="7364"/>
                  </a:moveTo>
                  <a:lnTo>
                    <a:pt x="17165" y="8228"/>
                  </a:lnTo>
                  <a:lnTo>
                    <a:pt x="17811" y="8832"/>
                  </a:lnTo>
                  <a:lnTo>
                    <a:pt x="13288" y="13689"/>
                  </a:lnTo>
                  <a:lnTo>
                    <a:pt x="10021" y="10341"/>
                  </a:lnTo>
                  <a:lnTo>
                    <a:pt x="2932" y="17951"/>
                  </a:lnTo>
                  <a:lnTo>
                    <a:pt x="3799" y="18763"/>
                  </a:lnTo>
                  <a:lnTo>
                    <a:pt x="10041" y="12061"/>
                  </a:lnTo>
                  <a:lnTo>
                    <a:pt x="13327" y="15430"/>
                  </a:lnTo>
                  <a:lnTo>
                    <a:pt x="13766" y="14916"/>
                  </a:lnTo>
                  <a:lnTo>
                    <a:pt x="18678" y="9644"/>
                  </a:lnTo>
                  <a:lnTo>
                    <a:pt x="19324" y="10250"/>
                  </a:lnTo>
                  <a:lnTo>
                    <a:pt x="19991" y="7364"/>
                  </a:lnTo>
                  <a:close/>
                </a:path>
              </a:pathLst>
            </a:custGeom>
            <a:solidFill>
              <a:schemeClr val="accent3">
                <a:hueOff val="198700"/>
                <a:satOff val="21248"/>
                <a:lumOff val="19305"/>
              </a:schemeClr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302" name="Color">
              <a:extLst>
                <a:ext uri="{FF2B5EF4-FFF2-40B4-BE49-F238E27FC236}">
                  <a16:creationId xmlns:a16="http://schemas.microsoft.com/office/drawing/2014/main" id="{DF795D60-7574-2E42-A366-E1D6E1CB04CF}"/>
                </a:ext>
              </a:extLst>
            </p:cNvPr>
            <p:cNvSpPr txBox="1"/>
            <p:nvPr/>
          </p:nvSpPr>
          <p:spPr>
            <a:xfrm>
              <a:off x="6422975" y="1485644"/>
              <a:ext cx="857998" cy="4710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/>
            </a:extLst>
          </p:spPr>
          <p:txBody>
            <a:bodyPr wrap="none" lIns="20092" tIns="20092" rIns="20092" bIns="20092" anchor="ctr">
              <a:spAutoFit/>
            </a:bodyPr>
            <a:lstStyle>
              <a:lvl1pPr>
                <a:defRPr sz="4500"/>
              </a:lvl1pPr>
            </a:lstStyle>
            <a:p>
              <a:pPr>
                <a:defRPr/>
              </a:pPr>
              <a:r>
                <a:rPr sz="1780"/>
                <a:t>Color</a:t>
              </a:r>
            </a:p>
          </p:txBody>
        </p:sp>
        <p:sp>
          <p:nvSpPr>
            <p:cNvPr id="303" name="Size">
              <a:extLst>
                <a:ext uri="{FF2B5EF4-FFF2-40B4-BE49-F238E27FC236}">
                  <a16:creationId xmlns:a16="http://schemas.microsoft.com/office/drawing/2014/main" id="{84253C90-04C0-D741-BECA-F59C2F6963D6}"/>
                </a:ext>
              </a:extLst>
            </p:cNvPr>
            <p:cNvSpPr txBox="1"/>
            <p:nvPr/>
          </p:nvSpPr>
          <p:spPr>
            <a:xfrm>
              <a:off x="6487295" y="2232842"/>
              <a:ext cx="693808" cy="4710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/>
            </a:extLst>
          </p:spPr>
          <p:txBody>
            <a:bodyPr wrap="none" lIns="20092" tIns="20092" rIns="20092" bIns="20092" anchor="ctr">
              <a:spAutoFit/>
            </a:bodyPr>
            <a:lstStyle>
              <a:lvl1pPr>
                <a:defRPr sz="4500"/>
              </a:lvl1pPr>
            </a:lstStyle>
            <a:p>
              <a:pPr>
                <a:defRPr/>
              </a:pPr>
              <a:r>
                <a:rPr sz="1780"/>
                <a:t>Size</a:t>
              </a:r>
            </a:p>
          </p:txBody>
        </p:sp>
        <p:sp>
          <p:nvSpPr>
            <p:cNvPr id="304" name="Orientation">
              <a:extLst>
                <a:ext uri="{FF2B5EF4-FFF2-40B4-BE49-F238E27FC236}">
                  <a16:creationId xmlns:a16="http://schemas.microsoft.com/office/drawing/2014/main" id="{6C6362EB-EFD7-AB49-8E7A-738DE9AF3304}"/>
                </a:ext>
              </a:extLst>
            </p:cNvPr>
            <p:cNvSpPr txBox="1"/>
            <p:nvPr/>
          </p:nvSpPr>
          <p:spPr>
            <a:xfrm>
              <a:off x="6456744" y="2933673"/>
              <a:ext cx="1786761" cy="4710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/>
            </a:extLst>
          </p:spPr>
          <p:txBody>
            <a:bodyPr wrap="none" lIns="20092" tIns="20092" rIns="20092" bIns="20092" anchor="ctr">
              <a:spAutoFit/>
            </a:bodyPr>
            <a:lstStyle>
              <a:lvl1pPr>
                <a:defRPr sz="4500"/>
              </a:lvl1pPr>
            </a:lstStyle>
            <a:p>
              <a:pPr>
                <a:defRPr/>
              </a:pPr>
              <a:r>
                <a:rPr sz="1780"/>
                <a:t>Orientation</a:t>
              </a:r>
            </a:p>
          </p:txBody>
        </p:sp>
        <p:sp>
          <p:nvSpPr>
            <p:cNvPr id="305" name="Style">
              <a:extLst>
                <a:ext uri="{FF2B5EF4-FFF2-40B4-BE49-F238E27FC236}">
                  <a16:creationId xmlns:a16="http://schemas.microsoft.com/office/drawing/2014/main" id="{A6A5ED7C-1F82-414A-ADEE-0FAC7FFBD713}"/>
                </a:ext>
              </a:extLst>
            </p:cNvPr>
            <p:cNvSpPr txBox="1"/>
            <p:nvPr/>
          </p:nvSpPr>
          <p:spPr>
            <a:xfrm>
              <a:off x="6487296" y="3673738"/>
              <a:ext cx="834875" cy="4710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/>
            </a:extLst>
          </p:spPr>
          <p:txBody>
            <a:bodyPr wrap="none" lIns="20092" tIns="20092" rIns="20092" bIns="20092" anchor="ctr">
              <a:spAutoFit/>
            </a:bodyPr>
            <a:lstStyle>
              <a:lvl1pPr>
                <a:defRPr sz="4500"/>
              </a:lvl1pPr>
            </a:lstStyle>
            <a:p>
              <a:pPr>
                <a:defRPr/>
              </a:pPr>
              <a:r>
                <a:rPr sz="1780"/>
                <a:t>Style</a:t>
              </a:r>
            </a:p>
          </p:txBody>
        </p:sp>
        <p:sp>
          <p:nvSpPr>
            <p:cNvPr id="306" name="Logo">
              <a:extLst>
                <a:ext uri="{FF2B5EF4-FFF2-40B4-BE49-F238E27FC236}">
                  <a16:creationId xmlns:a16="http://schemas.microsoft.com/office/drawing/2014/main" id="{67B7A68C-B57C-CD46-898E-FF8279597967}"/>
                </a:ext>
              </a:extLst>
            </p:cNvPr>
            <p:cNvSpPr txBox="1"/>
            <p:nvPr/>
          </p:nvSpPr>
          <p:spPr>
            <a:xfrm>
              <a:off x="6467998" y="4438766"/>
              <a:ext cx="790883" cy="4710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/>
            </a:extLst>
          </p:spPr>
          <p:txBody>
            <a:bodyPr wrap="none" lIns="20092" tIns="20092" rIns="20092" bIns="20092" anchor="ctr">
              <a:spAutoFit/>
            </a:bodyPr>
            <a:lstStyle>
              <a:lvl1pPr>
                <a:defRPr sz="4500"/>
              </a:lvl1pPr>
            </a:lstStyle>
            <a:p>
              <a:pPr>
                <a:defRPr/>
              </a:pPr>
              <a:r>
                <a:rPr sz="1780"/>
                <a:t>Logo</a:t>
              </a:r>
            </a:p>
          </p:txBody>
        </p:sp>
      </p:grpSp>
      <p:sp>
        <p:nvSpPr>
          <p:cNvPr id="308" name="Rounded Rectangle">
            <a:extLst>
              <a:ext uri="{FF2B5EF4-FFF2-40B4-BE49-F238E27FC236}">
                <a16:creationId xmlns:a16="http://schemas.microsoft.com/office/drawing/2014/main" id="{39413898-0E23-7940-8D96-5D75C7BCF0C6}"/>
              </a:ext>
            </a:extLst>
          </p:cNvPr>
          <p:cNvSpPr/>
          <p:nvPr/>
        </p:nvSpPr>
        <p:spPr>
          <a:xfrm>
            <a:off x="3126582" y="1552576"/>
            <a:ext cx="826294" cy="2431256"/>
          </a:xfrm>
          <a:prstGeom prst="roundRect">
            <a:avLst>
              <a:gd name="adj" fmla="val 9798"/>
            </a:avLst>
          </a:prstGeom>
          <a:ln w="889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20092" tIns="20092" rIns="20092" bIns="20092" anchor="ctr"/>
          <a:lstStyle/>
          <a:p>
            <a:pPr>
              <a:defRPr/>
            </a:pPr>
            <a:endParaRPr sz="712"/>
          </a:p>
        </p:txBody>
      </p:sp>
      <p:grpSp>
        <p:nvGrpSpPr>
          <p:cNvPr id="31751" name="Group 1">
            <a:extLst>
              <a:ext uri="{FF2B5EF4-FFF2-40B4-BE49-F238E27FC236}">
                <a16:creationId xmlns:a16="http://schemas.microsoft.com/office/drawing/2014/main" id="{663D2154-B7F5-B748-A0BD-226D88D48A1A}"/>
              </a:ext>
            </a:extLst>
          </p:cNvPr>
          <p:cNvGrpSpPr>
            <a:grpSpLocks/>
          </p:cNvGrpSpPr>
          <p:nvPr/>
        </p:nvGrpSpPr>
        <p:grpSpPr bwMode="auto">
          <a:xfrm>
            <a:off x="3190875" y="1638300"/>
            <a:ext cx="686991" cy="2264569"/>
            <a:chOff x="2700424" y="1626518"/>
            <a:chExt cx="956471" cy="3205183"/>
          </a:xfrm>
        </p:grpSpPr>
        <p:pic>
          <p:nvPicPr>
            <p:cNvPr id="31753" name="Image" descr="Image">
              <a:extLst>
                <a:ext uri="{FF2B5EF4-FFF2-40B4-BE49-F238E27FC236}">
                  <a16:creationId xmlns:a16="http://schemas.microsoft.com/office/drawing/2014/main" id="{28799A87-B79B-FB43-AD00-7AB891D1D5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9277" y="1626518"/>
              <a:ext cx="93761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pic>
          <p:nvPicPr>
            <p:cNvPr id="31754" name="Image" descr="Image">
              <a:extLst>
                <a:ext uri="{FF2B5EF4-FFF2-40B4-BE49-F238E27FC236}">
                  <a16:creationId xmlns:a16="http://schemas.microsoft.com/office/drawing/2014/main" id="{2E56B138-A6B0-9542-A598-7C9DB84E5E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8282" y="2355230"/>
              <a:ext cx="93761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pic>
          <p:nvPicPr>
            <p:cNvPr id="31755" name="Image" descr="Image">
              <a:extLst>
                <a:ext uri="{FF2B5EF4-FFF2-40B4-BE49-F238E27FC236}">
                  <a16:creationId xmlns:a16="http://schemas.microsoft.com/office/drawing/2014/main" id="{4AA8C86A-D2B8-F94B-81E7-BF0E7BA0E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4338" y="3112961"/>
              <a:ext cx="93761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pic>
          <p:nvPicPr>
            <p:cNvPr id="31756" name="Image" descr="Image">
              <a:extLst>
                <a:ext uri="{FF2B5EF4-FFF2-40B4-BE49-F238E27FC236}">
                  <a16:creationId xmlns:a16="http://schemas.microsoft.com/office/drawing/2014/main" id="{52D58F51-F6D6-6D42-9FE7-919689AD78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0424" y="3862231"/>
              <a:ext cx="93761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pic>
          <p:nvPicPr>
            <p:cNvPr id="31757" name="Image" descr="Image">
              <a:extLst>
                <a:ext uri="{FF2B5EF4-FFF2-40B4-BE49-F238E27FC236}">
                  <a16:creationId xmlns:a16="http://schemas.microsoft.com/office/drawing/2014/main" id="{6625E1CD-AF63-E947-930A-503163B1F4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294" y="4617388"/>
              <a:ext cx="93761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sp>
        <p:nvSpPr>
          <p:cNvPr id="36" name="Problem!">
            <a:extLst>
              <a:ext uri="{FF2B5EF4-FFF2-40B4-BE49-F238E27FC236}">
                <a16:creationId xmlns:a16="http://schemas.microsoft.com/office/drawing/2014/main" id="{A7CC587B-9A62-4742-BCBA-73031145F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610" y="1372453"/>
            <a:ext cx="1122604" cy="248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0092" tIns="20092" rIns="20092" bIns="20092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350">
                <a:solidFill>
                  <a:schemeClr val="accent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  <a:sym typeface="Gill Sans SemiBold" panose="020B0502020104020203" pitchFamily="34" charset="-79"/>
              </a:rPr>
              <a:t>Decision Rule:</a:t>
            </a:r>
          </a:p>
        </p:txBody>
      </p:sp>
    </p:spTree>
    <p:extLst>
      <p:ext uri="{BB962C8B-B14F-4D97-AF65-F5344CB8AC3E}">
        <p14:creationId xmlns:p14="http://schemas.microsoft.com/office/powerpoint/2010/main" val="34177834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 advAuto="0"/>
      <p:bldP spid="36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More Challenges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29" y="1342572"/>
            <a:ext cx="7459487" cy="3132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We want to keep going for an arbitrary amount of time, so we need                     , and                    for any fixed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An example:   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But now we have less and less power to make discoveries over time, and eventually we may as well quit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Is there any way out of this dilemma?</a:t>
            </a:r>
          </a:p>
          <a:p>
            <a:pPr lvl="1"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E6A50F-1D98-0444-8F36-B70E243DB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615" y="1709357"/>
            <a:ext cx="165072" cy="171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04FA60-758E-EC4D-9E79-E813C712D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350" y="1667302"/>
            <a:ext cx="1342366" cy="2881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E8A6DA-F1EF-D54B-80CE-ABC49F536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179" y="1638004"/>
            <a:ext cx="1277586" cy="3143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9B290F-43C9-944C-8C2A-163435A55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336" y="1965940"/>
            <a:ext cx="1071127" cy="2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30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A Glimmer of Hope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29" y="1342572"/>
            <a:ext cx="7459487" cy="313232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Recall that the FDP is a 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ratio</a:t>
            </a:r>
            <a:r>
              <a:rPr lang="en-US" altLang="en-US" sz="2000" dirty="0">
                <a:ea typeface="ＭＳ Ｐゴシック" panose="020B0600070205080204" pitchFamily="34" charset="-128"/>
              </a:rPr>
              <a:t> of two counts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We can make a ratio small in one of two ways: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make the </a:t>
            </a:r>
            <a:r>
              <a:rPr lang="en-US" altLang="en-US" sz="1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numerator</a:t>
            </a:r>
            <a:r>
              <a:rPr lang="en-US" altLang="en-US" sz="1600" dirty="0">
                <a:ea typeface="ＭＳ Ｐゴシック" panose="020B0600070205080204" pitchFamily="34" charset="-128"/>
              </a:rPr>
              <a:t> small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make the </a:t>
            </a:r>
            <a:r>
              <a:rPr lang="en-US" altLang="en-US" sz="1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denominator</a:t>
            </a:r>
            <a:r>
              <a:rPr lang="en-US" altLang="en-US" sz="1600" dirty="0">
                <a:ea typeface="ＭＳ Ｐゴシック" panose="020B0600070205080204" pitchFamily="34" charset="-128"/>
              </a:rPr>
              <a:t> big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numerator</a:t>
            </a:r>
            <a:r>
              <a:rPr lang="en-US" altLang="en-US" sz="2000" dirty="0">
                <a:ea typeface="ＭＳ Ｐゴシック" panose="020B0600070205080204" pitchFamily="34" charset="-128"/>
              </a:rPr>
              <a:t> has the false-positive rate in it, and so in terms of controlling the numerator we’re back to the same problem of controlling sums of      values 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denominator</a:t>
            </a:r>
            <a:r>
              <a:rPr lang="en-US" altLang="en-US" sz="2000" dirty="0">
                <a:ea typeface="ＭＳ Ｐゴシック" panose="020B0600070205080204" pitchFamily="34" charset="-128"/>
              </a:rPr>
              <a:t> can be made large by making lots of discoveries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Perhaps we can earn a bit of alpha whenever we make a discovery, to be invested and used for false discoveries later</a:t>
            </a:r>
          </a:p>
          <a:p>
            <a:pPr lvl="1"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B0F137-3262-C647-920A-F13CD6CBE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829" y="3025886"/>
            <a:ext cx="251724" cy="17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56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nline FDR algorith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z="2700" dirty="0">
                <a:solidFill>
                  <a:schemeClr val="accent3"/>
                </a:solidFill>
              </a:rPr>
              <a:t>The Tower Property of Conditional Expectation</a:t>
            </a:r>
            <a:endParaRPr sz="2700" dirty="0">
              <a:solidFill>
                <a:schemeClr val="accent3"/>
              </a:solidFill>
            </a:endParaRPr>
          </a:p>
        </p:txBody>
      </p:sp>
      <p:sp>
        <p:nvSpPr>
          <p:cNvPr id="186" name="the first online FDR algorithm was due to Foster and Stine (2008)…"/>
          <p:cNvSpPr>
            <a:spLocks noGrp="1"/>
          </p:cNvSpPr>
          <p:nvPr>
            <p:ph type="body" idx="1"/>
          </p:nvPr>
        </p:nvSpPr>
        <p:spPr>
          <a:xfrm>
            <a:off x="841571" y="914177"/>
            <a:ext cx="6951423" cy="35836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800" dirty="0"/>
              <a:t>A really important theorem from probability theory: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“</a:t>
            </a:r>
            <a:r>
              <a:rPr lang="en-US" sz="1800" dirty="0">
                <a:solidFill>
                  <a:schemeClr val="accent3"/>
                </a:solidFill>
              </a:rPr>
              <a:t>the average of an average is an average</a:t>
            </a:r>
            <a:r>
              <a:rPr lang="en-US" sz="1800" dirty="0"/>
              <a:t>”</a:t>
            </a:r>
          </a:p>
          <a:p>
            <a:endParaRPr lang="en-US" sz="1800" dirty="0"/>
          </a:p>
          <a:p>
            <a:r>
              <a:rPr lang="en-US" sz="1800" dirty="0"/>
              <a:t>Note that                    is a </a:t>
            </a:r>
            <a:r>
              <a:rPr lang="en-US" sz="1800" dirty="0">
                <a:solidFill>
                  <a:schemeClr val="accent3"/>
                </a:solidFill>
              </a:rPr>
              <a:t>random variable</a:t>
            </a:r>
          </a:p>
          <a:p>
            <a:pPr lvl="1"/>
            <a:r>
              <a:rPr lang="en-US" sz="1400" dirty="0"/>
              <a:t>roughly, it averages over      in any region in the sample space where     is a constant, yielding something like a “step function” over the sample space</a:t>
            </a:r>
          </a:p>
          <a:p>
            <a:pPr lvl="1"/>
            <a:r>
              <a:rPr lang="en-US" sz="1400" dirty="0"/>
              <a:t>and the outer expectation averages over those averages, weighting them appropriately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5A715A-F936-724A-B5D8-7D61A72E9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84" y="1571113"/>
            <a:ext cx="3215842" cy="4006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1DE2AC-4F31-6641-A25F-60A79F3C9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747" y="2924071"/>
            <a:ext cx="1046195" cy="314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68DD7E-D17C-D944-B1EA-03D222589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769" y="3258876"/>
            <a:ext cx="201804" cy="168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661E3E-0B73-E845-A9D0-F6F464D53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556" y="3258876"/>
            <a:ext cx="181624" cy="1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988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Online FDR control : high-level picture"/>
          <p:cNvSpPr txBox="1"/>
          <p:nvPr/>
        </p:nvSpPr>
        <p:spPr>
          <a:xfrm>
            <a:off x="1320427" y="113175"/>
            <a:ext cx="5879414" cy="423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4500"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FDR Control : High-Level Picture</a:t>
            </a:r>
            <a:endParaRPr sz="2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Remaining error budget…"/>
          <p:cNvSpPr txBox="1"/>
          <p:nvPr/>
        </p:nvSpPr>
        <p:spPr>
          <a:xfrm>
            <a:off x="392997" y="3802532"/>
            <a:ext cx="3380140" cy="703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>
              <a:defRPr sz="4000">
                <a:solidFill>
                  <a:srgbClr val="1A3AEC">
                    <a:alpha val="98466"/>
                  </a:srgbClr>
                </a:solidFill>
              </a:defRPr>
            </a:pPr>
            <a:r>
              <a:rPr sz="2109" dirty="0">
                <a:solidFill>
                  <a:schemeClr val="accent1">
                    <a:alpha val="98466"/>
                  </a:schemeClr>
                </a:solidFill>
              </a:rPr>
              <a:t>Remaining error budget </a:t>
            </a:r>
          </a:p>
          <a:p>
            <a:pPr algn="ctr">
              <a:defRPr sz="4000">
                <a:solidFill>
                  <a:srgbClr val="1A3AEC">
                    <a:alpha val="98466"/>
                  </a:srgbClr>
                </a:solidFill>
              </a:defRPr>
            </a:pPr>
            <a:r>
              <a:rPr sz="2109" dirty="0">
                <a:solidFill>
                  <a:schemeClr val="accent1">
                    <a:alpha val="98466"/>
                  </a:schemeClr>
                </a:solidFill>
              </a:rPr>
              <a:t>or “alpha-wealth”</a:t>
            </a:r>
          </a:p>
        </p:txBody>
      </p:sp>
      <p:sp>
        <p:nvSpPr>
          <p:cNvPr id="332" name="Error budget for first test"/>
          <p:cNvSpPr txBox="1"/>
          <p:nvPr/>
        </p:nvSpPr>
        <p:spPr>
          <a:xfrm>
            <a:off x="5904312" y="705957"/>
            <a:ext cx="1599685" cy="54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/>
            </a:lvl1pPr>
          </a:lstStyle>
          <a:p>
            <a:r>
              <a:rPr sz="1600" dirty="0"/>
              <a:t>Error budget for first test</a:t>
            </a:r>
          </a:p>
        </p:txBody>
      </p:sp>
      <p:sp>
        <p:nvSpPr>
          <p:cNvPr id="330" name="Line"/>
          <p:cNvSpPr/>
          <p:nvPr/>
        </p:nvSpPr>
        <p:spPr>
          <a:xfrm flipV="1">
            <a:off x="3723719" y="1142588"/>
            <a:ext cx="1093164" cy="650884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1" name="Circle"/>
          <p:cNvSpPr/>
          <p:nvPr/>
        </p:nvSpPr>
        <p:spPr>
          <a:xfrm>
            <a:off x="4940923" y="705957"/>
            <a:ext cx="603110" cy="59263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14" name="Circle">
            <a:extLst>
              <a:ext uri="{FF2B5EF4-FFF2-40B4-BE49-F238E27FC236}">
                <a16:creationId xmlns:a16="http://schemas.microsoft.com/office/drawing/2014/main" id="{5A5BBF5B-48F3-C74B-984D-9D47BC1D4178}"/>
              </a:ext>
            </a:extLst>
          </p:cNvPr>
          <p:cNvSpPr/>
          <p:nvPr/>
        </p:nvSpPr>
        <p:spPr>
          <a:xfrm>
            <a:off x="2766893" y="1872209"/>
            <a:ext cx="603110" cy="59263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</p:spTree>
    <p:extLst>
      <p:ext uri="{BB962C8B-B14F-4D97-AF65-F5344CB8AC3E}">
        <p14:creationId xmlns:p14="http://schemas.microsoft.com/office/powerpoint/2010/main" val="270368219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maining error budget…"/>
          <p:cNvSpPr txBox="1"/>
          <p:nvPr/>
        </p:nvSpPr>
        <p:spPr>
          <a:xfrm>
            <a:off x="392997" y="3802532"/>
            <a:ext cx="3380140" cy="703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>
              <a:defRPr sz="4000">
                <a:solidFill>
                  <a:srgbClr val="1A3AEC">
                    <a:alpha val="98466"/>
                  </a:srgbClr>
                </a:solidFill>
              </a:defRPr>
            </a:pPr>
            <a:r>
              <a:rPr sz="2109" dirty="0">
                <a:solidFill>
                  <a:schemeClr val="accent1">
                    <a:alpha val="98466"/>
                  </a:schemeClr>
                </a:solidFill>
              </a:rPr>
              <a:t>Remaining error budget </a:t>
            </a:r>
          </a:p>
          <a:p>
            <a:pPr algn="ctr">
              <a:defRPr sz="4000">
                <a:solidFill>
                  <a:srgbClr val="1A3AEC">
                    <a:alpha val="98466"/>
                  </a:srgbClr>
                </a:solidFill>
              </a:defRPr>
            </a:pPr>
            <a:r>
              <a:rPr sz="2109" dirty="0">
                <a:solidFill>
                  <a:schemeClr val="accent1">
                    <a:alpha val="98466"/>
                  </a:schemeClr>
                </a:solidFill>
              </a:rPr>
              <a:t>or “alpha-wealth”</a:t>
            </a:r>
          </a:p>
        </p:txBody>
      </p:sp>
      <p:sp>
        <p:nvSpPr>
          <p:cNvPr id="332" name="Error budget for first test"/>
          <p:cNvSpPr txBox="1"/>
          <p:nvPr/>
        </p:nvSpPr>
        <p:spPr>
          <a:xfrm>
            <a:off x="5904312" y="705957"/>
            <a:ext cx="1599685" cy="54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/>
            </a:lvl1pPr>
          </a:lstStyle>
          <a:p>
            <a:r>
              <a:rPr sz="1600" dirty="0"/>
              <a:t>Error budget for first test</a:t>
            </a:r>
          </a:p>
        </p:txBody>
      </p:sp>
      <p:sp>
        <p:nvSpPr>
          <p:cNvPr id="335" name="Error budget for second test"/>
          <p:cNvSpPr txBox="1"/>
          <p:nvPr/>
        </p:nvSpPr>
        <p:spPr>
          <a:xfrm>
            <a:off x="5806353" y="1520200"/>
            <a:ext cx="1733631" cy="54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/>
            </a:lvl1pPr>
          </a:lstStyle>
          <a:p>
            <a:r>
              <a:rPr sz="1600" dirty="0"/>
              <a:t>Error budget for second test</a:t>
            </a:r>
          </a:p>
        </p:txBody>
      </p:sp>
      <p:sp>
        <p:nvSpPr>
          <p:cNvPr id="330" name="Line"/>
          <p:cNvSpPr/>
          <p:nvPr/>
        </p:nvSpPr>
        <p:spPr>
          <a:xfrm flipV="1">
            <a:off x="3723719" y="1142588"/>
            <a:ext cx="1093164" cy="650884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1" name="Circle"/>
          <p:cNvSpPr/>
          <p:nvPr/>
        </p:nvSpPr>
        <p:spPr>
          <a:xfrm>
            <a:off x="4940923" y="705957"/>
            <a:ext cx="603110" cy="59263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333" name="Line"/>
          <p:cNvSpPr/>
          <p:nvPr/>
        </p:nvSpPr>
        <p:spPr>
          <a:xfrm flipV="1">
            <a:off x="3877623" y="1862071"/>
            <a:ext cx="1087680" cy="317556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4" name="Circle"/>
          <p:cNvSpPr/>
          <p:nvPr/>
        </p:nvSpPr>
        <p:spPr>
          <a:xfrm>
            <a:off x="5018154" y="1596060"/>
            <a:ext cx="454690" cy="44198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14" name="Circle">
            <a:extLst>
              <a:ext uri="{FF2B5EF4-FFF2-40B4-BE49-F238E27FC236}">
                <a16:creationId xmlns:a16="http://schemas.microsoft.com/office/drawing/2014/main" id="{AF47B2B2-A377-1049-8A29-360EAC1E5104}"/>
              </a:ext>
            </a:extLst>
          </p:cNvPr>
          <p:cNvSpPr/>
          <p:nvPr/>
        </p:nvSpPr>
        <p:spPr>
          <a:xfrm>
            <a:off x="2775063" y="1947536"/>
            <a:ext cx="454690" cy="44198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15" name="Online FDR control : high-level picture">
            <a:extLst>
              <a:ext uri="{FF2B5EF4-FFF2-40B4-BE49-F238E27FC236}">
                <a16:creationId xmlns:a16="http://schemas.microsoft.com/office/drawing/2014/main" id="{38B83595-EA4C-5747-8F25-0925F711CF1B}"/>
              </a:ext>
            </a:extLst>
          </p:cNvPr>
          <p:cNvSpPr txBox="1"/>
          <p:nvPr/>
        </p:nvSpPr>
        <p:spPr>
          <a:xfrm>
            <a:off x="1199047" y="92237"/>
            <a:ext cx="5879414" cy="423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4500"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FDR Control : High-Level Picture</a:t>
            </a:r>
            <a:endParaRPr sz="2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30094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 advAuto="0"/>
      <p:bldP spid="335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maining error budget…"/>
          <p:cNvSpPr txBox="1"/>
          <p:nvPr/>
        </p:nvSpPr>
        <p:spPr>
          <a:xfrm>
            <a:off x="392997" y="3802532"/>
            <a:ext cx="3380140" cy="703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>
              <a:defRPr sz="4000">
                <a:solidFill>
                  <a:srgbClr val="1A3AEC">
                    <a:alpha val="98466"/>
                  </a:srgbClr>
                </a:solidFill>
              </a:defRPr>
            </a:pPr>
            <a:r>
              <a:rPr sz="2109" dirty="0">
                <a:solidFill>
                  <a:schemeClr val="accent1">
                    <a:alpha val="98466"/>
                  </a:schemeClr>
                </a:solidFill>
              </a:rPr>
              <a:t>Remaining error budget </a:t>
            </a:r>
          </a:p>
          <a:p>
            <a:pPr algn="ctr">
              <a:defRPr sz="4000">
                <a:solidFill>
                  <a:srgbClr val="1A3AEC">
                    <a:alpha val="98466"/>
                  </a:srgbClr>
                </a:solidFill>
              </a:defRPr>
            </a:pPr>
            <a:r>
              <a:rPr sz="2109" dirty="0">
                <a:solidFill>
                  <a:schemeClr val="accent1">
                    <a:alpha val="98466"/>
                  </a:schemeClr>
                </a:solidFill>
              </a:rPr>
              <a:t>or “alpha-wealth”</a:t>
            </a:r>
          </a:p>
        </p:txBody>
      </p:sp>
      <p:sp>
        <p:nvSpPr>
          <p:cNvPr id="332" name="Error budget for first test"/>
          <p:cNvSpPr txBox="1"/>
          <p:nvPr/>
        </p:nvSpPr>
        <p:spPr>
          <a:xfrm>
            <a:off x="5904312" y="705957"/>
            <a:ext cx="1599685" cy="54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/>
            </a:lvl1pPr>
          </a:lstStyle>
          <a:p>
            <a:r>
              <a:rPr sz="1600" dirty="0"/>
              <a:t>Error budget for first test</a:t>
            </a:r>
          </a:p>
        </p:txBody>
      </p:sp>
      <p:sp>
        <p:nvSpPr>
          <p:cNvPr id="335" name="Error budget for second test"/>
          <p:cNvSpPr txBox="1"/>
          <p:nvPr/>
        </p:nvSpPr>
        <p:spPr>
          <a:xfrm>
            <a:off x="5806353" y="1520200"/>
            <a:ext cx="1733631" cy="54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/>
            </a:lvl1pPr>
          </a:lstStyle>
          <a:p>
            <a:r>
              <a:rPr sz="1600" dirty="0"/>
              <a:t>Error budget for second test</a:t>
            </a:r>
          </a:p>
        </p:txBody>
      </p:sp>
      <p:sp>
        <p:nvSpPr>
          <p:cNvPr id="340" name="Tests use wealth"/>
          <p:cNvSpPr txBox="1"/>
          <p:nvPr/>
        </p:nvSpPr>
        <p:spPr>
          <a:xfrm>
            <a:off x="5867001" y="2260567"/>
            <a:ext cx="1887496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/>
            </a:lvl1pPr>
          </a:lstStyle>
          <a:p>
            <a:r>
              <a:rPr sz="1600" dirty="0"/>
              <a:t>Tests use wealth</a:t>
            </a:r>
          </a:p>
        </p:txBody>
      </p:sp>
      <p:sp>
        <p:nvSpPr>
          <p:cNvPr id="330" name="Line"/>
          <p:cNvSpPr/>
          <p:nvPr/>
        </p:nvSpPr>
        <p:spPr>
          <a:xfrm flipV="1">
            <a:off x="3723719" y="1142588"/>
            <a:ext cx="1093164" cy="650884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1" name="Circle"/>
          <p:cNvSpPr/>
          <p:nvPr/>
        </p:nvSpPr>
        <p:spPr>
          <a:xfrm>
            <a:off x="4940923" y="705957"/>
            <a:ext cx="603110" cy="59263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333" name="Line"/>
          <p:cNvSpPr/>
          <p:nvPr/>
        </p:nvSpPr>
        <p:spPr>
          <a:xfrm flipV="1">
            <a:off x="3877623" y="1862071"/>
            <a:ext cx="1087680" cy="317556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4" name="Circle"/>
          <p:cNvSpPr/>
          <p:nvPr/>
        </p:nvSpPr>
        <p:spPr>
          <a:xfrm>
            <a:off x="5018154" y="1596060"/>
            <a:ext cx="454690" cy="44198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336" name="Line"/>
          <p:cNvSpPr/>
          <p:nvPr/>
        </p:nvSpPr>
        <p:spPr>
          <a:xfrm flipV="1">
            <a:off x="3926229" y="2419110"/>
            <a:ext cx="1101959" cy="75166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7" name="Oval"/>
          <p:cNvSpPr/>
          <p:nvPr/>
        </p:nvSpPr>
        <p:spPr>
          <a:xfrm>
            <a:off x="5081040" y="2231713"/>
            <a:ext cx="373830" cy="36336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14" name="Oval">
            <a:extLst>
              <a:ext uri="{FF2B5EF4-FFF2-40B4-BE49-F238E27FC236}">
                <a16:creationId xmlns:a16="http://schemas.microsoft.com/office/drawing/2014/main" id="{E9AB13D0-B700-1745-BD19-1D5244A96A85}"/>
              </a:ext>
            </a:extLst>
          </p:cNvPr>
          <p:cNvSpPr/>
          <p:nvPr/>
        </p:nvSpPr>
        <p:spPr>
          <a:xfrm>
            <a:off x="2849658" y="2130907"/>
            <a:ext cx="373830" cy="36336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15" name="Online FDR control : high-level picture">
            <a:extLst>
              <a:ext uri="{FF2B5EF4-FFF2-40B4-BE49-F238E27FC236}">
                <a16:creationId xmlns:a16="http://schemas.microsoft.com/office/drawing/2014/main" id="{F1DB107B-5148-0348-A2CB-B5DADCE8C1F9}"/>
              </a:ext>
            </a:extLst>
          </p:cNvPr>
          <p:cNvSpPr txBox="1"/>
          <p:nvPr/>
        </p:nvSpPr>
        <p:spPr>
          <a:xfrm>
            <a:off x="1336611" y="158067"/>
            <a:ext cx="5879414" cy="423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4500"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FDR Control : High-Level Picture</a:t>
            </a:r>
            <a:endParaRPr sz="2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11673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 advAuto="0"/>
      <p:bldP spid="335" grpId="0" animBg="1" advAuto="0"/>
      <p:bldP spid="340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maining error budget…"/>
          <p:cNvSpPr txBox="1"/>
          <p:nvPr/>
        </p:nvSpPr>
        <p:spPr>
          <a:xfrm>
            <a:off x="392997" y="3802532"/>
            <a:ext cx="3380140" cy="703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>
              <a:defRPr sz="4000">
                <a:solidFill>
                  <a:srgbClr val="1A3AEC">
                    <a:alpha val="98466"/>
                  </a:srgbClr>
                </a:solidFill>
              </a:defRPr>
            </a:pPr>
            <a:r>
              <a:rPr sz="2109" dirty="0">
                <a:solidFill>
                  <a:schemeClr val="accent1">
                    <a:alpha val="98466"/>
                  </a:schemeClr>
                </a:solidFill>
              </a:rPr>
              <a:t>Remaining error budget </a:t>
            </a:r>
          </a:p>
          <a:p>
            <a:pPr algn="ctr">
              <a:defRPr sz="4000">
                <a:solidFill>
                  <a:srgbClr val="1A3AEC">
                    <a:alpha val="98466"/>
                  </a:srgbClr>
                </a:solidFill>
              </a:defRPr>
            </a:pPr>
            <a:r>
              <a:rPr sz="2109" dirty="0">
                <a:solidFill>
                  <a:schemeClr val="accent1">
                    <a:alpha val="98466"/>
                  </a:schemeClr>
                </a:solidFill>
              </a:rPr>
              <a:t>or “alpha-wealth”</a:t>
            </a:r>
          </a:p>
        </p:txBody>
      </p:sp>
      <p:sp>
        <p:nvSpPr>
          <p:cNvPr id="332" name="Error budget for first test"/>
          <p:cNvSpPr txBox="1"/>
          <p:nvPr/>
        </p:nvSpPr>
        <p:spPr>
          <a:xfrm>
            <a:off x="5904312" y="705957"/>
            <a:ext cx="1599685" cy="54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/>
            </a:lvl1pPr>
          </a:lstStyle>
          <a:p>
            <a:r>
              <a:rPr sz="1600" dirty="0"/>
              <a:t>Error budget for first test</a:t>
            </a:r>
          </a:p>
        </p:txBody>
      </p:sp>
      <p:sp>
        <p:nvSpPr>
          <p:cNvPr id="335" name="Error budget for second test"/>
          <p:cNvSpPr txBox="1"/>
          <p:nvPr/>
        </p:nvSpPr>
        <p:spPr>
          <a:xfrm>
            <a:off x="5806353" y="1520200"/>
            <a:ext cx="1733631" cy="54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/>
            </a:lvl1pPr>
          </a:lstStyle>
          <a:p>
            <a:r>
              <a:rPr sz="1600" dirty="0"/>
              <a:t>Error budget for second test</a:t>
            </a:r>
          </a:p>
        </p:txBody>
      </p:sp>
      <p:sp>
        <p:nvSpPr>
          <p:cNvPr id="340" name="Tests use wealth"/>
          <p:cNvSpPr txBox="1"/>
          <p:nvPr/>
        </p:nvSpPr>
        <p:spPr>
          <a:xfrm>
            <a:off x="5867001" y="2260567"/>
            <a:ext cx="1887496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/>
            </a:lvl1pPr>
          </a:lstStyle>
          <a:p>
            <a:r>
              <a:rPr sz="1600" dirty="0"/>
              <a:t>Tests use wealth</a:t>
            </a:r>
          </a:p>
        </p:txBody>
      </p:sp>
      <p:sp>
        <p:nvSpPr>
          <p:cNvPr id="341" name="Discoveries earn wealth"/>
          <p:cNvSpPr txBox="1"/>
          <p:nvPr/>
        </p:nvSpPr>
        <p:spPr>
          <a:xfrm>
            <a:off x="5806353" y="2721924"/>
            <a:ext cx="1599686" cy="546544"/>
          </a:xfrm>
          <a:prstGeom prst="rect">
            <a:avLst/>
          </a:prstGeom>
          <a:solidFill>
            <a:srgbClr val="AB180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algn="ctr"/>
            <a:r>
              <a:rPr sz="1600" dirty="0"/>
              <a:t>Discoveries earn wealth</a:t>
            </a:r>
          </a:p>
        </p:txBody>
      </p:sp>
      <p:sp>
        <p:nvSpPr>
          <p:cNvPr id="330" name="Line"/>
          <p:cNvSpPr/>
          <p:nvPr/>
        </p:nvSpPr>
        <p:spPr>
          <a:xfrm flipV="1">
            <a:off x="3723719" y="1142588"/>
            <a:ext cx="1093164" cy="650884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1" name="Circle"/>
          <p:cNvSpPr/>
          <p:nvPr/>
        </p:nvSpPr>
        <p:spPr>
          <a:xfrm>
            <a:off x="4940923" y="705957"/>
            <a:ext cx="603110" cy="59263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333" name="Line"/>
          <p:cNvSpPr/>
          <p:nvPr/>
        </p:nvSpPr>
        <p:spPr>
          <a:xfrm flipV="1">
            <a:off x="3877623" y="1862071"/>
            <a:ext cx="1087680" cy="317556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4" name="Circle"/>
          <p:cNvSpPr/>
          <p:nvPr/>
        </p:nvSpPr>
        <p:spPr>
          <a:xfrm>
            <a:off x="5018154" y="1596060"/>
            <a:ext cx="454690" cy="44198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336" name="Line"/>
          <p:cNvSpPr/>
          <p:nvPr/>
        </p:nvSpPr>
        <p:spPr>
          <a:xfrm flipV="1">
            <a:off x="3926229" y="2419110"/>
            <a:ext cx="1101959" cy="75166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7" name="Oval"/>
          <p:cNvSpPr/>
          <p:nvPr/>
        </p:nvSpPr>
        <p:spPr>
          <a:xfrm>
            <a:off x="5081040" y="2231713"/>
            <a:ext cx="373830" cy="36336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338" name="Line"/>
          <p:cNvSpPr/>
          <p:nvPr/>
        </p:nvSpPr>
        <p:spPr>
          <a:xfrm>
            <a:off x="3924988" y="2792062"/>
            <a:ext cx="1103638" cy="46099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9" name="Circle"/>
          <p:cNvSpPr/>
          <p:nvPr/>
        </p:nvSpPr>
        <p:spPr>
          <a:xfrm>
            <a:off x="5081040" y="2707968"/>
            <a:ext cx="322874" cy="320025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23" name="Circle">
            <a:extLst>
              <a:ext uri="{FF2B5EF4-FFF2-40B4-BE49-F238E27FC236}">
                <a16:creationId xmlns:a16="http://schemas.microsoft.com/office/drawing/2014/main" id="{3BF46CE9-B01B-0C4D-99C6-CFEE09D3FDF0}"/>
              </a:ext>
            </a:extLst>
          </p:cNvPr>
          <p:cNvSpPr/>
          <p:nvPr/>
        </p:nvSpPr>
        <p:spPr>
          <a:xfrm>
            <a:off x="2789646" y="2231713"/>
            <a:ext cx="322874" cy="320025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17" name="Online FDR control : high-level picture">
            <a:extLst>
              <a:ext uri="{FF2B5EF4-FFF2-40B4-BE49-F238E27FC236}">
                <a16:creationId xmlns:a16="http://schemas.microsoft.com/office/drawing/2014/main" id="{D34A2FC6-8DFF-D34F-89F3-DF9D8719A5FF}"/>
              </a:ext>
            </a:extLst>
          </p:cNvPr>
          <p:cNvSpPr txBox="1"/>
          <p:nvPr/>
        </p:nvSpPr>
        <p:spPr>
          <a:xfrm>
            <a:off x="1330594" y="166651"/>
            <a:ext cx="5879414" cy="423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4500"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FDR Control : High-Level Picture</a:t>
            </a:r>
            <a:endParaRPr sz="2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21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 advAuto="0"/>
      <p:bldP spid="335" grpId="0" animBg="1" advAuto="0"/>
      <p:bldP spid="340" grpId="0" animBg="1" advAuto="0"/>
      <p:bldP spid="341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maining error budget…"/>
          <p:cNvSpPr txBox="1"/>
          <p:nvPr/>
        </p:nvSpPr>
        <p:spPr>
          <a:xfrm>
            <a:off x="392997" y="3802532"/>
            <a:ext cx="3380140" cy="703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>
              <a:defRPr sz="4000">
                <a:solidFill>
                  <a:srgbClr val="1A3AEC">
                    <a:alpha val="98466"/>
                  </a:srgbClr>
                </a:solidFill>
              </a:defRPr>
            </a:pPr>
            <a:r>
              <a:rPr sz="2109" dirty="0">
                <a:solidFill>
                  <a:schemeClr val="accent1">
                    <a:alpha val="98466"/>
                  </a:schemeClr>
                </a:solidFill>
              </a:rPr>
              <a:t>Remaining error budget </a:t>
            </a:r>
          </a:p>
          <a:p>
            <a:pPr algn="ctr">
              <a:defRPr sz="4000">
                <a:solidFill>
                  <a:srgbClr val="1A3AEC">
                    <a:alpha val="98466"/>
                  </a:srgbClr>
                </a:solidFill>
              </a:defRPr>
            </a:pPr>
            <a:r>
              <a:rPr sz="2109" dirty="0">
                <a:solidFill>
                  <a:schemeClr val="accent1">
                    <a:alpha val="98466"/>
                  </a:schemeClr>
                </a:solidFill>
              </a:rPr>
              <a:t>or “alpha-wealth”</a:t>
            </a:r>
          </a:p>
        </p:txBody>
      </p:sp>
      <p:sp>
        <p:nvSpPr>
          <p:cNvPr id="332" name="Error budget for first test"/>
          <p:cNvSpPr txBox="1"/>
          <p:nvPr/>
        </p:nvSpPr>
        <p:spPr>
          <a:xfrm>
            <a:off x="5904312" y="705957"/>
            <a:ext cx="1599685" cy="54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/>
            </a:lvl1pPr>
          </a:lstStyle>
          <a:p>
            <a:r>
              <a:rPr sz="1600" dirty="0"/>
              <a:t>Error budget for first test</a:t>
            </a:r>
          </a:p>
        </p:txBody>
      </p:sp>
      <p:sp>
        <p:nvSpPr>
          <p:cNvPr id="335" name="Error budget for second test"/>
          <p:cNvSpPr txBox="1"/>
          <p:nvPr/>
        </p:nvSpPr>
        <p:spPr>
          <a:xfrm>
            <a:off x="5806353" y="1520200"/>
            <a:ext cx="1733631" cy="54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/>
            </a:lvl1pPr>
          </a:lstStyle>
          <a:p>
            <a:r>
              <a:rPr sz="1600" dirty="0"/>
              <a:t>Error budget for second test</a:t>
            </a:r>
          </a:p>
        </p:txBody>
      </p:sp>
      <p:sp>
        <p:nvSpPr>
          <p:cNvPr id="340" name="Tests use wealth"/>
          <p:cNvSpPr txBox="1"/>
          <p:nvPr/>
        </p:nvSpPr>
        <p:spPr>
          <a:xfrm>
            <a:off x="5867001" y="2260567"/>
            <a:ext cx="1887496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/>
            </a:lvl1pPr>
          </a:lstStyle>
          <a:p>
            <a:r>
              <a:rPr sz="1600" dirty="0"/>
              <a:t>Tests use wealth</a:t>
            </a:r>
          </a:p>
        </p:txBody>
      </p:sp>
      <p:sp>
        <p:nvSpPr>
          <p:cNvPr id="341" name="Discoveries earn wealth"/>
          <p:cNvSpPr txBox="1"/>
          <p:nvPr/>
        </p:nvSpPr>
        <p:spPr>
          <a:xfrm>
            <a:off x="5806353" y="2721924"/>
            <a:ext cx="1599686" cy="546544"/>
          </a:xfrm>
          <a:prstGeom prst="rect">
            <a:avLst/>
          </a:prstGeom>
          <a:solidFill>
            <a:srgbClr val="AB180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algn="ctr"/>
            <a:r>
              <a:rPr sz="1600" dirty="0"/>
              <a:t>Discoveries earn wealth</a:t>
            </a:r>
          </a:p>
        </p:txBody>
      </p:sp>
      <p:sp>
        <p:nvSpPr>
          <p:cNvPr id="328" name="Circle"/>
          <p:cNvSpPr/>
          <p:nvPr/>
        </p:nvSpPr>
        <p:spPr>
          <a:xfrm>
            <a:off x="1998733" y="1793472"/>
            <a:ext cx="1490010" cy="1474996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330" name="Line"/>
          <p:cNvSpPr/>
          <p:nvPr/>
        </p:nvSpPr>
        <p:spPr>
          <a:xfrm flipV="1">
            <a:off x="3723719" y="1142588"/>
            <a:ext cx="1093164" cy="650884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1" name="Circle"/>
          <p:cNvSpPr/>
          <p:nvPr/>
        </p:nvSpPr>
        <p:spPr>
          <a:xfrm>
            <a:off x="4940923" y="705957"/>
            <a:ext cx="603110" cy="59263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333" name="Line"/>
          <p:cNvSpPr/>
          <p:nvPr/>
        </p:nvSpPr>
        <p:spPr>
          <a:xfrm flipV="1">
            <a:off x="3877623" y="1862071"/>
            <a:ext cx="1087680" cy="317556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4" name="Circle"/>
          <p:cNvSpPr/>
          <p:nvPr/>
        </p:nvSpPr>
        <p:spPr>
          <a:xfrm>
            <a:off x="5018154" y="1596060"/>
            <a:ext cx="454690" cy="44198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336" name="Line"/>
          <p:cNvSpPr/>
          <p:nvPr/>
        </p:nvSpPr>
        <p:spPr>
          <a:xfrm flipV="1">
            <a:off x="3926229" y="2419110"/>
            <a:ext cx="1101959" cy="75166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7" name="Oval"/>
          <p:cNvSpPr/>
          <p:nvPr/>
        </p:nvSpPr>
        <p:spPr>
          <a:xfrm>
            <a:off x="5081040" y="2231713"/>
            <a:ext cx="373830" cy="36336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338" name="Line"/>
          <p:cNvSpPr/>
          <p:nvPr/>
        </p:nvSpPr>
        <p:spPr>
          <a:xfrm>
            <a:off x="3924988" y="2792062"/>
            <a:ext cx="1103638" cy="46099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9" name="Circle"/>
          <p:cNvSpPr/>
          <p:nvPr/>
        </p:nvSpPr>
        <p:spPr>
          <a:xfrm>
            <a:off x="5081040" y="2707968"/>
            <a:ext cx="322874" cy="320025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17" name="Online FDR control : high-level picture">
            <a:extLst>
              <a:ext uri="{FF2B5EF4-FFF2-40B4-BE49-F238E27FC236}">
                <a16:creationId xmlns:a16="http://schemas.microsoft.com/office/drawing/2014/main" id="{12EAF80F-77EC-8A4D-96E1-EB579062BBA9}"/>
              </a:ext>
            </a:extLst>
          </p:cNvPr>
          <p:cNvSpPr txBox="1"/>
          <p:nvPr/>
        </p:nvSpPr>
        <p:spPr>
          <a:xfrm>
            <a:off x="1330594" y="144994"/>
            <a:ext cx="5879414" cy="423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4500"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FDR Control : High-Level Picture</a:t>
            </a:r>
            <a:endParaRPr sz="2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09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F850-DABE-524E-8A6E-72BEEF59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Naïve Multiple Decision-Making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9851-E2DD-EC46-BF2C-FB0B7B1D7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050" y="3974314"/>
            <a:ext cx="8229600" cy="720803"/>
          </a:xfrm>
        </p:spPr>
        <p:txBody>
          <a:bodyPr>
            <a:normAutofit/>
          </a:bodyPr>
          <a:lstStyle/>
          <a:p>
            <a:r>
              <a:rPr lang="en-US" sz="1800" dirty="0"/>
              <a:t>We see that the decision-maker is avoiding false negatives, but is making a lot of false positives, and its false discovery proportion is 4/11; pretty bad!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F4C54CA-E74D-DE43-A617-1D1D52CFCFAE}"/>
              </a:ext>
            </a:extLst>
          </p:cNvPr>
          <p:cNvGrpSpPr/>
          <p:nvPr/>
        </p:nvGrpSpPr>
        <p:grpSpPr>
          <a:xfrm>
            <a:off x="2155370" y="1196813"/>
            <a:ext cx="3952768" cy="2593831"/>
            <a:chOff x="1199824" y="746567"/>
            <a:chExt cx="4847955" cy="3533134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776F393-2429-B14D-8328-1253657D8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6755" y="746567"/>
              <a:ext cx="0" cy="30209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F4B77F-3B5E-9748-B355-6C5EDFCB7963}"/>
                </a:ext>
              </a:extLst>
            </p:cNvPr>
            <p:cNvSpPr/>
            <p:nvPr/>
          </p:nvSpPr>
          <p:spPr>
            <a:xfrm>
              <a:off x="1928640" y="2465408"/>
              <a:ext cx="85355" cy="1302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47BBE0C-8B2E-FC4B-A9A5-28AC902B6BC9}"/>
                </a:ext>
              </a:extLst>
            </p:cNvPr>
            <p:cNvSpPr/>
            <p:nvPr/>
          </p:nvSpPr>
          <p:spPr>
            <a:xfrm rot="10800000">
              <a:off x="2084889" y="3246699"/>
              <a:ext cx="86811" cy="520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028A5C2-9EF5-0247-9094-EF30B58737F0}"/>
                </a:ext>
              </a:extLst>
            </p:cNvPr>
            <p:cNvSpPr/>
            <p:nvPr/>
          </p:nvSpPr>
          <p:spPr>
            <a:xfrm>
              <a:off x="2242594" y="2092124"/>
              <a:ext cx="85355" cy="16754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2594657-4964-1B47-B857-F9DB9E215146}"/>
                </a:ext>
              </a:extLst>
            </p:cNvPr>
            <p:cNvSpPr/>
            <p:nvPr/>
          </p:nvSpPr>
          <p:spPr>
            <a:xfrm>
              <a:off x="2403164" y="3733271"/>
              <a:ext cx="75264" cy="3428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7BA36B-38DB-494A-997B-4C65FC174A2E}"/>
                </a:ext>
              </a:extLst>
            </p:cNvPr>
            <p:cNvSpPr/>
            <p:nvPr/>
          </p:nvSpPr>
          <p:spPr>
            <a:xfrm>
              <a:off x="3175799" y="2222353"/>
              <a:ext cx="82482" cy="1545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8F9169C-1B07-BD44-B732-5029625FBF47}"/>
                </a:ext>
              </a:extLst>
            </p:cNvPr>
            <p:cNvSpPr/>
            <p:nvPr/>
          </p:nvSpPr>
          <p:spPr>
            <a:xfrm>
              <a:off x="3495520" y="3324831"/>
              <a:ext cx="78170" cy="44272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E6BE73E-7835-1544-9B79-857492ED7C9D}"/>
                </a:ext>
              </a:extLst>
            </p:cNvPr>
            <p:cNvSpPr/>
            <p:nvPr/>
          </p:nvSpPr>
          <p:spPr>
            <a:xfrm>
              <a:off x="3635872" y="3663406"/>
              <a:ext cx="86843" cy="10415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95A2BCE-F4EC-A34F-BBFB-0B8BC439EF56}"/>
                </a:ext>
              </a:extLst>
            </p:cNvPr>
            <p:cNvSpPr/>
            <p:nvPr/>
          </p:nvSpPr>
          <p:spPr>
            <a:xfrm>
              <a:off x="2544980" y="1319513"/>
              <a:ext cx="86810" cy="2448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098950C-C954-7D4F-A64C-BD48273062F7}"/>
                </a:ext>
              </a:extLst>
            </p:cNvPr>
            <p:cNvSpPr/>
            <p:nvPr/>
          </p:nvSpPr>
          <p:spPr>
            <a:xfrm>
              <a:off x="2701211" y="894529"/>
              <a:ext cx="88284" cy="28730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5D7A7DB-1F8E-514F-ABD7-A3E977675495}"/>
                </a:ext>
              </a:extLst>
            </p:cNvPr>
            <p:cNvSpPr/>
            <p:nvPr/>
          </p:nvSpPr>
          <p:spPr>
            <a:xfrm>
              <a:off x="2854592" y="3593953"/>
              <a:ext cx="92608" cy="17360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B55FB29-1530-DB42-9D3A-76E2E91E3FBE}"/>
                </a:ext>
              </a:extLst>
            </p:cNvPr>
            <p:cNvSpPr/>
            <p:nvPr/>
          </p:nvSpPr>
          <p:spPr>
            <a:xfrm>
              <a:off x="3009413" y="1441066"/>
              <a:ext cx="86810" cy="232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06BFE0-62BA-C248-8547-20C4EC4044AE}"/>
                </a:ext>
              </a:extLst>
            </p:cNvPr>
            <p:cNvSpPr/>
            <p:nvPr/>
          </p:nvSpPr>
          <p:spPr>
            <a:xfrm>
              <a:off x="3959954" y="1788310"/>
              <a:ext cx="82490" cy="1979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A54CEF6-A1F5-C248-8B12-F7E2C566355A}"/>
                </a:ext>
              </a:extLst>
            </p:cNvPr>
            <p:cNvSpPr/>
            <p:nvPr/>
          </p:nvSpPr>
          <p:spPr>
            <a:xfrm>
              <a:off x="4117659" y="2465408"/>
              <a:ext cx="82490" cy="13021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C24CAAA-D3FA-D147-9E12-CC6F1A646381}"/>
                </a:ext>
              </a:extLst>
            </p:cNvPr>
            <p:cNvSpPr/>
            <p:nvPr/>
          </p:nvSpPr>
          <p:spPr>
            <a:xfrm>
              <a:off x="4275363" y="3733270"/>
              <a:ext cx="73809" cy="3428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DEB672C-DFDA-794E-965F-59FCAFE48EFD}"/>
                </a:ext>
              </a:extLst>
            </p:cNvPr>
            <p:cNvSpPr/>
            <p:nvPr/>
          </p:nvSpPr>
          <p:spPr>
            <a:xfrm>
              <a:off x="4424388" y="2673725"/>
              <a:ext cx="91171" cy="1093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68520E1-3C2B-AF4F-9C7F-81EDF48D3B40}"/>
                </a:ext>
              </a:extLst>
            </p:cNvPr>
            <p:cNvSpPr/>
            <p:nvPr/>
          </p:nvSpPr>
          <p:spPr>
            <a:xfrm>
              <a:off x="4586411" y="3524514"/>
              <a:ext cx="86852" cy="24304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399E5B9-BD72-2A4F-AA9A-FDDE3BEAD211}"/>
                </a:ext>
              </a:extLst>
            </p:cNvPr>
            <p:cNvSpPr/>
            <p:nvPr/>
          </p:nvSpPr>
          <p:spPr>
            <a:xfrm>
              <a:off x="4744117" y="3376939"/>
              <a:ext cx="86851" cy="38193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4BF18D0-9E33-B54B-992B-6372F1A48C20}"/>
                </a:ext>
              </a:extLst>
            </p:cNvPr>
            <p:cNvSpPr/>
            <p:nvPr/>
          </p:nvSpPr>
          <p:spPr>
            <a:xfrm>
              <a:off x="4888821" y="1996668"/>
              <a:ext cx="91171" cy="1770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7FD7944-9498-BB41-921D-DDBF5954CAD8}"/>
                </a:ext>
              </a:extLst>
            </p:cNvPr>
            <p:cNvSpPr/>
            <p:nvPr/>
          </p:nvSpPr>
          <p:spPr>
            <a:xfrm>
              <a:off x="5057387" y="1137230"/>
              <a:ext cx="91171" cy="2630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C15EFB1-A115-E542-8362-A0F86E34215C}"/>
                </a:ext>
              </a:extLst>
            </p:cNvPr>
            <p:cNvSpPr/>
            <p:nvPr/>
          </p:nvSpPr>
          <p:spPr>
            <a:xfrm>
              <a:off x="5377157" y="3593952"/>
              <a:ext cx="86810" cy="17360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18E5D25-4381-014A-A036-1B2529BC15DC}"/>
                </a:ext>
              </a:extLst>
            </p:cNvPr>
            <p:cNvSpPr/>
            <p:nvPr/>
          </p:nvSpPr>
          <p:spPr>
            <a:xfrm>
              <a:off x="5526181" y="1527870"/>
              <a:ext cx="86810" cy="22396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EC366BC-F2A5-084B-8391-480E4D8E2D65}"/>
                </a:ext>
              </a:extLst>
            </p:cNvPr>
            <p:cNvSpPr/>
            <p:nvPr/>
          </p:nvSpPr>
          <p:spPr>
            <a:xfrm>
              <a:off x="5692567" y="2300479"/>
              <a:ext cx="86810" cy="1458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27C1DD7-ADC8-8544-B866-8EADDEDC94BB}"/>
                </a:ext>
              </a:extLst>
            </p:cNvPr>
            <p:cNvCxnSpPr>
              <a:cxnSpLocks/>
            </p:cNvCxnSpPr>
            <p:nvPr/>
          </p:nvCxnSpPr>
          <p:spPr>
            <a:xfrm>
              <a:off x="1658074" y="3012553"/>
              <a:ext cx="438970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252F740-20E6-AC48-BB87-5B32B81323A7}"/>
                </a:ext>
              </a:extLst>
            </p:cNvPr>
            <p:cNvSpPr/>
            <p:nvPr/>
          </p:nvSpPr>
          <p:spPr>
            <a:xfrm>
              <a:off x="5214373" y="3232384"/>
              <a:ext cx="88577" cy="53800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4598072-62C4-2D4A-BA83-AC4369EDE463}"/>
                </a:ext>
              </a:extLst>
            </p:cNvPr>
            <p:cNvSpPr/>
            <p:nvPr/>
          </p:nvSpPr>
          <p:spPr>
            <a:xfrm>
              <a:off x="3796296" y="2884948"/>
              <a:ext cx="73795" cy="885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83E2B03-FF53-AE47-87B4-13617A46E659}"/>
                </a:ext>
              </a:extLst>
            </p:cNvPr>
            <p:cNvSpPr/>
            <p:nvPr/>
          </p:nvSpPr>
          <p:spPr>
            <a:xfrm>
              <a:off x="3329356" y="3107186"/>
              <a:ext cx="89317" cy="6619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3FC16EE-EA83-2449-823D-682F154EB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9393" y="3767558"/>
              <a:ext cx="433182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DC7A938-CF36-A549-8112-4C9F87D83446}"/>
                </a:ext>
              </a:extLst>
            </p:cNvPr>
            <p:cNvSpPr txBox="1"/>
            <p:nvPr/>
          </p:nvSpPr>
          <p:spPr>
            <a:xfrm rot="16200000">
              <a:off x="912982" y="1988999"/>
              <a:ext cx="89684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P-value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CE4BB78-94A2-A04E-8A7E-E90B4D80C136}"/>
                </a:ext>
              </a:extLst>
            </p:cNvPr>
            <p:cNvSpPr txBox="1"/>
            <p:nvPr/>
          </p:nvSpPr>
          <p:spPr>
            <a:xfrm>
              <a:off x="3238272" y="3956536"/>
              <a:ext cx="186461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Hypothesis 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9311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maining error budget…"/>
          <p:cNvSpPr txBox="1"/>
          <p:nvPr/>
        </p:nvSpPr>
        <p:spPr>
          <a:xfrm>
            <a:off x="392997" y="3802532"/>
            <a:ext cx="3380140" cy="703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>
              <a:defRPr sz="4000">
                <a:solidFill>
                  <a:srgbClr val="1A3AEC">
                    <a:alpha val="98466"/>
                  </a:srgbClr>
                </a:solidFill>
              </a:defRPr>
            </a:pPr>
            <a:r>
              <a:rPr sz="2109" dirty="0">
                <a:solidFill>
                  <a:schemeClr val="accent1">
                    <a:alpha val="98466"/>
                  </a:schemeClr>
                </a:solidFill>
              </a:rPr>
              <a:t>Remaining error budget </a:t>
            </a:r>
          </a:p>
          <a:p>
            <a:pPr algn="ctr">
              <a:defRPr sz="4000">
                <a:solidFill>
                  <a:srgbClr val="1A3AEC">
                    <a:alpha val="98466"/>
                  </a:srgbClr>
                </a:solidFill>
              </a:defRPr>
            </a:pPr>
            <a:r>
              <a:rPr sz="2109" dirty="0">
                <a:solidFill>
                  <a:schemeClr val="accent1">
                    <a:alpha val="98466"/>
                  </a:schemeClr>
                </a:solidFill>
              </a:rPr>
              <a:t>or “alpha-wealth”</a:t>
            </a:r>
          </a:p>
        </p:txBody>
      </p:sp>
      <p:sp>
        <p:nvSpPr>
          <p:cNvPr id="332" name="Error budget for first test"/>
          <p:cNvSpPr txBox="1"/>
          <p:nvPr/>
        </p:nvSpPr>
        <p:spPr>
          <a:xfrm>
            <a:off x="5904312" y="705957"/>
            <a:ext cx="1599685" cy="54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/>
            </a:lvl1pPr>
          </a:lstStyle>
          <a:p>
            <a:r>
              <a:rPr sz="1600" dirty="0"/>
              <a:t>Error budget for first test</a:t>
            </a:r>
          </a:p>
        </p:txBody>
      </p:sp>
      <p:sp>
        <p:nvSpPr>
          <p:cNvPr id="335" name="Error budget for second test"/>
          <p:cNvSpPr txBox="1"/>
          <p:nvPr/>
        </p:nvSpPr>
        <p:spPr>
          <a:xfrm>
            <a:off x="5806353" y="1520200"/>
            <a:ext cx="1733631" cy="54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/>
            </a:lvl1pPr>
          </a:lstStyle>
          <a:p>
            <a:r>
              <a:rPr sz="1600" dirty="0"/>
              <a:t>Error budget for second test</a:t>
            </a:r>
          </a:p>
        </p:txBody>
      </p:sp>
      <p:sp>
        <p:nvSpPr>
          <p:cNvPr id="340" name="Tests use wealth"/>
          <p:cNvSpPr txBox="1"/>
          <p:nvPr/>
        </p:nvSpPr>
        <p:spPr>
          <a:xfrm>
            <a:off x="5867001" y="2260567"/>
            <a:ext cx="1887496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/>
            </a:lvl1pPr>
          </a:lstStyle>
          <a:p>
            <a:r>
              <a:rPr sz="1600" dirty="0"/>
              <a:t>Tests use wealth</a:t>
            </a:r>
          </a:p>
        </p:txBody>
      </p:sp>
      <p:sp>
        <p:nvSpPr>
          <p:cNvPr id="341" name="Discoveries earn wealth"/>
          <p:cNvSpPr txBox="1"/>
          <p:nvPr/>
        </p:nvSpPr>
        <p:spPr>
          <a:xfrm>
            <a:off x="5806353" y="2721924"/>
            <a:ext cx="1599686" cy="546544"/>
          </a:xfrm>
          <a:prstGeom prst="rect">
            <a:avLst/>
          </a:prstGeom>
          <a:solidFill>
            <a:srgbClr val="AB180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algn="ctr"/>
            <a:r>
              <a:rPr sz="1600" dirty="0"/>
              <a:t>Discoveries earn wealth</a:t>
            </a:r>
          </a:p>
        </p:txBody>
      </p:sp>
      <p:sp>
        <p:nvSpPr>
          <p:cNvPr id="344" name="Error budget is data-dependent"/>
          <p:cNvSpPr txBox="1"/>
          <p:nvPr/>
        </p:nvSpPr>
        <p:spPr>
          <a:xfrm>
            <a:off x="5904312" y="3517467"/>
            <a:ext cx="2001522" cy="54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>
              <a:defRPr sz="4000"/>
            </a:pPr>
            <a:r>
              <a:rPr sz="1600" dirty="0"/>
              <a:t>Error budget</a:t>
            </a:r>
            <a:br>
              <a:rPr sz="1600" dirty="0"/>
            </a:br>
            <a:r>
              <a:rPr sz="1600" dirty="0"/>
              <a:t>is data-dependent</a:t>
            </a:r>
          </a:p>
        </p:txBody>
      </p:sp>
      <p:sp>
        <p:nvSpPr>
          <p:cNvPr id="330" name="Line"/>
          <p:cNvSpPr/>
          <p:nvPr/>
        </p:nvSpPr>
        <p:spPr>
          <a:xfrm flipV="1">
            <a:off x="3723719" y="1142588"/>
            <a:ext cx="1093164" cy="650884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1" name="Circle"/>
          <p:cNvSpPr/>
          <p:nvPr/>
        </p:nvSpPr>
        <p:spPr>
          <a:xfrm>
            <a:off x="4940923" y="705957"/>
            <a:ext cx="603110" cy="59263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333" name="Line"/>
          <p:cNvSpPr/>
          <p:nvPr/>
        </p:nvSpPr>
        <p:spPr>
          <a:xfrm flipV="1">
            <a:off x="3877623" y="1862071"/>
            <a:ext cx="1087680" cy="317556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4" name="Circle"/>
          <p:cNvSpPr/>
          <p:nvPr/>
        </p:nvSpPr>
        <p:spPr>
          <a:xfrm>
            <a:off x="5018154" y="1596060"/>
            <a:ext cx="454690" cy="44198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336" name="Line"/>
          <p:cNvSpPr/>
          <p:nvPr/>
        </p:nvSpPr>
        <p:spPr>
          <a:xfrm flipV="1">
            <a:off x="3926229" y="2419110"/>
            <a:ext cx="1101959" cy="75166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7" name="Oval"/>
          <p:cNvSpPr/>
          <p:nvPr/>
        </p:nvSpPr>
        <p:spPr>
          <a:xfrm>
            <a:off x="5081040" y="2231713"/>
            <a:ext cx="373830" cy="36336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338" name="Line"/>
          <p:cNvSpPr/>
          <p:nvPr/>
        </p:nvSpPr>
        <p:spPr>
          <a:xfrm>
            <a:off x="3924988" y="2792062"/>
            <a:ext cx="1103638" cy="46099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9" name="Circle"/>
          <p:cNvSpPr/>
          <p:nvPr/>
        </p:nvSpPr>
        <p:spPr>
          <a:xfrm>
            <a:off x="5081040" y="2707968"/>
            <a:ext cx="322874" cy="320025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342" name="Circle"/>
          <p:cNvSpPr/>
          <p:nvPr/>
        </p:nvSpPr>
        <p:spPr>
          <a:xfrm>
            <a:off x="4940923" y="3228063"/>
            <a:ext cx="681514" cy="67076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343" name="Line"/>
          <p:cNvSpPr/>
          <p:nvPr/>
        </p:nvSpPr>
        <p:spPr>
          <a:xfrm>
            <a:off x="3773137" y="3212848"/>
            <a:ext cx="1109476" cy="304619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45" name="Circle"/>
          <p:cNvSpPr/>
          <p:nvPr/>
        </p:nvSpPr>
        <p:spPr>
          <a:xfrm>
            <a:off x="4992187" y="4098893"/>
            <a:ext cx="572954" cy="563006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346" name="Line"/>
          <p:cNvSpPr/>
          <p:nvPr/>
        </p:nvSpPr>
        <p:spPr>
          <a:xfrm>
            <a:off x="3596340" y="3481096"/>
            <a:ext cx="1178676" cy="756441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47" name="Infinite process"/>
          <p:cNvSpPr txBox="1"/>
          <p:nvPr/>
        </p:nvSpPr>
        <p:spPr>
          <a:xfrm>
            <a:off x="5904312" y="4346287"/>
            <a:ext cx="1690884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/>
            </a:lvl1pPr>
          </a:lstStyle>
          <a:p>
            <a:r>
              <a:rPr sz="1600" dirty="0"/>
              <a:t>Infinite process</a:t>
            </a:r>
          </a:p>
        </p:txBody>
      </p:sp>
      <p:sp>
        <p:nvSpPr>
          <p:cNvPr id="23" name="Circle">
            <a:extLst>
              <a:ext uri="{FF2B5EF4-FFF2-40B4-BE49-F238E27FC236}">
                <a16:creationId xmlns:a16="http://schemas.microsoft.com/office/drawing/2014/main" id="{BC5ADED5-DD70-C341-AA42-3EFCDA34E205}"/>
              </a:ext>
            </a:extLst>
          </p:cNvPr>
          <p:cNvSpPr/>
          <p:nvPr/>
        </p:nvSpPr>
        <p:spPr>
          <a:xfrm>
            <a:off x="2603687" y="2260567"/>
            <a:ext cx="572954" cy="563006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24" name="Online FDR control : high-level picture">
            <a:extLst>
              <a:ext uri="{FF2B5EF4-FFF2-40B4-BE49-F238E27FC236}">
                <a16:creationId xmlns:a16="http://schemas.microsoft.com/office/drawing/2014/main" id="{F3F1A07D-FE5C-9947-AD87-6D452F0671F5}"/>
              </a:ext>
            </a:extLst>
          </p:cNvPr>
          <p:cNvSpPr txBox="1"/>
          <p:nvPr/>
        </p:nvSpPr>
        <p:spPr>
          <a:xfrm>
            <a:off x="1330594" y="148400"/>
            <a:ext cx="5879414" cy="423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4500"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FDR Control : High-Level Picture</a:t>
            </a:r>
            <a:endParaRPr sz="2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4899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 advAuto="0"/>
      <p:bldP spid="335" grpId="0" animBg="1" advAuto="0"/>
      <p:bldP spid="340" grpId="0" animBg="1" advAuto="0"/>
      <p:bldP spid="341" grpId="0" animBg="1" advAuto="0"/>
      <p:bldP spid="344" grpId="0" animBg="1" advAuto="0"/>
      <p:bldP spid="347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nline FDR algorith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sz="2700" dirty="0">
                <a:solidFill>
                  <a:schemeClr val="accent3"/>
                </a:solidFill>
              </a:rPr>
              <a:t>Online FDR </a:t>
            </a:r>
            <a:r>
              <a:rPr lang="en-US" sz="2700" dirty="0">
                <a:solidFill>
                  <a:schemeClr val="accent3"/>
                </a:solidFill>
              </a:rPr>
              <a:t>A</a:t>
            </a:r>
            <a:r>
              <a:rPr sz="2700" dirty="0">
                <a:solidFill>
                  <a:schemeClr val="accent3"/>
                </a:solidFill>
              </a:rPr>
              <a:t>lgorithm</a:t>
            </a:r>
            <a:r>
              <a:rPr lang="en-US" sz="2700" dirty="0">
                <a:solidFill>
                  <a:schemeClr val="accent3"/>
                </a:solidFill>
              </a:rPr>
              <a:t>s</a:t>
            </a:r>
            <a:endParaRPr sz="2700" dirty="0">
              <a:solidFill>
                <a:schemeClr val="accent3"/>
              </a:solidFill>
            </a:endParaRPr>
          </a:p>
        </p:txBody>
      </p:sp>
      <p:sp>
        <p:nvSpPr>
          <p:cNvPr id="186" name="the first online FDR algorithm was due to Foster and Stine (2008)…"/>
          <p:cNvSpPr>
            <a:spLocks noGrp="1"/>
          </p:cNvSpPr>
          <p:nvPr>
            <p:ph type="body" idx="1"/>
          </p:nvPr>
        </p:nvSpPr>
        <p:spPr>
          <a:xfrm>
            <a:off x="841572" y="914177"/>
            <a:ext cx="6409334" cy="331514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800" dirty="0"/>
              <a:t>T</a:t>
            </a:r>
            <a:r>
              <a:rPr sz="1800" dirty="0"/>
              <a:t>he first online FDR algorithm was </a:t>
            </a:r>
            <a:r>
              <a:rPr lang="en-US" sz="1800" dirty="0"/>
              <a:t>known as “alpha investing” and is </a:t>
            </a:r>
            <a:r>
              <a:rPr sz="1800" dirty="0"/>
              <a:t>due to Foster and Stine (2008)</a:t>
            </a:r>
          </a:p>
          <a:p>
            <a:r>
              <a:rPr lang="en-US" sz="1800" dirty="0"/>
              <a:t>A</a:t>
            </a:r>
            <a:r>
              <a:rPr sz="1800" dirty="0"/>
              <a:t> more recent (and simpler) online FDR algorithm is due to </a:t>
            </a:r>
            <a:r>
              <a:rPr sz="1800" dirty="0" err="1"/>
              <a:t>Javanmard</a:t>
            </a:r>
            <a:r>
              <a:rPr sz="1800" dirty="0"/>
              <a:t> and </a:t>
            </a:r>
            <a:r>
              <a:rPr sz="1800" dirty="0" err="1"/>
              <a:t>Montanari</a:t>
            </a:r>
            <a:r>
              <a:rPr sz="1800" dirty="0"/>
              <a:t>, and is calle</a:t>
            </a:r>
            <a:r>
              <a:rPr lang="en-US" sz="1800" dirty="0"/>
              <a:t>d “LORD”</a:t>
            </a:r>
            <a:r>
              <a:rPr sz="1800" dirty="0"/>
              <a:t> </a:t>
            </a:r>
            <a:endParaRPr lang="en-US" sz="1800" dirty="0"/>
          </a:p>
          <a:p>
            <a:r>
              <a:rPr lang="en-US" sz="1800" dirty="0"/>
              <a:t>The </a:t>
            </a:r>
            <a:r>
              <a:rPr sz="1800" dirty="0"/>
              <a:t>basic idea is to </a:t>
            </a:r>
            <a:r>
              <a:rPr lang="en-US" sz="1800" dirty="0"/>
              <a:t>renew the alpha wealth every time a discovery (i.e., rejection) is made, and decay that wealth forward in time</a:t>
            </a:r>
          </a:p>
          <a:p>
            <a:r>
              <a:rPr lang="en-US" sz="1800" dirty="0"/>
              <a:t>The current wealth is the sum of all of the decayed values of the past wealth increments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44574039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C21D39-91B3-434D-ADAE-EAF32695C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30" y="487691"/>
            <a:ext cx="7760263" cy="389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036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nline FDR algorith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z="2700" dirty="0">
                <a:solidFill>
                  <a:schemeClr val="accent3"/>
                </a:solidFill>
              </a:rPr>
              <a:t>A Stripped-Down Version of LORD</a:t>
            </a:r>
            <a:endParaRPr sz="2700" dirty="0">
              <a:solidFill>
                <a:schemeClr val="accent3"/>
              </a:solidFill>
            </a:endParaRPr>
          </a:p>
        </p:txBody>
      </p:sp>
      <p:sp>
        <p:nvSpPr>
          <p:cNvPr id="186" name="the first online FDR algorithm was due to Foster and Stine (2008)…"/>
          <p:cNvSpPr>
            <a:spLocks noGrp="1"/>
          </p:cNvSpPr>
          <p:nvPr>
            <p:ph type="body" idx="1"/>
          </p:nvPr>
        </p:nvSpPr>
        <p:spPr>
          <a:xfrm>
            <a:off x="841572" y="914177"/>
            <a:ext cx="6786666" cy="94757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1800" dirty="0"/>
              <a:t>Only consider the </a:t>
            </a:r>
            <a:r>
              <a:rPr lang="en-US" sz="1800" dirty="0">
                <a:solidFill>
                  <a:schemeClr val="accent3"/>
                </a:solidFill>
              </a:rPr>
              <a:t>most recent rejection</a:t>
            </a:r>
            <a:endParaRPr sz="1800" dirty="0">
              <a:solidFill>
                <a:schemeClr val="accent3"/>
              </a:solidFill>
            </a:endParaRPr>
          </a:p>
          <a:p>
            <a:r>
              <a:rPr lang="en-US" sz="1800" dirty="0"/>
              <a:t>This renews the wealth, which further decays</a:t>
            </a:r>
          </a:p>
          <a:p>
            <a:r>
              <a:rPr lang="en-US" sz="1800" dirty="0"/>
              <a:t>Why does such an approach provide control over the FDR?</a:t>
            </a:r>
          </a:p>
          <a:p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A3EA7F-E94D-9943-B951-B6433AE63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525" y="3649362"/>
            <a:ext cx="89329" cy="1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3018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nline FDR algorith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z="2700" dirty="0">
                <a:solidFill>
                  <a:schemeClr val="accent3"/>
                </a:solidFill>
              </a:rPr>
              <a:t>A Stripped-Down Version of LORD</a:t>
            </a:r>
            <a:endParaRPr sz="2700" dirty="0">
              <a:solidFill>
                <a:schemeClr val="accent3"/>
              </a:solidFill>
            </a:endParaRPr>
          </a:p>
        </p:txBody>
      </p:sp>
      <p:sp>
        <p:nvSpPr>
          <p:cNvPr id="186" name="the first online FDR algorithm was due to Foster and Stine (2008)…"/>
          <p:cNvSpPr>
            <a:spLocks noGrp="1"/>
          </p:cNvSpPr>
          <p:nvPr>
            <p:ph type="body" idx="1"/>
          </p:nvPr>
        </p:nvSpPr>
        <p:spPr>
          <a:xfrm>
            <a:off x="841572" y="914177"/>
            <a:ext cx="6786666" cy="358368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1800" dirty="0"/>
              <a:t>Only consider the </a:t>
            </a:r>
            <a:r>
              <a:rPr lang="en-US" sz="1800" dirty="0">
                <a:solidFill>
                  <a:schemeClr val="accent3"/>
                </a:solidFill>
              </a:rPr>
              <a:t>most recent rejection</a:t>
            </a:r>
            <a:endParaRPr sz="1800" dirty="0">
              <a:solidFill>
                <a:schemeClr val="accent3"/>
              </a:solidFill>
            </a:endParaRPr>
          </a:p>
          <a:p>
            <a:r>
              <a:rPr lang="en-US" sz="1800" dirty="0"/>
              <a:t>This renews the wealth, which further decays</a:t>
            </a:r>
          </a:p>
          <a:p>
            <a:r>
              <a:rPr lang="en-US" sz="1800" dirty="0"/>
              <a:t>Why does such an approach provide control over the FDR?</a:t>
            </a:r>
          </a:p>
          <a:p>
            <a:endParaRPr lang="en-US" sz="1800" dirty="0"/>
          </a:p>
          <a:p>
            <a:r>
              <a:rPr lang="en-US" sz="1800" dirty="0"/>
              <a:t>Return to the Bayesian perspective, and consider the following estimate (an upper bound) of the FDP: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 denominator is just the number of rejections until time   , and the numerator is an upper bound on the probability of one or more false-positive errors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45F680-AC88-1C49-B2C3-A58BFD271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511" y="2810051"/>
            <a:ext cx="2954981" cy="6685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3EA7F-E94D-9943-B951-B6433AE63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525" y="3649362"/>
            <a:ext cx="89329" cy="1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9443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nline FDR algorith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z="2700" dirty="0">
                <a:solidFill>
                  <a:schemeClr val="accent3"/>
                </a:solidFill>
              </a:rPr>
              <a:t>Analysis</a:t>
            </a:r>
            <a:endParaRPr sz="2700" dirty="0">
              <a:solidFill>
                <a:schemeClr val="accent3"/>
              </a:solidFill>
            </a:endParaRPr>
          </a:p>
        </p:txBody>
      </p:sp>
      <p:sp>
        <p:nvSpPr>
          <p:cNvPr id="186" name="the first online FDR algorithm was due to Foster and Stine (2008)…"/>
          <p:cNvSpPr>
            <a:spLocks noGrp="1"/>
          </p:cNvSpPr>
          <p:nvPr>
            <p:ph type="body" idx="1"/>
          </p:nvPr>
        </p:nvSpPr>
        <p:spPr>
          <a:xfrm>
            <a:off x="841571" y="914177"/>
            <a:ext cx="6951423" cy="35836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800" dirty="0"/>
              <a:t>Break up the sum                into “episodes” between the rejections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C9009-1488-5148-932E-AE5EB98FF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113" y="941893"/>
            <a:ext cx="78105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7660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nline FDR algorith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z="2700" dirty="0">
                <a:solidFill>
                  <a:schemeClr val="accent3"/>
                </a:solidFill>
              </a:rPr>
              <a:t>Analysis</a:t>
            </a:r>
            <a:endParaRPr sz="2700" dirty="0">
              <a:solidFill>
                <a:schemeClr val="accent3"/>
              </a:solidFill>
            </a:endParaRPr>
          </a:p>
        </p:txBody>
      </p:sp>
      <p:sp>
        <p:nvSpPr>
          <p:cNvPr id="186" name="the first online FDR algorithm was due to Foster and Stine (2008)…"/>
          <p:cNvSpPr>
            <a:spLocks noGrp="1"/>
          </p:cNvSpPr>
          <p:nvPr>
            <p:ph type="body" idx="1"/>
          </p:nvPr>
        </p:nvSpPr>
        <p:spPr>
          <a:xfrm>
            <a:off x="841571" y="914177"/>
            <a:ext cx="6951423" cy="35836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800" dirty="0"/>
              <a:t>Break up the sum                into “episodes” between the rejections</a:t>
            </a:r>
          </a:p>
          <a:p>
            <a:r>
              <a:rPr lang="en-US" sz="1800" dirty="0"/>
              <a:t>In each episode, the sum is upper bounded by                        , by the definition of (simplified) LORD, where    is the episode length and    is the time of the most recent rejection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C9009-1488-5148-932E-AE5EB98FF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113" y="941893"/>
            <a:ext cx="781050" cy="292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8DD73-C92C-3844-90F7-8762042E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920" y="1536276"/>
            <a:ext cx="1416050" cy="323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BC07B8-9D6B-C841-A16E-FE7D385B4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684" y="1848267"/>
            <a:ext cx="148265" cy="207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E2E0A-BB57-D44C-A561-0ED49B20E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448" y="2206367"/>
            <a:ext cx="128595" cy="12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657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nline FDR algorith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z="2700" dirty="0">
                <a:solidFill>
                  <a:schemeClr val="accent3"/>
                </a:solidFill>
              </a:rPr>
              <a:t>Analysis</a:t>
            </a:r>
            <a:endParaRPr sz="2700" dirty="0">
              <a:solidFill>
                <a:schemeClr val="accent3"/>
              </a:solidFill>
            </a:endParaRPr>
          </a:p>
        </p:txBody>
      </p:sp>
      <p:sp>
        <p:nvSpPr>
          <p:cNvPr id="186" name="the first online FDR algorithm was due to Foster and Stine (2008)…"/>
          <p:cNvSpPr>
            <a:spLocks noGrp="1"/>
          </p:cNvSpPr>
          <p:nvPr>
            <p:ph type="body" idx="1"/>
          </p:nvPr>
        </p:nvSpPr>
        <p:spPr>
          <a:xfrm>
            <a:off x="841571" y="914177"/>
            <a:ext cx="6951423" cy="35836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800" dirty="0"/>
              <a:t>Break up the sum                into “episodes” between the rejections</a:t>
            </a:r>
          </a:p>
          <a:p>
            <a:r>
              <a:rPr lang="en-US" sz="1800" dirty="0"/>
              <a:t>In each episode, the sum is upper bounded by                        , by the definition of (simplified) LORD, where    is the episode length and    is the time of the most recent rejection</a:t>
            </a:r>
          </a:p>
          <a:p>
            <a:r>
              <a:rPr lang="en-US" sz="1800" dirty="0"/>
              <a:t>This sum is less than    by the definition of the        sequence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C9009-1488-5148-932E-AE5EB98FF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113" y="941893"/>
            <a:ext cx="781050" cy="292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8DD73-C92C-3844-90F7-8762042E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920" y="1536276"/>
            <a:ext cx="1416050" cy="323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BC07B8-9D6B-C841-A16E-FE7D385B4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684" y="1868363"/>
            <a:ext cx="148265" cy="207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E2E0A-BB57-D44C-A561-0ED49B20E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448" y="2206367"/>
            <a:ext cx="128595" cy="1214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D86D21-0A80-5F4A-8D80-D6E8B92CD1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2426" y="2539667"/>
            <a:ext cx="156519" cy="126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DA33FF-8D6F-0047-9E72-4E2152A91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7711" y="2470878"/>
            <a:ext cx="381792" cy="22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463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nline FDR algorith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z="2700" dirty="0">
                <a:solidFill>
                  <a:schemeClr val="accent3"/>
                </a:solidFill>
              </a:rPr>
              <a:t>Analysis</a:t>
            </a:r>
            <a:endParaRPr sz="2700" dirty="0">
              <a:solidFill>
                <a:schemeClr val="accent3"/>
              </a:solidFill>
            </a:endParaRPr>
          </a:p>
        </p:txBody>
      </p:sp>
      <p:sp>
        <p:nvSpPr>
          <p:cNvPr id="186" name="the first online FDR algorithm was due to Foster and Stine (2008)…"/>
          <p:cNvSpPr>
            <a:spLocks noGrp="1"/>
          </p:cNvSpPr>
          <p:nvPr>
            <p:ph type="body" idx="1"/>
          </p:nvPr>
        </p:nvSpPr>
        <p:spPr>
          <a:xfrm>
            <a:off x="841571" y="914177"/>
            <a:ext cx="6951423" cy="35836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800" dirty="0"/>
              <a:t>Break up the sum                into “episodes” between the rejections</a:t>
            </a:r>
          </a:p>
          <a:p>
            <a:r>
              <a:rPr lang="en-US" sz="1800" dirty="0"/>
              <a:t>In each episode, the sum is upper bounded by                        , by the definition of (simplified) LORD, where    is the episode length and    is the time of the most recent rejection</a:t>
            </a:r>
          </a:p>
          <a:p>
            <a:r>
              <a:rPr lang="en-US" sz="1800" dirty="0"/>
              <a:t>This sum is less than    by the definition of the        sequence</a:t>
            </a:r>
          </a:p>
          <a:p>
            <a:r>
              <a:rPr lang="en-US" sz="1800" dirty="0"/>
              <a:t>The number of episodes is:     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C9009-1488-5148-932E-AE5EB98FF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113" y="941893"/>
            <a:ext cx="781050" cy="292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8DD73-C92C-3844-90F7-8762042E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920" y="1536276"/>
            <a:ext cx="1416050" cy="323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BC07B8-9D6B-C841-A16E-FE7D385B4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684" y="1868363"/>
            <a:ext cx="148265" cy="207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E2E0A-BB57-D44C-A561-0ED49B20E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448" y="2206367"/>
            <a:ext cx="128595" cy="1214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D86D21-0A80-5F4A-8D80-D6E8B92CD1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2426" y="2539667"/>
            <a:ext cx="156519" cy="126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DA33FF-8D6F-0047-9E72-4E2152A91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7711" y="2470878"/>
            <a:ext cx="381792" cy="227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6B2B95-E484-9B4A-9E13-8929BCCF5D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9011" y="2749150"/>
            <a:ext cx="1708673" cy="3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0347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nline FDR algorith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z="2700" dirty="0">
                <a:solidFill>
                  <a:schemeClr val="accent3"/>
                </a:solidFill>
              </a:rPr>
              <a:t>Analysis</a:t>
            </a:r>
            <a:endParaRPr sz="2700" dirty="0">
              <a:solidFill>
                <a:schemeClr val="accent3"/>
              </a:solidFill>
            </a:endParaRPr>
          </a:p>
        </p:txBody>
      </p:sp>
      <p:sp>
        <p:nvSpPr>
          <p:cNvPr id="186" name="the first online FDR algorithm was due to Foster and Stine (2008)…"/>
          <p:cNvSpPr>
            <a:spLocks noGrp="1"/>
          </p:cNvSpPr>
          <p:nvPr>
            <p:ph type="body" idx="1"/>
          </p:nvPr>
        </p:nvSpPr>
        <p:spPr>
          <a:xfrm>
            <a:off x="841571" y="914177"/>
            <a:ext cx="6951423" cy="35836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800" dirty="0"/>
              <a:t>Break up the sum                into “episodes” between the rejections</a:t>
            </a:r>
          </a:p>
          <a:p>
            <a:r>
              <a:rPr lang="en-US" sz="1800" dirty="0"/>
              <a:t>In each episode, the sum is upper bounded by                        , by the definition of (simplified) LORD, where    is the episode length and    is the time of the most recent rejection</a:t>
            </a:r>
          </a:p>
          <a:p>
            <a:r>
              <a:rPr lang="en-US" sz="1800" dirty="0"/>
              <a:t>This sum is less than    by the definition of the        sequence</a:t>
            </a:r>
          </a:p>
          <a:p>
            <a:r>
              <a:rPr lang="en-US" sz="1800" dirty="0"/>
              <a:t>The number of episodes is:      </a:t>
            </a:r>
          </a:p>
          <a:p>
            <a:r>
              <a:rPr lang="en-US" sz="1800" dirty="0"/>
              <a:t>And so we conclude:</a:t>
            </a:r>
            <a:endParaRPr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45F680-AC88-1C49-B2C3-A58BFD271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01" y="3493746"/>
            <a:ext cx="2954981" cy="6685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3C9009-1488-5148-932E-AE5EB98FF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113" y="941893"/>
            <a:ext cx="781050" cy="292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8DD73-C92C-3844-90F7-8762042E0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920" y="1536276"/>
            <a:ext cx="1416050" cy="323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BC07B8-9D6B-C841-A16E-FE7D385B4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7684" y="1868363"/>
            <a:ext cx="148265" cy="207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E2E0A-BB57-D44C-A561-0ED49B20ED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5448" y="2206367"/>
            <a:ext cx="128595" cy="1214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D86D21-0A80-5F4A-8D80-D6E8B92CD1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2426" y="2539667"/>
            <a:ext cx="156519" cy="126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DA33FF-8D6F-0047-9E72-4E2152A915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7711" y="2470878"/>
            <a:ext cx="381792" cy="227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6B2B95-E484-9B4A-9E13-8929BCCF5D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9011" y="2749150"/>
            <a:ext cx="1708673" cy="3023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8D688B-959B-6D4E-8C8B-B99B7033E9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4465" y="3723539"/>
            <a:ext cx="381792" cy="19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6228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F850-DABE-524E-8A6E-72BEEF59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Bonferroni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9851-E2DD-EC46-BF2C-FB0B7B1D7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050" y="3974314"/>
            <a:ext cx="8229600" cy="720803"/>
          </a:xfrm>
        </p:spPr>
        <p:txBody>
          <a:bodyPr>
            <a:normAutofit/>
          </a:bodyPr>
          <a:lstStyle/>
          <a:p>
            <a:r>
              <a:rPr lang="en-US" sz="1800" dirty="0"/>
              <a:t>Bonferroni avoids those false positives, but is making a lot of false negatives, and its false discovery proportion is 1/2; even worse! 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8328BAD-05E3-CC45-87EA-508668B586D4}"/>
              </a:ext>
            </a:extLst>
          </p:cNvPr>
          <p:cNvGrpSpPr/>
          <p:nvPr/>
        </p:nvGrpSpPr>
        <p:grpSpPr>
          <a:xfrm>
            <a:off x="2604408" y="328494"/>
            <a:ext cx="4677350" cy="3484228"/>
            <a:chOff x="1199824" y="746567"/>
            <a:chExt cx="4847955" cy="3533134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06A12C7-8F60-F04E-A787-63B9EF732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6755" y="746567"/>
              <a:ext cx="0" cy="30209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142D317-E720-5743-917B-F7D69BD23450}"/>
                </a:ext>
              </a:extLst>
            </p:cNvPr>
            <p:cNvSpPr/>
            <p:nvPr/>
          </p:nvSpPr>
          <p:spPr>
            <a:xfrm>
              <a:off x="1928640" y="2465408"/>
              <a:ext cx="85355" cy="1302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9360781-DA35-B943-B0D3-2BEDB335A458}"/>
                </a:ext>
              </a:extLst>
            </p:cNvPr>
            <p:cNvSpPr/>
            <p:nvPr/>
          </p:nvSpPr>
          <p:spPr>
            <a:xfrm rot="10800000">
              <a:off x="2084889" y="3246699"/>
              <a:ext cx="86811" cy="520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46CD04F-C786-C843-B57F-AD18F99A867B}"/>
                </a:ext>
              </a:extLst>
            </p:cNvPr>
            <p:cNvSpPr/>
            <p:nvPr/>
          </p:nvSpPr>
          <p:spPr>
            <a:xfrm>
              <a:off x="2242594" y="2092124"/>
              <a:ext cx="85355" cy="16754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CC4ADD6-7272-DD4D-A971-91FF29F76FD3}"/>
                </a:ext>
              </a:extLst>
            </p:cNvPr>
            <p:cNvSpPr/>
            <p:nvPr/>
          </p:nvSpPr>
          <p:spPr>
            <a:xfrm>
              <a:off x="2403164" y="3733271"/>
              <a:ext cx="75264" cy="3428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957C163-6416-274F-8628-95AE62E9A733}"/>
                </a:ext>
              </a:extLst>
            </p:cNvPr>
            <p:cNvSpPr/>
            <p:nvPr/>
          </p:nvSpPr>
          <p:spPr>
            <a:xfrm>
              <a:off x="3175799" y="2222353"/>
              <a:ext cx="82482" cy="1545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01EBAF2-2840-4F44-8C09-9E2774E8C3D6}"/>
                </a:ext>
              </a:extLst>
            </p:cNvPr>
            <p:cNvSpPr/>
            <p:nvPr/>
          </p:nvSpPr>
          <p:spPr>
            <a:xfrm>
              <a:off x="3495520" y="3324831"/>
              <a:ext cx="78170" cy="44272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6D711C8-DA14-AC4C-96B9-A97E8F34A3F0}"/>
                </a:ext>
              </a:extLst>
            </p:cNvPr>
            <p:cNvSpPr/>
            <p:nvPr/>
          </p:nvSpPr>
          <p:spPr>
            <a:xfrm>
              <a:off x="3635872" y="3663406"/>
              <a:ext cx="86843" cy="10415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7807A95-F99C-7A46-8C44-9F4CF0FA1030}"/>
                </a:ext>
              </a:extLst>
            </p:cNvPr>
            <p:cNvSpPr/>
            <p:nvPr/>
          </p:nvSpPr>
          <p:spPr>
            <a:xfrm>
              <a:off x="2544980" y="1319513"/>
              <a:ext cx="86810" cy="2448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DF233C2-F778-7644-8867-41DF673BDBB1}"/>
                </a:ext>
              </a:extLst>
            </p:cNvPr>
            <p:cNvSpPr/>
            <p:nvPr/>
          </p:nvSpPr>
          <p:spPr>
            <a:xfrm>
              <a:off x="2701211" y="894529"/>
              <a:ext cx="88284" cy="28730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315499B-9B52-7A47-96C8-D2143B4A050C}"/>
                </a:ext>
              </a:extLst>
            </p:cNvPr>
            <p:cNvSpPr/>
            <p:nvPr/>
          </p:nvSpPr>
          <p:spPr>
            <a:xfrm>
              <a:off x="2854592" y="3593953"/>
              <a:ext cx="92608" cy="17360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8908590-D8AD-E54D-80E0-2F8BC86D0FE2}"/>
                </a:ext>
              </a:extLst>
            </p:cNvPr>
            <p:cNvSpPr/>
            <p:nvPr/>
          </p:nvSpPr>
          <p:spPr>
            <a:xfrm>
              <a:off x="3009413" y="1441066"/>
              <a:ext cx="86810" cy="232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CC2B0C5-52D3-0747-9421-F00FE5259B10}"/>
                </a:ext>
              </a:extLst>
            </p:cNvPr>
            <p:cNvSpPr/>
            <p:nvPr/>
          </p:nvSpPr>
          <p:spPr>
            <a:xfrm>
              <a:off x="3959954" y="1788310"/>
              <a:ext cx="82490" cy="1979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F2A98E5-6744-B04C-BABF-BA6A26267E0F}"/>
                </a:ext>
              </a:extLst>
            </p:cNvPr>
            <p:cNvSpPr/>
            <p:nvPr/>
          </p:nvSpPr>
          <p:spPr>
            <a:xfrm>
              <a:off x="4117659" y="2465408"/>
              <a:ext cx="82490" cy="13021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01E37F0-F12A-814F-B72B-7550864F2D79}"/>
                </a:ext>
              </a:extLst>
            </p:cNvPr>
            <p:cNvSpPr/>
            <p:nvPr/>
          </p:nvSpPr>
          <p:spPr>
            <a:xfrm>
              <a:off x="4275363" y="3733270"/>
              <a:ext cx="73809" cy="3428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2A19CD8-0E3A-0148-BDF4-ECC19F1A1BFB}"/>
                </a:ext>
              </a:extLst>
            </p:cNvPr>
            <p:cNvSpPr/>
            <p:nvPr/>
          </p:nvSpPr>
          <p:spPr>
            <a:xfrm>
              <a:off x="4424388" y="2673725"/>
              <a:ext cx="91171" cy="1093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1087665-96A6-6246-8ECF-9B255397D1B3}"/>
                </a:ext>
              </a:extLst>
            </p:cNvPr>
            <p:cNvSpPr/>
            <p:nvPr/>
          </p:nvSpPr>
          <p:spPr>
            <a:xfrm>
              <a:off x="4586411" y="3524514"/>
              <a:ext cx="86852" cy="24304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961FD86-9412-664B-93FC-13F5C8E0B763}"/>
                </a:ext>
              </a:extLst>
            </p:cNvPr>
            <p:cNvSpPr/>
            <p:nvPr/>
          </p:nvSpPr>
          <p:spPr>
            <a:xfrm>
              <a:off x="4744117" y="3376939"/>
              <a:ext cx="86851" cy="38193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B8D94D2-7C53-C54B-9A44-87880DA1815B}"/>
                </a:ext>
              </a:extLst>
            </p:cNvPr>
            <p:cNvSpPr/>
            <p:nvPr/>
          </p:nvSpPr>
          <p:spPr>
            <a:xfrm>
              <a:off x="4888821" y="1996668"/>
              <a:ext cx="91171" cy="1770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443BD8E-C12A-574D-9EF8-8D69EC84F36E}"/>
                </a:ext>
              </a:extLst>
            </p:cNvPr>
            <p:cNvSpPr/>
            <p:nvPr/>
          </p:nvSpPr>
          <p:spPr>
            <a:xfrm>
              <a:off x="5057387" y="1137230"/>
              <a:ext cx="91171" cy="2630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7FB0DB6-3A78-0645-8D06-34D9D0D1D627}"/>
                </a:ext>
              </a:extLst>
            </p:cNvPr>
            <p:cNvSpPr/>
            <p:nvPr/>
          </p:nvSpPr>
          <p:spPr>
            <a:xfrm>
              <a:off x="5377157" y="3593952"/>
              <a:ext cx="86810" cy="17360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CAC3A5B-EF34-8E4B-9C6C-20C3D2A1047D}"/>
                </a:ext>
              </a:extLst>
            </p:cNvPr>
            <p:cNvSpPr/>
            <p:nvPr/>
          </p:nvSpPr>
          <p:spPr>
            <a:xfrm>
              <a:off x="5526181" y="1527870"/>
              <a:ext cx="86810" cy="22396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55F6A39-487B-0F45-B5D4-8D98180A807C}"/>
                </a:ext>
              </a:extLst>
            </p:cNvPr>
            <p:cNvSpPr/>
            <p:nvPr/>
          </p:nvSpPr>
          <p:spPr>
            <a:xfrm>
              <a:off x="5692567" y="2300479"/>
              <a:ext cx="86810" cy="1458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E4064BA-E434-024A-B329-6FE3A211E74C}"/>
                </a:ext>
              </a:extLst>
            </p:cNvPr>
            <p:cNvCxnSpPr>
              <a:cxnSpLocks/>
            </p:cNvCxnSpPr>
            <p:nvPr/>
          </p:nvCxnSpPr>
          <p:spPr>
            <a:xfrm>
              <a:off x="1658074" y="3715907"/>
              <a:ext cx="438970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C97F09C-D409-184A-9A59-CA08008B8054}"/>
                </a:ext>
              </a:extLst>
            </p:cNvPr>
            <p:cNvSpPr/>
            <p:nvPr/>
          </p:nvSpPr>
          <p:spPr>
            <a:xfrm>
              <a:off x="5214373" y="3232384"/>
              <a:ext cx="88577" cy="53800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EDE62C7-2F2F-434F-A634-87EA7C5B5611}"/>
                </a:ext>
              </a:extLst>
            </p:cNvPr>
            <p:cNvSpPr/>
            <p:nvPr/>
          </p:nvSpPr>
          <p:spPr>
            <a:xfrm>
              <a:off x="3796296" y="2884948"/>
              <a:ext cx="73795" cy="885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C19A045-CF6F-7E4D-ADEC-4B2FFB176A98}"/>
                </a:ext>
              </a:extLst>
            </p:cNvPr>
            <p:cNvSpPr/>
            <p:nvPr/>
          </p:nvSpPr>
          <p:spPr>
            <a:xfrm>
              <a:off x="3329356" y="3107186"/>
              <a:ext cx="89317" cy="6619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CFB1446-6D09-9943-88AC-A19BF455F2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9393" y="3767558"/>
              <a:ext cx="433182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AF6F3D7-1E04-7D4D-AF52-0A8EC0216E72}"/>
                </a:ext>
              </a:extLst>
            </p:cNvPr>
            <p:cNvSpPr txBox="1"/>
            <p:nvPr/>
          </p:nvSpPr>
          <p:spPr>
            <a:xfrm rot="16200000">
              <a:off x="912982" y="1988999"/>
              <a:ext cx="89684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P-value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4B77A5D-3EFD-BB44-8DE7-2E9BB31AB9C5}"/>
                </a:ext>
              </a:extLst>
            </p:cNvPr>
            <p:cNvSpPr txBox="1"/>
            <p:nvPr/>
          </p:nvSpPr>
          <p:spPr>
            <a:xfrm>
              <a:off x="3238272" y="3956536"/>
              <a:ext cx="186461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Hypothesis 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659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D5E2C-7B62-314C-9223-27A332C1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92" y="921479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/>
              <a:t>We can write the FDR in the following nice form: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1" name="Online FDR algorithm">
            <a:extLst>
              <a:ext uri="{FF2B5EF4-FFF2-40B4-BE49-F238E27FC236}">
                <a16:creationId xmlns:a16="http://schemas.microsoft.com/office/drawing/2014/main" id="{CC784331-4E4D-1D40-A63F-9B6FE339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03" y="148110"/>
            <a:ext cx="8229600" cy="85725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z="3000" dirty="0">
                <a:solidFill>
                  <a:schemeClr val="accent3"/>
                </a:solidFill>
              </a:rPr>
              <a:t>And Now We Connect to the FDR</a:t>
            </a:r>
            <a:endParaRPr sz="3000" dirty="0">
              <a:solidFill>
                <a:schemeClr val="accent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148B04-3843-0346-8924-54BE6D95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959" y="1429531"/>
            <a:ext cx="3370245" cy="6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6242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D5E2C-7B62-314C-9223-27A332C1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92" y="921479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/>
              <a:t>We can write the FDR in the following nice form: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To simplify our derivation, we will make an approximation (the “modified FDR’’):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92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535" y="2877389"/>
            <a:ext cx="3151523" cy="60677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Online FDR algorithm">
            <a:extLst>
              <a:ext uri="{FF2B5EF4-FFF2-40B4-BE49-F238E27FC236}">
                <a16:creationId xmlns:a16="http://schemas.microsoft.com/office/drawing/2014/main" id="{CC784331-4E4D-1D40-A63F-9B6FE339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03" y="148110"/>
            <a:ext cx="8229600" cy="85725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z="3000" dirty="0">
                <a:solidFill>
                  <a:schemeClr val="accent3"/>
                </a:solidFill>
              </a:rPr>
              <a:t>And Now We Connect to the FDR</a:t>
            </a:r>
            <a:endParaRPr sz="3000" dirty="0">
              <a:solidFill>
                <a:schemeClr val="accent3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321315-6B69-244A-90C0-B032F2C7D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959" y="1429531"/>
            <a:ext cx="3370245" cy="6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6558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D5E2C-7B62-314C-9223-27A332C1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92" y="750658"/>
            <a:ext cx="8229600" cy="726451"/>
          </a:xfrm>
        </p:spPr>
        <p:txBody>
          <a:bodyPr>
            <a:normAutofit/>
          </a:bodyPr>
          <a:lstStyle/>
          <a:p>
            <a:r>
              <a:rPr lang="en-US" sz="1800" dirty="0"/>
              <a:t>We make the </a:t>
            </a:r>
            <a:r>
              <a:rPr lang="en-US" sz="1800" dirty="0" err="1"/>
              <a:t>mFDR</a:t>
            </a:r>
            <a:r>
              <a:rPr lang="en-US" sz="1800" dirty="0"/>
              <a:t> approximation: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92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86" y="1250520"/>
            <a:ext cx="3151523" cy="60677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Online FDR algorithm">
            <a:extLst>
              <a:ext uri="{FF2B5EF4-FFF2-40B4-BE49-F238E27FC236}">
                <a16:creationId xmlns:a16="http://schemas.microsoft.com/office/drawing/2014/main" id="{CC784331-4E4D-1D40-A63F-9B6FE339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03" y="148110"/>
            <a:ext cx="8229600" cy="85725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z="3000" dirty="0">
                <a:solidFill>
                  <a:schemeClr val="accent3"/>
                </a:solidFill>
              </a:rPr>
              <a:t>And We Obtain an Actual Proof</a:t>
            </a:r>
            <a:endParaRPr sz="3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83580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D5E2C-7B62-314C-9223-27A332C1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92" y="780802"/>
            <a:ext cx="8229600" cy="2856701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We make the </a:t>
            </a:r>
            <a:r>
              <a:rPr lang="en-US" sz="1800" dirty="0" err="1"/>
              <a:t>mFDR</a:t>
            </a:r>
            <a:r>
              <a:rPr lang="en-US" sz="1800" dirty="0"/>
              <a:t> approximation: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and then compute: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where the last line uses: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91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754" y="3442483"/>
            <a:ext cx="3066531" cy="595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86" y="1250520"/>
            <a:ext cx="3151523" cy="606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asted-image.pdf" descr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005" y="2016939"/>
            <a:ext cx="6584487" cy="1180384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Online FDR algorithm">
            <a:extLst>
              <a:ext uri="{FF2B5EF4-FFF2-40B4-BE49-F238E27FC236}">
                <a16:creationId xmlns:a16="http://schemas.microsoft.com/office/drawing/2014/main" id="{CC784331-4E4D-1D40-A63F-9B6FE339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03" y="148110"/>
            <a:ext cx="8229600" cy="85725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z="3000" dirty="0">
                <a:solidFill>
                  <a:schemeClr val="accent3"/>
                </a:solidFill>
              </a:rPr>
              <a:t>And We Obtain an Actual Proof</a:t>
            </a:r>
            <a:endParaRPr sz="3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09823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D5E2C-7B62-314C-9223-27A332C1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92" y="780802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We make the </a:t>
            </a:r>
            <a:r>
              <a:rPr lang="en-US" sz="1800" dirty="0" err="1"/>
              <a:t>mFDR</a:t>
            </a:r>
            <a:r>
              <a:rPr lang="en-US" sz="1800" dirty="0"/>
              <a:t> approximation: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and then compute: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where the last line uses: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This establishes: </a:t>
            </a:r>
          </a:p>
        </p:txBody>
      </p:sp>
      <p:pic>
        <p:nvPicPr>
          <p:cNvPr id="191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754" y="3442483"/>
            <a:ext cx="3066531" cy="595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86" y="1247953"/>
            <a:ext cx="3151523" cy="606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asted-image.pdf" descr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340" y="4285700"/>
            <a:ext cx="977801" cy="2009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asted-image.pdf" descr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005" y="2016939"/>
            <a:ext cx="6584487" cy="1180384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Online FDR algorithm">
            <a:extLst>
              <a:ext uri="{FF2B5EF4-FFF2-40B4-BE49-F238E27FC236}">
                <a16:creationId xmlns:a16="http://schemas.microsoft.com/office/drawing/2014/main" id="{CC784331-4E4D-1D40-A63F-9B6FE339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03" y="148110"/>
            <a:ext cx="8229600" cy="85725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z="3000" dirty="0">
                <a:solidFill>
                  <a:schemeClr val="accent3"/>
                </a:solidFill>
              </a:rPr>
              <a:t>And We Obtain an Actual Proof</a:t>
            </a:r>
            <a:endParaRPr sz="3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180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Two Kinds of Statistical Inference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6375" y="1371600"/>
            <a:ext cx="6575200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Bayesian and Frequentist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Both inferential frameworks are useful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It’s akin to “waves” vs. “particles” in physics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they’re both correct in some sense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they are complementary in many ways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but they also conflict in some serious ways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Understanding Bayes/frequentist relationships can help you become a real problem solver, not just a person who runs downloads software and runs data analysis procedures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58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Frequentism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6375" y="1321358"/>
            <a:ext cx="6172200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We want to be able to say that a procedure works “on average”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or possibly “with high probability”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Where does the randomness come from to be able to talk about an “average” or a “probability”?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The </a:t>
            </a:r>
            <a:r>
              <a:rPr lang="en-US" altLang="en-US" sz="18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frequentist</a:t>
            </a:r>
            <a:r>
              <a:rPr lang="en-US" altLang="en-US" sz="1800" dirty="0">
                <a:ea typeface="ＭＳ Ｐゴシック" panose="020B0600070205080204" pitchFamily="34" charset="-128"/>
              </a:rPr>
              <a:t> idea (due to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Neyman</a:t>
            </a:r>
            <a:r>
              <a:rPr lang="en-US" altLang="en-US" sz="1800" dirty="0">
                <a:ea typeface="ＭＳ Ｐゴシック" panose="020B0600070205080204" pitchFamily="34" charset="-128"/>
              </a:rPr>
              <a:t>, Wald, and others) is to assume that we don’t just have one dataset, but rather we </a:t>
            </a:r>
            <a:r>
              <a:rPr lang="en-US" altLang="en-US" sz="18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repeatedly draw datasets </a:t>
            </a:r>
            <a:r>
              <a:rPr lang="en-US" altLang="en-US" sz="1800" dirty="0">
                <a:ea typeface="ＭＳ Ｐゴシック" panose="020B0600070205080204" pitchFamily="34" charset="-128"/>
              </a:rPr>
              <a:t>independently from the population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and the randomness comes from this sampling process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for example, that’s the meaning of the expectation in going from the FDP to the FDR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94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 err="1">
                <a:ea typeface="ＭＳ Ｐゴシック" panose="020B0600070205080204" pitchFamily="34" charset="-128"/>
              </a:rPr>
              <a:t>Bayesianism</a:t>
            </a:r>
            <a:endParaRPr lang="en-US" altLang="en-US" sz="2700" dirty="0">
              <a:ea typeface="ＭＳ Ｐゴシック" panose="020B0600070205080204" pitchFamily="34" charset="-128"/>
            </a:endParaRP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6375" y="1321358"/>
            <a:ext cx="6172200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The idea is to condition on the data and consider the posterior distribution of various unknowns conditional on the data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This updates the prior belief into a posterior belief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A Bayesian doesn’t talk about averages over multiple possible data sets; they want to condition on the observed data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A Bayesian is happy to assign probabilities to things that can’t be repeated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2B8030-77BC-434A-8DB8-46ADA901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798" y="2286968"/>
            <a:ext cx="3899354" cy="32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48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Frequentist Hypothesis Testing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6375" y="1371600"/>
            <a:ext cx="6172200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This is what one learns in classical statistics classes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The basic idea is to specify, via a probability distribution, what data one expects to see under the </a:t>
            </a:r>
            <a:r>
              <a:rPr lang="en-US" altLang="en-US" sz="18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null hypothesis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and similarly for the alternative hypothesis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One then collects actual data and assesses, via some algorithm, how well the data fit that null distribution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If the answer is “not so much,” then one </a:t>
            </a:r>
            <a:r>
              <a:rPr lang="en-US" altLang="en-US" sz="18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rejects</a:t>
            </a:r>
            <a:r>
              <a:rPr lang="en-US" altLang="en-US" sz="1800" dirty="0">
                <a:ea typeface="ＭＳ Ｐゴシック" panose="020B0600070205080204" pitchFamily="34" charset="-128"/>
              </a:rPr>
              <a:t> the null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One then proves that such a decision-making algorithm will perform well </a:t>
            </a:r>
            <a:r>
              <a:rPr lang="en-US" altLang="en-US" sz="18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on average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e.g., having a controlled </a:t>
            </a:r>
            <a:r>
              <a:rPr lang="en-US" altLang="en-US" sz="14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probability</a:t>
            </a:r>
            <a:r>
              <a:rPr lang="en-US" altLang="en-US" sz="14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4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of a Type I error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93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Bayesian Hypothesis Testing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6375" y="1371600"/>
            <a:ext cx="6413360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Has risen, fallen and risen again many times over history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The basic idea is to specify, via a probability distribution, what data one expects to see under the </a:t>
            </a:r>
            <a:r>
              <a:rPr lang="en-US" altLang="en-US" sz="18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null hypothesis and similarly for the alternative hypothesis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One places a </a:t>
            </a:r>
            <a:r>
              <a:rPr lang="en-US" altLang="en-US" sz="18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prior probability </a:t>
            </a:r>
            <a:r>
              <a:rPr lang="en-US" altLang="en-US" sz="1800" dirty="0">
                <a:ea typeface="ＭＳ Ｐゴシック" panose="020B0600070205080204" pitchFamily="34" charset="-128"/>
              </a:rPr>
              <a:t>on the null and the alternative 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One now has all the ingredients to compute a conditional probability of the hypothesis given the data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Is There Something Else We Can Do?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3135" y="1187394"/>
            <a:ext cx="6737041" cy="3190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It’s not clear that any fixed threshold will work, and it’s not how to set such a threshold without knowing the truth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We have to think out of the box: we’ll be developing a procedure that works with </a:t>
            </a:r>
            <a:r>
              <a:rPr lang="en-US" altLang="en-US" sz="18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sorted</a:t>
            </a:r>
            <a:r>
              <a:rPr lang="en-US" altLang="en-US" sz="1800" dirty="0">
                <a:ea typeface="ＭＳ Ｐゴシック" panose="020B0600070205080204" pitchFamily="34" charset="-128"/>
              </a:rPr>
              <a:t> p-values, and compares them to a </a:t>
            </a:r>
            <a:r>
              <a:rPr lang="en-US" altLang="en-US" sz="18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line with a positive slope</a:t>
            </a:r>
            <a:r>
              <a:rPr lang="en-US" altLang="en-US" sz="1800" dirty="0">
                <a:ea typeface="ＭＳ Ｐゴシック" panose="020B0600070205080204" pitchFamily="34" charset="-128"/>
              </a:rPr>
              <a:t>, not a horizontal line!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EA5C2-5394-6449-9AB9-1B2E444D18AF}"/>
              </a:ext>
            </a:extLst>
          </p:cNvPr>
          <p:cNvGrpSpPr/>
          <p:nvPr/>
        </p:nvGrpSpPr>
        <p:grpSpPr>
          <a:xfrm>
            <a:off x="2996293" y="2697015"/>
            <a:ext cx="3273253" cy="1885951"/>
            <a:chOff x="1199824" y="746567"/>
            <a:chExt cx="4848661" cy="353313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3F5A4F5-F7CA-3E46-A691-05ECB5D65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8074" y="746567"/>
              <a:ext cx="0" cy="30209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7A64B6-D03A-5D4C-B206-E995A3817C61}"/>
                </a:ext>
              </a:extLst>
            </p:cNvPr>
            <p:cNvSpPr/>
            <p:nvPr/>
          </p:nvSpPr>
          <p:spPr>
            <a:xfrm>
              <a:off x="4133623" y="2365256"/>
              <a:ext cx="74493" cy="1402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E47FF0-BACF-4F49-A9C0-CA2D3E9273D9}"/>
                </a:ext>
              </a:extLst>
            </p:cNvPr>
            <p:cNvSpPr/>
            <p:nvPr/>
          </p:nvSpPr>
          <p:spPr>
            <a:xfrm rot="10800000">
              <a:off x="3821093" y="2639028"/>
              <a:ext cx="85355" cy="1128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AAAD61-E11D-D24C-B74E-92B808147481}"/>
                </a:ext>
              </a:extLst>
            </p:cNvPr>
            <p:cNvSpPr/>
            <p:nvPr/>
          </p:nvSpPr>
          <p:spPr>
            <a:xfrm>
              <a:off x="4603834" y="2092124"/>
              <a:ext cx="85355" cy="16754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DB8FF04-7AA6-3F43-AA88-2A5F13FBD15A}"/>
                </a:ext>
              </a:extLst>
            </p:cNvPr>
            <p:cNvSpPr/>
            <p:nvPr/>
          </p:nvSpPr>
          <p:spPr>
            <a:xfrm>
              <a:off x="1934391" y="3733271"/>
              <a:ext cx="75264" cy="3428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FB3DE4-6675-6849-851C-B5DB90082B44}"/>
                </a:ext>
              </a:extLst>
            </p:cNvPr>
            <p:cNvSpPr/>
            <p:nvPr/>
          </p:nvSpPr>
          <p:spPr>
            <a:xfrm>
              <a:off x="4443227" y="2222353"/>
              <a:ext cx="82482" cy="1545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9953EC-6770-4846-BBF0-C1D222077C8A}"/>
                </a:ext>
              </a:extLst>
            </p:cNvPr>
            <p:cNvSpPr/>
            <p:nvPr/>
          </p:nvSpPr>
          <p:spPr>
            <a:xfrm>
              <a:off x="3021477" y="3363680"/>
              <a:ext cx="74041" cy="40358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C1A57E-2CBD-224B-AA83-2E7893C6574B}"/>
                </a:ext>
              </a:extLst>
            </p:cNvPr>
            <p:cNvSpPr/>
            <p:nvPr/>
          </p:nvSpPr>
          <p:spPr>
            <a:xfrm>
              <a:off x="2238229" y="3663406"/>
              <a:ext cx="86843" cy="10415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4F3BADF-A356-D947-908C-B972D348C62E}"/>
                </a:ext>
              </a:extLst>
            </p:cNvPr>
            <p:cNvSpPr/>
            <p:nvPr/>
          </p:nvSpPr>
          <p:spPr>
            <a:xfrm>
              <a:off x="5427076" y="1319513"/>
              <a:ext cx="86810" cy="2448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4A2490A-33B5-4445-9B62-8E6744268E09}"/>
                </a:ext>
              </a:extLst>
            </p:cNvPr>
            <p:cNvSpPr/>
            <p:nvPr/>
          </p:nvSpPr>
          <p:spPr>
            <a:xfrm>
              <a:off x="2542074" y="3593953"/>
              <a:ext cx="92608" cy="17360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600F11-1C70-5848-8A71-B869D376F950}"/>
                </a:ext>
              </a:extLst>
            </p:cNvPr>
            <p:cNvSpPr/>
            <p:nvPr/>
          </p:nvSpPr>
          <p:spPr>
            <a:xfrm>
              <a:off x="5251270" y="1441356"/>
              <a:ext cx="86810" cy="232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C749C6-C242-4D40-BD11-0DAC64BDD94C}"/>
                </a:ext>
              </a:extLst>
            </p:cNvPr>
            <p:cNvSpPr/>
            <p:nvPr/>
          </p:nvSpPr>
          <p:spPr>
            <a:xfrm>
              <a:off x="3680726" y="2882119"/>
              <a:ext cx="73795" cy="885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E1B0CE2-6659-4347-B758-55FF2D27181D}"/>
                </a:ext>
              </a:extLst>
            </p:cNvPr>
            <p:cNvSpPr/>
            <p:nvPr/>
          </p:nvSpPr>
          <p:spPr>
            <a:xfrm>
              <a:off x="4923550" y="1788310"/>
              <a:ext cx="82490" cy="1979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6BBC741-B8FE-9642-A40E-E332E49FB231}"/>
                </a:ext>
              </a:extLst>
            </p:cNvPr>
            <p:cNvSpPr/>
            <p:nvPr/>
          </p:nvSpPr>
          <p:spPr>
            <a:xfrm>
              <a:off x="3978763" y="2465408"/>
              <a:ext cx="82490" cy="13021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DAC28E0-CA20-A94E-A404-A28D045EFA24}"/>
                </a:ext>
              </a:extLst>
            </p:cNvPr>
            <p:cNvSpPr/>
            <p:nvPr/>
          </p:nvSpPr>
          <p:spPr>
            <a:xfrm>
              <a:off x="2096426" y="3733270"/>
              <a:ext cx="73809" cy="3428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35C5002-9A1D-1E44-8F97-E2DD622665BD}"/>
                </a:ext>
              </a:extLst>
            </p:cNvPr>
            <p:cNvSpPr/>
            <p:nvPr/>
          </p:nvSpPr>
          <p:spPr>
            <a:xfrm>
              <a:off x="2702632" y="3524514"/>
              <a:ext cx="86852" cy="24304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78E491-9B6E-3C4B-ADE6-0DB8221F7C07}"/>
                </a:ext>
              </a:extLst>
            </p:cNvPr>
            <p:cNvSpPr/>
            <p:nvPr/>
          </p:nvSpPr>
          <p:spPr>
            <a:xfrm>
              <a:off x="2869017" y="3385621"/>
              <a:ext cx="86851" cy="38193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0030DC-2728-E148-BAB7-B18673CAE6DF}"/>
                </a:ext>
              </a:extLst>
            </p:cNvPr>
            <p:cNvSpPr/>
            <p:nvPr/>
          </p:nvSpPr>
          <p:spPr>
            <a:xfrm>
              <a:off x="4758607" y="1996668"/>
              <a:ext cx="91171" cy="1770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36CF8E-C031-E745-9787-612AE0F5E0AF}"/>
                </a:ext>
              </a:extLst>
            </p:cNvPr>
            <p:cNvSpPr/>
            <p:nvPr/>
          </p:nvSpPr>
          <p:spPr>
            <a:xfrm>
              <a:off x="5599972" y="1319512"/>
              <a:ext cx="86810" cy="2448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17522E-590F-C641-BC35-9BC348250608}"/>
                </a:ext>
              </a:extLst>
            </p:cNvPr>
            <p:cNvSpPr/>
            <p:nvPr/>
          </p:nvSpPr>
          <p:spPr>
            <a:xfrm>
              <a:off x="2399565" y="3593952"/>
              <a:ext cx="86810" cy="17360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BB2BB00-653A-584E-9003-1C2AA89BAF6F}"/>
                </a:ext>
              </a:extLst>
            </p:cNvPr>
            <p:cNvSpPr/>
            <p:nvPr/>
          </p:nvSpPr>
          <p:spPr>
            <a:xfrm>
              <a:off x="5074767" y="1527870"/>
              <a:ext cx="86810" cy="22396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02B3D31-13C5-4E45-9507-B36DE21E6C31}"/>
                </a:ext>
              </a:extLst>
            </p:cNvPr>
            <p:cNvSpPr/>
            <p:nvPr/>
          </p:nvSpPr>
          <p:spPr>
            <a:xfrm>
              <a:off x="4286242" y="2300479"/>
              <a:ext cx="86810" cy="1458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E675304-ABF6-264E-9740-6FD5292C8401}"/>
                </a:ext>
              </a:extLst>
            </p:cNvPr>
            <p:cNvSpPr/>
            <p:nvPr/>
          </p:nvSpPr>
          <p:spPr>
            <a:xfrm rot="10800000">
              <a:off x="3160886" y="3229555"/>
              <a:ext cx="86811" cy="520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F891B90-5E56-8B4E-A6FC-84AEFF454A01}"/>
                </a:ext>
              </a:extLst>
            </p:cNvPr>
            <p:cNvSpPr/>
            <p:nvPr/>
          </p:nvSpPr>
          <p:spPr>
            <a:xfrm>
              <a:off x="3508166" y="3099128"/>
              <a:ext cx="89317" cy="6619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86E2DAB-A239-EF40-B1CF-23B2437B1D19}"/>
                </a:ext>
              </a:extLst>
            </p:cNvPr>
            <p:cNvSpPr/>
            <p:nvPr/>
          </p:nvSpPr>
          <p:spPr>
            <a:xfrm>
              <a:off x="3341464" y="3220873"/>
              <a:ext cx="88577" cy="53800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313633-4E04-CF4E-9C34-DD19AF128D5C}"/>
                </a:ext>
              </a:extLst>
            </p:cNvPr>
            <p:cNvSpPr/>
            <p:nvPr/>
          </p:nvSpPr>
          <p:spPr>
            <a:xfrm>
              <a:off x="5782252" y="894231"/>
              <a:ext cx="88284" cy="28730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49F422-E9D4-6E4F-8B3D-8ADA87EDF0FC}"/>
                </a:ext>
              </a:extLst>
            </p:cNvPr>
            <p:cNvSpPr/>
            <p:nvPr/>
          </p:nvSpPr>
          <p:spPr>
            <a:xfrm>
              <a:off x="5602440" y="1136933"/>
              <a:ext cx="91171" cy="2630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210CA4-682B-C049-8321-F5FFFD19BAF2}"/>
                </a:ext>
              </a:extLst>
            </p:cNvPr>
            <p:cNvSpPr txBox="1"/>
            <p:nvPr/>
          </p:nvSpPr>
          <p:spPr>
            <a:xfrm rot="16200000">
              <a:off x="912982" y="1988999"/>
              <a:ext cx="89684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P-value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36C6C3-5FDE-0949-8FED-26C3F5447252}"/>
                </a:ext>
              </a:extLst>
            </p:cNvPr>
            <p:cNvSpPr txBox="1"/>
            <p:nvPr/>
          </p:nvSpPr>
          <p:spPr>
            <a:xfrm>
              <a:off x="3238272" y="3956536"/>
              <a:ext cx="186461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Hypothesis Index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B25FA1B-7E68-2F4D-B3E2-B40E2FC82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8074" y="2995191"/>
              <a:ext cx="4390411" cy="75522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81CF927-E181-C749-A6DB-BCCF00A535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9393" y="3767558"/>
              <a:ext cx="433182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231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Comparisons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6375" y="1371600"/>
            <a:ext cx="6575200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Bayesian perspective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conditional perspective--inferences should be made conditional on the actual observed data, not on possible data one could have observed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natural in the setting of a long-term project with a domain expert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the optimist---let’s make the best use possible of our sophisticated inferential tool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Frequentist perspective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unconditional perspective---inferential procedures should give good answers in repeated use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natural in the setting of writing software that will be used by many people for many problems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the pessimist--let’s protect ourselves against bad decisions given that our inferential procedure is a simplification of reality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28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Comparisons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6375" y="1371600"/>
            <a:ext cx="6575200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Bayesian perspective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conditional perspective--inferences should be made conditional on the actual observed data, not on possible data one could have observed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natural in the setting of a long-term project with a domain expert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the optimist---let’s make the best use possible of our sophisticated inferential tool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Frequentist perspective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unconditional perspective---inferential procedures should give good answers in repeated use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natural in the setting of writing software that will be used by many people for many problems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the pessimist--let’s protect ourselves against bad decisions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Q: Are “bias” and “variance” frequentist or Bayesian?</a:t>
            </a: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707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Decision-Theoretic Framework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family of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probability models </a:t>
            </a:r>
            <a:r>
              <a:rPr lang="en-US" altLang="en-US" sz="1600" dirty="0">
                <a:ea typeface="ＭＳ Ｐゴシック" panose="020B0600070205080204" pitchFamily="34" charset="-128"/>
              </a:rPr>
              <a:t>for the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data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, indexed by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parameter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5DC9-47AE-BA4F-950E-98E41671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1" y="1396677"/>
            <a:ext cx="117784" cy="1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18F4-DFFA-4B44-83F7-0C01A8A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6" y="1423651"/>
            <a:ext cx="199113" cy="16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004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Decision-Theoretic Framework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family of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probability models </a:t>
            </a:r>
            <a:r>
              <a:rPr lang="en-US" altLang="en-US" sz="1600" dirty="0">
                <a:ea typeface="ＭＳ Ｐゴシック" panose="020B0600070205080204" pitchFamily="34" charset="-128"/>
              </a:rPr>
              <a:t>for the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data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, indexed by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parameter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procedure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       that operates on the data to make a decision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5DC9-47AE-BA4F-950E-98E41671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1" y="1396677"/>
            <a:ext cx="117784" cy="1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18F4-DFFA-4B44-83F7-0C01A8A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6" y="1423651"/>
            <a:ext cx="199113" cy="16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613B0-F665-C844-9729-440E4E0BD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62" y="1683070"/>
            <a:ext cx="483050" cy="24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98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Decision-Theoretic Framework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family of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probability models </a:t>
            </a:r>
            <a:r>
              <a:rPr lang="en-US" altLang="en-US" sz="1600" dirty="0">
                <a:ea typeface="ＭＳ Ｐゴシック" panose="020B0600070205080204" pitchFamily="34" charset="-128"/>
              </a:rPr>
              <a:t>for the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data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, indexed by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parameter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procedure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       that operates on the data to make a decision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loss function</a:t>
            </a:r>
            <a:r>
              <a:rPr lang="en-US" altLang="en-US" sz="1600" dirty="0">
                <a:ea typeface="ＭＳ Ｐゴシック" panose="020B0600070205080204" pitchFamily="34" charset="-128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5DC9-47AE-BA4F-950E-98E41671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1" y="1396677"/>
            <a:ext cx="117784" cy="1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18F4-DFFA-4B44-83F7-0C01A8A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6" y="1423651"/>
            <a:ext cx="199113" cy="16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613B0-F665-C844-9729-440E4E0BD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62" y="1691234"/>
            <a:ext cx="483050" cy="24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5AE0C7-EC09-5A46-AB0B-7AF0FFA3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96" y="2272827"/>
            <a:ext cx="1052918" cy="26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828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Decision-Theoretic Framework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family of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probability models </a:t>
            </a:r>
            <a:r>
              <a:rPr lang="en-US" altLang="en-US" sz="1600" dirty="0">
                <a:ea typeface="ＭＳ Ｐゴシック" panose="020B0600070205080204" pitchFamily="34" charset="-128"/>
              </a:rPr>
              <a:t>for the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data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, indexed by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parameter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procedure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       that operates on the data to make a decision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loss function</a:t>
            </a:r>
            <a:r>
              <a:rPr lang="en-US" altLang="en-US" sz="1600" dirty="0">
                <a:ea typeface="ＭＳ Ｐゴシック" panose="020B0600070205080204" pitchFamily="34" charset="-128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Example: 0/1 loss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5DC9-47AE-BA4F-950E-98E41671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1" y="1396677"/>
            <a:ext cx="117784" cy="1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18F4-DFFA-4B44-83F7-0C01A8A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6" y="1423651"/>
            <a:ext cx="199113" cy="16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613B0-F665-C844-9729-440E4E0BD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62" y="1683070"/>
            <a:ext cx="483050" cy="24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5AE0C7-EC09-5A46-AB0B-7AF0FFA3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96" y="2272827"/>
            <a:ext cx="1052918" cy="266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D17C80-AE12-0748-AF85-7D0E40428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910" y="3202532"/>
            <a:ext cx="975652" cy="247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435C8F-09CA-7343-92D8-35DF44F39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0726" y="3686146"/>
            <a:ext cx="1372836" cy="24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000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Decision-Theoretic Framework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family of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probability models </a:t>
            </a:r>
            <a:r>
              <a:rPr lang="en-US" altLang="en-US" sz="1600" dirty="0">
                <a:ea typeface="ＭＳ Ｐゴシック" panose="020B0600070205080204" pitchFamily="34" charset="-128"/>
              </a:rPr>
              <a:t>for the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data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, indexed by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parameter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procedure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       that operates on the data to make a decision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loss function</a:t>
            </a:r>
            <a:r>
              <a:rPr lang="en-US" altLang="en-US" sz="1600" dirty="0">
                <a:ea typeface="ＭＳ Ｐゴシック" panose="020B0600070205080204" pitchFamily="34" charset="-128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Example: 0/1 loss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5DC9-47AE-BA4F-950E-98E41671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1" y="1396677"/>
            <a:ext cx="117784" cy="1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18F4-DFFA-4B44-83F7-0C01A8A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6" y="1423651"/>
            <a:ext cx="199113" cy="16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613B0-F665-C844-9729-440E4E0BD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62" y="1683070"/>
            <a:ext cx="483050" cy="24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5AE0C7-EC09-5A46-AB0B-7AF0FFA3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96" y="2272827"/>
            <a:ext cx="1052918" cy="266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D17C80-AE12-0748-AF85-7D0E40428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910" y="3202532"/>
            <a:ext cx="975652" cy="247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435C8F-09CA-7343-92D8-35DF44F39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0726" y="3686146"/>
            <a:ext cx="1372836" cy="2465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D697BA-2384-7942-9E99-FF1216C75CD9}"/>
              </a:ext>
            </a:extLst>
          </p:cNvPr>
          <p:cNvSpPr txBox="1"/>
          <p:nvPr/>
        </p:nvSpPr>
        <p:spPr>
          <a:xfrm>
            <a:off x="3526209" y="3135276"/>
            <a:ext cx="117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(Reality)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82378-34CE-DA48-A26C-0151D8558A72}"/>
              </a:ext>
            </a:extLst>
          </p:cNvPr>
          <p:cNvSpPr txBox="1"/>
          <p:nvPr/>
        </p:nvSpPr>
        <p:spPr>
          <a:xfrm>
            <a:off x="3535749" y="362476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(Decision)</a:t>
            </a:r>
          </a:p>
        </p:txBody>
      </p:sp>
    </p:spTree>
    <p:extLst>
      <p:ext uri="{BB962C8B-B14F-4D97-AF65-F5344CB8AC3E}">
        <p14:creationId xmlns:p14="http://schemas.microsoft.com/office/powerpoint/2010/main" val="26926170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Decision-Theoretic Framework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family of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probability models </a:t>
            </a:r>
            <a:r>
              <a:rPr lang="en-US" altLang="en-US" sz="1600" dirty="0">
                <a:ea typeface="ＭＳ Ｐゴシック" panose="020B0600070205080204" pitchFamily="34" charset="-128"/>
              </a:rPr>
              <a:t>for the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data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, indexed by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parameter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procedure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       that operates on the data to make a decision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loss function</a:t>
            </a:r>
            <a:r>
              <a:rPr lang="en-US" altLang="en-US" sz="1600" dirty="0">
                <a:ea typeface="ＭＳ Ｐゴシック" panose="020B0600070205080204" pitchFamily="34" charset="-128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Example: 0/1 loss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5DC9-47AE-BA4F-950E-98E41671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1" y="1396677"/>
            <a:ext cx="117784" cy="1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18F4-DFFA-4B44-83F7-0C01A8A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6" y="1423651"/>
            <a:ext cx="199113" cy="16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613B0-F665-C844-9729-440E4E0BD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62" y="1683070"/>
            <a:ext cx="483050" cy="24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5AE0C7-EC09-5A46-AB0B-7AF0FFA3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96" y="2272827"/>
            <a:ext cx="1052918" cy="266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D17C80-AE12-0748-AF85-7D0E40428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910" y="3202532"/>
            <a:ext cx="975652" cy="247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435C8F-09CA-7343-92D8-35DF44F39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0726" y="3686146"/>
            <a:ext cx="1372836" cy="246577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9C7CF51-2572-9844-BDFB-84A5290B3201}"/>
              </a:ext>
            </a:extLst>
          </p:cNvPr>
          <p:cNvGraphicFramePr>
            <a:graphicFrameLocks noGrp="1"/>
          </p:cNvGraphicFramePr>
          <p:nvPr/>
        </p:nvGraphicFramePr>
        <p:xfrm>
          <a:off x="6368432" y="3112814"/>
          <a:ext cx="1488937" cy="1378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66">
                  <a:extLst>
                    <a:ext uri="{9D8B030D-6E8A-4147-A177-3AD203B41FA5}">
                      <a16:colId xmlns:a16="http://schemas.microsoft.com/office/drawing/2014/main" val="2867805166"/>
                    </a:ext>
                  </a:extLst>
                </a:gridCol>
                <a:gridCol w="759871">
                  <a:extLst>
                    <a:ext uri="{9D8B030D-6E8A-4147-A177-3AD203B41FA5}">
                      <a16:colId xmlns:a16="http://schemas.microsoft.com/office/drawing/2014/main" val="3118259853"/>
                    </a:ext>
                  </a:extLst>
                </a:gridCol>
              </a:tblGrid>
              <a:tr h="689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80068"/>
                  </a:ext>
                </a:extLst>
              </a:tr>
              <a:tr h="689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244337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6AF8A08A-0A26-6746-8035-26DB8A14839B}"/>
              </a:ext>
            </a:extLst>
          </p:cNvPr>
          <p:cNvGrpSpPr/>
          <p:nvPr/>
        </p:nvGrpSpPr>
        <p:grpSpPr>
          <a:xfrm>
            <a:off x="5572138" y="3208093"/>
            <a:ext cx="741152" cy="1068856"/>
            <a:chOff x="2654987" y="2013346"/>
            <a:chExt cx="741152" cy="106885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3AB85B-8D1E-8F43-90FA-BBE4551EC0F0}"/>
                </a:ext>
              </a:extLst>
            </p:cNvPr>
            <p:cNvSpPr txBox="1"/>
            <p:nvPr/>
          </p:nvSpPr>
          <p:spPr>
            <a:xfrm rot="16200000">
              <a:off x="2354776" y="2381198"/>
              <a:ext cx="969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Reality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6085E1-F156-2049-94B0-E71D83A01B9D}"/>
                </a:ext>
              </a:extLst>
            </p:cNvPr>
            <p:cNvSpPr txBox="1"/>
            <p:nvPr/>
          </p:nvSpPr>
          <p:spPr>
            <a:xfrm rot="16200000">
              <a:off x="3069607" y="2001324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434FF5-404B-9242-B2F7-71462A623EE8}"/>
                </a:ext>
              </a:extLst>
            </p:cNvPr>
            <p:cNvSpPr txBox="1"/>
            <p:nvPr/>
          </p:nvSpPr>
          <p:spPr>
            <a:xfrm rot="16200000">
              <a:off x="3064899" y="2755670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AF42D8-93AC-4C45-A64B-BD6869BEC1E5}"/>
              </a:ext>
            </a:extLst>
          </p:cNvPr>
          <p:cNvGrpSpPr/>
          <p:nvPr/>
        </p:nvGrpSpPr>
        <p:grpSpPr>
          <a:xfrm>
            <a:off x="6506582" y="2385761"/>
            <a:ext cx="1133845" cy="677345"/>
            <a:chOff x="3752084" y="1131991"/>
            <a:chExt cx="1239629" cy="6884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D9125B-78F9-F642-8CDE-B4D6C7215E36}"/>
                </a:ext>
              </a:extLst>
            </p:cNvPr>
            <p:cNvSpPr txBox="1"/>
            <p:nvPr/>
          </p:nvSpPr>
          <p:spPr>
            <a:xfrm>
              <a:off x="3752084" y="1131991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Decision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C15161-65A9-7F49-85CA-263D39572D78}"/>
                </a:ext>
              </a:extLst>
            </p:cNvPr>
            <p:cNvSpPr txBox="1"/>
            <p:nvPr/>
          </p:nvSpPr>
          <p:spPr>
            <a:xfrm>
              <a:off x="3752536" y="1477589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FB645E9-E33D-B443-AD02-2FF5D9552FA9}"/>
                </a:ext>
              </a:extLst>
            </p:cNvPr>
            <p:cNvSpPr txBox="1"/>
            <p:nvPr/>
          </p:nvSpPr>
          <p:spPr>
            <a:xfrm>
              <a:off x="4677203" y="1481915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AD697BA-2384-7942-9E99-FF1216C75CD9}"/>
              </a:ext>
            </a:extLst>
          </p:cNvPr>
          <p:cNvSpPr txBox="1"/>
          <p:nvPr/>
        </p:nvSpPr>
        <p:spPr>
          <a:xfrm>
            <a:off x="3526209" y="3135276"/>
            <a:ext cx="117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(Reality)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82378-34CE-DA48-A26C-0151D8558A72}"/>
              </a:ext>
            </a:extLst>
          </p:cNvPr>
          <p:cNvSpPr txBox="1"/>
          <p:nvPr/>
        </p:nvSpPr>
        <p:spPr>
          <a:xfrm>
            <a:off x="3535749" y="362476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(Decision)</a:t>
            </a:r>
          </a:p>
        </p:txBody>
      </p:sp>
    </p:spTree>
    <p:extLst>
      <p:ext uri="{BB962C8B-B14F-4D97-AF65-F5344CB8AC3E}">
        <p14:creationId xmlns:p14="http://schemas.microsoft.com/office/powerpoint/2010/main" val="2884978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Decision-Theoretic Framework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family of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probability models </a:t>
            </a:r>
            <a:r>
              <a:rPr lang="en-US" altLang="en-US" sz="1600" dirty="0">
                <a:ea typeface="ＭＳ Ｐゴシック" panose="020B0600070205080204" pitchFamily="34" charset="-128"/>
              </a:rPr>
              <a:t>for the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data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, indexed by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parameter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procedure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       that operates on the data to make a decision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loss function</a:t>
            </a:r>
            <a:r>
              <a:rPr lang="en-US" altLang="en-US" sz="1600" dirty="0">
                <a:ea typeface="ＭＳ Ｐゴシック" panose="020B0600070205080204" pitchFamily="34" charset="-128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Example: 0/1 loss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5DC9-47AE-BA4F-950E-98E41671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1" y="1396677"/>
            <a:ext cx="117784" cy="1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18F4-DFFA-4B44-83F7-0C01A8A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6" y="1423651"/>
            <a:ext cx="199113" cy="16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613B0-F665-C844-9729-440E4E0BD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62" y="1683070"/>
            <a:ext cx="483050" cy="24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5AE0C7-EC09-5A46-AB0B-7AF0FFA3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96" y="2272827"/>
            <a:ext cx="1052918" cy="266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D17C80-AE12-0748-AF85-7D0E40428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910" y="3202532"/>
            <a:ext cx="975652" cy="247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435C8F-09CA-7343-92D8-35DF44F39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0726" y="3686146"/>
            <a:ext cx="1372836" cy="246577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9C7CF51-2572-9844-BDFB-84A5290B3201}"/>
              </a:ext>
            </a:extLst>
          </p:cNvPr>
          <p:cNvGraphicFramePr>
            <a:graphicFrameLocks noGrp="1"/>
          </p:cNvGraphicFramePr>
          <p:nvPr/>
        </p:nvGraphicFramePr>
        <p:xfrm>
          <a:off x="6368432" y="3112814"/>
          <a:ext cx="1488937" cy="1378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66">
                  <a:extLst>
                    <a:ext uri="{9D8B030D-6E8A-4147-A177-3AD203B41FA5}">
                      <a16:colId xmlns:a16="http://schemas.microsoft.com/office/drawing/2014/main" val="2867805166"/>
                    </a:ext>
                  </a:extLst>
                </a:gridCol>
                <a:gridCol w="759871">
                  <a:extLst>
                    <a:ext uri="{9D8B030D-6E8A-4147-A177-3AD203B41FA5}">
                      <a16:colId xmlns:a16="http://schemas.microsoft.com/office/drawing/2014/main" val="3118259853"/>
                    </a:ext>
                  </a:extLst>
                </a:gridCol>
              </a:tblGrid>
              <a:tr h="689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80068"/>
                  </a:ext>
                </a:extLst>
              </a:tr>
              <a:tr h="689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244337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6AF8A08A-0A26-6746-8035-26DB8A14839B}"/>
              </a:ext>
            </a:extLst>
          </p:cNvPr>
          <p:cNvGrpSpPr/>
          <p:nvPr/>
        </p:nvGrpSpPr>
        <p:grpSpPr>
          <a:xfrm>
            <a:off x="5572138" y="3208093"/>
            <a:ext cx="741152" cy="1068856"/>
            <a:chOff x="2654987" y="2013346"/>
            <a:chExt cx="741152" cy="106885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3AB85B-8D1E-8F43-90FA-BBE4551EC0F0}"/>
                </a:ext>
              </a:extLst>
            </p:cNvPr>
            <p:cNvSpPr txBox="1"/>
            <p:nvPr/>
          </p:nvSpPr>
          <p:spPr>
            <a:xfrm rot="16200000">
              <a:off x="2354776" y="2381198"/>
              <a:ext cx="969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Reality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6085E1-F156-2049-94B0-E71D83A01B9D}"/>
                </a:ext>
              </a:extLst>
            </p:cNvPr>
            <p:cNvSpPr txBox="1"/>
            <p:nvPr/>
          </p:nvSpPr>
          <p:spPr>
            <a:xfrm rot="16200000">
              <a:off x="3069607" y="2001324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434FF5-404B-9242-B2F7-71462A623EE8}"/>
                </a:ext>
              </a:extLst>
            </p:cNvPr>
            <p:cNvSpPr txBox="1"/>
            <p:nvPr/>
          </p:nvSpPr>
          <p:spPr>
            <a:xfrm rot="16200000">
              <a:off x="3064899" y="2755670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AF42D8-93AC-4C45-A64B-BD6869BEC1E5}"/>
              </a:ext>
            </a:extLst>
          </p:cNvPr>
          <p:cNvGrpSpPr/>
          <p:nvPr/>
        </p:nvGrpSpPr>
        <p:grpSpPr>
          <a:xfrm>
            <a:off x="6506582" y="2385761"/>
            <a:ext cx="1133845" cy="677345"/>
            <a:chOff x="3752084" y="1131991"/>
            <a:chExt cx="1239629" cy="6884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D9125B-78F9-F642-8CDE-B4D6C7215E36}"/>
                </a:ext>
              </a:extLst>
            </p:cNvPr>
            <p:cNvSpPr txBox="1"/>
            <p:nvPr/>
          </p:nvSpPr>
          <p:spPr>
            <a:xfrm>
              <a:off x="3752084" y="1131991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Decision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C15161-65A9-7F49-85CA-263D39572D78}"/>
                </a:ext>
              </a:extLst>
            </p:cNvPr>
            <p:cNvSpPr txBox="1"/>
            <p:nvPr/>
          </p:nvSpPr>
          <p:spPr>
            <a:xfrm>
              <a:off x="3752536" y="1477589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FB645E9-E33D-B443-AD02-2FF5D9552FA9}"/>
                </a:ext>
              </a:extLst>
            </p:cNvPr>
            <p:cNvSpPr txBox="1"/>
            <p:nvPr/>
          </p:nvSpPr>
          <p:spPr>
            <a:xfrm>
              <a:off x="4677203" y="1481915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AD697BA-2384-7942-9E99-FF1216C75CD9}"/>
              </a:ext>
            </a:extLst>
          </p:cNvPr>
          <p:cNvSpPr txBox="1"/>
          <p:nvPr/>
        </p:nvSpPr>
        <p:spPr>
          <a:xfrm>
            <a:off x="3526209" y="3135276"/>
            <a:ext cx="117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(Reality)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82378-34CE-DA48-A26C-0151D8558A72}"/>
              </a:ext>
            </a:extLst>
          </p:cNvPr>
          <p:cNvSpPr txBox="1"/>
          <p:nvPr/>
        </p:nvSpPr>
        <p:spPr>
          <a:xfrm>
            <a:off x="3535749" y="362476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(Decision)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B608263-8C07-E24C-9BC3-E766AD9C31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6625" y="3365347"/>
            <a:ext cx="447254" cy="19021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DD6AF4A-E133-2E49-8A4D-A528868C53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2731" y="3374047"/>
            <a:ext cx="428575" cy="1822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AEC2EFD-5E32-6C49-8003-2845E5FE17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2731" y="4051333"/>
            <a:ext cx="412694" cy="1755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589A443-2678-3C41-AC7D-D579B1447D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6625" y="4033193"/>
            <a:ext cx="455346" cy="1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460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Decision-Theoretic Framework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family of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probability models </a:t>
            </a:r>
            <a:r>
              <a:rPr lang="en-US" altLang="en-US" sz="1600" dirty="0">
                <a:ea typeface="ＭＳ Ｐゴシック" panose="020B0600070205080204" pitchFamily="34" charset="-128"/>
              </a:rPr>
              <a:t>for the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data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, indexed by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parameter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procedure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       that operates on the data to make a decision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loss function</a:t>
            </a:r>
            <a:r>
              <a:rPr lang="en-US" altLang="en-US" sz="1600" dirty="0">
                <a:ea typeface="ＭＳ Ｐゴシック" panose="020B0600070205080204" pitchFamily="34" charset="-128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Example: 0/1 loss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5DC9-47AE-BA4F-950E-98E41671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1" y="1396677"/>
            <a:ext cx="117784" cy="1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18F4-DFFA-4B44-83F7-0C01A8A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6" y="1423651"/>
            <a:ext cx="199113" cy="16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613B0-F665-C844-9729-440E4E0BD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62" y="1683070"/>
            <a:ext cx="483050" cy="24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5AE0C7-EC09-5A46-AB0B-7AF0FFA3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96" y="2272827"/>
            <a:ext cx="1052918" cy="266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D17C80-AE12-0748-AF85-7D0E40428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910" y="3202532"/>
            <a:ext cx="975652" cy="247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435C8F-09CA-7343-92D8-35DF44F39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0726" y="3686146"/>
            <a:ext cx="1372836" cy="246577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9C7CF51-2572-9844-BDFB-84A5290B3201}"/>
              </a:ext>
            </a:extLst>
          </p:cNvPr>
          <p:cNvGraphicFramePr>
            <a:graphicFrameLocks noGrp="1"/>
          </p:cNvGraphicFramePr>
          <p:nvPr/>
        </p:nvGraphicFramePr>
        <p:xfrm>
          <a:off x="6368432" y="3112814"/>
          <a:ext cx="1488937" cy="1378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66">
                  <a:extLst>
                    <a:ext uri="{9D8B030D-6E8A-4147-A177-3AD203B41FA5}">
                      <a16:colId xmlns:a16="http://schemas.microsoft.com/office/drawing/2014/main" val="2867805166"/>
                    </a:ext>
                  </a:extLst>
                </a:gridCol>
                <a:gridCol w="759871">
                  <a:extLst>
                    <a:ext uri="{9D8B030D-6E8A-4147-A177-3AD203B41FA5}">
                      <a16:colId xmlns:a16="http://schemas.microsoft.com/office/drawing/2014/main" val="3118259853"/>
                    </a:ext>
                  </a:extLst>
                </a:gridCol>
              </a:tblGrid>
              <a:tr h="689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80068"/>
                  </a:ext>
                </a:extLst>
              </a:tr>
              <a:tr h="689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244337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6AF8A08A-0A26-6746-8035-26DB8A14839B}"/>
              </a:ext>
            </a:extLst>
          </p:cNvPr>
          <p:cNvGrpSpPr/>
          <p:nvPr/>
        </p:nvGrpSpPr>
        <p:grpSpPr>
          <a:xfrm>
            <a:off x="5572138" y="3208093"/>
            <a:ext cx="741152" cy="1068856"/>
            <a:chOff x="2654987" y="2013346"/>
            <a:chExt cx="741152" cy="106885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3AB85B-8D1E-8F43-90FA-BBE4551EC0F0}"/>
                </a:ext>
              </a:extLst>
            </p:cNvPr>
            <p:cNvSpPr txBox="1"/>
            <p:nvPr/>
          </p:nvSpPr>
          <p:spPr>
            <a:xfrm rot="16200000">
              <a:off x="2354776" y="2381198"/>
              <a:ext cx="969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Reality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6085E1-F156-2049-94B0-E71D83A01B9D}"/>
                </a:ext>
              </a:extLst>
            </p:cNvPr>
            <p:cNvSpPr txBox="1"/>
            <p:nvPr/>
          </p:nvSpPr>
          <p:spPr>
            <a:xfrm rot="16200000">
              <a:off x="3069607" y="2001324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434FF5-404B-9242-B2F7-71462A623EE8}"/>
                </a:ext>
              </a:extLst>
            </p:cNvPr>
            <p:cNvSpPr txBox="1"/>
            <p:nvPr/>
          </p:nvSpPr>
          <p:spPr>
            <a:xfrm rot="16200000">
              <a:off x="3064899" y="2755670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AF42D8-93AC-4C45-A64B-BD6869BEC1E5}"/>
              </a:ext>
            </a:extLst>
          </p:cNvPr>
          <p:cNvGrpSpPr/>
          <p:nvPr/>
        </p:nvGrpSpPr>
        <p:grpSpPr>
          <a:xfrm>
            <a:off x="6506582" y="2385761"/>
            <a:ext cx="1133845" cy="677345"/>
            <a:chOff x="3752084" y="1131991"/>
            <a:chExt cx="1239629" cy="6884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D9125B-78F9-F642-8CDE-B4D6C7215E36}"/>
                </a:ext>
              </a:extLst>
            </p:cNvPr>
            <p:cNvSpPr txBox="1"/>
            <p:nvPr/>
          </p:nvSpPr>
          <p:spPr>
            <a:xfrm>
              <a:off x="3752084" y="1131991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Decision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C15161-65A9-7F49-85CA-263D39572D78}"/>
                </a:ext>
              </a:extLst>
            </p:cNvPr>
            <p:cNvSpPr txBox="1"/>
            <p:nvPr/>
          </p:nvSpPr>
          <p:spPr>
            <a:xfrm>
              <a:off x="3752536" y="1477589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FB645E9-E33D-B443-AD02-2FF5D9552FA9}"/>
                </a:ext>
              </a:extLst>
            </p:cNvPr>
            <p:cNvSpPr txBox="1"/>
            <p:nvPr/>
          </p:nvSpPr>
          <p:spPr>
            <a:xfrm>
              <a:off x="4677203" y="1481915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AD697BA-2384-7942-9E99-FF1216C75CD9}"/>
              </a:ext>
            </a:extLst>
          </p:cNvPr>
          <p:cNvSpPr txBox="1"/>
          <p:nvPr/>
        </p:nvSpPr>
        <p:spPr>
          <a:xfrm>
            <a:off x="3526209" y="3135276"/>
            <a:ext cx="117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(Reality)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82378-34CE-DA48-A26C-0151D8558A72}"/>
              </a:ext>
            </a:extLst>
          </p:cNvPr>
          <p:cNvSpPr txBox="1"/>
          <p:nvPr/>
        </p:nvSpPr>
        <p:spPr>
          <a:xfrm>
            <a:off x="3535749" y="362476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(Decision)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FC31A-FE26-0044-8C13-3ED4F778E4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3754" y="3348810"/>
            <a:ext cx="98616" cy="1602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354621D-B7EA-9F4E-983B-2859E609B9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7975" y="4069655"/>
            <a:ext cx="98616" cy="1602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793AAA-1E11-F84D-9197-44CE618BC4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4159" y="3363945"/>
            <a:ext cx="68108" cy="1418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B4E5409-2ED3-9E48-80E4-527D12D6A0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4262" y="4066257"/>
            <a:ext cx="68108" cy="14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8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A Bayesian Derivation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60175" y="2970244"/>
            <a:ext cx="6637830" cy="164194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We can (quite reasonably) upper bound      with 1, and upper bound                              using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Neyman</a:t>
            </a:r>
            <a:r>
              <a:rPr lang="en-US" altLang="en-US" sz="1800" dirty="0">
                <a:ea typeface="ＭＳ Ｐゴシック" panose="020B0600070205080204" pitchFamily="34" charset="-128"/>
              </a:rPr>
              <a:t>-Pearson thinking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And so the numerator can be controlled; what about the denominator?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in the multiple hypothesis testing problem it’s easy to estimate                   directly from the data!</a:t>
            </a:r>
            <a:r>
              <a:rPr lang="en-US" altLang="en-US" sz="1400" dirty="0">
                <a:ea typeface="ＭＳ Ｐゴシック" panose="020B0600070205080204" pitchFamily="34" charset="-128"/>
              </a:rPr>
              <a:t>  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650494-B944-7542-9620-485A969C7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549" y="3040100"/>
            <a:ext cx="276085" cy="178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806EC8-1C88-BA49-9B2A-D62D8A115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646" y="1286775"/>
            <a:ext cx="6219930" cy="1530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753A87-0929-6443-817F-1BE5B5565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277" y="3218743"/>
            <a:ext cx="1793315" cy="261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AB7495-F926-ED40-A1ED-C23DA8E82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679" y="4184673"/>
            <a:ext cx="868230" cy="2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97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Decision-Theoretic Framework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family of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probability models </a:t>
            </a:r>
            <a:r>
              <a:rPr lang="en-US" altLang="en-US" sz="1600" dirty="0">
                <a:ea typeface="ＭＳ Ｐゴシック" panose="020B0600070205080204" pitchFamily="34" charset="-128"/>
              </a:rPr>
              <a:t>for the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data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, indexed by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parameter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procedure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       that operates on the data to make a decision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loss function</a:t>
            </a:r>
            <a:r>
              <a:rPr lang="en-US" altLang="en-US" sz="1600" dirty="0">
                <a:ea typeface="ＭＳ Ｐゴシック" panose="020B0600070205080204" pitchFamily="34" charset="-128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Example: L2 loss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5DC9-47AE-BA4F-950E-98E41671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1" y="1396677"/>
            <a:ext cx="117784" cy="1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18F4-DFFA-4B44-83F7-0C01A8A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6" y="1423651"/>
            <a:ext cx="199113" cy="16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613B0-F665-C844-9729-440E4E0BD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62" y="1683070"/>
            <a:ext cx="483050" cy="24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5AE0C7-EC09-5A46-AB0B-7AF0FFA3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96" y="2272827"/>
            <a:ext cx="1052918" cy="2668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2AA307-67B3-B742-9F52-716E0A07A7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2249" y="3255997"/>
            <a:ext cx="589789" cy="192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8BC5B3-E4DD-6F44-AAB4-20EFB3EAA1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0667" y="3686146"/>
            <a:ext cx="1051371" cy="264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9AE4EF-1003-3B46-AE8F-879AE0EC46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2247" y="3431000"/>
            <a:ext cx="2578325" cy="2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09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Decision-Theoretic Framework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family of probability models for the data    , indexed by a parameter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procedure           that operates on the data to make a decision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loss function: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5DC9-47AE-BA4F-950E-98E41671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1" y="1396677"/>
            <a:ext cx="117784" cy="1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18F4-DFFA-4B44-83F7-0C01A8A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6" y="1423651"/>
            <a:ext cx="199113" cy="16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613B0-F665-C844-9729-440E4E0BD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62" y="1683070"/>
            <a:ext cx="483050" cy="24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5AE0C7-EC09-5A46-AB0B-7AF0FFA3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96" y="2272827"/>
            <a:ext cx="1052918" cy="26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19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Decision-Theoretic Framework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family of probability models for the data    , indexed by a parameter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procedure           that operates on the data to make a decision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loss function: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goal is to use the loss function to compare procedures, but both of its arguments are unknown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5DC9-47AE-BA4F-950E-98E41671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1" y="1396677"/>
            <a:ext cx="117784" cy="1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18F4-DFFA-4B44-83F7-0C01A8A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6" y="1423651"/>
            <a:ext cx="199113" cy="16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613B0-F665-C844-9729-440E4E0BD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62" y="1691234"/>
            <a:ext cx="483050" cy="24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5AE0C7-EC09-5A46-AB0B-7AF0FFA3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96" y="2272827"/>
            <a:ext cx="1052918" cy="26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221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Decision-Theoretic Framework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family of probability models for the data    , indexed by a parameter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procedure           that operates on the data to make a decision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loss function: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goal is to use the loss function to compare procedures, but both of its arguments are unknown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FE82AC-BD3B-2A45-9DB5-5D421279ABD9}"/>
              </a:ext>
            </a:extLst>
          </p:cNvPr>
          <p:cNvGrpSpPr/>
          <p:nvPr/>
        </p:nvGrpSpPr>
        <p:grpSpPr>
          <a:xfrm>
            <a:off x="2871358" y="3556239"/>
            <a:ext cx="3648141" cy="538331"/>
            <a:chOff x="2496735" y="3604791"/>
            <a:chExt cx="3648141" cy="53833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2A34777-8312-7746-8283-ADEDC3CCA9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4773" y="3609048"/>
              <a:ext cx="744467" cy="5340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A9010F9-7477-C74F-9F45-40177FDA465D}"/>
                </a:ext>
              </a:extLst>
            </p:cNvPr>
            <p:cNvCxnSpPr>
              <a:cxnSpLocks/>
            </p:cNvCxnSpPr>
            <p:nvPr/>
          </p:nvCxnSpPr>
          <p:spPr>
            <a:xfrm>
              <a:off x="4323195" y="3609048"/>
              <a:ext cx="744467" cy="5340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157C2C-5D54-4E4F-A4AD-B3ED613AF4F4}"/>
                </a:ext>
              </a:extLst>
            </p:cNvPr>
            <p:cNvSpPr txBox="1"/>
            <p:nvPr/>
          </p:nvSpPr>
          <p:spPr>
            <a:xfrm>
              <a:off x="2496735" y="3604792"/>
              <a:ext cx="964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frequentist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expectation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D65F9-03D5-5D46-BA7E-F5A62EB9ED8A}"/>
                </a:ext>
              </a:extLst>
            </p:cNvPr>
            <p:cNvSpPr txBox="1"/>
            <p:nvPr/>
          </p:nvSpPr>
          <p:spPr>
            <a:xfrm>
              <a:off x="5180467" y="3604791"/>
              <a:ext cx="964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Bayesian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expectation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E6D5DC9-47AE-BA4F-950E-98E41671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1" y="1396677"/>
            <a:ext cx="117784" cy="1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18F4-DFFA-4B44-83F7-0C01A8A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6" y="1423651"/>
            <a:ext cx="199113" cy="16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613B0-F665-C844-9729-440E4E0BD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62" y="1691234"/>
            <a:ext cx="483050" cy="24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5AE0C7-EC09-5A46-AB0B-7AF0FFA3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96" y="2272827"/>
            <a:ext cx="1052918" cy="2668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9675AA-0703-4E4C-A41C-7644C9465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604" y="3306187"/>
            <a:ext cx="900518" cy="22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791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Decision-Theoretic Framework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family of probability models for the data    , indexed by a parameter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procedure           that operates on the data to make a decision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loss function: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goal is to use the loss function to compare procedures, but both of its arguments are unknown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FE82AC-BD3B-2A45-9DB5-5D421279ABD9}"/>
              </a:ext>
            </a:extLst>
          </p:cNvPr>
          <p:cNvGrpSpPr/>
          <p:nvPr/>
        </p:nvGrpSpPr>
        <p:grpSpPr>
          <a:xfrm>
            <a:off x="2871358" y="3556239"/>
            <a:ext cx="3648141" cy="538331"/>
            <a:chOff x="2496735" y="3604791"/>
            <a:chExt cx="3648141" cy="53833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2A34777-8312-7746-8283-ADEDC3CCA9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4773" y="3609048"/>
              <a:ext cx="744467" cy="5340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A9010F9-7477-C74F-9F45-40177FDA465D}"/>
                </a:ext>
              </a:extLst>
            </p:cNvPr>
            <p:cNvCxnSpPr>
              <a:cxnSpLocks/>
            </p:cNvCxnSpPr>
            <p:nvPr/>
          </p:nvCxnSpPr>
          <p:spPr>
            <a:xfrm>
              <a:off x="4323195" y="3609048"/>
              <a:ext cx="744467" cy="5340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157C2C-5D54-4E4F-A4AD-B3ED613AF4F4}"/>
                </a:ext>
              </a:extLst>
            </p:cNvPr>
            <p:cNvSpPr txBox="1"/>
            <p:nvPr/>
          </p:nvSpPr>
          <p:spPr>
            <a:xfrm>
              <a:off x="2496735" y="3604792"/>
              <a:ext cx="964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frequentist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expectation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D65F9-03D5-5D46-BA7E-F5A62EB9ED8A}"/>
                </a:ext>
              </a:extLst>
            </p:cNvPr>
            <p:cNvSpPr txBox="1"/>
            <p:nvPr/>
          </p:nvSpPr>
          <p:spPr>
            <a:xfrm>
              <a:off x="5180467" y="3604791"/>
              <a:ext cx="964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Bayesian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expectation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E6D5DC9-47AE-BA4F-950E-98E41671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1" y="1396677"/>
            <a:ext cx="117784" cy="1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18F4-DFFA-4B44-83F7-0C01A8A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6" y="1423651"/>
            <a:ext cx="199113" cy="16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613B0-F665-C844-9729-440E4E0BD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62" y="1691234"/>
            <a:ext cx="483050" cy="24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5AE0C7-EC09-5A46-AB0B-7AF0FFA3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96" y="2272827"/>
            <a:ext cx="1052918" cy="266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95ADBE-11E1-AD42-A1CF-AB06428F5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358" y="4202839"/>
            <a:ext cx="1319618" cy="2597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0A22E5-8B86-9445-A6C8-CE13E8218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604" y="3306187"/>
            <a:ext cx="900518" cy="22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105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Decision-Theoretic Framework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family of probability models for the data    , indexed by a parameter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procedure           that operates on the data to make a decision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loss function: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goal is to use the loss function to compare procedures, but both of its arguments are unknown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FE82AC-BD3B-2A45-9DB5-5D421279ABD9}"/>
              </a:ext>
            </a:extLst>
          </p:cNvPr>
          <p:cNvGrpSpPr/>
          <p:nvPr/>
        </p:nvGrpSpPr>
        <p:grpSpPr>
          <a:xfrm>
            <a:off x="2871358" y="3556239"/>
            <a:ext cx="3648141" cy="538331"/>
            <a:chOff x="2496735" y="3604791"/>
            <a:chExt cx="3648141" cy="53833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2A34777-8312-7746-8283-ADEDC3CCA9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4773" y="3609048"/>
              <a:ext cx="744467" cy="5340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A9010F9-7477-C74F-9F45-40177FDA465D}"/>
                </a:ext>
              </a:extLst>
            </p:cNvPr>
            <p:cNvCxnSpPr>
              <a:cxnSpLocks/>
            </p:cNvCxnSpPr>
            <p:nvPr/>
          </p:nvCxnSpPr>
          <p:spPr>
            <a:xfrm>
              <a:off x="4323195" y="3609048"/>
              <a:ext cx="744467" cy="5340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157C2C-5D54-4E4F-A4AD-B3ED613AF4F4}"/>
                </a:ext>
              </a:extLst>
            </p:cNvPr>
            <p:cNvSpPr txBox="1"/>
            <p:nvPr/>
          </p:nvSpPr>
          <p:spPr>
            <a:xfrm>
              <a:off x="2496735" y="3604792"/>
              <a:ext cx="964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frequentist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expectation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D65F9-03D5-5D46-BA7E-F5A62EB9ED8A}"/>
                </a:ext>
              </a:extLst>
            </p:cNvPr>
            <p:cNvSpPr txBox="1"/>
            <p:nvPr/>
          </p:nvSpPr>
          <p:spPr>
            <a:xfrm>
              <a:off x="5180467" y="3604791"/>
              <a:ext cx="964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Bayesian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expectation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E6D5DC9-47AE-BA4F-950E-98E41671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1" y="1396677"/>
            <a:ext cx="117784" cy="1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18F4-DFFA-4B44-83F7-0C01A8A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6" y="1423651"/>
            <a:ext cx="199113" cy="16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613B0-F665-C844-9729-440E4E0BD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62" y="1691234"/>
            <a:ext cx="483050" cy="24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5AE0C7-EC09-5A46-AB0B-7AF0FFA3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96" y="2272827"/>
            <a:ext cx="1052918" cy="266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95ADBE-11E1-AD42-A1CF-AB06428F5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358" y="4202839"/>
            <a:ext cx="1319618" cy="2597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E164832-F110-2E41-90C4-FDCCC43D9A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0051" y="4192849"/>
            <a:ext cx="1814695" cy="2740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1947A09-5CC7-D446-AF88-BD7A91B29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604" y="3306187"/>
            <a:ext cx="900518" cy="22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499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Decision-Theoretic Framework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family of probability models for the data    , indexed by a parameter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procedure           that operates on the data to make a decision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loss function: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goal is to use the loss function to compare procedures, but both of its arguments are unknown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FE82AC-BD3B-2A45-9DB5-5D421279ABD9}"/>
              </a:ext>
            </a:extLst>
          </p:cNvPr>
          <p:cNvGrpSpPr/>
          <p:nvPr/>
        </p:nvGrpSpPr>
        <p:grpSpPr>
          <a:xfrm>
            <a:off x="2871358" y="3556239"/>
            <a:ext cx="3648141" cy="538331"/>
            <a:chOff x="2496735" y="3604791"/>
            <a:chExt cx="3648141" cy="53833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2A34777-8312-7746-8283-ADEDC3CCA9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4773" y="3609048"/>
              <a:ext cx="744467" cy="5340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A9010F9-7477-C74F-9F45-40177FDA465D}"/>
                </a:ext>
              </a:extLst>
            </p:cNvPr>
            <p:cNvCxnSpPr>
              <a:cxnSpLocks/>
            </p:cNvCxnSpPr>
            <p:nvPr/>
          </p:nvCxnSpPr>
          <p:spPr>
            <a:xfrm>
              <a:off x="4323195" y="3609048"/>
              <a:ext cx="744467" cy="5340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157C2C-5D54-4E4F-A4AD-B3ED613AF4F4}"/>
                </a:ext>
              </a:extLst>
            </p:cNvPr>
            <p:cNvSpPr txBox="1"/>
            <p:nvPr/>
          </p:nvSpPr>
          <p:spPr>
            <a:xfrm>
              <a:off x="2496735" y="3604792"/>
              <a:ext cx="964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frequentist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expectation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D65F9-03D5-5D46-BA7E-F5A62EB9ED8A}"/>
                </a:ext>
              </a:extLst>
            </p:cNvPr>
            <p:cNvSpPr txBox="1"/>
            <p:nvPr/>
          </p:nvSpPr>
          <p:spPr>
            <a:xfrm>
              <a:off x="5180467" y="3604791"/>
              <a:ext cx="964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Bayesian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expectation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E6D5DC9-47AE-BA4F-950E-98E41671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1" y="1396677"/>
            <a:ext cx="117784" cy="1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18F4-DFFA-4B44-83F7-0C01A8A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6" y="1423651"/>
            <a:ext cx="199113" cy="16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613B0-F665-C844-9729-440E4E0BD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62" y="1691234"/>
            <a:ext cx="483050" cy="24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5AE0C7-EC09-5A46-AB0B-7AF0FFA3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96" y="2272827"/>
            <a:ext cx="1052918" cy="2668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13063C-6FA8-C544-8069-51BE7F569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358" y="4189903"/>
            <a:ext cx="1319618" cy="2597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03790C-5028-2A44-A3D0-838433E14D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6706" y="3318915"/>
            <a:ext cx="914313" cy="2317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6262FC6-E644-E243-84A6-EBC07E41DF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0051" y="4192849"/>
            <a:ext cx="1814695" cy="27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458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Decision-Theoretic Framework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family of probability models for the data    , indexed by a parameter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procedure           that operates on the data to make a decision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loss function: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goal is to use the loss function to compare procedures, but both of its arguments are unknown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FE82AC-BD3B-2A45-9DB5-5D421279ABD9}"/>
              </a:ext>
            </a:extLst>
          </p:cNvPr>
          <p:cNvGrpSpPr/>
          <p:nvPr/>
        </p:nvGrpSpPr>
        <p:grpSpPr>
          <a:xfrm>
            <a:off x="2871358" y="3556239"/>
            <a:ext cx="3648141" cy="538331"/>
            <a:chOff x="2496735" y="3604791"/>
            <a:chExt cx="3648141" cy="53833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2A34777-8312-7746-8283-ADEDC3CCA9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4773" y="3609048"/>
              <a:ext cx="744467" cy="5340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A9010F9-7477-C74F-9F45-40177FDA465D}"/>
                </a:ext>
              </a:extLst>
            </p:cNvPr>
            <p:cNvCxnSpPr>
              <a:cxnSpLocks/>
            </p:cNvCxnSpPr>
            <p:nvPr/>
          </p:nvCxnSpPr>
          <p:spPr>
            <a:xfrm>
              <a:off x="4323195" y="3609048"/>
              <a:ext cx="744467" cy="5340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157C2C-5D54-4E4F-A4AD-B3ED613AF4F4}"/>
                </a:ext>
              </a:extLst>
            </p:cNvPr>
            <p:cNvSpPr txBox="1"/>
            <p:nvPr/>
          </p:nvSpPr>
          <p:spPr>
            <a:xfrm>
              <a:off x="2496735" y="3604792"/>
              <a:ext cx="964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frequentist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expectation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D65F9-03D5-5D46-BA7E-F5A62EB9ED8A}"/>
                </a:ext>
              </a:extLst>
            </p:cNvPr>
            <p:cNvSpPr txBox="1"/>
            <p:nvPr/>
          </p:nvSpPr>
          <p:spPr>
            <a:xfrm>
              <a:off x="5180467" y="3604791"/>
              <a:ext cx="964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Bayesian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expectation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E6D5DC9-47AE-BA4F-950E-98E41671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1" y="1396677"/>
            <a:ext cx="117784" cy="1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18F4-DFFA-4B44-83F7-0C01A8A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6" y="1423651"/>
            <a:ext cx="199113" cy="16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613B0-F665-C844-9729-440E4E0BD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62" y="1691234"/>
            <a:ext cx="483050" cy="24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5AE0C7-EC09-5A46-AB0B-7AF0FFA3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96" y="2272827"/>
            <a:ext cx="1052918" cy="266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95ADBE-11E1-AD42-A1CF-AB06428F5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358" y="4202839"/>
            <a:ext cx="1319618" cy="2597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8159F9-26F3-E94F-90DB-E1E3D1649E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5147" y="4211553"/>
            <a:ext cx="1662010" cy="2509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B397C7-FAA2-A649-AA90-8E387D166D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2681" y="3283461"/>
            <a:ext cx="862364" cy="2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917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Risk Functions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299016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frequentist risk: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Bayesian posterior risk: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8140D6-D566-B644-B0FA-95D1417C4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66" y="1855624"/>
            <a:ext cx="2336126" cy="2806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DA2C46-63DF-714C-94B0-AB7B44E85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566" y="3016072"/>
            <a:ext cx="2695068" cy="26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676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Risk Functions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299016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frequentist risk: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Bayesian posterior risk: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A fun bonus exercise: If we take an expectation of          with respect to   , or an expectation of           with respect to    , we get a constant known as the “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Bayes risk</a:t>
            </a:r>
            <a:r>
              <a:rPr lang="en-US" altLang="en-US" sz="1600" dirty="0">
                <a:ea typeface="ＭＳ Ｐゴシック" panose="020B0600070205080204" pitchFamily="34" charset="-128"/>
              </a:rPr>
              <a:t>”    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8140D6-D566-B644-B0FA-95D1417C4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66" y="1855624"/>
            <a:ext cx="2336126" cy="2806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DA2C46-63DF-714C-94B0-AB7B44E85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566" y="3016072"/>
            <a:ext cx="2695068" cy="2680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D3264A9-EE27-7445-856C-C1EB89A1C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431" y="3770686"/>
            <a:ext cx="470796" cy="2322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0A4D08-CD19-CE47-A49D-F0C27786D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398" y="3561345"/>
            <a:ext cx="445176" cy="2387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10F2CC-3CC0-1A43-A89D-926B8B9E29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1229" y="3561345"/>
            <a:ext cx="112833" cy="1904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06E2617-D90E-4849-9185-33402A903C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5674" y="3803919"/>
            <a:ext cx="187357" cy="15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8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Controlling the FDR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30" y="1342572"/>
            <a:ext cx="7273370" cy="3132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 err="1">
                <a:ea typeface="ＭＳ Ｐゴシック" panose="020B0600070205080204" pitchFamily="34" charset="-128"/>
              </a:rPr>
              <a:t>Benjamini</a:t>
            </a:r>
            <a:r>
              <a:rPr lang="en-US" altLang="en-US" sz="1800" dirty="0">
                <a:ea typeface="ＭＳ Ｐゴシック" panose="020B0600070205080204" pitchFamily="34" charset="-128"/>
              </a:rPr>
              <a:t> &amp; Hochberg (1995) proposed an algorithm that does it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Given     tests, obtain P-values     , and sort them from smallest to largest, denoting the sorted P-values as 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the small ones are the safest to reject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Now, find the largest    such that: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92289B-8F8C-BE4E-AAD4-803D35F71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478" y="1703988"/>
            <a:ext cx="219609" cy="219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5A9641-7069-174D-9DF6-8FD9599AB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459" y="1752485"/>
            <a:ext cx="223596" cy="122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BD9581-92E4-204F-9B54-2230918F2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781" y="1966365"/>
            <a:ext cx="378332" cy="247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9820DA-B449-AB46-9E9A-555F5E50F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374" y="2476163"/>
            <a:ext cx="133411" cy="2040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2A85B1-91C1-B545-BE54-F3DE4D8CA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1124" y="2761532"/>
            <a:ext cx="1009660" cy="43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103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A Small Thought Experiment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230923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Suppose that you want to estimate the average height of the population in a city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You take a random sample of 100 people, measure their height      and adopt the model 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An unbiased estimator of     is given by    , the sample mean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>
                <a:ea typeface="ＭＳ Ｐゴシック" panose="020B0600070205080204" pitchFamily="34" charset="-128"/>
              </a:rPr>
              <a:t>i.e., the sample mean is a good frequentist estimator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A58CB6-1F3D-6D45-A7C6-8C5085DE2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995" y="1961802"/>
            <a:ext cx="1388984" cy="254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7ECFD7-6100-D740-9E97-2180BB4A1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480" y="2289871"/>
            <a:ext cx="150614" cy="188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0B8702-B3FE-C044-9319-4C727C693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473" y="2226270"/>
            <a:ext cx="199616" cy="206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833C38-3841-C748-8416-7D33074FE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028" y="1781892"/>
            <a:ext cx="234491" cy="19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06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A Small Thought Experiment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230923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Suppose that you want to estimate the average height of the population in a city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You take a random sample of 100 people, measure their height      and adopt the model 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An unbiased estimator of     is given by    , the sample mean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>
                <a:ea typeface="ＭＳ Ｐゴシック" panose="020B0600070205080204" pitchFamily="34" charset="-128"/>
              </a:rPr>
              <a:t>i.e., the sample mean is a good frequentist estimator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Now suppose that someone tells you that the measuring device was broken, and anybody over 7 feet tall was recorded as 7 feet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>
                <a:ea typeface="ＭＳ Ｐゴシック" panose="020B0600070205080204" pitchFamily="34" charset="-128"/>
              </a:rPr>
              <a:t>but there actually was no one over 7 feet tall; everyone was actually less than 6.5 feet</a:t>
            </a:r>
          </a:p>
          <a:p>
            <a:pPr>
              <a:lnSpc>
                <a:spcPct val="90000"/>
              </a:lnSpc>
            </a:pPr>
            <a:endParaRPr lang="en-US" altLang="en-US" sz="12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A58CB6-1F3D-6D45-A7C6-8C5085DE2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995" y="1961802"/>
            <a:ext cx="1388984" cy="254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7ECFD7-6100-D740-9E97-2180BB4A1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480" y="2289871"/>
            <a:ext cx="150614" cy="188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0B8702-B3FE-C044-9319-4C727C693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473" y="2226270"/>
            <a:ext cx="199616" cy="206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833C38-3841-C748-8416-7D33074FE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028" y="1781892"/>
            <a:ext cx="234491" cy="19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060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A Small Thought Experiment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230923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Suppose that you want to estimate the average height of the population in a city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You take a random sample of 100 people, measure their height      and adopt the model 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An unbiased estimator of     is given by    , the sample mean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>
                <a:ea typeface="ＭＳ Ｐゴシック" panose="020B0600070205080204" pitchFamily="34" charset="-128"/>
              </a:rPr>
              <a:t>i.e., the sample mean is a good frequentist estimator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Now suppose that someone tells you that the measuring device was broken, and anybody over 7 feet tall was recorded as 7 feet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>
                <a:ea typeface="ＭＳ Ｐゴシック" panose="020B0600070205080204" pitchFamily="34" charset="-128"/>
              </a:rPr>
              <a:t>but there actually was no one over 7 feet tall; everyone was actually less than 6.5 feet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right model for the truncated data is a truncated Gaussian, and the sample mean is no longer unbiased under the new model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A58CB6-1F3D-6D45-A7C6-8C5085DE2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995" y="1961802"/>
            <a:ext cx="1388984" cy="254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7ECFD7-6100-D740-9E97-2180BB4A1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480" y="2289871"/>
            <a:ext cx="150614" cy="188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0B8702-B3FE-C044-9319-4C727C693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473" y="2226270"/>
            <a:ext cx="199616" cy="206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833C38-3841-C748-8416-7D33074FE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028" y="1781892"/>
            <a:ext cx="234491" cy="19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312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A Small Thought Experiment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230923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Suppose that you want to estimate the average height of the population in a city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You take a random sample of 100 people, measure their height      and adopt the model 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An unbiased estimator of     is given by    , the sample mean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>
                <a:ea typeface="ＭＳ Ｐゴシック" panose="020B0600070205080204" pitchFamily="34" charset="-128"/>
              </a:rPr>
              <a:t>i.e., the sample mean is a good frequentist estimator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Now suppose that someone tells you that the measuring device was broken, and anybody over 7 feet tall was recorded as 7 feet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>
                <a:ea typeface="ＭＳ Ｐゴシック" panose="020B0600070205080204" pitchFamily="34" charset="-128"/>
              </a:rPr>
              <a:t>but there actually was no one over 7 feet tall; everyone was actually less than 6.5 feet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right model for the truncated data is a truncated Gaussian, and the sample mean is no longer unbiased under the new model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Should you alter your estimate?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>
                <a:ea typeface="ＭＳ Ｐゴシック" panose="020B0600070205080204" pitchFamily="34" charset="-128"/>
              </a:rPr>
              <a:t>consider this question from both a Bayesian and frequentist point of view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A58CB6-1F3D-6D45-A7C6-8C5085DE2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995" y="1961802"/>
            <a:ext cx="1388984" cy="254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7ECFD7-6100-D740-9E97-2180BB4A1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480" y="2289871"/>
            <a:ext cx="150614" cy="188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0B8702-B3FE-C044-9319-4C727C693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473" y="2226270"/>
            <a:ext cx="199616" cy="206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833C38-3841-C748-8416-7D33074FE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028" y="1781892"/>
            <a:ext cx="234491" cy="19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Controlling the FDR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30" y="1342572"/>
            <a:ext cx="7273370" cy="3132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 err="1">
                <a:ea typeface="ＭＳ Ｐゴシック" panose="020B0600070205080204" pitchFamily="34" charset="-128"/>
              </a:rPr>
              <a:t>Benjamini</a:t>
            </a:r>
            <a:r>
              <a:rPr lang="en-US" altLang="en-US" sz="1800" dirty="0">
                <a:ea typeface="ＭＳ Ｐゴシック" panose="020B0600070205080204" pitchFamily="34" charset="-128"/>
              </a:rPr>
              <a:t> &amp; Hochberg (1995) proposed an algorithm that does it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Given     tests, obtain P-values     , and sort them from smallest to largest, denoting the sorted P-values as 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the small ones are the safest to reject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Now, find the largest    such that: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Reject </a:t>
            </a:r>
            <a:r>
              <a:rPr lang="en-US" sz="1800" dirty="0"/>
              <a:t>the null hypothesis (i.e., declare discoveries) for all hypotheses       such that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This controls the FDR!</a:t>
            </a:r>
            <a:br>
              <a:rPr lang="en-US" sz="1800" dirty="0"/>
            </a:b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92289B-8F8C-BE4E-AAD4-803D35F71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478" y="1703988"/>
            <a:ext cx="219609" cy="219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5A9641-7069-174D-9DF6-8FD9599AB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459" y="1752485"/>
            <a:ext cx="223596" cy="122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BD9581-92E4-204F-9B54-2230918F2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781" y="1966365"/>
            <a:ext cx="378332" cy="247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9820DA-B449-AB46-9E9A-555F5E50F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374" y="2476163"/>
            <a:ext cx="133411" cy="2040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2A85B1-91C1-B545-BE54-F3DE4D8CA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1124" y="2761532"/>
            <a:ext cx="1009660" cy="4377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3FE548-D857-6D43-902B-6FD85F6351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778" y="3652950"/>
            <a:ext cx="264976" cy="2161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8BA83D-18B3-CF4E-9E71-A4744C0FE9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3586" y="3655156"/>
            <a:ext cx="504830" cy="19809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2F37AB9-132A-5540-9E91-82D03761780E}"/>
              </a:ext>
            </a:extLst>
          </p:cNvPr>
          <p:cNvGrpSpPr/>
          <p:nvPr/>
        </p:nvGrpSpPr>
        <p:grpSpPr>
          <a:xfrm>
            <a:off x="5922208" y="1923597"/>
            <a:ext cx="2841798" cy="1619579"/>
            <a:chOff x="1199824" y="746567"/>
            <a:chExt cx="4848661" cy="353313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A10852E-C5E6-CD4D-B9AA-11B8810D39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8074" y="746567"/>
              <a:ext cx="0" cy="30209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4B5636B-EF84-364B-838F-FE01F9C26EA8}"/>
                </a:ext>
              </a:extLst>
            </p:cNvPr>
            <p:cNvSpPr/>
            <p:nvPr/>
          </p:nvSpPr>
          <p:spPr>
            <a:xfrm>
              <a:off x="4133623" y="2365256"/>
              <a:ext cx="74493" cy="1402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7F792CF-D807-264D-B48B-C2E2E66F2A83}"/>
                </a:ext>
              </a:extLst>
            </p:cNvPr>
            <p:cNvSpPr/>
            <p:nvPr/>
          </p:nvSpPr>
          <p:spPr>
            <a:xfrm rot="10800000">
              <a:off x="3821093" y="2639028"/>
              <a:ext cx="85355" cy="1128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3BFB29-6218-D24D-8466-75DDB2E91748}"/>
                </a:ext>
              </a:extLst>
            </p:cNvPr>
            <p:cNvSpPr/>
            <p:nvPr/>
          </p:nvSpPr>
          <p:spPr>
            <a:xfrm>
              <a:off x="4603834" y="2092124"/>
              <a:ext cx="85355" cy="16754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F8CEBB7-AE75-7C4E-868C-36A617F2D38D}"/>
                </a:ext>
              </a:extLst>
            </p:cNvPr>
            <p:cNvSpPr/>
            <p:nvPr/>
          </p:nvSpPr>
          <p:spPr>
            <a:xfrm>
              <a:off x="1934391" y="3733271"/>
              <a:ext cx="75264" cy="3428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B95C581-DB3A-0F44-B7BC-D66A979A51CB}"/>
                </a:ext>
              </a:extLst>
            </p:cNvPr>
            <p:cNvSpPr/>
            <p:nvPr/>
          </p:nvSpPr>
          <p:spPr>
            <a:xfrm>
              <a:off x="4443227" y="2222353"/>
              <a:ext cx="82482" cy="1545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573220-6842-504E-8D7F-C274398DE8EB}"/>
                </a:ext>
              </a:extLst>
            </p:cNvPr>
            <p:cNvSpPr/>
            <p:nvPr/>
          </p:nvSpPr>
          <p:spPr>
            <a:xfrm>
              <a:off x="3021477" y="3363680"/>
              <a:ext cx="74041" cy="40358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4CBE29-E8DB-AB4D-AACD-862FF9A2AD87}"/>
                </a:ext>
              </a:extLst>
            </p:cNvPr>
            <p:cNvSpPr/>
            <p:nvPr/>
          </p:nvSpPr>
          <p:spPr>
            <a:xfrm>
              <a:off x="2238229" y="3663406"/>
              <a:ext cx="86843" cy="10415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1667CFF-D008-9D43-8F5C-DEC71363215B}"/>
                </a:ext>
              </a:extLst>
            </p:cNvPr>
            <p:cNvSpPr/>
            <p:nvPr/>
          </p:nvSpPr>
          <p:spPr>
            <a:xfrm>
              <a:off x="5427076" y="1319513"/>
              <a:ext cx="86810" cy="2448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B64F60-7471-A848-A1B5-7D4AADAB3D48}"/>
                </a:ext>
              </a:extLst>
            </p:cNvPr>
            <p:cNvSpPr/>
            <p:nvPr/>
          </p:nvSpPr>
          <p:spPr>
            <a:xfrm>
              <a:off x="2542074" y="3593953"/>
              <a:ext cx="92608" cy="17360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A6CBC68-5AD8-5B45-A707-8B17986CB9F3}"/>
                </a:ext>
              </a:extLst>
            </p:cNvPr>
            <p:cNvSpPr/>
            <p:nvPr/>
          </p:nvSpPr>
          <p:spPr>
            <a:xfrm>
              <a:off x="5251270" y="1441356"/>
              <a:ext cx="86810" cy="232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8C2F37B-41B0-FE40-ADC2-509E66C6E17D}"/>
                </a:ext>
              </a:extLst>
            </p:cNvPr>
            <p:cNvSpPr/>
            <p:nvPr/>
          </p:nvSpPr>
          <p:spPr>
            <a:xfrm>
              <a:off x="3680726" y="2882119"/>
              <a:ext cx="73795" cy="885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DCEAFE-B286-4843-8331-5FA1FEDBF28D}"/>
                </a:ext>
              </a:extLst>
            </p:cNvPr>
            <p:cNvSpPr/>
            <p:nvPr/>
          </p:nvSpPr>
          <p:spPr>
            <a:xfrm>
              <a:off x="4923550" y="1788310"/>
              <a:ext cx="82490" cy="1979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5BEEE19-4BDB-FD4F-A848-703C33B063B6}"/>
                </a:ext>
              </a:extLst>
            </p:cNvPr>
            <p:cNvSpPr/>
            <p:nvPr/>
          </p:nvSpPr>
          <p:spPr>
            <a:xfrm>
              <a:off x="3978763" y="2465408"/>
              <a:ext cx="82490" cy="13021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1B2B996-D96E-6845-9D15-5220FFA057DF}"/>
                </a:ext>
              </a:extLst>
            </p:cNvPr>
            <p:cNvSpPr/>
            <p:nvPr/>
          </p:nvSpPr>
          <p:spPr>
            <a:xfrm>
              <a:off x="2096426" y="3733270"/>
              <a:ext cx="73809" cy="3428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E7D2FA-B517-8B43-8C8A-0635083E09B6}"/>
                </a:ext>
              </a:extLst>
            </p:cNvPr>
            <p:cNvSpPr/>
            <p:nvPr/>
          </p:nvSpPr>
          <p:spPr>
            <a:xfrm>
              <a:off x="2702632" y="3524514"/>
              <a:ext cx="86852" cy="24304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90573FE-E722-A648-A6DE-93F1C602BB48}"/>
                </a:ext>
              </a:extLst>
            </p:cNvPr>
            <p:cNvSpPr/>
            <p:nvPr/>
          </p:nvSpPr>
          <p:spPr>
            <a:xfrm>
              <a:off x="2869017" y="3385621"/>
              <a:ext cx="86851" cy="38193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B9C0B9-3774-FE46-BA94-0E4A36903754}"/>
                </a:ext>
              </a:extLst>
            </p:cNvPr>
            <p:cNvSpPr/>
            <p:nvPr/>
          </p:nvSpPr>
          <p:spPr>
            <a:xfrm>
              <a:off x="4758607" y="1996668"/>
              <a:ext cx="91171" cy="1770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9544B27-4B3B-1444-A569-3626ABF156EB}"/>
                </a:ext>
              </a:extLst>
            </p:cNvPr>
            <p:cNvSpPr/>
            <p:nvPr/>
          </p:nvSpPr>
          <p:spPr>
            <a:xfrm>
              <a:off x="5599972" y="1319512"/>
              <a:ext cx="86810" cy="2448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D4D639-60FB-A949-9A81-F77092516167}"/>
                </a:ext>
              </a:extLst>
            </p:cNvPr>
            <p:cNvSpPr/>
            <p:nvPr/>
          </p:nvSpPr>
          <p:spPr>
            <a:xfrm>
              <a:off x="2399565" y="3593952"/>
              <a:ext cx="86810" cy="17360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FD861A8-7E40-5243-B471-E84C1DF89501}"/>
                </a:ext>
              </a:extLst>
            </p:cNvPr>
            <p:cNvSpPr/>
            <p:nvPr/>
          </p:nvSpPr>
          <p:spPr>
            <a:xfrm>
              <a:off x="5074767" y="1527870"/>
              <a:ext cx="86810" cy="22396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1CDA2CA-8402-8F4C-BCE5-EFDBCF37C252}"/>
                </a:ext>
              </a:extLst>
            </p:cNvPr>
            <p:cNvSpPr/>
            <p:nvPr/>
          </p:nvSpPr>
          <p:spPr>
            <a:xfrm>
              <a:off x="4286242" y="2300479"/>
              <a:ext cx="86810" cy="1458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8A95B99-EE86-624F-9538-AED2A15B56B8}"/>
                </a:ext>
              </a:extLst>
            </p:cNvPr>
            <p:cNvSpPr/>
            <p:nvPr/>
          </p:nvSpPr>
          <p:spPr>
            <a:xfrm rot="10800000">
              <a:off x="3160886" y="3229555"/>
              <a:ext cx="86811" cy="520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2C83C1A-3BA1-2D42-BD7C-07DAD675C712}"/>
                </a:ext>
              </a:extLst>
            </p:cNvPr>
            <p:cNvSpPr/>
            <p:nvPr/>
          </p:nvSpPr>
          <p:spPr>
            <a:xfrm>
              <a:off x="3508166" y="3099128"/>
              <a:ext cx="89317" cy="6619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7187415-AAF0-2D4E-985D-769464A544D8}"/>
                </a:ext>
              </a:extLst>
            </p:cNvPr>
            <p:cNvSpPr/>
            <p:nvPr/>
          </p:nvSpPr>
          <p:spPr>
            <a:xfrm>
              <a:off x="3341464" y="3220873"/>
              <a:ext cx="88577" cy="53800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635C78-209E-5245-81D1-A50E2BA3D485}"/>
                </a:ext>
              </a:extLst>
            </p:cNvPr>
            <p:cNvSpPr/>
            <p:nvPr/>
          </p:nvSpPr>
          <p:spPr>
            <a:xfrm>
              <a:off x="5782252" y="894231"/>
              <a:ext cx="88284" cy="28730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51A3218-C991-1146-B7ED-0E89DCCCDB9F}"/>
                </a:ext>
              </a:extLst>
            </p:cNvPr>
            <p:cNvSpPr/>
            <p:nvPr/>
          </p:nvSpPr>
          <p:spPr>
            <a:xfrm>
              <a:off x="5602440" y="1136933"/>
              <a:ext cx="91171" cy="2630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3D84C7-4246-BF4D-AD56-B6E680D0115A}"/>
                </a:ext>
              </a:extLst>
            </p:cNvPr>
            <p:cNvSpPr txBox="1"/>
            <p:nvPr/>
          </p:nvSpPr>
          <p:spPr>
            <a:xfrm rot="16200000">
              <a:off x="912982" y="1988999"/>
              <a:ext cx="89684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P-value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01AEB3-8720-C547-87E8-70ABD7DD1571}"/>
                </a:ext>
              </a:extLst>
            </p:cNvPr>
            <p:cNvSpPr txBox="1"/>
            <p:nvPr/>
          </p:nvSpPr>
          <p:spPr>
            <a:xfrm>
              <a:off x="3238272" y="3956536"/>
              <a:ext cx="186461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Hypothesis Index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BDD3965-653D-FC40-BFFF-9A03E90803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8074" y="2995191"/>
              <a:ext cx="4390411" cy="75522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BC7854D-8A94-504A-AA60-0DBACF891A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9393" y="3767558"/>
              <a:ext cx="433182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161A36-5972-8044-8F25-A0793913E58B}"/>
              </a:ext>
            </a:extLst>
          </p:cNvPr>
          <p:cNvCxnSpPr/>
          <p:nvPr/>
        </p:nvCxnSpPr>
        <p:spPr>
          <a:xfrm>
            <a:off x="6900521" y="2361636"/>
            <a:ext cx="0" cy="1020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95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175744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Heuristic Argument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5028" y="3442191"/>
            <a:ext cx="7576458" cy="889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Letting        denote the number of true nulls, we have (very roughly):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7F7325-958B-F944-9EE9-FF8C90D2C413}"/>
              </a:ext>
            </a:extLst>
          </p:cNvPr>
          <p:cNvCxnSpPr/>
          <p:nvPr/>
        </p:nvCxnSpPr>
        <p:spPr>
          <a:xfrm>
            <a:off x="2703589" y="1008848"/>
            <a:ext cx="0" cy="17132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E434D7-EF89-6540-8C90-DDE75203F1AD}"/>
              </a:ext>
            </a:extLst>
          </p:cNvPr>
          <p:cNvCxnSpPr/>
          <p:nvPr/>
        </p:nvCxnSpPr>
        <p:spPr>
          <a:xfrm>
            <a:off x="2703589" y="2722077"/>
            <a:ext cx="37384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A9D6A8-CDDF-A849-948F-676D3374DAC6}"/>
              </a:ext>
            </a:extLst>
          </p:cNvPr>
          <p:cNvCxnSpPr/>
          <p:nvPr/>
        </p:nvCxnSpPr>
        <p:spPr>
          <a:xfrm>
            <a:off x="2703589" y="1332607"/>
            <a:ext cx="3432028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2FEC45-55F0-D945-A6BE-3F2776E583C9}"/>
              </a:ext>
            </a:extLst>
          </p:cNvPr>
          <p:cNvCxnSpPr>
            <a:cxnSpLocks/>
          </p:cNvCxnSpPr>
          <p:nvPr/>
        </p:nvCxnSpPr>
        <p:spPr>
          <a:xfrm flipV="1">
            <a:off x="6135618" y="1342817"/>
            <a:ext cx="0" cy="1359136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44CC9B-32D6-A447-B2AC-B2267B16292B}"/>
              </a:ext>
            </a:extLst>
          </p:cNvPr>
          <p:cNvGrpSpPr/>
          <p:nvPr/>
        </p:nvGrpSpPr>
        <p:grpSpPr>
          <a:xfrm>
            <a:off x="2683492" y="1926561"/>
            <a:ext cx="2108012" cy="775365"/>
            <a:chOff x="2574053" y="1880715"/>
            <a:chExt cx="2813538" cy="101999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1D1A3B-5D47-A34C-9EFC-C20899D2C029}"/>
                </a:ext>
              </a:extLst>
            </p:cNvPr>
            <p:cNvCxnSpPr/>
            <p:nvPr/>
          </p:nvCxnSpPr>
          <p:spPr>
            <a:xfrm>
              <a:off x="2574053" y="1880715"/>
              <a:ext cx="2813538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FBA7D21-BECD-2747-AF21-C76FABA8DF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7591" y="1888321"/>
              <a:ext cx="0" cy="1012386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B20339-AF3B-7C41-803E-6B51261502AE}"/>
              </a:ext>
            </a:extLst>
          </p:cNvPr>
          <p:cNvCxnSpPr/>
          <p:nvPr/>
        </p:nvCxnSpPr>
        <p:spPr>
          <a:xfrm flipV="1">
            <a:off x="2721873" y="1342817"/>
            <a:ext cx="3432030" cy="137926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AD2DE2B-5A7C-9B47-B64A-CD248E00E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864" y="1198563"/>
            <a:ext cx="279400" cy="215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2BA6238-ECAB-0D42-83BD-2DD3366DF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053" y="2994637"/>
            <a:ext cx="3937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129CA0-9640-F045-9F20-1B56B9F2E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650" y="2862542"/>
            <a:ext cx="215900" cy="330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AEFD17-E28F-CB42-B55B-98A107167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0864" y="1782637"/>
            <a:ext cx="254000" cy="317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319BDD-DCDC-B34B-9C92-0F303F7F19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7764" y="3878777"/>
            <a:ext cx="4123941" cy="6356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716CC87-D626-1A4D-9B27-12AE6956F1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0768" y="3548247"/>
            <a:ext cx="351707" cy="18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9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3461" y="276225"/>
            <a:ext cx="7491546" cy="857250"/>
          </a:xfrm>
        </p:spPr>
        <p:txBody>
          <a:bodyPr>
            <a:normAutofit fontScale="90000"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Recall that P-Values are Uniform Under the Null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BDEB79-2EE5-654F-B295-7BEF73733D6B}"/>
              </a:ext>
            </a:extLst>
          </p:cNvPr>
          <p:cNvGrpSpPr/>
          <p:nvPr/>
        </p:nvGrpSpPr>
        <p:grpSpPr>
          <a:xfrm>
            <a:off x="2548394" y="1250052"/>
            <a:ext cx="3371272" cy="2114711"/>
            <a:chOff x="2397669" y="1682131"/>
            <a:chExt cx="3371272" cy="211471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92AAAE1-6577-E142-8269-9308722561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3522" y="1682131"/>
              <a:ext cx="0" cy="16125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29E418-4527-D142-AF9B-55F9048767A3}"/>
                </a:ext>
              </a:extLst>
            </p:cNvPr>
            <p:cNvSpPr/>
            <p:nvPr/>
          </p:nvSpPr>
          <p:spPr>
            <a:xfrm>
              <a:off x="3373267" y="2533851"/>
              <a:ext cx="76674" cy="7485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221B19-8944-A344-95BB-E3AC524BB43A}"/>
                </a:ext>
              </a:extLst>
            </p:cNvPr>
            <p:cNvSpPr/>
            <p:nvPr/>
          </p:nvSpPr>
          <p:spPr>
            <a:xfrm rot="10800000">
              <a:off x="4173224" y="2689373"/>
              <a:ext cx="57622" cy="6023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4B35C8-B304-A441-BB16-6AA64D255C7F}"/>
                </a:ext>
              </a:extLst>
            </p:cNvPr>
            <p:cNvSpPr/>
            <p:nvPr/>
          </p:nvSpPr>
          <p:spPr>
            <a:xfrm flipV="1">
              <a:off x="4546909" y="3225036"/>
              <a:ext cx="60626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6D67C6-2BD9-DC4B-9605-D1F95E5E42A2}"/>
                </a:ext>
              </a:extLst>
            </p:cNvPr>
            <p:cNvSpPr/>
            <p:nvPr/>
          </p:nvSpPr>
          <p:spPr>
            <a:xfrm>
              <a:off x="3789080" y="2468936"/>
              <a:ext cx="55682" cy="824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148FE2-79CD-924B-9960-B006B3F234E1}"/>
                </a:ext>
              </a:extLst>
            </p:cNvPr>
            <p:cNvSpPr/>
            <p:nvPr/>
          </p:nvSpPr>
          <p:spPr>
            <a:xfrm>
              <a:off x="3922305" y="1985764"/>
              <a:ext cx="69826" cy="13067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A0DCFB4-9117-6948-8630-D4EB06A65E87}"/>
                </a:ext>
              </a:extLst>
            </p:cNvPr>
            <p:cNvSpPr/>
            <p:nvPr/>
          </p:nvSpPr>
          <p:spPr>
            <a:xfrm>
              <a:off x="2977207" y="2013649"/>
              <a:ext cx="58604" cy="12418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425101C-6D50-B649-9959-5D8F55FC2407}"/>
                </a:ext>
              </a:extLst>
            </p:cNvPr>
            <p:cNvSpPr/>
            <p:nvPr/>
          </p:nvSpPr>
          <p:spPr>
            <a:xfrm>
              <a:off x="4047897" y="2801734"/>
              <a:ext cx="49818" cy="472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8529036-478C-0241-A5B2-179B44B0E25D}"/>
                </a:ext>
              </a:extLst>
            </p:cNvPr>
            <p:cNvSpPr/>
            <p:nvPr/>
          </p:nvSpPr>
          <p:spPr>
            <a:xfrm>
              <a:off x="4948052" y="2083147"/>
              <a:ext cx="55688" cy="1189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C975000-C857-A44C-8BF7-472BD22390EE}"/>
                </a:ext>
              </a:extLst>
            </p:cNvPr>
            <p:cNvSpPr/>
            <p:nvPr/>
          </p:nvSpPr>
          <p:spPr>
            <a:xfrm>
              <a:off x="4299652" y="2591564"/>
              <a:ext cx="55688" cy="695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72B2E42-67F4-0541-9F6B-D6F6310BD898}"/>
                </a:ext>
              </a:extLst>
            </p:cNvPr>
            <p:cNvSpPr/>
            <p:nvPr/>
          </p:nvSpPr>
          <p:spPr>
            <a:xfrm>
              <a:off x="3518522" y="3059112"/>
              <a:ext cx="58632" cy="2038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499A361-2571-FC45-82BB-60CCBDBB93FA}"/>
                </a:ext>
              </a:extLst>
            </p:cNvPr>
            <p:cNvSpPr/>
            <p:nvPr/>
          </p:nvSpPr>
          <p:spPr>
            <a:xfrm>
              <a:off x="5198062" y="2317230"/>
              <a:ext cx="61548" cy="945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D62E90C-5D6F-BB43-A038-E36F99D439B9}"/>
                </a:ext>
              </a:extLst>
            </p:cNvPr>
            <p:cNvSpPr/>
            <p:nvPr/>
          </p:nvSpPr>
          <p:spPr>
            <a:xfrm>
              <a:off x="5072975" y="2908119"/>
              <a:ext cx="65984" cy="3543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82BD76-8894-B54E-9F23-5555ED61F1FD}"/>
                </a:ext>
              </a:extLst>
            </p:cNvPr>
            <p:cNvSpPr/>
            <p:nvPr/>
          </p:nvSpPr>
          <p:spPr>
            <a:xfrm flipH="1">
              <a:off x="3220120" y="2083147"/>
              <a:ext cx="64372" cy="1195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C88C22-8917-7840-9F23-1975025E89E1}"/>
                </a:ext>
              </a:extLst>
            </p:cNvPr>
            <p:cNvSpPr/>
            <p:nvPr/>
          </p:nvSpPr>
          <p:spPr>
            <a:xfrm>
              <a:off x="3641089" y="3161939"/>
              <a:ext cx="69904" cy="129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2D1C4-A5BF-1541-86BF-48A3C755B4F5}"/>
                </a:ext>
              </a:extLst>
            </p:cNvPr>
            <p:cNvSpPr/>
            <p:nvPr/>
          </p:nvSpPr>
          <p:spPr>
            <a:xfrm rot="10800000">
              <a:off x="3093843" y="2997181"/>
              <a:ext cx="58605" cy="278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8792981-CF74-6E4D-8D83-87BAC01D174D}"/>
                </a:ext>
              </a:extLst>
            </p:cNvPr>
            <p:cNvSpPr/>
            <p:nvPr/>
          </p:nvSpPr>
          <p:spPr>
            <a:xfrm>
              <a:off x="4675467" y="2908119"/>
              <a:ext cx="60296" cy="353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EC3EF02-FE7E-A94D-8B3D-5D9310DDED62}"/>
                </a:ext>
              </a:extLst>
            </p:cNvPr>
            <p:cNvSpPr/>
            <p:nvPr/>
          </p:nvSpPr>
          <p:spPr>
            <a:xfrm>
              <a:off x="4420879" y="2227475"/>
              <a:ext cx="61696" cy="1056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AC8352C-3D53-1444-BCC5-51F35A1F2EAC}"/>
                </a:ext>
              </a:extLst>
            </p:cNvPr>
            <p:cNvSpPr/>
            <p:nvPr/>
          </p:nvSpPr>
          <p:spPr>
            <a:xfrm>
              <a:off x="4800683" y="1890503"/>
              <a:ext cx="61548" cy="14040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E632CF-55CE-634A-AD59-B4B10FA96D89}"/>
                </a:ext>
              </a:extLst>
            </p:cNvPr>
            <p:cNvSpPr txBox="1"/>
            <p:nvPr/>
          </p:nvSpPr>
          <p:spPr>
            <a:xfrm rot="16200000">
              <a:off x="2409261" y="3114820"/>
              <a:ext cx="30649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0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61B8250-8836-5045-8210-F92CC6F7B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4596" y="3293239"/>
              <a:ext cx="2924345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BD77D72-E94B-1247-AC7A-C08F34EDC84B}"/>
                </a:ext>
              </a:extLst>
            </p:cNvPr>
            <p:cNvSpPr txBox="1"/>
            <p:nvPr/>
          </p:nvSpPr>
          <p:spPr>
            <a:xfrm rot="16200000">
              <a:off x="2406005" y="1728921"/>
              <a:ext cx="30649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110209-7808-584A-9E7E-68D13DE2A6AA}"/>
                </a:ext>
              </a:extLst>
            </p:cNvPr>
            <p:cNvSpPr txBox="1"/>
            <p:nvPr/>
          </p:nvSpPr>
          <p:spPr>
            <a:xfrm>
              <a:off x="2718349" y="3424540"/>
              <a:ext cx="30649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3ACC26-0E8F-974A-8AC7-D566A1560B8E}"/>
                </a:ext>
              </a:extLst>
            </p:cNvPr>
            <p:cNvSpPr txBox="1"/>
            <p:nvPr/>
          </p:nvSpPr>
          <p:spPr>
            <a:xfrm>
              <a:off x="5452399" y="3473677"/>
              <a:ext cx="30649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02F49F5-6B9F-7447-AC00-DC599A63FFD4}"/>
                </a:ext>
              </a:extLst>
            </p:cNvPr>
            <p:cNvSpPr/>
            <p:nvPr/>
          </p:nvSpPr>
          <p:spPr>
            <a:xfrm>
              <a:off x="5333281" y="2468936"/>
              <a:ext cx="69067" cy="805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50C5AEF-8078-9D4A-BA6E-48F8998C4152}"/>
                </a:ext>
              </a:extLst>
            </p:cNvPr>
            <p:cNvSpPr/>
            <p:nvPr/>
          </p:nvSpPr>
          <p:spPr>
            <a:xfrm>
              <a:off x="5479272" y="3123155"/>
              <a:ext cx="45719" cy="152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85F55-08CF-CD49-B753-F7E79F79B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0" y="2395421"/>
            <a:ext cx="7606237" cy="1826202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800" dirty="0"/>
              <a:t>If there are       such P-values, then there are approximately         P-values in the interval        , for any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624919-71A4-7545-8244-442AB50B4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27761" y="2296222"/>
            <a:ext cx="159838" cy="19979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C8AD9DE-83E4-0045-923F-D1B79F9BC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814" y="3837791"/>
            <a:ext cx="577306" cy="28105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EA8E6C4-63AA-9241-ACE3-33C4E7F5F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271" y="3912296"/>
            <a:ext cx="153866" cy="192333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442ADA2-413A-B54F-B994-CEA1F398B27B}"/>
              </a:ext>
            </a:extLst>
          </p:cNvPr>
          <p:cNvCxnSpPr/>
          <p:nvPr/>
        </p:nvCxnSpPr>
        <p:spPr>
          <a:xfrm>
            <a:off x="2928836" y="2369655"/>
            <a:ext cx="17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9403A16E-C06B-3347-A128-24C11420B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192" y="3656430"/>
            <a:ext cx="539473" cy="20749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AE339C6-6754-BC4D-A940-EFB943F90C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9870" y="3644075"/>
            <a:ext cx="397756" cy="20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41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FC230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AIS2018-Speaker-Template" id="{582CA8B9-06B3-5340-BEB0-23EA48B3DC9B}" vid="{6E505970-0966-B24A-A2A4-92D2258EB3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19303</TotalTime>
  <Words>3421</Words>
  <Application>Microsoft Macintosh PowerPoint</Application>
  <PresentationFormat>On-screen Show (16:9)</PresentationFormat>
  <Paragraphs>611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ＭＳ Ｐゴシック</vt:lpstr>
      <vt:lpstr>Arial</vt:lpstr>
      <vt:lpstr>Calibri</vt:lpstr>
      <vt:lpstr>Gill Sans Light</vt:lpstr>
      <vt:lpstr>Gill Sans SemiBold</vt:lpstr>
      <vt:lpstr>Verdana</vt:lpstr>
      <vt:lpstr>Office Theme</vt:lpstr>
      <vt:lpstr>PowerPoint Presentation</vt:lpstr>
      <vt:lpstr>Naïve Multiple Decision-Making</vt:lpstr>
      <vt:lpstr>Bonferroni</vt:lpstr>
      <vt:lpstr>Is There Something Else We Can Do?</vt:lpstr>
      <vt:lpstr>A Bayesian Derivation</vt:lpstr>
      <vt:lpstr>Controlling the FDR</vt:lpstr>
      <vt:lpstr>Controlling the FDR</vt:lpstr>
      <vt:lpstr>Heuristic Argument</vt:lpstr>
      <vt:lpstr>Recall that P-Values are Uniform Under the Null</vt:lpstr>
      <vt:lpstr>The Online Problem</vt:lpstr>
      <vt:lpstr>PowerPoint Presentation</vt:lpstr>
      <vt:lpstr>More Challenges</vt:lpstr>
      <vt:lpstr>A Glimmer of Hope</vt:lpstr>
      <vt:lpstr>The Tower Property of Conditional Expectation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Online FDR Algorithms</vt:lpstr>
      <vt:lpstr>PowerPoint Presentation</vt:lpstr>
      <vt:lpstr>A Stripped-Down Version of LORD</vt:lpstr>
      <vt:lpstr>A Stripped-Down Version of LORD</vt:lpstr>
      <vt:lpstr>Analysis</vt:lpstr>
      <vt:lpstr>Analysis</vt:lpstr>
      <vt:lpstr>Analysis</vt:lpstr>
      <vt:lpstr>Analysis</vt:lpstr>
      <vt:lpstr>Analysis</vt:lpstr>
      <vt:lpstr>And Now We Connect to the FDR</vt:lpstr>
      <vt:lpstr>And Now We Connect to the FDR</vt:lpstr>
      <vt:lpstr>And We Obtain an Actual Proof</vt:lpstr>
      <vt:lpstr>And We Obtain an Actual Proof</vt:lpstr>
      <vt:lpstr>And We Obtain an Actual Proof</vt:lpstr>
      <vt:lpstr>Two Kinds of Statistical Inference</vt:lpstr>
      <vt:lpstr>Frequentism</vt:lpstr>
      <vt:lpstr>Bayesianism</vt:lpstr>
      <vt:lpstr>Frequentist Hypothesis Testing</vt:lpstr>
      <vt:lpstr>Bayesian Hypothesis Testing</vt:lpstr>
      <vt:lpstr>Comparisons</vt:lpstr>
      <vt:lpstr>Comparisons</vt:lpstr>
      <vt:lpstr>Decision-Theoretic Framework</vt:lpstr>
      <vt:lpstr>Decision-Theoretic Framework</vt:lpstr>
      <vt:lpstr>Decision-Theoretic Framework</vt:lpstr>
      <vt:lpstr>Decision-Theoretic Framework</vt:lpstr>
      <vt:lpstr>Decision-Theoretic Framework</vt:lpstr>
      <vt:lpstr>Decision-Theoretic Framework</vt:lpstr>
      <vt:lpstr>Decision-Theoretic Framework</vt:lpstr>
      <vt:lpstr>Decision-Theoretic Framework</vt:lpstr>
      <vt:lpstr>Decision-Theoretic Framework</vt:lpstr>
      <vt:lpstr>Decision-Theoretic Framework</vt:lpstr>
      <vt:lpstr>Decision-Theoretic Framework</vt:lpstr>
      <vt:lpstr>Decision-Theoretic Framework</vt:lpstr>
      <vt:lpstr>Decision-Theoretic Framework</vt:lpstr>
      <vt:lpstr>Decision-Theoretic Framework</vt:lpstr>
      <vt:lpstr>Decision-Theoretic Framework</vt:lpstr>
      <vt:lpstr>Decision-Theoretic Framework</vt:lpstr>
      <vt:lpstr>Risk Functions</vt:lpstr>
      <vt:lpstr>Risk Functions</vt:lpstr>
      <vt:lpstr>A Small Thought Experiment</vt:lpstr>
      <vt:lpstr>A Small Thought Experiment</vt:lpstr>
      <vt:lpstr>A Small Thought Experiment</vt:lpstr>
      <vt:lpstr>A Small Thought Experiment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Michael Jordan</cp:lastModifiedBy>
  <cp:revision>428</cp:revision>
  <dcterms:created xsi:type="dcterms:W3CDTF">2018-05-31T19:54:03Z</dcterms:created>
  <dcterms:modified xsi:type="dcterms:W3CDTF">2020-09-08T17:42:39Z</dcterms:modified>
</cp:coreProperties>
</file>