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63" r:id="rId2"/>
    <p:sldId id="265" r:id="rId3"/>
    <p:sldId id="26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봉현" initials="박봉" lastIdx="2" clrIdx="0">
    <p:extLst>
      <p:ext uri="{19B8F6BF-5375-455C-9EA6-DF929625EA0E}">
        <p15:presenceInfo xmlns:p15="http://schemas.microsoft.com/office/powerpoint/2012/main" userId="7723e623b9af0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4660"/>
  </p:normalViewPr>
  <p:slideViewPr>
    <p:cSldViewPr snapToGrid="0">
      <p:cViewPr>
        <p:scale>
          <a:sx n="75" d="100"/>
          <a:sy n="75" d="100"/>
        </p:scale>
        <p:origin x="227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3325-2763-42B0-921E-B7E76504E80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E4FD-1EC4-4242-B618-74D857883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6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3A16-7131-45BF-8116-B79BDF2EE33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828FD15D-5E2B-4672-A17C-37FBB8B1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Feature </a:t>
            </a:r>
            <a:r>
              <a:rPr lang="ko-KR" altLang="en-US" sz="3600" u="sng" dirty="0"/>
              <a:t>선택 및 </a:t>
            </a:r>
            <a:r>
              <a:rPr lang="ko-KR" altLang="en-US" sz="3600" u="sng" dirty="0" err="1"/>
              <a:t>결측치</a:t>
            </a:r>
            <a:r>
              <a:rPr lang="ko-KR" altLang="en-US" sz="3600" u="sng" dirty="0"/>
              <a:t>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6858" y="2040011"/>
            <a:ext cx="5036367" cy="40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94416" y="2068643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6"/>
            <a:endCxn id="3" idx="1"/>
          </p:cNvCxnSpPr>
          <p:nvPr/>
        </p:nvCxnSpPr>
        <p:spPr>
          <a:xfrm flipV="1">
            <a:off x="4765058" y="2241029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/>
          <p:cNvSpPr txBox="1">
            <a:spLocks/>
          </p:cNvSpPr>
          <p:nvPr/>
        </p:nvSpPr>
        <p:spPr>
          <a:xfrm>
            <a:off x="5526858" y="5421840"/>
            <a:ext cx="295991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47" name="타원 46"/>
          <p:cNvSpPr/>
          <p:nvPr/>
        </p:nvSpPr>
        <p:spPr>
          <a:xfrm>
            <a:off x="3794416" y="5450472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6"/>
            <a:endCxn id="44" idx="1"/>
          </p:cNvCxnSpPr>
          <p:nvPr/>
        </p:nvCxnSpPr>
        <p:spPr>
          <a:xfrm flipV="1">
            <a:off x="4765058" y="5622858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내용 개체 틀 2"/>
          <p:cNvSpPr txBox="1">
            <a:spLocks/>
          </p:cNvSpPr>
          <p:nvPr/>
        </p:nvSpPr>
        <p:spPr>
          <a:xfrm>
            <a:off x="5526858" y="4164631"/>
            <a:ext cx="452594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너무 많아서 채울 수 없음</a:t>
            </a:r>
            <a:r>
              <a:rPr lang="en-US" altLang="ko-KR" sz="1800" dirty="0"/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3448051" y="4078418"/>
            <a:ext cx="1317008" cy="57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4" idx="6"/>
            <a:endCxn id="50" idx="1"/>
          </p:cNvCxnSpPr>
          <p:nvPr/>
        </p:nvCxnSpPr>
        <p:spPr>
          <a:xfrm flipV="1">
            <a:off x="4765059" y="4365649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내용 개체 틀 2"/>
          <p:cNvSpPr txBox="1">
            <a:spLocks/>
          </p:cNvSpPr>
          <p:nvPr/>
        </p:nvSpPr>
        <p:spPr>
          <a:xfrm>
            <a:off x="5526858" y="3182297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test set </a:t>
            </a:r>
            <a:r>
              <a:rPr lang="ko-KR" altLang="en-US" sz="1800" dirty="0"/>
              <a:t>의 점수 </a:t>
            </a:r>
            <a:r>
              <a:rPr lang="ko-KR" altLang="en-US" sz="1800" dirty="0" err="1"/>
              <a:t>결측치</a:t>
            </a:r>
            <a:r>
              <a:rPr lang="en-US" altLang="ko-KR" sz="1800" dirty="0"/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3448051" y="3227204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 flipV="1">
            <a:off x="4765059" y="3383315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2443" y="1496243"/>
            <a:ext cx="460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train_set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test_set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결합하여 </a:t>
            </a:r>
            <a:r>
              <a:rPr lang="ko-KR" altLang="en-US" dirty="0" err="1">
                <a:solidFill>
                  <a:srgbClr val="FF0000"/>
                </a:solidFill>
              </a:rPr>
              <a:t>결측치</a:t>
            </a:r>
            <a:r>
              <a:rPr lang="ko-KR" altLang="en-US" dirty="0">
                <a:solidFill>
                  <a:srgbClr val="FF0000"/>
                </a:solidFill>
              </a:rPr>
              <a:t> 확인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내용 개체 틀 2"/>
          <p:cNvSpPr txBox="1">
            <a:spLocks/>
          </p:cNvSpPr>
          <p:nvPr/>
        </p:nvSpPr>
        <p:spPr>
          <a:xfrm>
            <a:off x="5526857" y="3743943"/>
            <a:ext cx="576026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province </a:t>
            </a:r>
            <a:r>
              <a:rPr lang="ko-KR" altLang="en-US" sz="1800" dirty="0"/>
              <a:t>는 </a:t>
            </a:r>
            <a:r>
              <a:rPr lang="en-US" altLang="ko-KR" sz="1800" dirty="0"/>
              <a:t>winery </a:t>
            </a:r>
            <a:r>
              <a:rPr lang="ko-KR" altLang="en-US" sz="1800" dirty="0"/>
              <a:t>정보로 대체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.</a:t>
            </a:r>
          </a:p>
        </p:txBody>
      </p:sp>
      <p:sp>
        <p:nvSpPr>
          <p:cNvPr id="64" name="타원 63"/>
          <p:cNvSpPr/>
          <p:nvPr/>
        </p:nvSpPr>
        <p:spPr>
          <a:xfrm>
            <a:off x="3876675" y="3788850"/>
            <a:ext cx="888384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64" idx="6"/>
            <a:endCxn id="63" idx="1"/>
          </p:cNvCxnSpPr>
          <p:nvPr/>
        </p:nvCxnSpPr>
        <p:spPr>
          <a:xfrm flipV="1">
            <a:off x="4765059" y="3944961"/>
            <a:ext cx="761798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2"/>
          <p:cNvSpPr txBox="1">
            <a:spLocks/>
          </p:cNvSpPr>
          <p:nvPr/>
        </p:nvSpPr>
        <p:spPr>
          <a:xfrm>
            <a:off x="5526858" y="4850658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taster_name</a:t>
            </a:r>
            <a:r>
              <a:rPr lang="en-US" altLang="ko-KR" sz="1800" dirty="0"/>
              <a:t> </a:t>
            </a:r>
            <a:r>
              <a:rPr lang="ko-KR" altLang="en-US" sz="1800" dirty="0"/>
              <a:t>과 중복</a:t>
            </a:r>
            <a:r>
              <a:rPr lang="en-US" altLang="ko-KR" sz="1800" dirty="0"/>
              <a:t>.</a:t>
            </a:r>
          </a:p>
        </p:txBody>
      </p:sp>
      <p:sp>
        <p:nvSpPr>
          <p:cNvPr id="70" name="타원 69"/>
          <p:cNvSpPr/>
          <p:nvPr/>
        </p:nvSpPr>
        <p:spPr>
          <a:xfrm>
            <a:off x="3448051" y="4895565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0" idx="6"/>
            <a:endCxn id="69" idx="1"/>
          </p:cNvCxnSpPr>
          <p:nvPr/>
        </p:nvCxnSpPr>
        <p:spPr>
          <a:xfrm flipV="1">
            <a:off x="4765059" y="5051676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내용 개체 틀 2"/>
          <p:cNvSpPr txBox="1">
            <a:spLocks/>
          </p:cNvSpPr>
          <p:nvPr/>
        </p:nvSpPr>
        <p:spPr>
          <a:xfrm>
            <a:off x="5526858" y="4551513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73" name="타원 72"/>
          <p:cNvSpPr/>
          <p:nvPr/>
        </p:nvSpPr>
        <p:spPr>
          <a:xfrm>
            <a:off x="3448051" y="4596420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73" idx="6"/>
            <a:endCxn id="72" idx="1"/>
          </p:cNvCxnSpPr>
          <p:nvPr/>
        </p:nvCxnSpPr>
        <p:spPr>
          <a:xfrm flipV="1">
            <a:off x="4765059" y="475253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3B9AEBE-51EC-4181-9A90-8232DEC706DD}"/>
              </a:ext>
            </a:extLst>
          </p:cNvPr>
          <p:cNvSpPr txBox="1">
            <a:spLocks/>
          </p:cNvSpPr>
          <p:nvPr/>
        </p:nvSpPr>
        <p:spPr>
          <a:xfrm>
            <a:off x="5526858" y="2617783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128620-1D93-4498-A8E1-36A46542622B}"/>
              </a:ext>
            </a:extLst>
          </p:cNvPr>
          <p:cNvSpPr/>
          <p:nvPr/>
        </p:nvSpPr>
        <p:spPr>
          <a:xfrm>
            <a:off x="3448051" y="2662690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7F9650-77DD-49A4-BB1A-61FBD6CB95D3}"/>
              </a:ext>
            </a:extLst>
          </p:cNvPr>
          <p:cNvCxnSpPr>
            <a:stCxn id="29" idx="6"/>
            <a:endCxn id="28" idx="1"/>
          </p:cNvCxnSpPr>
          <p:nvPr/>
        </p:nvCxnSpPr>
        <p:spPr>
          <a:xfrm flipV="1">
            <a:off x="4765059" y="281880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1301157-9507-468E-849E-129F1CA5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“Price”</a:t>
            </a:r>
            <a:r>
              <a:rPr lang="ko-KR" altLang="en-US" sz="3600" u="sng" dirty="0"/>
              <a:t> 수치형 변수 처리</a:t>
            </a:r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60423" y="630384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5257600" y="3752090"/>
            <a:ext cx="6362900" cy="3416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2) log scale</a:t>
            </a:r>
            <a:r>
              <a:rPr lang="ko-KR" altLang="en-US" sz="1800" dirty="0"/>
              <a:t>로 바꾸고 평균 값으로 뺄셈</a:t>
            </a:r>
            <a:r>
              <a:rPr lang="en-US" altLang="ko-KR" sz="1800" dirty="0"/>
              <a:t>.</a:t>
            </a:r>
          </a:p>
        </p:txBody>
      </p:sp>
      <p:cxnSp>
        <p:nvCxnSpPr>
          <p:cNvPr id="29" name="직선 화살표 연결선 28"/>
          <p:cNvCxnSpPr>
            <a:stCxn id="24" idx="3"/>
            <a:endCxn id="52" idx="1"/>
          </p:cNvCxnSpPr>
          <p:nvPr/>
        </p:nvCxnSpPr>
        <p:spPr>
          <a:xfrm flipV="1">
            <a:off x="4533900" y="1732910"/>
            <a:ext cx="723700" cy="1948265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048" t="30183" r="66587" b="41513"/>
          <a:stretch/>
        </p:blipFill>
        <p:spPr>
          <a:xfrm>
            <a:off x="5024062" y="4619669"/>
            <a:ext cx="3222163" cy="16822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4048" t="59897" r="66587" b="9890"/>
          <a:stretch/>
        </p:blipFill>
        <p:spPr>
          <a:xfrm>
            <a:off x="8749560" y="4619669"/>
            <a:ext cx="3222163" cy="179574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8353918" y="569977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541505" y="4967050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136311" y="625755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8350718" y="4967050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329507" y="4482249"/>
            <a:ext cx="0" cy="158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43261" y="4062846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46076" y="2971801"/>
            <a:ext cx="4187824" cy="558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85273" y="4661094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지수 증가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68559" y="4691318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선형 증가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28968" t="40399" r="55536" b="52820"/>
          <a:stretch/>
        </p:blipFill>
        <p:spPr>
          <a:xfrm>
            <a:off x="5383699" y="2053069"/>
            <a:ext cx="4777224" cy="113233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016887" y="2394333"/>
            <a:ext cx="2082943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variety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>
                <a:solidFill>
                  <a:schemeClr val="accent2"/>
                </a:solidFill>
              </a:rPr>
              <a:t>price</a:t>
            </a:r>
            <a:r>
              <a:rPr lang="ko-KR" altLang="en-US" dirty="0">
                <a:solidFill>
                  <a:schemeClr val="accent2"/>
                </a:solidFill>
              </a:rPr>
              <a:t> 가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가장 분산이 낮음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5257600" y="15620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variety </a:t>
            </a:r>
            <a:r>
              <a:rPr lang="ko-KR" altLang="en-US" sz="1800" dirty="0"/>
              <a:t>별 평균 값으로 채움</a:t>
            </a:r>
            <a:r>
              <a:rPr lang="en-US" altLang="ko-KR" sz="1800" dirty="0"/>
              <a:t>.</a:t>
            </a:r>
          </a:p>
        </p:txBody>
      </p:sp>
      <p:cxnSp>
        <p:nvCxnSpPr>
          <p:cNvPr id="59" name="직선 화살표 연결선 58"/>
          <p:cNvCxnSpPr>
            <a:stCxn id="24" idx="3"/>
            <a:endCxn id="28" idx="1"/>
          </p:cNvCxnSpPr>
          <p:nvPr/>
        </p:nvCxnSpPr>
        <p:spPr>
          <a:xfrm>
            <a:off x="4533900" y="3681175"/>
            <a:ext cx="723700" cy="24173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298FC612-FF50-45FA-B6ED-93E834CB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“Variety”, “Winery”</a:t>
            </a:r>
            <a:r>
              <a:rPr lang="ko-KR" altLang="en-US" sz="3600" u="sng" dirty="0"/>
              <a:t> 수치형 변수 처리</a:t>
            </a:r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cxnSpLocks/>
            <a:stCxn id="35" idx="3"/>
            <a:endCxn id="52" idx="1"/>
          </p:cNvCxnSpPr>
          <p:nvPr/>
        </p:nvCxnSpPr>
        <p:spPr>
          <a:xfrm flipV="1">
            <a:off x="4533900" y="1732910"/>
            <a:ext cx="723700" cy="3910582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5257600" y="15620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variety 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variety_value</a:t>
            </a:r>
            <a:r>
              <a:rPr lang="en-US" altLang="ko-KR" sz="1800" dirty="0"/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523CC4-E1E8-46E6-86A9-873C38D0433A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9249EB-2100-4D38-91B4-644A859CC9B4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3F2BBA-1038-41E9-A254-B63F7CE9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27669" r="38173" b="46577"/>
          <a:stretch/>
        </p:blipFill>
        <p:spPr>
          <a:xfrm>
            <a:off x="7034967" y="1948389"/>
            <a:ext cx="3373514" cy="176618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31C9BE6-3045-45C4-BB54-B51BBC5DF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54847" r="38173" b="18835"/>
          <a:stretch/>
        </p:blipFill>
        <p:spPr>
          <a:xfrm>
            <a:off x="7040231" y="4571001"/>
            <a:ext cx="3373514" cy="180491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660A23D-F431-4CF0-87C8-D0C746C1FF2C}"/>
              </a:ext>
            </a:extLst>
          </p:cNvPr>
          <p:cNvSpPr txBox="1"/>
          <p:nvPr/>
        </p:nvSpPr>
        <p:spPr>
          <a:xfrm>
            <a:off x="8378773" y="3738591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90A4C8-218D-4055-BDDF-EB15AEF6D994}"/>
              </a:ext>
            </a:extLst>
          </p:cNvPr>
          <p:cNvSpPr txBox="1"/>
          <p:nvPr/>
        </p:nvSpPr>
        <p:spPr>
          <a:xfrm>
            <a:off x="5448767" y="2576499"/>
            <a:ext cx="150618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variety_value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0BA69E-710B-4045-82F2-6CFD2EE6FF04}"/>
              </a:ext>
            </a:extLst>
          </p:cNvPr>
          <p:cNvSpPr txBox="1"/>
          <p:nvPr/>
        </p:nvSpPr>
        <p:spPr>
          <a:xfrm>
            <a:off x="8378773" y="6401050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AD832-2003-4792-A6AA-E491622922BD}"/>
              </a:ext>
            </a:extLst>
          </p:cNvPr>
          <p:cNvSpPr txBox="1"/>
          <p:nvPr/>
        </p:nvSpPr>
        <p:spPr>
          <a:xfrm>
            <a:off x="5448767" y="5238958"/>
            <a:ext cx="151105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winery_value</a:t>
            </a:r>
            <a:endParaRPr lang="ko-KR" altLang="en-US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D6CC540-BCDA-4E5F-B11C-30F7F7FE59D8}"/>
              </a:ext>
            </a:extLst>
          </p:cNvPr>
          <p:cNvSpPr txBox="1">
            <a:spLocks/>
          </p:cNvSpPr>
          <p:nvPr/>
        </p:nvSpPr>
        <p:spPr>
          <a:xfrm>
            <a:off x="5257600" y="4283100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winery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winery_value</a:t>
            </a:r>
            <a:r>
              <a:rPr lang="en-US" altLang="ko-KR" sz="18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3D2FCDB-C947-49FA-9D76-1CF8D2B001AC}"/>
              </a:ext>
            </a:extLst>
          </p:cNvPr>
          <p:cNvCxnSpPr>
            <a:cxnSpLocks/>
            <a:stCxn id="39" idx="3"/>
            <a:endCxn id="49" idx="1"/>
          </p:cNvCxnSpPr>
          <p:nvPr/>
        </p:nvCxnSpPr>
        <p:spPr>
          <a:xfrm flipV="1">
            <a:off x="4533900" y="4453916"/>
            <a:ext cx="723700" cy="146016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BB7BC6-52A4-4B9D-85D0-9AD551247710}"/>
              </a:ext>
            </a:extLst>
          </p:cNvPr>
          <p:cNvSpPr txBox="1"/>
          <p:nvPr/>
        </p:nvSpPr>
        <p:spPr>
          <a:xfrm>
            <a:off x="7391199" y="4874002"/>
            <a:ext cx="480080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 err="1">
                <a:solidFill>
                  <a:schemeClr val="accent2"/>
                </a:solidFill>
              </a:rPr>
              <a:t>winery_value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차이 안보임 </a:t>
            </a:r>
            <a:r>
              <a:rPr lang="en-US" altLang="ko-KR" dirty="0">
                <a:solidFill>
                  <a:schemeClr val="accent2"/>
                </a:solidFill>
              </a:rPr>
              <a:t>=&gt; </a:t>
            </a:r>
            <a:r>
              <a:rPr lang="ko-KR" altLang="en-US" dirty="0">
                <a:solidFill>
                  <a:schemeClr val="accent2"/>
                </a:solidFill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6569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7F4F49E-1290-49FB-8D1E-F534BD718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</a:t>
            </a:r>
            <a:r>
              <a:rPr lang="ko-KR" altLang="en-US" sz="3600" u="sng" dirty="0"/>
              <a:t>단순 </a:t>
            </a:r>
            <a:r>
              <a:rPr lang="ko-KR" altLang="en-US" sz="3600" u="sng" dirty="0" err="1"/>
              <a:t>가변수</a:t>
            </a:r>
            <a:r>
              <a:rPr lang="ko-KR" altLang="en-US" sz="3600" u="sng" dirty="0"/>
              <a:t> 처리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43" idx="3"/>
            <a:endCxn id="35" idx="1"/>
          </p:cNvCxnSpPr>
          <p:nvPr/>
        </p:nvCxnSpPr>
        <p:spPr>
          <a:xfrm flipV="1">
            <a:off x="4533900" y="1501061"/>
            <a:ext cx="723700" cy="7647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내용 개체 틀 2"/>
          <p:cNvSpPr txBox="1">
            <a:spLocks/>
          </p:cNvSpPr>
          <p:nvPr/>
        </p:nvSpPr>
        <p:spPr>
          <a:xfrm>
            <a:off x="5257600" y="133024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단순한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처리</a:t>
            </a:r>
            <a:endParaRPr lang="en-US" altLang="ko-KR" sz="1800" dirty="0"/>
          </a:p>
        </p:txBody>
      </p:sp>
      <p:sp>
        <p:nvSpPr>
          <p:cNvPr id="40" name="직사각형 39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958" t="56154" r="24167" b="13270"/>
          <a:stretch/>
        </p:blipFill>
        <p:spPr>
          <a:xfrm>
            <a:off x="4661941" y="4020594"/>
            <a:ext cx="7353300" cy="2598166"/>
          </a:xfrm>
          <a:prstGeom prst="rect">
            <a:avLst/>
          </a:prstGeom>
        </p:spPr>
      </p:pic>
      <p:sp>
        <p:nvSpPr>
          <p:cNvPr id="17" name="AutoShape 6" descr="data:image/png;base64,iVBORw0KGgoAAAANSUhEUgAAAlwAAAEvCAYAAACQQh9CAAAABHNCSVQICAgIfAhkiAAAAAlwSFlzAAALEgAACxIB0t1+/AAAADh0RVh0U29mdHdhcmUAbWF0cGxvdGxpYiB2ZXJzaW9uMy4xLjEsIGh0dHA6Ly9tYXRwbG90bGliLm9yZy8QZhcZAAAaWklEQVR4nO3df7DddX3n8edbUFBLmwABMYG90Wa20GVEmkVaRtqVLgTSMbiKRl2Mlm7GHeza7XbWsM6WLpY27G6LdVZhqGQNrBqyWkvGYDEbpNgZUULld3ATSRbSZEnaAKXDQA197x/nE/eQnHPvubnn8z0/7vMxc+ec7+d8vt/v53O/55z7up/vr8hMJEmSVM+rBt0ASZKkcWfgkiRJqszAJUmSVJmBS5IkqTIDlyRJUmUGLkmSpMqOHnQDJnPiiSfmxMTEoJshSZI0pfvvv/+vM3Nep9eGOnBNTEywZcuWQTdDkiRpShHxf7q95i5FSZKkygxckiRJlRm4JEmSKjNwSZIkVWbgkiRJqqynwBUROyPi4Yh4ICK2lLLjI2JTRGwrj3NLeUTEZyJie0Q8FBFnty1nRam/LSJW1OmSJEnScJnOCNc/y8yzMnNxmV4FbM7MRcDmMg1wMbCo/KwEboBWQAOuBt4GnANcfTCkSZIkjbOZ7FJcBqwtz9cCl7aV35It9wJzIuIU4CJgU2buz8xngE3AkhmsX5IkaST0GrgS+GZE3B8RK0vZyZm5B6A8nlTK5wNPtc27q5R1K5ckSRprvV5p/rzM3B0RJwGbIuLxSepGh7KcpPyVM7cC3UqA0047rcfmSZIkDa+eRrgyc3d53At8jdYxWE+XXYWUx72l+i7g1LbZFwC7Jyk/dF03ZebizFw8b17H2xFJkiSNlClHuCLi9cCrMvP58vxC4BpgA7ACWF0eby+zbAA+FhHraB0g/1xm7omIO4HfaztQ/kLgqr72RlJVE6s2Vl/HztVLq69DkprWyy7Fk4GvRcTB+l/KzD+LiPuA9RFxBfAkcFmpfwdwCbAdeAH4CEBm7o+ITwH3lXrXZOb+vvVEkiRpSE0ZuDLzCeAtHcr/BrigQ3kCV3ZZ1hpgzfSbKUmSNLq80rwkSVJlBi5JkqTKDFySJEmVGbgkSZIqM3BJkiRVZuCSJEmqzMAlSZJUmYFLkiSpMgOXJElSZQYuSZKkygxckiRJlfVy82pJGisTqzY2sp6dq5c2sh5Jw88RLkmSpMoc4ZLGQFMjNpKkI+MIlyRJUmUGLkmSpMoMXJIkSZUZuCRJkiozcEmSJFVm4JIkSarMwCVJklSZgUuSJKkyA5ckSVJlBi5JkqTKDFySJEmVGbgkSZIqM3BJkiRVZuCSJEmqzMAlSZJUmYFLkiSpMgOXJElSZQYuSZKkygxckiRJlRm4JEmSKjNwSZIkVWbgkiRJqszAJUmSVJmBS5IkqTIDlyRJUmUGLkmSpMoMXJIkSZUZuCRJkiozcEmSJFXWc+CKiKMi4vsR8fUyvTAivhsR2yLitoh4TSk/pkxvL69PtC3jqlL+g4i4qN+dkSRJGkbTGeH6OLC1bfo64PrMXAQ8A1xRyq8AnsnMnwauL/WIiDOA5cDPAkuAz0XEUTNrviRJ0vDrKXBFxAJgKfD5Mh3AO4CvlCprgUvL82VlmvL6BaX+MmBdZr6UmTuA7cA5/eiEJEnSMOt1hOvTwL8H/qFMnwA8m5kHyvQuYH55Ph94CqC8/lyp/+PyDvNIkiSNrSkDV0T8CrA3M+9vL+5QNad4bbJ52te3MiK2RMSWffv2TdU8SZKkodfLCNd5wDsjYiewjtauxE8DcyLi6FJnAbC7PN8FnApQXv8pYH97eYd5fiwzb8rMxZm5eN68edPukCRJ0rCZMnBl5lWZuSAzJ2gd9H5XZn4Q+BbwnlJtBXB7eb6hTFNevyszs5QvL2cxLgQWAd/rW08kSZKG1NFTV+nqE8C6iPhd4PvAzaX8ZuDWiNhOa2RrOUBmPhoR64HHgAPAlZn58gzWL0mSNBKmFbgy827g7vL8CTqcZZiZLwKXdZn/WuDa6TZSkiRplHmleUmSpMoMXJIkSZUZuCRJkiozcEmSJFVm4JIkSarMwCVJklSZgUuSJKkyA5ckSVJlBi5JkqTKDFySJEmVGbgkSZIqm8nNqyVJk5hYtbH6OnauXlp9HZJmzhEuSZKkygxckiRJlRm4JEmSKjNwSZIkVWbgkiRJqszAJUmSVJmBS5IkqTIDlyRJUmUGLkmSpMoMXJIkSZUZuCRJkiozcEmSJFVm4JIkSars6EE3QBp3E6s2DroJkqQBc4RLkiSpMgOXJElSZQYuSZKkygxckiRJlRm4JEmSKjNwSZIkVWbgkiRJqszAJUmSVJmBS5IkqTIDlyRJUmUGLkmSpMoMXJIkSZV582pJGmFN3Bx95+ql1dchjTtHuCRJkiozcEmSJFVm4JIkSarMwCVJklTZlAfNR8SxwD3AMaX+VzLz6ohYCKwDjgf+Erg8M/8+Io4BbgF+Dvgb4H2ZubMs6yrgCuBl4N9k5p3975KkUdbEQeCS1LReRrheAt6RmW8BzgKWRMS5wHXA9Zm5CHiGVpCiPD6TmT8NXF/qERFnAMuBnwWWAJ+LiKP62RlJkqRhNGXgypa/K5OvLj8JvAP4SilfC1xani8r05TXL4iIKOXrMvOlzNwBbAfO6UsvJEmShlhPx3BFxFER8QCwF9gE/BB4NjMPlCq7gPnl+XzgKYDy+nPACe3lHeaRJEkaWz0Frsx8OTPPAhbQGpU6vVO18hhdXutW/goRsTIitkTEln379vXSPEmSpKE2rbMUM/NZ4G7gXGBORBw86H4BsLs83wWcClBe/ylgf3t5h3na13FTZi7OzMXz5s2bTvMkSZKG0pSBKyLmRcSc8vy1wC8DW4FvAe8p1VYAt5fnG8o05fW7MjNL+fKIOKac4bgI+F6/OiJJkjSsermX4inA2nJG4auA9Zn59Yh4DFgXEb8LfB+4udS/Gbg1IrbTGtlaDpCZj0bEeuAx4ABwZWa+3N/uSJIkDZ8pA1dmPgS8tUP5E3Q4yzAzXwQu67Ksa4Frp99MSZKk0eWV5iVJkiozcEmSJFVm4JIkSarMwCVJklSZgUuSJKkyA5ckSVJlBi5JkqTKDFySJEmVGbgkSZIqM3BJkiRVZuCSJEmqzMAlSZJUmYFLkiSpMgOXJElSZQYuSZKkygxckiRJlRm4JEmSKjNwSZIkVXb0oBsgDdLEqo2DboIkaRZwhEuSJKkyA5ckSVJlBi5JkqTKDFySJEmVGbgkSZIqM3BJkiRV5mUhpDFw3OmrGlnP81tXN7IeSRo3jnBJkiRVZuCSJEmqzMAlSZJUmYFLkiSpMgOXJElSZQYuSZKkygxckiRJlRm4JEmSKjNwSZIkVWbgkiRJqszAJUmSVJmBS5IkqTIDlyRJUmVHD7oBkkbHcaevqr6O57eurr4OSWqaI1ySJEmVOcIlSZrUxKqNjaxn5+qljaxHGgRHuCRJkiozcEmSJFU2ZeCKiFMj4lsRsTUiHo2Ij5fy4yNiU0RsK49zS3lExGciYntEPBQRZ7cta0Wpvy0iVtTrliRJ0vDoZYTrAPDvMvN04Fzgyog4A1gFbM7MRcDmMg1wMbCo/KwEboBWQAOuBt4GnANcfTCkSZIkjbMpA1dm7snMvyzPnwe2AvOBZcDaUm0tcGl5vgy4JVvuBeZExCnARcCmzNyfmc8Am4Alfe2NJEnSEJrWMVwRMQG8FfgucHJm7oFWKANOKtXmA0+1zbarlHUrP3QdKyNiS0Rs2bdv33SaJ0mSNJR6DlwR8RPAV4HfyMy/naxqh7KcpPyVBZk3ZebizFw8b968XpsnSZI0tHoKXBHxalph64uZ+Sel+Omyq5DyuLeU7wJObZt9AbB7knJJkqSx1stZigHcDGzNzD9se2kDcPBMwxXA7W3lHypnK54LPFd2Od4JXBgRc8vB8heWMkmSpLHWy5XmzwMuBx6OiAdK2X8AVgPrI+IK4EngsvLaHcAlwHbgBeAjAJm5PyI+BdxX6l2Tmfv70guNnaaubC1JUhOmDFyZ+Rd0Pv4K4IIO9RO4ssuy1gBrptNASZKkUeeV5iVJkiozcEmSJFVm4JIkSarMwCVJklSZgUuSJKmyXi4LIUljZeexH2hkPRMvfqmR9Ugafo5wSZIkVWbgkiRJqsxdipJmnTMXntbMirY2sxpJw88RLkmSpMoMXJIkSZUZuCRJkiozcEmSJFVm4JIkSarMwCVJklSZgUuSJKkyr8Mlaagcd/qqQTdBkvrOES5JkqTKDFySJEmVGbgkSZIqM3BJkiRVZuCSJEmqzMAlSZJUmZeFkCrzMgeSJEe4JEmSKjNwSZIkVeYuRUmqZOexH6i+jokXv1R9HZJmzhEuSZKkygxckiRJlRm4JEmSKjNwSZIkVWbgkiRJqsyzFCVJQ2Fi1cbq69i5emn1dUidOMIlSZJUmYFLkiSpMncpalZr4sKUZ3Ja9XVIkoabgUuSRphXs5dGg7sUJUmSKjNwSZIkVWbgkiRJqszAJUmSVJmBS5IkqTIDlyRJUmVTBq6IWBMReyPikbay4yNiU0RsK49zS3lExGciYntEPBQRZ7fNs6LU3xYRK+p0R5Ikafj0MsL1BWDJIWWrgM2ZuQjYXKYBLgYWlZ+VwA3QCmjA1cDbgHOAqw+GNEmSpHE3ZeDKzHuA/YcULwPWludrgUvbym/JlnuBORFxCnARsCkz92fmM8AmDg9xkiRJY+lIj+E6OTP3AJTHk0r5fOCptnq7Slm3ckmSpLHX74Pmo0NZTlJ++AIiVkbElojYsm/fvr42TpIkaRCO9F6KT0fEKZm5p+wy3FvKdwGnttVbAOwu5b90SPndnRacmTcBNwEsXry4YyiTJDWnifs1gvds1Hg70sC1AVgBrC6Pt7eVfywi1tE6QP65EsruBH6v7UD5C4GrjrzZkjT8zlx4WvV1PLzjyerrkDRzUwauiPgyrdGpEyNiF62zDVcD6yPiCuBJ4LJS/Q7gEmA78ALwEYDM3B8RnwLuK/WuycxDD8TXiJhYtXHQTZAkaaRMGbgy8/1dXrqgQ90EruyynDXAmmm1TpIkaQx4pXlJkqTKDFySJEmVHelB85KkIeCB+dJocIRLkiSpMke4NKs1MTogSZIjXJIkSZU5wqWh1NSVrc/EES5JUn2OcEmSJFVm4JIkSarMwCVJklSZx3CNEe9xKEnScHKES5IkqTIDlyRJUmUGLkmSpMo8hksaoPW/f6Dast97lR9vSRoWjnBJkiRV5r/A0phy9Ez90tQ9R3fuaOIOE881sA7pcH5rSj2oGV4kSePPXYqSJEmVOcIlqWd3/dJnAfjod+qt48af/3i9hUvSgDjCJUmSVJmBS5IkqTIDlyRJUmUew6WxsXXdG6c9z3rqn314x1veXH0dR+LYub856CZI0qxh4NKsdvAg8Kqe+cP66xgjTVw/7KPf+aNq62jnCQDDZ2LVxkbWs3P10kbWo9Fh4JI08m5b/r6e6r17R+tx3xvu6Vpn3v89vx9NkqRXMHBpbBzRrrsuo0/ubpMk9ZOBS0PpSG4l8uGtFRoyxl7s465OA6okTc7AJUkaCo3cs9F/zDQgBi416ht/+lu9VfzT6S/7jrdMfx5Jkppg4NJADeslE4bZ+xZ+ospyb9txXZXldtPtwPVeD4AfBU2cDemZkNJoMHBJFS2b82qYUycgafhNdjZkv7x7x7unPc9XF361QkskTcbApZEyLqM7as6Nv3hp35f5H2/b3/dlNmm6I2/jNIq289gPNLSm5xpaj0aFgUvV/AU/eXjhpTe9YnJ8dh6Nvhph9vZnf9T3ZUrSKDJwNaSpqxv3Q88Htk/lkHCl0ff5YzdPb4Y31GnHoP3Me/9VT/X23XN55ZZIGhXevFqSJKkyR7h0+K4/R6ZGzg8u/HAzK2pgxKbGMVeaGe89Kc2cgUuaRT4YMzw77RcPL/piTv8sucncyPAHrp5/jx1+X53M5Hf47SMIwf08e9J7T0q9MXBJktRnTRy3u3P10urrUP8YuEZU3w5sB3chDqHpHpz+9krtUDNmNPLYYRTto39+BLdqmCUauX0QeAshHcbANcR+fccNXV+b7hXaL3nwhzNtzlg6eOzTWYe90ttZaFMu/wjnOxigev1DPAq74SRpNjNwMVqXbDjiayUt7G87JA2vt59/a1+XN+Nj/zrodPHYI7lqfjeDvpp+MxdY9eKqo8TAJUkaO93OrPRMSA1K44ErIpYAfwQcBXw+M1c33YYmdLzK+nRVuo3NKGjsMgd9VmMkQBpHnS4e288LxXY7E9N7T2pQGg1cEXEU8FngnwO7gPsiYkNmPtZkOw7Vl3A0i4xqGJI0PDr+c9LjZTQ6qXmiwBFdh+wN7+p/Qw7hmZCjpekRrnOA7Zn5BEBErAOWAQMNXJq9HJGSxkO/L5g70wDXxNmQx7Gq+jom6q8CmB3BrunANR94qm16F/C2htswELNxVKjfYabfF9iUpG5mHuAOP3Gh399hj6//474ur5Omjnk7c239ZPfwioerr2MykZnNrSziMuCizPy1Mn05cE5m/npbnZXAyjL5jznyM+un40TgrxtYzzCazX2H2d1/+z57zeb+z+a+w+zufxN9/0eZOa/TC02PcO0CTm2bXgDsbq+QmTcBjV6JMyK2ZObiJtc5LGZz32F299++z86+w+zu/2zuO8zu/g+6769qeH33AYsiYmFEvAZYDmxouA2SJEmNanSEKzMPRMTHgDtpXRZiTWY+2mQbJEmSmtb4dbgy8w7gjqbXO4XZfDPB2dx3mN39t++z12zu/2zuO8zu/g+0740eNC9JkjQbNX0MlyRJ0qwz1oErIv5tRDwaEY9ExJcj4thywP53I2JbRNxWDt7vNO9VEbE9In4QERc13fZ+6NL/L5Y+PRIRayLi1V3mfTkiHig/I3diQ5e+fyEidrT166wu864o749tEbGi6bbPVJe+f7ut37sjouNVHUd9uwNExMdL3x+NiN8oZcdHxKayTTdFxNwu8476tu/U9/8SEY9HxEMR8bWImNNl3p0R8XDZ9luabXl/dOn/70TEX7W9ry/pMu+S8t24PSIautxn/3Tp+21t/d4ZEQ90mXfktn35+7U3Ih5pK+v4OY+Wz5Rt+1BEnN1lmT9Xfg/bS/3oa6Mzcyx/aF1kdQfw2jK9HvhweVxeym4E/nWHec8AHgSOARYCPwSOGnSf+tT/S4AoP1/u1P9S/+8G3YcKff8C8J4p5j0eeKI8zi3P5w66TzPt+yF1vgp8aNy2e2n/PwEeAV5H6xjV/wUsAv4zsKrUWQVcN4bbvlvfLwSOLnWu69T38tpO4MRB96NC/38H+K0p5j2qfM+/CXhN+f4/Y9B9mmnfD6nzB8Bvj8u2B84HzgYeaSvr+Dkvf/e+Uf7unQt8t8syvwf8fKn3DeDifrZ5rEe4aL3xXhsRR9N6I+4B3gF8pby+Fuh0OeFlwLrMfCkzdwDbad2WaNQc2v/dmXlHFrTeXAsG2sJ6Dut7j/NdBGzKzP2Z+QywCVhSqY21dO17RBxH6zNQ78Zzg3U6cG9mvpCZB4A/B95F6zO9ttTp9rkf9W3fse+Z+c0yDXAv4/uZ77bte/Hj285l5t8DB287Nyom7XsZqXkvrX+yx0Jm3gPsP6S42+d8GXBL+dN3LzAnIk5pn7FM/2Rmfqf8fbyFzt8TR2xsA1dm/hXwX4EnaQWt54D7gWfbvnx20RoROFSnWxB1qje0OvU/M7958PWyK/Fy4M+6LOLYiNgSEfdGRH9vUlbZFH2/tgwpXx8Rx3SYfaS3/VTbndaX8ObM/NsuixjZ7V48ApwfESdExOto/Wd7KnByZu4BKI8ndZh3pLc93fve7ldp/efeSQLfjIj7o3XHj1EzWf8/Vj73a7rsTh73bf924OnM3NZl/lHf9gd1+5z3sn3nl/LJ6szI2Aau8qFaRmuX4BuB1wMXd6ja6TTNTvttR+p0zk79j4h/2Vblc8A9mfntLos4LVtX5P0A8OmIeHPVBvfRJH2/CvgZ4J/S2m30iU6zdygbmW3fw3Z/P5P/lzuy2x0gM7fS2m22idY/Ew8CByad6f8b6W0/Vd8j4pNl+otdFnFeZp5N63vyyog4v26L+2uS/t8AvBk4i9Y/IX/QYfax3vZM/bkf6W3fg162b/X3wNgGLuCXgR2ZuS8zfwT8CfALtIYSD15/7LBbCxVT3oJoBHTrPxFxNTAP+M1uM2fm7vL4BHA38NbaDe6jjn3PzD1lSPkl4L/TeTfxqG/7ybb7CbT6vLHbzCO+3QHIzJsz8+zMPJ/WLodtwNMHdyGUx70dZh31bd+t75QTAH4F+GDZXdJp3oPbfi/wNUbwMIpO/c/MpzPz5cz8B+CPGc/P/WTb/mjgXwC3TTLvyG/7otvnvJftu4tX7m7v+3tgnAPXk8C5EfG6sv/6AuAx4FvAe0qdFcDtHebdACyPiGMiYiGtAy+/10Cb+6lT/7dGxK/ROlbl/eUL6DARMffg7raIOBE4j9bvblR06/vBD2LQ2jf/SId57wQuLL+DubQOOL6zoXb3Q8e+l9cuA76emS92mnEMtjsAEXFSeTyN1h+aL9P6TB8867Db537Ut33HvkfEElqjue/MzBe6zPf6cnwfEfF6Wn3v9PkYal36336szrvo3K+Rv+1cl/c9tP4Jezwzd3WZbyy2fdHtc74B+FA5W/FcWoda7GmfsUw/HxHnlu/OD9H5e+LI9fMI/GH7Af4T8DitN8+ttM46fBOt8LQd+J/AMaXuO4Fr2ub9JK2zVn5An89UGHD/D5R+PVB+frvUXQx8vjz/BeBhWsPSDwNXDLovfer7XaU/jwD/A/iJQ/tepn+1vD+2Ax8ZdF/60fdSfjew5JC6Y7XdSz++TSsoPghcUMpOADbT+q9/M3D8mG77Tn3fTuv4lYOf+RtL+RuBO8rzN5V5HgQeBT456L70sf+3lvfzQ7T+8J5yaP/L9CXA/y7fjyPX/059L+VfAD56SN2R3/a0AuUe4Ee0RqeumORzHsBny7Z9GFjctpwH2p4vLt+bPwT+G+Xi8P368UrzkiRJlY3zLkVJkqShYOCSJEmqzMAlSZJUmYFLkiSpMgOXJElSZQYuSZKkygxckiRJlRm4JEmSKvt/37ltdqSWSq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20718" t="39597" r="26651" b="14262"/>
          <a:stretch/>
        </p:blipFill>
        <p:spPr>
          <a:xfrm>
            <a:off x="5257600" y="1780782"/>
            <a:ext cx="3752850" cy="1876425"/>
          </a:xfrm>
          <a:prstGeom prst="rect">
            <a:avLst/>
          </a:prstGeom>
        </p:spPr>
      </p:pic>
      <p:sp>
        <p:nvSpPr>
          <p:cNvPr id="47" name="내용 개체 틀 2"/>
          <p:cNvSpPr txBox="1">
            <a:spLocks/>
          </p:cNvSpPr>
          <p:nvPr/>
        </p:nvSpPr>
        <p:spPr>
          <a:xfrm>
            <a:off x="9010450" y="2170639"/>
            <a:ext cx="2890200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별 도움 안되어 보이지만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평가 시 </a:t>
            </a:r>
            <a:r>
              <a:rPr lang="en-US" altLang="ko-KR" sz="1800" dirty="0"/>
              <a:t>RMSE -0.02 </a:t>
            </a:r>
            <a:r>
              <a:rPr lang="ko-KR" altLang="en-US" sz="1800" dirty="0"/>
              <a:t>효과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십시일반 하기 위해 추가</a:t>
            </a:r>
            <a:r>
              <a:rPr lang="en-US" altLang="ko-KR" sz="1800" dirty="0"/>
              <a:t>.</a:t>
            </a:r>
          </a:p>
        </p:txBody>
      </p:sp>
      <p:sp>
        <p:nvSpPr>
          <p:cNvPr id="49" name="내용 개체 틀 2"/>
          <p:cNvSpPr txBox="1">
            <a:spLocks/>
          </p:cNvSpPr>
          <p:nvPr/>
        </p:nvSpPr>
        <p:spPr>
          <a:xfrm>
            <a:off x="6171900" y="3685131"/>
            <a:ext cx="226715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국가별 점수 분포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0C8B5-EE71-4CE8-A4C7-16B30900E6F8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C727F2-12E5-4ECF-8580-7309E96B49A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EFF6A-FE6B-4031-A0A7-A2FC5216663C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4A10F47-DAF0-4D4A-8F46-315F3FCB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</a:t>
            </a:r>
            <a:r>
              <a:rPr lang="ko-KR" altLang="en-US" sz="3600" u="sng" dirty="0"/>
              <a:t>문장형 변수 단어 추출</a:t>
            </a:r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cxnSpLocks/>
            <a:stCxn id="14" idx="3"/>
            <a:endCxn id="19" idx="1"/>
          </p:cNvCxnSpPr>
          <p:nvPr/>
        </p:nvCxnSpPr>
        <p:spPr>
          <a:xfrm flipV="1">
            <a:off x="4533900" y="2444909"/>
            <a:ext cx="608289" cy="1180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AF0F13-FD29-459A-A09E-6AC9DBEC84EE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C49EBA-1EFE-4F57-BA30-0BEE47D7E851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92716E-6172-40AC-9B20-7BF46EDC9CC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533900" y="2444909"/>
            <a:ext cx="608289" cy="292251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BB219DD-02E6-4343-A779-F48249AB7CC4}"/>
              </a:ext>
            </a:extLst>
          </p:cNvPr>
          <p:cNvSpPr txBox="1">
            <a:spLocks/>
          </p:cNvSpPr>
          <p:nvPr/>
        </p:nvSpPr>
        <p:spPr>
          <a:xfrm>
            <a:off x="5142189" y="1330245"/>
            <a:ext cx="6934401" cy="2229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높은 점수의 </a:t>
            </a:r>
            <a:r>
              <a:rPr lang="en-US" altLang="ko-KR" sz="1800" dirty="0"/>
              <a:t>description </a:t>
            </a:r>
            <a:r>
              <a:rPr lang="ko-KR" altLang="en-US" sz="1800" dirty="0"/>
              <a:t>에서 빈도 높은 단어에 가중치 부여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단어 발생한 </a:t>
            </a:r>
            <a:r>
              <a:rPr lang="en-US" altLang="ko-KR" sz="1800" dirty="0"/>
              <a:t>row</a:t>
            </a:r>
            <a:r>
              <a:rPr lang="ko-KR" altLang="en-US" sz="1800" dirty="0"/>
              <a:t>의 점수 기준으로 평균 내서 가중치 부여</a:t>
            </a:r>
            <a:endParaRPr lang="en-US" altLang="ko-KR" sz="1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272B93-0E69-4AF1-9AB1-4C7AE1F40A9E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6028F-50EF-4D0C-972C-E9DA6A0A2429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BE5264-7113-43E9-9755-BCD2EDDACD29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4C8BAA-1F88-4E79-B257-3FDCE1E3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2713" r="74648" b="70717"/>
          <a:stretch/>
        </p:blipFill>
        <p:spPr>
          <a:xfrm>
            <a:off x="5181742" y="1787049"/>
            <a:ext cx="1828657" cy="1108551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C06FD88-7F01-4811-81A2-3C06DF607D4B}"/>
              </a:ext>
            </a:extLst>
          </p:cNvPr>
          <p:cNvSpPr txBox="1">
            <a:spLocks/>
          </p:cNvSpPr>
          <p:nvPr/>
        </p:nvSpPr>
        <p:spPr>
          <a:xfrm>
            <a:off x="8666438" y="1751373"/>
            <a:ext cx="3047781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90</a:t>
            </a:r>
            <a:r>
              <a:rPr lang="ko-KR" altLang="en-US" sz="1800" dirty="0">
                <a:solidFill>
                  <a:schemeClr val="accent2"/>
                </a:solidFill>
              </a:rPr>
              <a:t>점 이상 </a:t>
            </a:r>
            <a:r>
              <a:rPr lang="en-US" altLang="ko-KR" sz="1800" dirty="0">
                <a:solidFill>
                  <a:schemeClr val="accent2"/>
                </a:solidFill>
              </a:rPr>
              <a:t>description </a:t>
            </a:r>
            <a:r>
              <a:rPr lang="ko-KR" altLang="en-US" sz="1800" dirty="0">
                <a:solidFill>
                  <a:schemeClr val="accent2"/>
                </a:solidFill>
              </a:rPr>
              <a:t>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빈도 </a:t>
            </a:r>
            <a:r>
              <a:rPr lang="en-US" altLang="ko-KR" sz="1800" dirty="0">
                <a:solidFill>
                  <a:schemeClr val="accent2"/>
                </a:solidFill>
              </a:rPr>
              <a:t>ranking 10.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(9</a:t>
            </a:r>
            <a:r>
              <a:rPr lang="ko-KR" altLang="en-US" sz="1800" dirty="0">
                <a:solidFill>
                  <a:schemeClr val="accent2"/>
                </a:solidFill>
              </a:rPr>
              <a:t>개가 </a:t>
            </a:r>
            <a:r>
              <a:rPr lang="en-US" altLang="ko-KR" sz="1800" dirty="0">
                <a:solidFill>
                  <a:schemeClr val="accent2"/>
                </a:solidFill>
              </a:rPr>
              <a:t>stop words)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D0B1C5-01A4-4BAF-A436-B87B1BD4B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28312" r="73408" b="46669"/>
          <a:stretch/>
        </p:blipFill>
        <p:spPr>
          <a:xfrm>
            <a:off x="5134726" y="3566971"/>
            <a:ext cx="2307438" cy="207079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ADE4D14-4F1A-4C55-8BC9-E5A7DDCBB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61303" r="77717" b="14050"/>
          <a:stretch/>
        </p:blipFill>
        <p:spPr>
          <a:xfrm>
            <a:off x="6755684" y="3566970"/>
            <a:ext cx="1821664" cy="2070797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DADE0975-6199-47FB-AFF4-7860C5097CAF}"/>
              </a:ext>
            </a:extLst>
          </p:cNvPr>
          <p:cNvSpPr txBox="1">
            <a:spLocks/>
          </p:cNvSpPr>
          <p:nvPr/>
        </p:nvSpPr>
        <p:spPr>
          <a:xfrm>
            <a:off x="5207018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긍정적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C7099F16-F342-473E-8B26-E932C2220AE7}"/>
              </a:ext>
            </a:extLst>
          </p:cNvPr>
          <p:cNvSpPr txBox="1">
            <a:spLocks/>
          </p:cNvSpPr>
          <p:nvPr/>
        </p:nvSpPr>
        <p:spPr>
          <a:xfrm>
            <a:off x="6809745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부정적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8534555" y="3546579"/>
            <a:ext cx="3040945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stop words </a:t>
            </a:r>
            <a:r>
              <a:rPr lang="ko-KR" altLang="en-US" sz="1800" dirty="0">
                <a:solidFill>
                  <a:schemeClr val="accent2"/>
                </a:solidFill>
              </a:rPr>
              <a:t>는 점수 대역의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분포 고르므로 </a:t>
            </a:r>
            <a:r>
              <a:rPr lang="en-US" altLang="ko-KR" sz="1800" dirty="0">
                <a:solidFill>
                  <a:schemeClr val="accent2"/>
                </a:solidFill>
              </a:rPr>
              <a:t>0</a:t>
            </a:r>
            <a:r>
              <a:rPr lang="ko-KR" altLang="en-US" sz="1800" dirty="0">
                <a:solidFill>
                  <a:schemeClr val="accent2"/>
                </a:solidFill>
              </a:rPr>
              <a:t>에 가까움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02650-3969-4B34-B39F-E2F02619BC96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20BF499-EF91-4F47-99D8-C9C67A55F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8" t="34652" r="47474" b="14602"/>
          <a:stretch/>
        </p:blipFill>
        <p:spPr>
          <a:xfrm>
            <a:off x="8251753" y="4238870"/>
            <a:ext cx="3877149" cy="238204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A4FB9CC-3521-492D-BE90-AF3D637EF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9000" r="74648" b="64441"/>
          <a:stretch/>
        </p:blipFill>
        <p:spPr>
          <a:xfrm>
            <a:off x="6893067" y="1794447"/>
            <a:ext cx="1828657" cy="110673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7DC7FED-438C-4EC3-9D2B-B80F744BA4F5}"/>
              </a:ext>
            </a:extLst>
          </p:cNvPr>
          <p:cNvSpPr txBox="1"/>
          <p:nvPr/>
        </p:nvSpPr>
        <p:spPr>
          <a:xfrm>
            <a:off x="9772223" y="644232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26909-4553-40D0-BE42-8E693B7D18B5}"/>
              </a:ext>
            </a:extLst>
          </p:cNvPr>
          <p:cNvSpPr txBox="1"/>
          <p:nvPr/>
        </p:nvSpPr>
        <p:spPr>
          <a:xfrm>
            <a:off x="8875001" y="4365262"/>
            <a:ext cx="166744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title</a:t>
            </a:r>
            <a:r>
              <a:rPr lang="ko-KR" altLang="en-US" dirty="0"/>
              <a:t> 가중치 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5C4273-2B13-4AE1-9800-CDE6928266ED}"/>
              </a:ext>
            </a:extLst>
          </p:cNvPr>
          <p:cNvSpPr txBox="1"/>
          <p:nvPr/>
        </p:nvSpPr>
        <p:spPr>
          <a:xfrm>
            <a:off x="8666438" y="5605180"/>
            <a:ext cx="242566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description</a:t>
            </a:r>
            <a:r>
              <a:rPr lang="ko-KR" altLang="en-US" dirty="0"/>
              <a:t> 가중치 합</a:t>
            </a:r>
          </a:p>
        </p:txBody>
      </p:sp>
    </p:spTree>
    <p:extLst>
      <p:ext uri="{BB962C8B-B14F-4D97-AF65-F5344CB8AC3E}">
        <p14:creationId xmlns:p14="http://schemas.microsoft.com/office/powerpoint/2010/main" val="421323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</a:t>
            </a:r>
            <a:r>
              <a:rPr lang="ko-KR" altLang="en-US" sz="3600" u="sng" dirty="0"/>
              <a:t>추가 사항 </a:t>
            </a:r>
            <a:r>
              <a:rPr lang="en-US" altLang="ko-KR" sz="3600" u="sng" dirty="0"/>
              <a:t>(</a:t>
            </a:r>
            <a:r>
              <a:rPr lang="ko-KR" altLang="en-US" sz="3600" u="sng" dirty="0"/>
              <a:t>리뷰 길이</a:t>
            </a:r>
            <a:r>
              <a:rPr lang="en-US" altLang="ko-KR" sz="3600" u="sng" dirty="0"/>
              <a:t>, taster</a:t>
            </a:r>
            <a:r>
              <a:rPr lang="ko-KR" altLang="en-US" sz="3600" u="sng" dirty="0"/>
              <a:t> 의 취향</a:t>
            </a:r>
            <a:r>
              <a:rPr lang="en-US" altLang="ko-KR" sz="3600" u="sng" dirty="0"/>
              <a:t>)</a:t>
            </a:r>
            <a:endParaRPr lang="ko-KR" altLang="en-US" sz="3600" u="sng" dirty="0"/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D92193-82B7-44D3-A8DA-57C048F9D29A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C4E995-2726-4D2F-9447-EDDD34B19926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C93AAB-977C-4B87-8EA4-648E9F2AE9B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5257599" y="1330245"/>
            <a:ext cx="6626425" cy="29844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좋은 평가를 내린 와인에는 설명이 길게 달려있을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와인 </a:t>
            </a:r>
            <a:r>
              <a:rPr lang="en-US" altLang="ko-KR" sz="1800" dirty="0"/>
              <a:t>taster </a:t>
            </a:r>
            <a:r>
              <a:rPr lang="ko-KR" altLang="en-US" sz="1800" dirty="0"/>
              <a:t>의 </a:t>
            </a:r>
            <a:r>
              <a:rPr lang="en-US" altLang="ko-KR" sz="1800" dirty="0"/>
              <a:t>bias </a:t>
            </a:r>
            <a:r>
              <a:rPr lang="ko-KR" altLang="en-US" sz="1800" dirty="0"/>
              <a:t>된 취향이 있을 것이다</a:t>
            </a:r>
            <a:r>
              <a:rPr lang="en-US" altLang="ko-KR" sz="1800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533903-6975-47C8-BD2A-258BE05FA451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EF15F-1627-4253-8101-2190C194587D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D54A6E-8AAE-420E-8588-2FC5C3403990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FD982-92FC-4A2C-879C-C40D8558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" t="68000" r="47083" b="8365"/>
          <a:stretch/>
        </p:blipFill>
        <p:spPr>
          <a:xfrm>
            <a:off x="5575198" y="1794378"/>
            <a:ext cx="5991225" cy="1560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3012B7-2709-4DFD-9CA0-E7302D9A00CE}"/>
              </a:ext>
            </a:extLst>
          </p:cNvPr>
          <p:cNvSpPr txBox="1"/>
          <p:nvPr/>
        </p:nvSpPr>
        <p:spPr>
          <a:xfrm>
            <a:off x="8031281" y="3201903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6847E5-4F73-4FB4-8694-AAAB70542969}"/>
              </a:ext>
            </a:extLst>
          </p:cNvPr>
          <p:cNvSpPr txBox="1"/>
          <p:nvPr/>
        </p:nvSpPr>
        <p:spPr>
          <a:xfrm>
            <a:off x="5257597" y="2168202"/>
            <a:ext cx="2452916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평가 길이 </a:t>
            </a:r>
            <a:r>
              <a:rPr lang="en-US" altLang="ko-KR" dirty="0"/>
              <a:t>- </a:t>
            </a:r>
            <a:r>
              <a:rPr lang="ko-KR" altLang="en-US" dirty="0"/>
              <a:t>평균 길이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3D75A8-A629-4E83-8C4D-0A3CEDD675A7}"/>
              </a:ext>
            </a:extLst>
          </p:cNvPr>
          <p:cNvCxnSpPr>
            <a:cxnSpLocks/>
          </p:cNvCxnSpPr>
          <p:nvPr/>
        </p:nvCxnSpPr>
        <p:spPr>
          <a:xfrm flipV="1">
            <a:off x="8227043" y="2064324"/>
            <a:ext cx="0" cy="1037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625A0C-4926-4F6F-8CD2-E0C4E6D2FA68}"/>
              </a:ext>
            </a:extLst>
          </p:cNvPr>
          <p:cNvSpPr txBox="1"/>
          <p:nvPr/>
        </p:nvSpPr>
        <p:spPr>
          <a:xfrm>
            <a:off x="7540797" y="1766840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D58226-CF3A-4B9E-B174-A8E72825F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6" t="39073" r="46250" b="36172"/>
          <a:stretch/>
        </p:blipFill>
        <p:spPr>
          <a:xfrm>
            <a:off x="4823114" y="4302926"/>
            <a:ext cx="6966528" cy="1869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183AB33-F2C7-41EF-A22F-1057DFF32614}"/>
              </a:ext>
            </a:extLst>
          </p:cNvPr>
          <p:cNvSpPr txBox="1"/>
          <p:nvPr/>
        </p:nvSpPr>
        <p:spPr>
          <a:xfrm>
            <a:off x="10290479" y="4995271"/>
            <a:ext cx="137249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variety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country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winery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0B7DD3-4835-4783-950F-24800453EBD4}"/>
              </a:ext>
            </a:extLst>
          </p:cNvPr>
          <p:cNvSpPr txBox="1"/>
          <p:nvPr/>
        </p:nvSpPr>
        <p:spPr>
          <a:xfrm>
            <a:off x="5257597" y="6172199"/>
            <a:ext cx="648460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winery </a:t>
            </a:r>
            <a:r>
              <a:rPr lang="ko-KR" altLang="en-US" dirty="0">
                <a:solidFill>
                  <a:srgbClr val="00B050"/>
                </a:solidFill>
              </a:rPr>
              <a:t>가 가장 선형성이 강하므로 선택함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혹시나 하여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개 다 넣은 게 조금 더 좋으므로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십시일반</a:t>
            </a:r>
            <a:r>
              <a:rPr lang="en-US" altLang="ko-KR" dirty="0">
                <a:solidFill>
                  <a:srgbClr val="00B050"/>
                </a:solidFill>
              </a:rPr>
              <a:t>...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347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전처리 : Feature 선택 및 결측치 검색</vt:lpstr>
      <vt:lpstr>전처리 : “Price” 수치형 변수 처리</vt:lpstr>
      <vt:lpstr>전처리 : “Variety”, “Winery” 수치형 변수 처리</vt:lpstr>
      <vt:lpstr>전처리 : 단순 가변수 처리</vt:lpstr>
      <vt:lpstr>전처리 : 문장형 변수 단어 추출</vt:lpstr>
      <vt:lpstr>전처리 : 추가 사항 (리뷰 길이, taster 의 취향)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박 봉현</cp:lastModifiedBy>
  <cp:revision>303</cp:revision>
  <dcterms:created xsi:type="dcterms:W3CDTF">2019-11-12T04:50:29Z</dcterms:created>
  <dcterms:modified xsi:type="dcterms:W3CDTF">2019-11-26T15:30:20Z</dcterms:modified>
</cp:coreProperties>
</file>