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3"/>
  </p:notesMasterIdLst>
  <p:handoutMasterIdLst>
    <p:handoutMasterId r:id="rId14"/>
  </p:handoutMasterIdLst>
  <p:sldIdLst>
    <p:sldId id="272" r:id="rId2"/>
    <p:sldId id="273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74" r:id="rId11"/>
    <p:sldId id="282" r:id="rId1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봉현" initials="박봉" lastIdx="2" clrIdx="0">
    <p:extLst>
      <p:ext uri="{19B8F6BF-5375-455C-9EA6-DF929625EA0E}">
        <p15:presenceInfo xmlns:p15="http://schemas.microsoft.com/office/powerpoint/2012/main" userId="7723e623b9af0c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>
        <p:scale>
          <a:sx n="66" d="100"/>
          <a:sy n="66" d="100"/>
        </p:scale>
        <p:origin x="1176" y="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7B602-785F-467C-A68B-A474511C4796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683C5-30CB-47F0-A24D-8EE54A8DD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09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53325-2763-42B0-921E-B7E76504E806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FE4FD-1EC4-4242-B618-74D857883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81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92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30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665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9455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314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61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82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00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39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92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22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80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77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17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13A16-7131-45BF-8116-B79BDF2EE339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39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6529878"/>
            <a:ext cx="1089653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67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1067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4293096"/>
            <a:ext cx="12192000" cy="2112235"/>
          </a:xfrm>
          <a:prstGeom prst="rect">
            <a:avLst/>
          </a:prstGeom>
          <a:solidFill>
            <a:schemeClr val="accent6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3537663" y="5794748"/>
            <a:ext cx="74433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/>
              <a:t>Wine reviews with variety, location, winery, price, and </a:t>
            </a:r>
            <a:r>
              <a:rPr lang="en-US" altLang="ko-KR" b="1" dirty="0" smtClean="0"/>
              <a:t>description </a:t>
            </a:r>
          </a:p>
          <a:p>
            <a:pPr algn="r" fontAlgn="base"/>
            <a:r>
              <a:rPr lang="ko-KR" altLang="en-US" sz="1400" b="1" dirty="0" smtClean="0">
                <a:latin typeface="+mn-ea"/>
              </a:rPr>
              <a:t>박 봉현</a:t>
            </a:r>
            <a:r>
              <a:rPr lang="en-US" altLang="ko-KR" sz="1400" b="1" dirty="0" smtClean="0">
                <a:latin typeface="+mn-ea"/>
              </a:rPr>
              <a:t>, </a:t>
            </a:r>
            <a:r>
              <a:rPr lang="ko-KR" altLang="en-US" sz="1400" b="1" dirty="0" smtClean="0">
                <a:latin typeface="+mn-ea"/>
              </a:rPr>
              <a:t>박 선영</a:t>
            </a:r>
            <a:r>
              <a:rPr lang="en-US" altLang="ko-KR" sz="1400" b="1" dirty="0" smtClean="0">
                <a:latin typeface="+mn-ea"/>
              </a:rPr>
              <a:t>,  </a:t>
            </a:r>
            <a:r>
              <a:rPr lang="ko-KR" altLang="en-US" sz="1400" b="1" dirty="0" smtClean="0">
                <a:latin typeface="+mn-ea"/>
              </a:rPr>
              <a:t>조 남영  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4512501" y="4389107"/>
            <a:ext cx="6384032" cy="140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4267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DS 4</a:t>
            </a:r>
            <a:r>
              <a:rPr lang="ko-KR" altLang="en-US" sz="4267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기 </a:t>
            </a:r>
            <a:r>
              <a:rPr lang="en-US" altLang="ko-KR" sz="4267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5</a:t>
            </a:r>
            <a:r>
              <a:rPr lang="ko-KR" altLang="en-US" sz="4267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조</a:t>
            </a:r>
            <a:endParaRPr lang="en-US" altLang="ko-KR" sz="4267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r"/>
            <a:r>
              <a:rPr lang="en-US" altLang="ko-KR" sz="4267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Wine Reviews</a:t>
            </a:r>
            <a:endParaRPr lang="en-US" altLang="ko-KR" sz="4267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691050" y="4293096"/>
            <a:ext cx="500949" cy="211223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11167328" y="4292002"/>
            <a:ext cx="523721" cy="21122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499052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Submissions history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32" y="1035825"/>
            <a:ext cx="8270897" cy="5599864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8715735" y="1377387"/>
            <a:ext cx="1296365" cy="863535"/>
          </a:xfrm>
          <a:prstGeom prst="roundRect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031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Further Works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67269" y="1682188"/>
            <a:ext cx="9217024" cy="614197"/>
          </a:xfrm>
        </p:spPr>
        <p:txBody>
          <a:bodyPr/>
          <a:lstStyle/>
          <a:p>
            <a:pPr lvl="0"/>
            <a:r>
              <a:rPr lang="en-US" b="1" dirty="0" smtClean="0"/>
              <a:t>Sentence # 1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653408" y="2799285"/>
            <a:ext cx="9217024" cy="1205556"/>
          </a:xfrm>
        </p:spPr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2580771" y="4207397"/>
            <a:ext cx="9217024" cy="614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Sentence # 2</a:t>
            </a:r>
            <a:endParaRPr lang="en-US" b="1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666910" y="5324494"/>
            <a:ext cx="9217024" cy="1205556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6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474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/>
          <p:cNvSpPr>
            <a:spLocks noGrp="1"/>
          </p:cNvSpPr>
          <p:nvPr>
            <p:ph type="title"/>
          </p:nvPr>
        </p:nvSpPr>
        <p:spPr>
          <a:xfrm>
            <a:off x="0" y="-1"/>
            <a:ext cx="9422674" cy="1227909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</a:rPr>
              <a:t> 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전처리 </a:t>
            </a:r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Feature 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선택 및 </a:t>
            </a:r>
            <a:r>
              <a:rPr lang="ko-KR" altLang="en-US" sz="3600" dirty="0" err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결측치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검색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8FD15D-5E2B-4672-A17C-37FBB8B161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94" t="51852" r="58133" b="24217"/>
          <a:stretch/>
        </p:blipFill>
        <p:spPr>
          <a:xfrm>
            <a:off x="307975" y="1529411"/>
            <a:ext cx="4353966" cy="4688588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526858" y="2196533"/>
            <a:ext cx="5036367" cy="4020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800" dirty="0" err="1"/>
              <a:t>결측치</a:t>
            </a:r>
            <a:r>
              <a:rPr lang="ko-KR" altLang="en-US" sz="1800" dirty="0"/>
              <a:t> 보강 </a:t>
            </a:r>
            <a:r>
              <a:rPr lang="en-US" altLang="ko-KR" sz="1800" dirty="0"/>
              <a:t>: </a:t>
            </a:r>
            <a:r>
              <a:rPr lang="ko-KR" altLang="en-US" sz="1800" dirty="0"/>
              <a:t>인터넷 검색</a:t>
            </a:r>
            <a:endParaRPr lang="en-US" altLang="ko-KR" sz="1800" dirty="0"/>
          </a:p>
        </p:txBody>
      </p:sp>
      <p:sp>
        <p:nvSpPr>
          <p:cNvPr id="6" name="타원 5"/>
          <p:cNvSpPr/>
          <p:nvPr/>
        </p:nvSpPr>
        <p:spPr>
          <a:xfrm>
            <a:off x="3794416" y="2225165"/>
            <a:ext cx="970642" cy="34477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6"/>
            <a:endCxn id="5" idx="1"/>
          </p:cNvCxnSpPr>
          <p:nvPr/>
        </p:nvCxnSpPr>
        <p:spPr>
          <a:xfrm flipV="1">
            <a:off x="4765058" y="2397551"/>
            <a:ext cx="761800" cy="1"/>
          </a:xfrm>
          <a:prstGeom prst="straightConnector1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/>
          <p:cNvSpPr txBox="1">
            <a:spLocks/>
          </p:cNvSpPr>
          <p:nvPr/>
        </p:nvSpPr>
        <p:spPr>
          <a:xfrm>
            <a:off x="5526858" y="5578362"/>
            <a:ext cx="2959917" cy="402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 err="1"/>
              <a:t>결측치</a:t>
            </a:r>
            <a:r>
              <a:rPr lang="ko-KR" altLang="en-US" sz="1800" dirty="0"/>
              <a:t> 보강 </a:t>
            </a:r>
            <a:r>
              <a:rPr lang="en-US" altLang="ko-KR" sz="1800" dirty="0"/>
              <a:t>: </a:t>
            </a:r>
            <a:r>
              <a:rPr lang="ko-KR" altLang="en-US" sz="1800" dirty="0"/>
              <a:t>인터넷 검색</a:t>
            </a:r>
            <a:endParaRPr lang="en-US" altLang="ko-KR" sz="1800" dirty="0"/>
          </a:p>
        </p:txBody>
      </p:sp>
      <p:sp>
        <p:nvSpPr>
          <p:cNvPr id="10" name="타원 9"/>
          <p:cNvSpPr/>
          <p:nvPr/>
        </p:nvSpPr>
        <p:spPr>
          <a:xfrm>
            <a:off x="3794416" y="5606994"/>
            <a:ext cx="970642" cy="34477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0" idx="6"/>
            <a:endCxn id="9" idx="1"/>
          </p:cNvCxnSpPr>
          <p:nvPr/>
        </p:nvCxnSpPr>
        <p:spPr>
          <a:xfrm flipV="1">
            <a:off x="4765058" y="5779380"/>
            <a:ext cx="761800" cy="1"/>
          </a:xfrm>
          <a:prstGeom prst="straightConnector1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/>
          <p:cNvSpPr txBox="1">
            <a:spLocks/>
          </p:cNvSpPr>
          <p:nvPr/>
        </p:nvSpPr>
        <p:spPr>
          <a:xfrm>
            <a:off x="5526858" y="4321153"/>
            <a:ext cx="4525942" cy="402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버림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결측치</a:t>
            </a:r>
            <a:r>
              <a:rPr lang="ko-KR" altLang="en-US" sz="1800" dirty="0"/>
              <a:t> 너무 많아서 채울 수 없음</a:t>
            </a:r>
            <a:r>
              <a:rPr lang="en-US" altLang="ko-KR" sz="1800" dirty="0"/>
              <a:t>.</a:t>
            </a:r>
          </a:p>
        </p:txBody>
      </p:sp>
      <p:sp>
        <p:nvSpPr>
          <p:cNvPr id="13" name="타원 12"/>
          <p:cNvSpPr/>
          <p:nvPr/>
        </p:nvSpPr>
        <p:spPr>
          <a:xfrm>
            <a:off x="3448051" y="4234940"/>
            <a:ext cx="1317008" cy="5744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3" idx="6"/>
            <a:endCxn id="12" idx="1"/>
          </p:cNvCxnSpPr>
          <p:nvPr/>
        </p:nvCxnSpPr>
        <p:spPr>
          <a:xfrm flipV="1">
            <a:off x="4765059" y="4522171"/>
            <a:ext cx="761799" cy="1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 txBox="1">
            <a:spLocks/>
          </p:cNvSpPr>
          <p:nvPr/>
        </p:nvSpPr>
        <p:spPr>
          <a:xfrm>
            <a:off x="5526858" y="3338819"/>
            <a:ext cx="3407592" cy="402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test set </a:t>
            </a:r>
            <a:r>
              <a:rPr lang="ko-KR" altLang="en-US" sz="1800" dirty="0"/>
              <a:t>의 점수 </a:t>
            </a:r>
            <a:r>
              <a:rPr lang="ko-KR" altLang="en-US" sz="1800" dirty="0" err="1"/>
              <a:t>결측치</a:t>
            </a:r>
            <a:r>
              <a:rPr lang="en-US" altLang="ko-KR" sz="1800" dirty="0"/>
              <a:t>.</a:t>
            </a:r>
          </a:p>
        </p:txBody>
      </p:sp>
      <p:sp>
        <p:nvSpPr>
          <p:cNvPr id="16" name="타원 15"/>
          <p:cNvSpPr/>
          <p:nvPr/>
        </p:nvSpPr>
        <p:spPr>
          <a:xfrm>
            <a:off x="3448051" y="3383726"/>
            <a:ext cx="1317008" cy="3122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6" idx="6"/>
            <a:endCxn id="15" idx="1"/>
          </p:cNvCxnSpPr>
          <p:nvPr/>
        </p:nvCxnSpPr>
        <p:spPr>
          <a:xfrm flipV="1">
            <a:off x="4765059" y="3539837"/>
            <a:ext cx="761799" cy="1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42443" y="1652765"/>
            <a:ext cx="460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train_set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 err="1">
                <a:solidFill>
                  <a:srgbClr val="FF0000"/>
                </a:solidFill>
              </a:rPr>
              <a:t>test_set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결합하여 </a:t>
            </a:r>
            <a:r>
              <a:rPr lang="ko-KR" altLang="en-US" dirty="0" err="1">
                <a:solidFill>
                  <a:srgbClr val="FF0000"/>
                </a:solidFill>
              </a:rPr>
              <a:t>결측치</a:t>
            </a:r>
            <a:r>
              <a:rPr lang="ko-KR" altLang="en-US" dirty="0">
                <a:solidFill>
                  <a:srgbClr val="FF0000"/>
                </a:solidFill>
              </a:rPr>
              <a:t> 확인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5526857" y="3900465"/>
            <a:ext cx="5760267" cy="402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버림 </a:t>
            </a:r>
            <a:r>
              <a:rPr lang="en-US" altLang="ko-KR" sz="1800" dirty="0"/>
              <a:t>: province </a:t>
            </a:r>
            <a:r>
              <a:rPr lang="ko-KR" altLang="en-US" sz="1800" dirty="0"/>
              <a:t>는 </a:t>
            </a:r>
            <a:r>
              <a:rPr lang="en-US" altLang="ko-KR" sz="1800" dirty="0"/>
              <a:t>winery </a:t>
            </a:r>
            <a:r>
              <a:rPr lang="ko-KR" altLang="en-US" sz="1800" dirty="0"/>
              <a:t>정보로 대체</a:t>
            </a:r>
            <a:r>
              <a:rPr lang="en-US" altLang="ko-KR" sz="1800" dirty="0"/>
              <a:t> </a:t>
            </a:r>
            <a:r>
              <a:rPr lang="ko-KR" altLang="en-US" sz="1800" dirty="0"/>
              <a:t>가능</a:t>
            </a:r>
            <a:r>
              <a:rPr lang="en-US" altLang="ko-KR" sz="1800" dirty="0"/>
              <a:t>.</a:t>
            </a:r>
          </a:p>
        </p:txBody>
      </p:sp>
      <p:sp>
        <p:nvSpPr>
          <p:cNvPr id="20" name="타원 19"/>
          <p:cNvSpPr/>
          <p:nvPr/>
        </p:nvSpPr>
        <p:spPr>
          <a:xfrm>
            <a:off x="3876675" y="3945372"/>
            <a:ext cx="888384" cy="3122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20" idx="6"/>
            <a:endCxn id="19" idx="1"/>
          </p:cNvCxnSpPr>
          <p:nvPr/>
        </p:nvCxnSpPr>
        <p:spPr>
          <a:xfrm flipV="1">
            <a:off x="4765059" y="4101483"/>
            <a:ext cx="761798" cy="1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내용 개체 틀 2"/>
          <p:cNvSpPr txBox="1">
            <a:spLocks/>
          </p:cNvSpPr>
          <p:nvPr/>
        </p:nvSpPr>
        <p:spPr>
          <a:xfrm>
            <a:off x="5526858" y="5007180"/>
            <a:ext cx="3407592" cy="402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버림 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taster_name</a:t>
            </a:r>
            <a:r>
              <a:rPr lang="en-US" altLang="ko-KR" sz="1800" dirty="0"/>
              <a:t> </a:t>
            </a:r>
            <a:r>
              <a:rPr lang="ko-KR" altLang="en-US" sz="1800" dirty="0"/>
              <a:t>과 중복</a:t>
            </a:r>
            <a:r>
              <a:rPr lang="en-US" altLang="ko-KR" sz="1800" dirty="0"/>
              <a:t>.</a:t>
            </a:r>
          </a:p>
        </p:txBody>
      </p:sp>
      <p:sp>
        <p:nvSpPr>
          <p:cNvPr id="23" name="타원 22"/>
          <p:cNvSpPr/>
          <p:nvPr/>
        </p:nvSpPr>
        <p:spPr>
          <a:xfrm>
            <a:off x="3448051" y="5052087"/>
            <a:ext cx="1317008" cy="3122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23" idx="6"/>
            <a:endCxn id="22" idx="1"/>
          </p:cNvCxnSpPr>
          <p:nvPr/>
        </p:nvCxnSpPr>
        <p:spPr>
          <a:xfrm flipV="1">
            <a:off x="4765059" y="5208198"/>
            <a:ext cx="761799" cy="1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내용 개체 틀 2"/>
          <p:cNvSpPr txBox="1">
            <a:spLocks/>
          </p:cNvSpPr>
          <p:nvPr/>
        </p:nvSpPr>
        <p:spPr>
          <a:xfrm>
            <a:off x="5526858" y="4708035"/>
            <a:ext cx="3407592" cy="402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버림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결측치</a:t>
            </a:r>
            <a:r>
              <a:rPr lang="ko-KR" altLang="en-US" sz="1800" dirty="0"/>
              <a:t> 많음</a:t>
            </a:r>
            <a:r>
              <a:rPr lang="en-US" altLang="ko-KR" sz="1800" dirty="0"/>
              <a:t>.</a:t>
            </a:r>
          </a:p>
        </p:txBody>
      </p:sp>
      <p:sp>
        <p:nvSpPr>
          <p:cNvPr id="26" name="타원 25"/>
          <p:cNvSpPr/>
          <p:nvPr/>
        </p:nvSpPr>
        <p:spPr>
          <a:xfrm>
            <a:off x="3448051" y="4752942"/>
            <a:ext cx="1317008" cy="3122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26" idx="6"/>
            <a:endCxn id="25" idx="1"/>
          </p:cNvCxnSpPr>
          <p:nvPr/>
        </p:nvCxnSpPr>
        <p:spPr>
          <a:xfrm flipV="1">
            <a:off x="4765059" y="4909053"/>
            <a:ext cx="761799" cy="1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43B9AEBE-51EC-4181-9A90-8232DEC706DD}"/>
              </a:ext>
            </a:extLst>
          </p:cNvPr>
          <p:cNvSpPr txBox="1">
            <a:spLocks/>
          </p:cNvSpPr>
          <p:nvPr/>
        </p:nvSpPr>
        <p:spPr>
          <a:xfrm>
            <a:off x="5526858" y="2774305"/>
            <a:ext cx="3407592" cy="402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버림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결측치</a:t>
            </a:r>
            <a:r>
              <a:rPr lang="ko-KR" altLang="en-US" sz="1800" dirty="0"/>
              <a:t> 많음</a:t>
            </a:r>
            <a:r>
              <a:rPr lang="en-US" altLang="ko-KR" sz="1800" dirty="0"/>
              <a:t>.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E128620-1D93-4498-A8E1-36A46542622B}"/>
              </a:ext>
            </a:extLst>
          </p:cNvPr>
          <p:cNvSpPr/>
          <p:nvPr/>
        </p:nvSpPr>
        <p:spPr>
          <a:xfrm>
            <a:off x="3448051" y="2819212"/>
            <a:ext cx="1317008" cy="3122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47F9650-77DD-49A4-BB1A-61FBD6CB95D3}"/>
              </a:ext>
            </a:extLst>
          </p:cNvPr>
          <p:cNvCxnSpPr>
            <a:stCxn id="29" idx="6"/>
            <a:endCxn id="28" idx="1"/>
          </p:cNvCxnSpPr>
          <p:nvPr/>
        </p:nvCxnSpPr>
        <p:spPr>
          <a:xfrm flipV="1">
            <a:off x="4765059" y="2975323"/>
            <a:ext cx="761799" cy="1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84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/>
          <p:cNvSpPr>
            <a:spLocks noGrp="1"/>
          </p:cNvSpPr>
          <p:nvPr>
            <p:ph type="title"/>
          </p:nvPr>
        </p:nvSpPr>
        <p:spPr>
          <a:xfrm>
            <a:off x="0" y="-1"/>
            <a:ext cx="9422674" cy="1227909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</a:rPr>
              <a:t> 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전처리 </a:t>
            </a:r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“Price” </a:t>
            </a:r>
            <a:r>
              <a:rPr lang="ko-KR" altLang="en-US" sz="3600" dirty="0" err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수치형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처리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51301157-9507-468E-849E-129F1CA553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94" t="51852" r="58133" b="24217"/>
          <a:stretch/>
        </p:blipFill>
        <p:spPr>
          <a:xfrm>
            <a:off x="307975" y="1554125"/>
            <a:ext cx="4353966" cy="468858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260423" y="6485082"/>
            <a:ext cx="81342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Points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46076" y="4009812"/>
            <a:ext cx="4187824" cy="141017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46076" y="3715010"/>
            <a:ext cx="4187824" cy="294801"/>
          </a:xfrm>
          <a:prstGeom prst="rect">
            <a:avLst/>
          </a:prstGeom>
          <a:solidFill>
            <a:srgbClr val="00B050">
              <a:alpha val="50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내용 개체 틀 2"/>
          <p:cNvSpPr>
            <a:spLocks noGrp="1"/>
          </p:cNvSpPr>
          <p:nvPr>
            <p:ph idx="1"/>
          </p:nvPr>
        </p:nvSpPr>
        <p:spPr>
          <a:xfrm>
            <a:off x="5257600" y="3933326"/>
            <a:ext cx="6362900" cy="34163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ko-KR" sz="1800" dirty="0"/>
              <a:t>2) log scale</a:t>
            </a:r>
            <a:r>
              <a:rPr lang="ko-KR" altLang="en-US" sz="1800" dirty="0"/>
              <a:t>로 바꾸고 평균 값으로 뺄셈</a:t>
            </a:r>
            <a:r>
              <a:rPr lang="en-US" altLang="ko-KR" sz="1800" dirty="0"/>
              <a:t>.</a:t>
            </a:r>
          </a:p>
        </p:txBody>
      </p:sp>
      <p:cxnSp>
        <p:nvCxnSpPr>
          <p:cNvPr id="36" name="직선 화살표 연결선 35"/>
          <p:cNvCxnSpPr>
            <a:stCxn id="34" idx="3"/>
            <a:endCxn id="50" idx="1"/>
          </p:cNvCxnSpPr>
          <p:nvPr/>
        </p:nvCxnSpPr>
        <p:spPr>
          <a:xfrm flipV="1">
            <a:off x="4533900" y="1924671"/>
            <a:ext cx="723700" cy="1937740"/>
          </a:xfrm>
          <a:prstGeom prst="straightConnector1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rcRect l="4048" t="30183" r="66587" b="41513"/>
          <a:stretch/>
        </p:blipFill>
        <p:spPr>
          <a:xfrm>
            <a:off x="5024062" y="4800905"/>
            <a:ext cx="3222163" cy="1682276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/>
          <a:srcRect l="4048" t="59897" r="66587" b="9890"/>
          <a:stretch/>
        </p:blipFill>
        <p:spPr>
          <a:xfrm>
            <a:off x="8749560" y="4800905"/>
            <a:ext cx="3222163" cy="1795740"/>
          </a:xfrm>
          <a:prstGeom prst="rect">
            <a:avLst/>
          </a:prstGeom>
        </p:spPr>
      </p:pic>
      <p:sp>
        <p:nvSpPr>
          <p:cNvPr id="39" name="오른쪽 화살표 38"/>
          <p:cNvSpPr/>
          <p:nvPr/>
        </p:nvSpPr>
        <p:spPr>
          <a:xfrm>
            <a:off x="8353918" y="5881006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4541505" y="5148286"/>
            <a:ext cx="68640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Price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136311" y="6438792"/>
            <a:ext cx="81342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Points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8350718" y="5148286"/>
            <a:ext cx="68640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Price</a:t>
            </a:r>
            <a:endParaRPr lang="ko-KR" altLang="en-US" dirty="0"/>
          </a:p>
        </p:txBody>
      </p:sp>
      <p:cxnSp>
        <p:nvCxnSpPr>
          <p:cNvPr id="43" name="직선 연결선 42"/>
          <p:cNvCxnSpPr/>
          <p:nvPr/>
        </p:nvCxnSpPr>
        <p:spPr>
          <a:xfrm flipV="1">
            <a:off x="10329507" y="4663485"/>
            <a:ext cx="0" cy="15859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643261" y="4244082"/>
            <a:ext cx="1372492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points </a:t>
            </a:r>
            <a:r>
              <a:rPr lang="ko-KR" altLang="en-US" dirty="0">
                <a:solidFill>
                  <a:schemeClr val="accent2"/>
                </a:solidFill>
              </a:rPr>
              <a:t>평균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46076" y="3153037"/>
            <a:ext cx="4187824" cy="5588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885273" y="4842330"/>
            <a:ext cx="1189749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지수 증가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68559" y="4872554"/>
            <a:ext cx="1189749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선형 증가</a:t>
            </a:r>
            <a:endParaRPr lang="ko-KR" altLang="en-US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4"/>
          <a:srcRect l="28968" t="40399" r="55536" b="52820"/>
          <a:stretch/>
        </p:blipFill>
        <p:spPr>
          <a:xfrm>
            <a:off x="5383699" y="2234305"/>
            <a:ext cx="4777224" cy="1132334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0016887" y="2575569"/>
            <a:ext cx="2082943" cy="646331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variety </a:t>
            </a:r>
            <a:r>
              <a:rPr lang="ko-KR" altLang="en-US" dirty="0">
                <a:solidFill>
                  <a:schemeClr val="accent2"/>
                </a:solidFill>
              </a:rPr>
              <a:t>별 </a:t>
            </a:r>
            <a:r>
              <a:rPr lang="en-US" altLang="ko-KR" dirty="0">
                <a:solidFill>
                  <a:schemeClr val="accent2"/>
                </a:solidFill>
              </a:rPr>
              <a:t>price</a:t>
            </a:r>
            <a:r>
              <a:rPr lang="ko-KR" altLang="en-US" dirty="0">
                <a:solidFill>
                  <a:schemeClr val="accent2"/>
                </a:solidFill>
              </a:rPr>
              <a:t> 가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가장 분산이 낮음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50" name="내용 개체 틀 2"/>
          <p:cNvSpPr txBox="1">
            <a:spLocks/>
          </p:cNvSpPr>
          <p:nvPr/>
        </p:nvSpPr>
        <p:spPr>
          <a:xfrm>
            <a:off x="5257600" y="1753855"/>
            <a:ext cx="6362900" cy="3416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1) </a:t>
            </a:r>
            <a:r>
              <a:rPr lang="ko-KR" altLang="en-US" sz="1800" dirty="0" err="1"/>
              <a:t>결측치는</a:t>
            </a:r>
            <a:r>
              <a:rPr lang="ko-KR" altLang="en-US" sz="1800" dirty="0"/>
              <a:t> </a:t>
            </a:r>
            <a:r>
              <a:rPr lang="en-US" altLang="ko-KR" sz="1800" dirty="0"/>
              <a:t>variety </a:t>
            </a:r>
            <a:r>
              <a:rPr lang="ko-KR" altLang="en-US" sz="1800" dirty="0"/>
              <a:t>별 평균 값으로 채움</a:t>
            </a:r>
            <a:r>
              <a:rPr lang="en-US" altLang="ko-KR" sz="1800" dirty="0"/>
              <a:t>.</a:t>
            </a:r>
          </a:p>
        </p:txBody>
      </p:sp>
      <p:cxnSp>
        <p:nvCxnSpPr>
          <p:cNvPr id="51" name="직선 화살표 연결선 50"/>
          <p:cNvCxnSpPr>
            <a:stCxn id="34" idx="3"/>
            <a:endCxn id="35" idx="1"/>
          </p:cNvCxnSpPr>
          <p:nvPr/>
        </p:nvCxnSpPr>
        <p:spPr>
          <a:xfrm>
            <a:off x="4533900" y="3862411"/>
            <a:ext cx="723700" cy="241731"/>
          </a:xfrm>
          <a:prstGeom prst="straightConnector1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10251980" y="1415329"/>
            <a:ext cx="1847850" cy="30543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수치형</a:t>
            </a:r>
            <a:r>
              <a:rPr lang="ko-KR" altLang="en-US" dirty="0">
                <a:solidFill>
                  <a:schemeClr val="tx1"/>
                </a:solidFill>
              </a:rPr>
              <a:t> 변수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0251980" y="1856310"/>
            <a:ext cx="1847850" cy="3054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가변수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98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/>
          <p:cNvSpPr>
            <a:spLocks noGrp="1"/>
          </p:cNvSpPr>
          <p:nvPr>
            <p:ph type="title"/>
          </p:nvPr>
        </p:nvSpPr>
        <p:spPr>
          <a:xfrm>
            <a:off x="0" y="-1"/>
            <a:ext cx="9422674" cy="1227909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</a:rPr>
              <a:t> 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전처리 </a:t>
            </a:r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“Variety” “Winery” </a:t>
            </a:r>
            <a:r>
              <a:rPr lang="ko-KR" altLang="en-US" sz="3600" dirty="0" err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수치형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처리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98FC612-FF50-45FA-B6ED-93E834CBE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94" t="51852" r="58133" b="24217"/>
          <a:stretch/>
        </p:blipFill>
        <p:spPr>
          <a:xfrm>
            <a:off x="307975" y="1479983"/>
            <a:ext cx="4353966" cy="4688588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346076" y="3935670"/>
            <a:ext cx="4187824" cy="141017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46076" y="3640868"/>
            <a:ext cx="4187824" cy="29480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>
            <a:cxnSpLocks/>
            <a:stCxn id="56" idx="3"/>
            <a:endCxn id="55" idx="1"/>
          </p:cNvCxnSpPr>
          <p:nvPr/>
        </p:nvCxnSpPr>
        <p:spPr>
          <a:xfrm flipV="1">
            <a:off x="4533900" y="1840004"/>
            <a:ext cx="336521" cy="3910582"/>
          </a:xfrm>
          <a:prstGeom prst="straightConnector1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346076" y="2817622"/>
            <a:ext cx="4187824" cy="82007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내용 개체 틀 2"/>
          <p:cNvSpPr txBox="1">
            <a:spLocks/>
          </p:cNvSpPr>
          <p:nvPr/>
        </p:nvSpPr>
        <p:spPr>
          <a:xfrm>
            <a:off x="4870421" y="1669188"/>
            <a:ext cx="6362900" cy="3416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1) variety </a:t>
            </a:r>
            <a:r>
              <a:rPr lang="ko-KR" altLang="en-US" sz="1800" dirty="0"/>
              <a:t>별 평균값으로 </a:t>
            </a:r>
            <a:r>
              <a:rPr lang="ko-KR" altLang="en-US" sz="1800" dirty="0" smtClean="0"/>
              <a:t>변수 </a:t>
            </a:r>
            <a:r>
              <a:rPr lang="ko-KR" altLang="en-US" sz="1800" dirty="0"/>
              <a:t>생성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variety_value</a:t>
            </a:r>
            <a:r>
              <a:rPr lang="en-US" altLang="ko-KR" sz="1800" dirty="0"/>
              <a:t>)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F523CC4-E1E8-46E6-86A9-873C38D0433A}"/>
              </a:ext>
            </a:extLst>
          </p:cNvPr>
          <p:cNvSpPr/>
          <p:nvPr/>
        </p:nvSpPr>
        <p:spPr>
          <a:xfrm>
            <a:off x="346076" y="5603185"/>
            <a:ext cx="4187824" cy="294801"/>
          </a:xfrm>
          <a:prstGeom prst="rect">
            <a:avLst/>
          </a:prstGeom>
          <a:solidFill>
            <a:srgbClr val="00B050">
              <a:alpha val="50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F9249EB-2100-4D38-91B4-644A859CC9B4}"/>
              </a:ext>
            </a:extLst>
          </p:cNvPr>
          <p:cNvSpPr/>
          <p:nvPr/>
        </p:nvSpPr>
        <p:spPr>
          <a:xfrm>
            <a:off x="346076" y="5873769"/>
            <a:ext cx="4187824" cy="294801"/>
          </a:xfrm>
          <a:prstGeom prst="rect">
            <a:avLst/>
          </a:prstGeom>
          <a:solidFill>
            <a:schemeClr val="tx1">
              <a:alpha val="50000"/>
            </a:scheme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293F2BBA-1038-41E9-A254-B63F7CE9C8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36" t="27669" r="38173" b="46577"/>
          <a:stretch/>
        </p:blipFill>
        <p:spPr>
          <a:xfrm>
            <a:off x="6647788" y="2055483"/>
            <a:ext cx="3373514" cy="1766184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831C9BE6-3045-45C4-BB54-B51BBC5DFB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36" t="54847" r="38173" b="18835"/>
          <a:stretch/>
        </p:blipFill>
        <p:spPr>
          <a:xfrm>
            <a:off x="6653052" y="4678095"/>
            <a:ext cx="3373514" cy="180491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6660A23D-F431-4CF0-87C8-D0C746C1FF2C}"/>
              </a:ext>
            </a:extLst>
          </p:cNvPr>
          <p:cNvSpPr txBox="1"/>
          <p:nvPr/>
        </p:nvSpPr>
        <p:spPr>
          <a:xfrm>
            <a:off x="7991594" y="3845685"/>
            <a:ext cx="81342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Points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890A4C8-218D-4055-BDDF-EB15AEF6D994}"/>
              </a:ext>
            </a:extLst>
          </p:cNvPr>
          <p:cNvSpPr txBox="1"/>
          <p:nvPr/>
        </p:nvSpPr>
        <p:spPr>
          <a:xfrm>
            <a:off x="5061588" y="2683593"/>
            <a:ext cx="1506182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variety_value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20BA69E-710B-4045-82F2-6CFD2EE6FF04}"/>
              </a:ext>
            </a:extLst>
          </p:cNvPr>
          <p:cNvSpPr txBox="1"/>
          <p:nvPr/>
        </p:nvSpPr>
        <p:spPr>
          <a:xfrm>
            <a:off x="7991594" y="6508144"/>
            <a:ext cx="81342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Points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62AD832-2003-4792-A6AA-E491622922BD}"/>
              </a:ext>
            </a:extLst>
          </p:cNvPr>
          <p:cNvSpPr txBox="1"/>
          <p:nvPr/>
        </p:nvSpPr>
        <p:spPr>
          <a:xfrm>
            <a:off x="5061588" y="5346052"/>
            <a:ext cx="151105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winery_value</a:t>
            </a:r>
            <a:endParaRPr lang="ko-KR" altLang="en-US" dirty="0"/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1D6CC540-BCDA-4E5F-B11C-30F7F7FE59D8}"/>
              </a:ext>
            </a:extLst>
          </p:cNvPr>
          <p:cNvSpPr txBox="1">
            <a:spLocks/>
          </p:cNvSpPr>
          <p:nvPr/>
        </p:nvSpPr>
        <p:spPr>
          <a:xfrm>
            <a:off x="4870421" y="4390194"/>
            <a:ext cx="6362900" cy="3416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2) winery</a:t>
            </a:r>
            <a:r>
              <a:rPr lang="ko-KR" altLang="en-US" sz="1800" dirty="0"/>
              <a:t>별 평균값으로 새로운 변수 생성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winery_value</a:t>
            </a:r>
            <a:r>
              <a:rPr lang="en-US" altLang="ko-KR" sz="1800" dirty="0"/>
              <a:t>)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3D2FCDB-C947-49FA-9D76-1CF8D2B001AC}"/>
              </a:ext>
            </a:extLst>
          </p:cNvPr>
          <p:cNvCxnSpPr>
            <a:cxnSpLocks/>
            <a:stCxn id="57" idx="3"/>
            <a:endCxn id="64" idx="1"/>
          </p:cNvCxnSpPr>
          <p:nvPr/>
        </p:nvCxnSpPr>
        <p:spPr>
          <a:xfrm flipV="1">
            <a:off x="4533900" y="4561010"/>
            <a:ext cx="336521" cy="146016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4BB7BC6-52A4-4B9D-85D0-9AD551247710}"/>
              </a:ext>
            </a:extLst>
          </p:cNvPr>
          <p:cNvSpPr txBox="1"/>
          <p:nvPr/>
        </p:nvSpPr>
        <p:spPr>
          <a:xfrm>
            <a:off x="7004020" y="4981096"/>
            <a:ext cx="4800801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Points </a:t>
            </a:r>
            <a:r>
              <a:rPr lang="ko-KR" altLang="en-US" dirty="0">
                <a:solidFill>
                  <a:schemeClr val="accent2"/>
                </a:solidFill>
              </a:rPr>
              <a:t>별 </a:t>
            </a:r>
            <a:r>
              <a:rPr lang="en-US" altLang="ko-KR" dirty="0" err="1">
                <a:solidFill>
                  <a:schemeClr val="accent2"/>
                </a:solidFill>
              </a:rPr>
              <a:t>winery_value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ko-KR" altLang="en-US" dirty="0">
                <a:solidFill>
                  <a:schemeClr val="accent2"/>
                </a:solidFill>
              </a:rPr>
              <a:t>차이 안보임 </a:t>
            </a:r>
            <a:r>
              <a:rPr lang="en-US" altLang="ko-KR" dirty="0">
                <a:solidFill>
                  <a:schemeClr val="accent2"/>
                </a:solidFill>
              </a:rPr>
              <a:t>=&gt; </a:t>
            </a:r>
            <a:r>
              <a:rPr lang="ko-KR" altLang="en-US" dirty="0">
                <a:solidFill>
                  <a:schemeClr val="accent2"/>
                </a:solidFill>
              </a:rPr>
              <a:t>제거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10251980" y="1415329"/>
            <a:ext cx="1847850" cy="30543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수치형</a:t>
            </a:r>
            <a:r>
              <a:rPr lang="ko-KR" altLang="en-US" dirty="0">
                <a:solidFill>
                  <a:schemeClr val="tx1"/>
                </a:solidFill>
              </a:rPr>
              <a:t> 변수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10251980" y="1856310"/>
            <a:ext cx="1847850" cy="3054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가변수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71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/>
          <p:cNvSpPr>
            <a:spLocks noGrp="1"/>
          </p:cNvSpPr>
          <p:nvPr>
            <p:ph type="title"/>
          </p:nvPr>
        </p:nvSpPr>
        <p:spPr>
          <a:xfrm>
            <a:off x="0" y="-1"/>
            <a:ext cx="9422674" cy="1227909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</a:rPr>
              <a:t> 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전처리 </a:t>
            </a:r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단순 </a:t>
            </a:r>
            <a:r>
              <a:rPr lang="ko-KR" altLang="en-US" sz="3600" dirty="0" err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가변수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처리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0251980" y="1415329"/>
            <a:ext cx="1847850" cy="30543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수치형</a:t>
            </a:r>
            <a:r>
              <a:rPr lang="ko-KR" altLang="en-US" dirty="0">
                <a:solidFill>
                  <a:schemeClr val="tx1"/>
                </a:solidFill>
              </a:rPr>
              <a:t> 변수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10251980" y="1856310"/>
            <a:ext cx="1847850" cy="3054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가변수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7F4F49E-1290-49FB-8D1E-F534BD718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94" t="51852" r="58133" b="24217"/>
          <a:stretch/>
        </p:blipFill>
        <p:spPr>
          <a:xfrm>
            <a:off x="307975" y="1372889"/>
            <a:ext cx="4353966" cy="4688588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346076" y="3533774"/>
            <a:ext cx="4187824" cy="29480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31" idx="3"/>
            <a:endCxn id="25" idx="1"/>
          </p:cNvCxnSpPr>
          <p:nvPr/>
        </p:nvCxnSpPr>
        <p:spPr>
          <a:xfrm flipV="1">
            <a:off x="4533900" y="1501061"/>
            <a:ext cx="723700" cy="76478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내용 개체 틀 2"/>
          <p:cNvSpPr txBox="1">
            <a:spLocks/>
          </p:cNvSpPr>
          <p:nvPr/>
        </p:nvSpPr>
        <p:spPr>
          <a:xfrm>
            <a:off x="5257600" y="1330245"/>
            <a:ext cx="6362900" cy="3416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1) </a:t>
            </a:r>
            <a:r>
              <a:rPr lang="ko-KR" altLang="en-US" sz="1800" dirty="0"/>
              <a:t>단순한 </a:t>
            </a:r>
            <a:r>
              <a:rPr lang="ko-KR" altLang="en-US" sz="1800" dirty="0" err="1"/>
              <a:t>가변수</a:t>
            </a:r>
            <a:r>
              <a:rPr lang="ko-KR" altLang="en-US" sz="1800" dirty="0"/>
              <a:t> 처리</a:t>
            </a:r>
            <a:endParaRPr lang="en-US" altLang="ko-KR" sz="1800" dirty="0"/>
          </a:p>
        </p:txBody>
      </p:sp>
      <p:sp>
        <p:nvSpPr>
          <p:cNvPr id="26" name="직사각형 25"/>
          <p:cNvSpPr/>
          <p:nvPr/>
        </p:nvSpPr>
        <p:spPr>
          <a:xfrm>
            <a:off x="346076" y="3828576"/>
            <a:ext cx="4187824" cy="141017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46076" y="2113126"/>
            <a:ext cx="4187824" cy="305433"/>
          </a:xfrm>
          <a:prstGeom prst="rect">
            <a:avLst/>
          </a:prstGeom>
          <a:solidFill>
            <a:srgbClr val="FFC000">
              <a:alpha val="50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rcRect l="28958" t="56154" r="24167" b="13270"/>
          <a:stretch/>
        </p:blipFill>
        <p:spPr>
          <a:xfrm>
            <a:off x="4661941" y="4020594"/>
            <a:ext cx="7353300" cy="259816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4"/>
          <a:srcRect l="20718" t="39597" r="26651" b="14262"/>
          <a:stretch/>
        </p:blipFill>
        <p:spPr>
          <a:xfrm>
            <a:off x="5257600" y="1780782"/>
            <a:ext cx="3752850" cy="1876425"/>
          </a:xfrm>
          <a:prstGeom prst="rect">
            <a:avLst/>
          </a:prstGeom>
        </p:spPr>
      </p:pic>
      <p:sp>
        <p:nvSpPr>
          <p:cNvPr id="34" name="내용 개체 틀 2"/>
          <p:cNvSpPr txBox="1">
            <a:spLocks/>
          </p:cNvSpPr>
          <p:nvPr/>
        </p:nvSpPr>
        <p:spPr>
          <a:xfrm>
            <a:off x="9010450" y="2343637"/>
            <a:ext cx="2890200" cy="109671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별 도움 안되어 보이지만</a:t>
            </a:r>
            <a:r>
              <a:rPr lang="en-US" altLang="ko-KR" sz="1800" dirty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평가 시 </a:t>
            </a:r>
            <a:r>
              <a:rPr lang="en-US" altLang="ko-KR" sz="1800" dirty="0"/>
              <a:t>RMSE -0.02 </a:t>
            </a:r>
            <a:r>
              <a:rPr lang="ko-KR" altLang="en-US" sz="1800" dirty="0"/>
              <a:t>효과</a:t>
            </a:r>
            <a:r>
              <a:rPr lang="en-US" altLang="ko-KR" sz="18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십시일반 하기 위해 추가</a:t>
            </a:r>
            <a:r>
              <a:rPr lang="en-US" altLang="ko-KR" sz="1800" dirty="0"/>
              <a:t>.</a:t>
            </a:r>
          </a:p>
        </p:txBody>
      </p:sp>
      <p:sp>
        <p:nvSpPr>
          <p:cNvPr id="35" name="내용 개체 틀 2"/>
          <p:cNvSpPr txBox="1">
            <a:spLocks/>
          </p:cNvSpPr>
          <p:nvPr/>
        </p:nvSpPr>
        <p:spPr>
          <a:xfrm>
            <a:off x="6171900" y="3685131"/>
            <a:ext cx="2267150" cy="341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accent2"/>
                </a:solidFill>
              </a:rPr>
              <a:t>국가별 점수 분포</a:t>
            </a:r>
            <a:endParaRPr lang="en-US" altLang="ko-KR" sz="1800" dirty="0">
              <a:solidFill>
                <a:schemeClr val="accent2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810C8B5-EE71-4CE8-A4C7-16B30900E6F8}"/>
              </a:ext>
            </a:extLst>
          </p:cNvPr>
          <p:cNvSpPr/>
          <p:nvPr/>
        </p:nvSpPr>
        <p:spPr>
          <a:xfrm>
            <a:off x="346076" y="5496091"/>
            <a:ext cx="4187824" cy="29480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9C727F2-12E5-4ECF-8580-7309E96B49AC}"/>
              </a:ext>
            </a:extLst>
          </p:cNvPr>
          <p:cNvSpPr/>
          <p:nvPr/>
        </p:nvSpPr>
        <p:spPr>
          <a:xfrm>
            <a:off x="346076" y="5766675"/>
            <a:ext cx="4187824" cy="29480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31EFF6A-FE6B-4031-A0A7-A2FC5216663C}"/>
              </a:ext>
            </a:extLst>
          </p:cNvPr>
          <p:cNvSpPr/>
          <p:nvPr/>
        </p:nvSpPr>
        <p:spPr>
          <a:xfrm>
            <a:off x="346076" y="2710528"/>
            <a:ext cx="4187824" cy="82007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027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/>
          <p:cNvSpPr>
            <a:spLocks noGrp="1"/>
          </p:cNvSpPr>
          <p:nvPr>
            <p:ph type="title"/>
          </p:nvPr>
        </p:nvSpPr>
        <p:spPr>
          <a:xfrm>
            <a:off x="0" y="-1"/>
            <a:ext cx="9422674" cy="1227909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</a:rPr>
              <a:t> 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전처리 </a:t>
            </a:r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3600" dirty="0" err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문장형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변수 단어 추출 </a:t>
            </a:r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(1)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17794" t="51852" r="58133" b="24217"/>
          <a:stretch/>
        </p:blipFill>
        <p:spPr>
          <a:xfrm>
            <a:off x="307975" y="1372889"/>
            <a:ext cx="4353966" cy="4688588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46076" y="3533774"/>
            <a:ext cx="4187824" cy="29480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46076" y="3828576"/>
            <a:ext cx="4187824" cy="141017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2D92193-82B7-44D3-A8DA-57C048F9D29A}"/>
              </a:ext>
            </a:extLst>
          </p:cNvPr>
          <p:cNvSpPr/>
          <p:nvPr/>
        </p:nvSpPr>
        <p:spPr>
          <a:xfrm>
            <a:off x="346076" y="5238750"/>
            <a:ext cx="4187824" cy="257341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C4E995-2726-4D2F-9447-EDDD34B19926}"/>
              </a:ext>
            </a:extLst>
          </p:cNvPr>
          <p:cNvSpPr/>
          <p:nvPr/>
        </p:nvSpPr>
        <p:spPr>
          <a:xfrm>
            <a:off x="346076" y="5496091"/>
            <a:ext cx="4187824" cy="29480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8C93AAB-977C-4B87-8EA4-648E9F2AE9BC}"/>
              </a:ext>
            </a:extLst>
          </p:cNvPr>
          <p:cNvSpPr/>
          <p:nvPr/>
        </p:nvSpPr>
        <p:spPr>
          <a:xfrm>
            <a:off x="346076" y="5766675"/>
            <a:ext cx="4187824" cy="29480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71731F48-A0BC-47A9-9050-0436CC96DA02}"/>
              </a:ext>
            </a:extLst>
          </p:cNvPr>
          <p:cNvSpPr txBox="1">
            <a:spLocks/>
          </p:cNvSpPr>
          <p:nvPr/>
        </p:nvSpPr>
        <p:spPr>
          <a:xfrm>
            <a:off x="5257599" y="1330245"/>
            <a:ext cx="6626425" cy="298440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1) </a:t>
            </a:r>
            <a:r>
              <a:rPr lang="ko-KR" altLang="en-US" sz="1800" dirty="0"/>
              <a:t>좋은 평가를 내린 와인에는 설명이 길게 달려있을 것이다</a:t>
            </a:r>
            <a:r>
              <a:rPr lang="en-US" altLang="ko-KR" sz="18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2</a:t>
            </a:r>
            <a:r>
              <a:rPr lang="ko-KR" altLang="en-US" sz="1800" dirty="0"/>
              <a:t>안</a:t>
            </a:r>
            <a:r>
              <a:rPr lang="en-US" altLang="ko-KR" sz="1800" dirty="0"/>
              <a:t>) </a:t>
            </a:r>
            <a:r>
              <a:rPr lang="ko-KR" altLang="en-US" sz="1800" dirty="0"/>
              <a:t>와인 </a:t>
            </a:r>
            <a:r>
              <a:rPr lang="en-US" altLang="ko-KR" sz="1800" dirty="0"/>
              <a:t>taster </a:t>
            </a:r>
            <a:r>
              <a:rPr lang="ko-KR" altLang="en-US" sz="1800" dirty="0"/>
              <a:t>의 </a:t>
            </a:r>
            <a:r>
              <a:rPr lang="en-US" altLang="ko-KR" sz="1800" dirty="0"/>
              <a:t>bias </a:t>
            </a:r>
            <a:r>
              <a:rPr lang="ko-KR" altLang="en-US" sz="1800" dirty="0"/>
              <a:t>된 취향이 있을 것이다</a:t>
            </a:r>
            <a:r>
              <a:rPr lang="en-US" altLang="ko-KR" sz="18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 (</a:t>
            </a:r>
            <a:r>
              <a:rPr lang="ko-KR" altLang="en-US" sz="1800" dirty="0"/>
              <a:t>종목 별</a:t>
            </a:r>
            <a:r>
              <a:rPr lang="en-US" altLang="ko-KR" sz="1800" dirty="0"/>
              <a:t>) </a:t>
            </a:r>
            <a:r>
              <a:rPr lang="ko-KR" altLang="en-US" sz="1800" dirty="0"/>
              <a:t>특정 </a:t>
            </a:r>
            <a:r>
              <a:rPr lang="en-US" altLang="ko-KR" sz="1800" dirty="0"/>
              <a:t>taster</a:t>
            </a:r>
            <a:r>
              <a:rPr lang="ko-KR" altLang="en-US" sz="1800" dirty="0"/>
              <a:t>의 평가 </a:t>
            </a:r>
            <a:r>
              <a:rPr lang="en-US" altLang="ko-KR" sz="1800" dirty="0"/>
              <a:t>– </a:t>
            </a:r>
            <a:r>
              <a:rPr lang="ko-KR" altLang="en-US" sz="1800" dirty="0"/>
              <a:t>전체 </a:t>
            </a:r>
            <a:r>
              <a:rPr lang="en-US" altLang="ko-KR" sz="1800" dirty="0"/>
              <a:t>taster</a:t>
            </a:r>
            <a:r>
              <a:rPr lang="ko-KR" altLang="en-US" sz="1800"/>
              <a:t>의 평가</a:t>
            </a:r>
            <a:endParaRPr lang="en-US" altLang="ko-KR" sz="18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C533903-6975-47C8-BD2A-258BE05FA451}"/>
              </a:ext>
            </a:extLst>
          </p:cNvPr>
          <p:cNvSpPr/>
          <p:nvPr/>
        </p:nvSpPr>
        <p:spPr>
          <a:xfrm>
            <a:off x="346076" y="2113126"/>
            <a:ext cx="4187824" cy="3054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B7EF15F-1627-4253-8101-2190C194587D}"/>
              </a:ext>
            </a:extLst>
          </p:cNvPr>
          <p:cNvSpPr/>
          <p:nvPr/>
        </p:nvSpPr>
        <p:spPr>
          <a:xfrm>
            <a:off x="346076" y="2418559"/>
            <a:ext cx="4187824" cy="288796"/>
          </a:xfrm>
          <a:prstGeom prst="rect">
            <a:avLst/>
          </a:prstGeom>
          <a:solidFill>
            <a:srgbClr val="FFC000">
              <a:alpha val="5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D54A6E-8AAE-420E-8588-2FC5C3403990}"/>
              </a:ext>
            </a:extLst>
          </p:cNvPr>
          <p:cNvSpPr/>
          <p:nvPr/>
        </p:nvSpPr>
        <p:spPr>
          <a:xfrm>
            <a:off x="346076" y="2710528"/>
            <a:ext cx="4187824" cy="82007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516FD982-92FC-4A2C-879C-C40D85588F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6" t="68000" r="47083" b="8365"/>
          <a:stretch/>
        </p:blipFill>
        <p:spPr>
          <a:xfrm>
            <a:off x="5575198" y="1794378"/>
            <a:ext cx="5991225" cy="156084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D3012B7-2709-4DFD-9CA0-E7302D9A00CE}"/>
              </a:ext>
            </a:extLst>
          </p:cNvPr>
          <p:cNvSpPr txBox="1"/>
          <p:nvPr/>
        </p:nvSpPr>
        <p:spPr>
          <a:xfrm>
            <a:off x="8031281" y="3144496"/>
            <a:ext cx="81342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Points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6847E5-4F73-4FB4-8694-AAAB70542969}"/>
              </a:ext>
            </a:extLst>
          </p:cNvPr>
          <p:cNvSpPr txBox="1"/>
          <p:nvPr/>
        </p:nvSpPr>
        <p:spPr>
          <a:xfrm>
            <a:off x="5257597" y="2168202"/>
            <a:ext cx="2452916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평가 길이 </a:t>
            </a:r>
            <a:r>
              <a:rPr lang="en-US" altLang="ko-KR" dirty="0"/>
              <a:t>- </a:t>
            </a:r>
            <a:r>
              <a:rPr lang="ko-KR" altLang="en-US" dirty="0"/>
              <a:t>평균 길이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C3D75A8-A629-4E83-8C4D-0A3CEDD675A7}"/>
              </a:ext>
            </a:extLst>
          </p:cNvPr>
          <p:cNvCxnSpPr>
            <a:cxnSpLocks/>
          </p:cNvCxnSpPr>
          <p:nvPr/>
        </p:nvCxnSpPr>
        <p:spPr>
          <a:xfrm flipV="1">
            <a:off x="8227043" y="2064324"/>
            <a:ext cx="0" cy="10370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A625A0C-4926-4F6F-8CD2-E0C4E6D2FA68}"/>
              </a:ext>
            </a:extLst>
          </p:cNvPr>
          <p:cNvSpPr txBox="1"/>
          <p:nvPr/>
        </p:nvSpPr>
        <p:spPr>
          <a:xfrm>
            <a:off x="7540797" y="1766840"/>
            <a:ext cx="1372492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points </a:t>
            </a:r>
            <a:r>
              <a:rPr lang="ko-KR" altLang="en-US" dirty="0">
                <a:solidFill>
                  <a:schemeClr val="accent2"/>
                </a:solidFill>
              </a:rPr>
              <a:t>평균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C3D58226-CF3A-4B9E-B174-A8E72825F0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76" t="39073" r="46250" b="36172"/>
          <a:stretch/>
        </p:blipFill>
        <p:spPr>
          <a:xfrm>
            <a:off x="4823114" y="4302926"/>
            <a:ext cx="6966528" cy="186927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183AB33-F2C7-41EF-A22F-1057DFF32614}"/>
              </a:ext>
            </a:extLst>
          </p:cNvPr>
          <p:cNvSpPr txBox="1"/>
          <p:nvPr/>
        </p:nvSpPr>
        <p:spPr>
          <a:xfrm>
            <a:off x="10290479" y="4995271"/>
            <a:ext cx="1372492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variety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country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winery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0B7DD3-4835-4783-950F-24800453EBD4}"/>
              </a:ext>
            </a:extLst>
          </p:cNvPr>
          <p:cNvSpPr txBox="1"/>
          <p:nvPr/>
        </p:nvSpPr>
        <p:spPr>
          <a:xfrm>
            <a:off x="5257597" y="6172199"/>
            <a:ext cx="6484606" cy="64633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winery </a:t>
            </a:r>
            <a:r>
              <a:rPr lang="ko-KR" altLang="en-US" dirty="0">
                <a:solidFill>
                  <a:srgbClr val="00B050"/>
                </a:solidFill>
              </a:rPr>
              <a:t>가 가장 선형성이 강하므로 선택함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-&gt; </a:t>
            </a:r>
            <a:r>
              <a:rPr lang="ko-KR" altLang="en-US" dirty="0">
                <a:solidFill>
                  <a:srgbClr val="00B050"/>
                </a:solidFill>
              </a:rPr>
              <a:t>혹시나 하여 </a:t>
            </a:r>
            <a:r>
              <a:rPr lang="en-US" altLang="ko-KR" dirty="0">
                <a:solidFill>
                  <a:srgbClr val="00B050"/>
                </a:solidFill>
              </a:rPr>
              <a:t>3</a:t>
            </a:r>
            <a:r>
              <a:rPr lang="ko-KR" altLang="en-US" dirty="0">
                <a:solidFill>
                  <a:srgbClr val="00B050"/>
                </a:solidFill>
              </a:rPr>
              <a:t>개 다 넣은 게 조금 더 좋으므로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ko-KR" altLang="en-US" dirty="0">
                <a:solidFill>
                  <a:srgbClr val="00B050"/>
                </a:solidFill>
              </a:rPr>
              <a:t>십시일반</a:t>
            </a:r>
            <a:r>
              <a:rPr lang="en-US" altLang="ko-KR" dirty="0">
                <a:solidFill>
                  <a:srgbClr val="00B050"/>
                </a:solidFill>
              </a:rPr>
              <a:t>...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13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/>
          <p:cNvSpPr>
            <a:spLocks noGrp="1"/>
          </p:cNvSpPr>
          <p:nvPr>
            <p:ph type="title"/>
          </p:nvPr>
        </p:nvSpPr>
        <p:spPr>
          <a:xfrm>
            <a:off x="0" y="-1"/>
            <a:ext cx="9422674" cy="1227909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</a:rPr>
              <a:t> 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전처리 </a:t>
            </a:r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3600" dirty="0" err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문장형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변수 단어 추출 </a:t>
            </a:r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(2)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4A10F47-DAF0-4D4A-8F46-315F3FCB1E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94" t="51852" r="58133" b="24217"/>
          <a:stretch/>
        </p:blipFill>
        <p:spPr>
          <a:xfrm>
            <a:off x="307975" y="1372889"/>
            <a:ext cx="4353966" cy="4688588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346076" y="3533774"/>
            <a:ext cx="4187824" cy="29480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cxnSpLocks/>
            <a:stCxn id="26" idx="3"/>
            <a:endCxn id="33" idx="1"/>
          </p:cNvCxnSpPr>
          <p:nvPr/>
        </p:nvCxnSpPr>
        <p:spPr>
          <a:xfrm flipV="1">
            <a:off x="4533900" y="2444909"/>
            <a:ext cx="608289" cy="11804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46076" y="3828576"/>
            <a:ext cx="4187824" cy="141017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AF0F13-FD29-459A-A09E-6AC9DBEC84EE}"/>
              </a:ext>
            </a:extLst>
          </p:cNvPr>
          <p:cNvSpPr/>
          <p:nvPr/>
        </p:nvSpPr>
        <p:spPr>
          <a:xfrm>
            <a:off x="346076" y="2418559"/>
            <a:ext cx="4187824" cy="288796"/>
          </a:xfrm>
          <a:prstGeom prst="rect">
            <a:avLst/>
          </a:prstGeom>
          <a:solidFill>
            <a:srgbClr val="FFC000">
              <a:alpha val="50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1C49EBA-1EFE-4F57-BA30-0BEE47D7E851}"/>
              </a:ext>
            </a:extLst>
          </p:cNvPr>
          <p:cNvSpPr/>
          <p:nvPr/>
        </p:nvSpPr>
        <p:spPr>
          <a:xfrm>
            <a:off x="346076" y="5238750"/>
            <a:ext cx="4187824" cy="257341"/>
          </a:xfrm>
          <a:prstGeom prst="rect">
            <a:avLst/>
          </a:prstGeom>
          <a:solidFill>
            <a:srgbClr val="FFC000">
              <a:alpha val="50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392716E-6172-40AC-9B20-7BF46EDC9CC7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 flipV="1">
            <a:off x="4533900" y="2444909"/>
            <a:ext cx="608289" cy="292251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내용 개체 틀 2">
            <a:extLst>
              <a:ext uri="{FF2B5EF4-FFF2-40B4-BE49-F238E27FC236}">
                <a16:creationId xmlns:a16="http://schemas.microsoft.com/office/drawing/2014/main" id="{CBB219DD-02E6-4343-A779-F48249AB7CC4}"/>
              </a:ext>
            </a:extLst>
          </p:cNvPr>
          <p:cNvSpPr txBox="1">
            <a:spLocks/>
          </p:cNvSpPr>
          <p:nvPr/>
        </p:nvSpPr>
        <p:spPr>
          <a:xfrm>
            <a:off x="5142189" y="1330245"/>
            <a:ext cx="6934401" cy="22293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1</a:t>
            </a:r>
            <a:r>
              <a:rPr lang="ko-KR" altLang="en-US" sz="1800" dirty="0"/>
              <a:t>안</a:t>
            </a:r>
            <a:r>
              <a:rPr lang="en-US" altLang="ko-KR" sz="1800" dirty="0"/>
              <a:t>) </a:t>
            </a:r>
            <a:r>
              <a:rPr lang="ko-KR" altLang="en-US" sz="1800" dirty="0"/>
              <a:t>높은 점수의 </a:t>
            </a:r>
            <a:r>
              <a:rPr lang="en-US" altLang="ko-KR" sz="1800" dirty="0"/>
              <a:t>description </a:t>
            </a:r>
            <a:r>
              <a:rPr lang="ko-KR" altLang="en-US" sz="1800" dirty="0"/>
              <a:t>에서 빈도 높은 단어에 가중치 부여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2</a:t>
            </a:r>
            <a:r>
              <a:rPr lang="ko-KR" altLang="en-US" sz="1800" dirty="0"/>
              <a:t>안</a:t>
            </a:r>
            <a:r>
              <a:rPr lang="en-US" altLang="ko-KR" sz="1800" dirty="0"/>
              <a:t>) </a:t>
            </a:r>
            <a:r>
              <a:rPr lang="ko-KR" altLang="en-US" sz="1800" dirty="0"/>
              <a:t>단어 발생한 </a:t>
            </a:r>
            <a:r>
              <a:rPr lang="en-US" altLang="ko-KR" sz="1800" dirty="0"/>
              <a:t>row</a:t>
            </a:r>
            <a:r>
              <a:rPr lang="ko-KR" altLang="en-US" sz="1800" dirty="0"/>
              <a:t>의 점수 기준으로 평균 내서 가중치 부여</a:t>
            </a:r>
            <a:endParaRPr lang="en-US" altLang="ko-KR" sz="18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C272B93-0E69-4AF1-9AB1-4C7AE1F40A9E}"/>
              </a:ext>
            </a:extLst>
          </p:cNvPr>
          <p:cNvSpPr/>
          <p:nvPr/>
        </p:nvSpPr>
        <p:spPr>
          <a:xfrm>
            <a:off x="346076" y="5496091"/>
            <a:ext cx="4187824" cy="29480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C56028F-50EF-4D0C-972C-E9DA6A0A2429}"/>
              </a:ext>
            </a:extLst>
          </p:cNvPr>
          <p:cNvSpPr/>
          <p:nvPr/>
        </p:nvSpPr>
        <p:spPr>
          <a:xfrm>
            <a:off x="346076" y="5766675"/>
            <a:ext cx="4187824" cy="29480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BE5264-7113-43E9-9755-BCD2EDDACD29}"/>
              </a:ext>
            </a:extLst>
          </p:cNvPr>
          <p:cNvSpPr/>
          <p:nvPr/>
        </p:nvSpPr>
        <p:spPr>
          <a:xfrm>
            <a:off x="346076" y="2113126"/>
            <a:ext cx="4187824" cy="3054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C54C8BAA-1F88-4E79-B257-3FDCE1E379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26" t="22713" r="74648" b="70717"/>
          <a:stretch/>
        </p:blipFill>
        <p:spPr>
          <a:xfrm>
            <a:off x="5181742" y="1787049"/>
            <a:ext cx="1828657" cy="1108551"/>
          </a:xfrm>
          <a:prstGeom prst="rect">
            <a:avLst/>
          </a:prstGeom>
        </p:spPr>
      </p:pic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1C06FD88-7F01-4811-81A2-3C06DF607D4B}"/>
              </a:ext>
            </a:extLst>
          </p:cNvPr>
          <p:cNvSpPr txBox="1">
            <a:spLocks/>
          </p:cNvSpPr>
          <p:nvPr/>
        </p:nvSpPr>
        <p:spPr>
          <a:xfrm>
            <a:off x="8666438" y="1751373"/>
            <a:ext cx="3047781" cy="109671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chemeClr val="accent2"/>
                </a:solidFill>
              </a:rPr>
              <a:t>90</a:t>
            </a:r>
            <a:r>
              <a:rPr lang="ko-KR" altLang="en-US" sz="1800" dirty="0">
                <a:solidFill>
                  <a:schemeClr val="accent2"/>
                </a:solidFill>
              </a:rPr>
              <a:t>점 이상 </a:t>
            </a:r>
            <a:r>
              <a:rPr lang="en-US" altLang="ko-KR" sz="1800" dirty="0">
                <a:solidFill>
                  <a:schemeClr val="accent2"/>
                </a:solidFill>
              </a:rPr>
              <a:t>description </a:t>
            </a:r>
            <a:r>
              <a:rPr lang="ko-KR" altLang="en-US" sz="1800" dirty="0">
                <a:solidFill>
                  <a:schemeClr val="accent2"/>
                </a:solidFill>
              </a:rPr>
              <a:t>의</a:t>
            </a:r>
            <a:endParaRPr lang="en-US" altLang="ko-KR" sz="1800" dirty="0">
              <a:solidFill>
                <a:schemeClr val="accent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accent2"/>
                </a:solidFill>
              </a:rPr>
              <a:t>빈도 </a:t>
            </a:r>
            <a:r>
              <a:rPr lang="en-US" altLang="ko-KR" sz="1800" dirty="0">
                <a:solidFill>
                  <a:schemeClr val="accent2"/>
                </a:solidFill>
              </a:rPr>
              <a:t>ranking 10.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chemeClr val="accent2"/>
                </a:solidFill>
              </a:rPr>
              <a:t>(9</a:t>
            </a:r>
            <a:r>
              <a:rPr lang="ko-KR" altLang="en-US" sz="1800" dirty="0">
                <a:solidFill>
                  <a:schemeClr val="accent2"/>
                </a:solidFill>
              </a:rPr>
              <a:t>개가 </a:t>
            </a:r>
            <a:r>
              <a:rPr lang="en-US" altLang="ko-KR" sz="1800" dirty="0">
                <a:solidFill>
                  <a:schemeClr val="accent2"/>
                </a:solidFill>
              </a:rPr>
              <a:t>stop words)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75D0B1C5-01A4-4BAF-A436-B87B1BD4BD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05" t="28312" r="73408" b="46669"/>
          <a:stretch/>
        </p:blipFill>
        <p:spPr>
          <a:xfrm>
            <a:off x="5134726" y="3566971"/>
            <a:ext cx="2307438" cy="2070797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CADE4D14-4F1A-4C55-8BC9-E5A7DDCBB2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05" t="61303" r="77717" b="14050"/>
          <a:stretch/>
        </p:blipFill>
        <p:spPr>
          <a:xfrm>
            <a:off x="6755684" y="3566970"/>
            <a:ext cx="1821664" cy="2070797"/>
          </a:xfrm>
          <a:prstGeom prst="rect">
            <a:avLst/>
          </a:prstGeom>
        </p:spPr>
      </p:pic>
      <p:sp>
        <p:nvSpPr>
          <p:cNvPr id="51" name="내용 개체 틀 2">
            <a:extLst>
              <a:ext uri="{FF2B5EF4-FFF2-40B4-BE49-F238E27FC236}">
                <a16:creationId xmlns:a16="http://schemas.microsoft.com/office/drawing/2014/main" id="{DADE0975-6199-47FB-AFF4-7860C5097CAF}"/>
              </a:ext>
            </a:extLst>
          </p:cNvPr>
          <p:cNvSpPr txBox="1">
            <a:spLocks/>
          </p:cNvSpPr>
          <p:nvPr/>
        </p:nvSpPr>
        <p:spPr>
          <a:xfrm>
            <a:off x="5207018" y="5543566"/>
            <a:ext cx="1476374" cy="341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accent2"/>
                </a:solidFill>
              </a:rPr>
              <a:t>긍정적 단어</a:t>
            </a:r>
            <a:endParaRPr lang="en-US" altLang="ko-KR" sz="1800" dirty="0">
              <a:solidFill>
                <a:schemeClr val="accent2"/>
              </a:solidFill>
            </a:endParaRPr>
          </a:p>
        </p:txBody>
      </p: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C7099F16-F342-473E-8B26-E932C2220AE7}"/>
              </a:ext>
            </a:extLst>
          </p:cNvPr>
          <p:cNvSpPr txBox="1">
            <a:spLocks/>
          </p:cNvSpPr>
          <p:nvPr/>
        </p:nvSpPr>
        <p:spPr>
          <a:xfrm>
            <a:off x="6809745" y="5543566"/>
            <a:ext cx="1476374" cy="341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accent2"/>
                </a:solidFill>
              </a:rPr>
              <a:t>부정적 단어</a:t>
            </a:r>
            <a:endParaRPr lang="en-US" altLang="ko-KR" sz="1800" dirty="0">
              <a:solidFill>
                <a:schemeClr val="accent2"/>
              </a:solidFill>
            </a:endParaRP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29CB77ED-8814-4C5D-A519-7F4682951AE4}"/>
              </a:ext>
            </a:extLst>
          </p:cNvPr>
          <p:cNvSpPr txBox="1">
            <a:spLocks/>
          </p:cNvSpPr>
          <p:nvPr/>
        </p:nvSpPr>
        <p:spPr>
          <a:xfrm>
            <a:off x="8534555" y="3546579"/>
            <a:ext cx="3040945" cy="71917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chemeClr val="accent2"/>
                </a:solidFill>
              </a:rPr>
              <a:t>stop words </a:t>
            </a:r>
            <a:r>
              <a:rPr lang="ko-KR" altLang="en-US" sz="1800" dirty="0">
                <a:solidFill>
                  <a:schemeClr val="accent2"/>
                </a:solidFill>
              </a:rPr>
              <a:t>는 점수 대역의</a:t>
            </a:r>
            <a:endParaRPr lang="en-US" altLang="ko-KR" sz="1800" dirty="0">
              <a:solidFill>
                <a:schemeClr val="accent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accent2"/>
                </a:solidFill>
              </a:rPr>
              <a:t>분포 고르므로 </a:t>
            </a:r>
            <a:r>
              <a:rPr lang="en-US" altLang="ko-KR" sz="1800" dirty="0">
                <a:solidFill>
                  <a:schemeClr val="accent2"/>
                </a:solidFill>
              </a:rPr>
              <a:t>0</a:t>
            </a:r>
            <a:r>
              <a:rPr lang="ko-KR" altLang="en-US" sz="1800" dirty="0">
                <a:solidFill>
                  <a:schemeClr val="accent2"/>
                </a:solidFill>
              </a:rPr>
              <a:t>에 가까움</a:t>
            </a:r>
            <a:endParaRPr lang="en-US" altLang="ko-KR" sz="1800" dirty="0">
              <a:solidFill>
                <a:schemeClr val="accent2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5C02650-3969-4B34-B39F-E2F02619BC96}"/>
              </a:ext>
            </a:extLst>
          </p:cNvPr>
          <p:cNvSpPr/>
          <p:nvPr/>
        </p:nvSpPr>
        <p:spPr>
          <a:xfrm>
            <a:off x="346076" y="2710528"/>
            <a:ext cx="4187824" cy="82007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220BF499-EF91-4F47-99D8-C9C67A55FF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38" t="34652" r="47474" b="14602"/>
          <a:stretch/>
        </p:blipFill>
        <p:spPr>
          <a:xfrm>
            <a:off x="8251753" y="4238870"/>
            <a:ext cx="3877149" cy="2382044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2A4FB9CC-3521-492D-BE90-AF3D637EF9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26" t="29000" r="74648" b="64441"/>
          <a:stretch/>
        </p:blipFill>
        <p:spPr>
          <a:xfrm>
            <a:off x="6893067" y="1794447"/>
            <a:ext cx="1828657" cy="1106738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7DC7FED-438C-4EC3-9D2B-B80F744BA4F5}"/>
              </a:ext>
            </a:extLst>
          </p:cNvPr>
          <p:cNvSpPr txBox="1"/>
          <p:nvPr/>
        </p:nvSpPr>
        <p:spPr>
          <a:xfrm>
            <a:off x="9772223" y="6442325"/>
            <a:ext cx="81342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Points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E26909-4553-40D0-BE42-8E693B7D18B5}"/>
              </a:ext>
            </a:extLst>
          </p:cNvPr>
          <p:cNvSpPr txBox="1"/>
          <p:nvPr/>
        </p:nvSpPr>
        <p:spPr>
          <a:xfrm>
            <a:off x="8875001" y="4365262"/>
            <a:ext cx="1667444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title</a:t>
            </a:r>
            <a:r>
              <a:rPr lang="ko-KR" altLang="en-US" dirty="0"/>
              <a:t> 가중치 합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5C4273-2B13-4AE1-9800-CDE6928266ED}"/>
              </a:ext>
            </a:extLst>
          </p:cNvPr>
          <p:cNvSpPr txBox="1"/>
          <p:nvPr/>
        </p:nvSpPr>
        <p:spPr>
          <a:xfrm>
            <a:off x="8666438" y="5605180"/>
            <a:ext cx="2425664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description</a:t>
            </a:r>
            <a:r>
              <a:rPr lang="ko-KR" altLang="en-US" dirty="0"/>
              <a:t> 가중치 합</a:t>
            </a:r>
          </a:p>
        </p:txBody>
      </p:sp>
    </p:spTree>
    <p:extLst>
      <p:ext uri="{BB962C8B-B14F-4D97-AF65-F5344CB8AC3E}">
        <p14:creationId xmlns:p14="http://schemas.microsoft.com/office/powerpoint/2010/main" val="2639989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/>
          <p:cNvSpPr>
            <a:spLocks noGrp="1"/>
          </p:cNvSpPr>
          <p:nvPr>
            <p:ph type="title"/>
          </p:nvPr>
        </p:nvSpPr>
        <p:spPr>
          <a:xfrm>
            <a:off x="0" y="-1"/>
            <a:ext cx="9422674" cy="1227909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</a:rPr>
              <a:t> 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전처리 </a:t>
            </a:r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3600" dirty="0" err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문장형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변수 단어 추출 </a:t>
            </a:r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(2)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99381" y="1624141"/>
            <a:ext cx="4760896" cy="5579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점수 별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Description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문장 → 단어 별로 분리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99380" y="2869617"/>
            <a:ext cx="4760896" cy="5579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Stopword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적용 → 불필요 단어 제거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99380" y="4115093"/>
            <a:ext cx="4760896" cy="5579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Visualization( List &amp; Word cloud 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3153247" y="2341910"/>
            <a:ext cx="472966" cy="36786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아래쪽 화살표 38"/>
          <p:cNvSpPr/>
          <p:nvPr/>
        </p:nvSpPr>
        <p:spPr>
          <a:xfrm>
            <a:off x="3153247" y="3587386"/>
            <a:ext cx="472966" cy="36786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2809" y="5427107"/>
            <a:ext cx="5553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결과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각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점수대별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(80~100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Description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사용된 단어는 차이가 없음 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(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단어 빈도를 이용한 점수 예측 불가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890711" y="4673017"/>
            <a:ext cx="1703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점수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6104226" y="1254856"/>
            <a:ext cx="5708919" cy="5400784"/>
            <a:chOff x="5811561" y="857781"/>
            <a:chExt cx="6002067" cy="5744786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11561" y="1349868"/>
              <a:ext cx="5901609" cy="3370208"/>
            </a:xfrm>
            <a:prstGeom prst="rect">
              <a:avLst/>
            </a:prstGeom>
          </p:spPr>
        </p:pic>
        <p:cxnSp>
          <p:nvCxnSpPr>
            <p:cNvPr id="44" name="직선 화살표 연결선 43"/>
            <p:cNvCxnSpPr/>
            <p:nvPr/>
          </p:nvCxnSpPr>
          <p:spPr>
            <a:xfrm>
              <a:off x="6634022" y="1182961"/>
              <a:ext cx="4256689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910444" y="857781"/>
              <a:ext cx="17038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단어 개수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6" name="직선 화살표 연결선 45"/>
            <p:cNvCxnSpPr/>
            <p:nvPr/>
          </p:nvCxnSpPr>
          <p:spPr>
            <a:xfrm flipH="1">
              <a:off x="11780172" y="1590894"/>
              <a:ext cx="33456" cy="306518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모서리가 둥근 직사각형 46"/>
            <p:cNvSpPr/>
            <p:nvPr/>
          </p:nvSpPr>
          <p:spPr>
            <a:xfrm>
              <a:off x="6117021" y="1720467"/>
              <a:ext cx="420413" cy="2935616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6593553" y="1720467"/>
              <a:ext cx="462567" cy="2935616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7123123" y="1720467"/>
              <a:ext cx="384282" cy="2935616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7545624" y="1720467"/>
              <a:ext cx="516336" cy="2622933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8223390" y="1720468"/>
              <a:ext cx="425310" cy="2377692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22430" y="4997075"/>
              <a:ext cx="5690740" cy="16054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6980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/>
          <p:cNvSpPr>
            <a:spLocks noGrp="1"/>
          </p:cNvSpPr>
          <p:nvPr>
            <p:ph type="title"/>
          </p:nvPr>
        </p:nvSpPr>
        <p:spPr>
          <a:xfrm>
            <a:off x="0" y="-1"/>
            <a:ext cx="9422674" cy="1227909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</a:rPr>
              <a:t> 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전처리 </a:t>
            </a:r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3600" dirty="0" err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문장형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변수 단어 추출 </a:t>
            </a:r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(2)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915425" y="4664779"/>
            <a:ext cx="1703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점수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539750" y="2450406"/>
            <a:ext cx="5556250" cy="3875352"/>
            <a:chOff x="539750" y="1980141"/>
            <a:chExt cx="5981700" cy="413385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750" y="1980141"/>
              <a:ext cx="5981700" cy="4133850"/>
            </a:xfrm>
            <a:prstGeom prst="rect">
              <a:avLst/>
            </a:prstGeom>
          </p:spPr>
        </p:pic>
        <p:cxnSp>
          <p:nvCxnSpPr>
            <p:cNvPr id="23" name="직선 연결선 22"/>
            <p:cNvCxnSpPr/>
            <p:nvPr/>
          </p:nvCxnSpPr>
          <p:spPr>
            <a:xfrm flipV="1">
              <a:off x="1490133" y="3725333"/>
              <a:ext cx="4628323" cy="120774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851" y="2615770"/>
            <a:ext cx="5757209" cy="3798095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1146798" y="1820769"/>
            <a:ext cx="4779870" cy="5579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Word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count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wine point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관계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有 추정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오차 ↑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853332" y="1808193"/>
            <a:ext cx="4779870" cy="5579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Word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count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↔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price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관계 無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추정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8386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1660</TotalTime>
  <Words>558</Words>
  <Application>Microsoft Office PowerPoint</Application>
  <PresentationFormat>와이드스크린</PresentationFormat>
  <Paragraphs>100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 전처리 : Feature 선택 및 결측치 검색</vt:lpstr>
      <vt:lpstr> 전처리 : “Price” 수치형 처리</vt:lpstr>
      <vt:lpstr> 전처리 : “Variety” “Winery” 수치형 처리</vt:lpstr>
      <vt:lpstr> 전처리 : 단순 가변수 처리</vt:lpstr>
      <vt:lpstr> 전처리 : 문장형 변수 단어 추출 (1)</vt:lpstr>
      <vt:lpstr> 전처리 : 문장형 변수 단어 추출 (2)</vt:lpstr>
      <vt:lpstr> 전처리 : 문장형 변수 단어 추출 (2)</vt:lpstr>
      <vt:lpstr> 전처리 : 문장형 변수 단어 추출 (2)</vt:lpstr>
      <vt:lpstr>Submissions history</vt:lpstr>
      <vt:lpstr>Further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Cho NamYoung</cp:lastModifiedBy>
  <cp:revision>318</cp:revision>
  <cp:lastPrinted>2019-11-27T01:05:01Z</cp:lastPrinted>
  <dcterms:created xsi:type="dcterms:W3CDTF">2019-11-12T04:50:29Z</dcterms:created>
  <dcterms:modified xsi:type="dcterms:W3CDTF">2019-11-27T01:32:30Z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5조_wine.pptx [자동 저장]</vt:lpwstr>
  </property>
</Properties>
</file>