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74" r:id="rId14"/>
    <p:sldId id="282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봉현" initials="박봉" lastIdx="2" clrIdx="0">
    <p:extLst>
      <p:ext uri="{19B8F6BF-5375-455C-9EA6-DF929625EA0E}">
        <p15:presenceInfo xmlns:p15="http://schemas.microsoft.com/office/powerpoint/2012/main" userId="7723e623b9af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B602-785F-467C-A68B-A474511C479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683C5-30CB-47F0-A24D-8EE54A8DD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25-2763-42B0-921E-B7E76504E806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E4FD-1EC4-4242-B618-74D857883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2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45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1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3A16-7131-45BF-8116-B79BDF2EE3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A58D-2DEF-4BB7-AB2F-A7ECB2BC8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29878"/>
            <a:ext cx="1089653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293096"/>
            <a:ext cx="12192000" cy="2112235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3537663" y="5794748"/>
            <a:ext cx="7443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Wine reviews with variety, location, winery, price, and </a:t>
            </a:r>
            <a:r>
              <a:rPr lang="en-US" altLang="ko-KR" b="1" dirty="0" smtClean="0"/>
              <a:t>description </a:t>
            </a:r>
          </a:p>
          <a:p>
            <a:pPr algn="r" fontAlgn="base"/>
            <a:r>
              <a:rPr lang="ko-KR" altLang="en-US" sz="1400" b="1" dirty="0" smtClean="0">
                <a:latin typeface="+mn-ea"/>
              </a:rPr>
              <a:t>박 봉현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박 선영</a:t>
            </a:r>
            <a:r>
              <a:rPr lang="en-US" altLang="ko-KR" sz="1400" b="1" dirty="0" smtClean="0">
                <a:latin typeface="+mn-ea"/>
              </a:rPr>
              <a:t>,  </a:t>
            </a:r>
            <a:r>
              <a:rPr lang="ko-KR" altLang="en-US" sz="1400" b="1" dirty="0" smtClean="0">
                <a:latin typeface="+mn-ea"/>
              </a:rPr>
              <a:t>조 남영 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12501" y="4389107"/>
            <a:ext cx="6384032" cy="140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DS 4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 </a:t>
            </a:r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5</a:t>
            </a:r>
            <a:r>
              <a:rPr lang="ko-KR" altLang="en-US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조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2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Wine Reviews</a:t>
            </a:r>
            <a:endParaRPr lang="en-US" altLang="ko-KR" sz="4267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91050" y="4293096"/>
            <a:ext cx="500949" cy="2112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167328" y="4292002"/>
            <a:ext cx="523721" cy="2112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905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0250" y="1488582"/>
            <a:ext cx="66262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/>
            <a:r>
              <a:rPr lang="en-US" altLang="ko-KR" sz="1800" dirty="0" err="1">
                <a:sym typeface="Wingdings" panose="05000000000000000000" pitchFamily="2" charset="2"/>
              </a:rPr>
              <a:t>Lable</a:t>
            </a:r>
            <a:r>
              <a:rPr lang="en-US" altLang="ko-KR" sz="1800" dirty="0">
                <a:sym typeface="Wingdings" panose="05000000000000000000" pitchFamily="2" charset="2"/>
              </a:rPr>
              <a:t> inform</a:t>
            </a:r>
          </a:p>
          <a:p>
            <a:pPr lvl="1" eaLnBrk="1" hangingPunct="1"/>
            <a:r>
              <a:rPr lang="ko-KR" altLang="en-US" sz="1800" dirty="0">
                <a:sym typeface="Wingdings" panose="05000000000000000000" pitchFamily="2" charset="2"/>
              </a:rPr>
              <a:t>등급</a:t>
            </a:r>
            <a:r>
              <a:rPr lang="en-US" altLang="ko-KR" sz="1800" dirty="0">
                <a:sym typeface="Wingdings" panose="05000000000000000000" pitchFamily="2" charset="2"/>
              </a:rPr>
              <a:t>/</a:t>
            </a:r>
            <a:r>
              <a:rPr lang="ko-KR" altLang="en-US" sz="1800" dirty="0"/>
              <a:t>포도밭 정보</a:t>
            </a:r>
            <a:r>
              <a:rPr lang="en-US" altLang="ko-KR" sz="1800" dirty="0"/>
              <a:t>/</a:t>
            </a:r>
            <a:r>
              <a:rPr lang="ko-KR" altLang="en-US" sz="1800" dirty="0"/>
              <a:t>위치 정보</a:t>
            </a:r>
            <a:r>
              <a:rPr lang="en-US" altLang="ko-KR" sz="1800" dirty="0"/>
              <a:t>/</a:t>
            </a:r>
            <a:r>
              <a:rPr lang="ko-KR" altLang="en-US" sz="1800" dirty="0"/>
              <a:t>맛</a:t>
            </a:r>
            <a:r>
              <a:rPr lang="en-US" altLang="ko-KR" sz="1800" dirty="0"/>
              <a:t>/</a:t>
            </a:r>
            <a:r>
              <a:rPr lang="ko-KR" altLang="en-US" sz="1800" dirty="0"/>
              <a:t>색깔</a:t>
            </a:r>
            <a:r>
              <a:rPr lang="en-US" altLang="ko-KR" sz="1800" dirty="0"/>
              <a:t>/</a:t>
            </a:r>
            <a:r>
              <a:rPr lang="ko-KR" altLang="en-US" sz="1800" dirty="0"/>
              <a:t>품종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와인 특징 </a:t>
            </a:r>
            <a:r>
              <a:rPr lang="en-US" altLang="ko-KR" sz="1800" dirty="0"/>
              <a:t>feature </a:t>
            </a:r>
            <a:r>
              <a:rPr lang="ko-KR" altLang="en-US" sz="1800" dirty="0"/>
              <a:t>추출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포도밭 정보 및 위치 정보는 </a:t>
            </a:r>
            <a:r>
              <a:rPr lang="en-US" altLang="ko-KR" sz="1800" dirty="0"/>
              <a:t>winery feature</a:t>
            </a:r>
            <a:r>
              <a:rPr lang="ko-KR" altLang="en-US" sz="1800" dirty="0"/>
              <a:t>로 대체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맛과 색깔도 </a:t>
            </a:r>
            <a:r>
              <a:rPr lang="en-US" altLang="ko-KR" sz="1800" dirty="0"/>
              <a:t>variety</a:t>
            </a:r>
            <a:r>
              <a:rPr lang="ko-KR" altLang="en-US" sz="1800" dirty="0"/>
              <a:t>으로 대체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>
                <a:solidFill>
                  <a:srgbClr val="0070C0"/>
                </a:solidFill>
              </a:rPr>
              <a:t>grade feature</a:t>
            </a:r>
            <a:r>
              <a:rPr lang="ko-KR" altLang="en-US" sz="1800" dirty="0">
                <a:solidFill>
                  <a:srgbClr val="0070C0"/>
                </a:solidFill>
              </a:rPr>
              <a:t>추출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“Rioja”</a:t>
            </a:r>
            <a:r>
              <a:rPr lang="ko-KR" altLang="en-US" sz="1800" dirty="0"/>
              <a:t>등급으로 대체 후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생성</a:t>
            </a:r>
            <a:endParaRPr lang="en-US" altLang="ko-KR" sz="18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4344"/>
            <a:ext cx="4797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64" y="4094036"/>
            <a:ext cx="3767138" cy="217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02" y="4094036"/>
            <a:ext cx="3717925" cy="217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3"/>
          <p:cNvSpPr txBox="1">
            <a:spLocks/>
          </p:cNvSpPr>
          <p:nvPr/>
        </p:nvSpPr>
        <p:spPr>
          <a:xfrm>
            <a:off x="0" y="-1"/>
            <a:ext cx="9422674" cy="12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 smtClean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Designation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7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 전처리 </a:t>
            </a:r>
            <a:r>
              <a:rPr lang="en-US" altLang="ko-KR" sz="360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: </a:t>
            </a:r>
            <a:r>
              <a:rPr lang="en-US" altLang="ko-KR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  <a:cs typeface="+mn-cs"/>
              </a:rPr>
              <a:t>Title</a:t>
            </a:r>
            <a:endParaRPr lang="ko-KR" altLang="en-US" sz="3600" dirty="0">
              <a:solidFill>
                <a:srgbClr val="E7E6E6">
                  <a:lumMod val="25000"/>
                </a:srgbClr>
              </a:solidFill>
              <a:latin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39" y="1464896"/>
            <a:ext cx="5564814" cy="330289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898739" y="1401825"/>
            <a:ext cx="2786795" cy="1934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2475" y="4823012"/>
            <a:ext cx="675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Wine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vintage/winery</a:t>
            </a:r>
            <a:r>
              <a:rPr lang="en-US" altLang="ko-KR" dirty="0"/>
              <a:t>/</a:t>
            </a:r>
            <a:r>
              <a:rPr lang="ko-KR" altLang="en-US" dirty="0"/>
              <a:t>포도밭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vintage feature</a:t>
            </a:r>
            <a:r>
              <a:rPr lang="ko-KR" altLang="en-US" dirty="0">
                <a:solidFill>
                  <a:srgbClr val="0070C0"/>
                </a:solidFill>
              </a:rPr>
              <a:t>추출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Vintage</a:t>
            </a:r>
            <a:r>
              <a:rPr lang="ko-KR" altLang="en-US" dirty="0"/>
              <a:t>가 낮은 와인이 별로 없으나 좋은 평가를 </a:t>
            </a:r>
            <a:r>
              <a:rPr lang="ko-KR" altLang="en-US" dirty="0" smtClean="0"/>
              <a:t>받는 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평가가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 이하는 하나의 </a:t>
            </a:r>
            <a:r>
              <a:rPr lang="ko-KR" altLang="en-US" dirty="0" err="1">
                <a:sym typeface="Wingdings" panose="05000000000000000000" pitchFamily="2" charset="2"/>
              </a:rPr>
              <a:t>가변수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vintage</a:t>
            </a:r>
            <a:r>
              <a:rPr lang="ko-KR" altLang="en-US" dirty="0">
                <a:sym typeface="Wingdings" panose="05000000000000000000" pitchFamily="2" charset="2"/>
              </a:rPr>
              <a:t>들도 </a:t>
            </a:r>
            <a:r>
              <a:rPr lang="ko-KR" altLang="en-US" dirty="0" err="1">
                <a:sym typeface="Wingdings" panose="05000000000000000000" pitchFamily="2" charset="2"/>
              </a:rPr>
              <a:t>가변수</a:t>
            </a:r>
            <a:r>
              <a:rPr lang="ko-KR" altLang="en-US" dirty="0">
                <a:sym typeface="Wingdings" panose="05000000000000000000" pitchFamily="2" charset="2"/>
              </a:rPr>
              <a:t> 처리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52" y="1464896"/>
            <a:ext cx="4942725" cy="330289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21857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Model </a:t>
            </a:r>
            <a:r>
              <a:rPr lang="ko-KR" altLang="en-US" sz="3600" dirty="0" smtClean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선택 및 적용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541173" y="1371600"/>
            <a:ext cx="11329259" cy="5033731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Submissions history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32" y="1035825"/>
            <a:ext cx="8270897" cy="559986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715735" y="1377387"/>
            <a:ext cx="1296365" cy="863535"/>
          </a:xfrm>
          <a:prstGeom prst="round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88123" y="1185168"/>
            <a:ext cx="10049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와인 평가에 관련될 것 같은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들을 미리 전처리 해놓고 돌렸더니 생각만큼 좋은 결과를 얻지 못했다</a:t>
            </a:r>
            <a:r>
              <a:rPr lang="en-US" altLang="ko-KR" sz="2400" dirty="0" smtClean="0">
                <a:sym typeface="Wingdings" panose="05000000000000000000" pitchFamily="2" charset="2"/>
              </a:rPr>
              <a:t>!  Overfitting</a:t>
            </a:r>
            <a:r>
              <a:rPr lang="ko-KR" altLang="en-US" sz="2400" dirty="0" smtClean="0">
                <a:sym typeface="Wingdings" panose="05000000000000000000" pitchFamily="2" charset="2"/>
              </a:rPr>
              <a:t>의 저주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역시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전처리는</a:t>
            </a:r>
            <a:r>
              <a:rPr lang="ko-KR" altLang="en-US" sz="2400" dirty="0" smtClean="0">
                <a:sym typeface="Wingdings" panose="05000000000000000000" pitchFamily="2" charset="2"/>
              </a:rPr>
              <a:t> 어렵다</a:t>
            </a:r>
            <a:r>
              <a:rPr lang="en-US" altLang="ko-KR" sz="2400" dirty="0" smtClean="0">
                <a:sym typeface="Wingdings" panose="05000000000000000000" pitchFamily="2" charset="2"/>
              </a:rPr>
              <a:t>! </a:t>
            </a:r>
            <a:r>
              <a:rPr lang="ko-KR" altLang="en-US" sz="2400" dirty="0" smtClean="0">
                <a:sym typeface="Wingdings" panose="05000000000000000000" pitchFamily="2" charset="2"/>
              </a:rPr>
              <a:t>해도해도 어렵다</a:t>
            </a:r>
            <a:r>
              <a:rPr lang="en-US" altLang="ko-KR" sz="2400" dirty="0" smtClean="0">
                <a:sym typeface="Wingdings" panose="05000000000000000000" pitchFamily="2" charset="2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한사람의 평가로 정해지는 와인 평점은 사람의 </a:t>
            </a:r>
            <a:r>
              <a:rPr lang="en-US" altLang="ko-KR" sz="2400" dirty="0" smtClean="0">
                <a:sym typeface="Wingdings" panose="05000000000000000000" pitchFamily="2" charset="2"/>
              </a:rPr>
              <a:t>bias</a:t>
            </a:r>
            <a:r>
              <a:rPr lang="ko-KR" altLang="en-US" sz="2400" dirty="0" smtClean="0">
                <a:sym typeface="Wingdings" panose="05000000000000000000" pitchFamily="2" charset="2"/>
              </a:rPr>
              <a:t>로 인해 편향될 가능성이 커서 애초에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가 신뢰성이 있는지 의문이다</a:t>
            </a:r>
            <a:r>
              <a:rPr lang="en-US" altLang="ko-KR" sz="2400" dirty="0" smtClean="0">
                <a:sym typeface="Wingdings" panose="05000000000000000000" pitchFamily="2" charset="2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기존에 주어지는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에서 숨겨진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를 찾는 </a:t>
            </a:r>
            <a:r>
              <a:rPr lang="en-US" altLang="ko-KR" sz="2400" dirty="0" smtClean="0">
                <a:sym typeface="Wingdings" panose="05000000000000000000" pitchFamily="2" charset="2"/>
              </a:rPr>
              <a:t>skill</a:t>
            </a:r>
            <a:r>
              <a:rPr lang="ko-KR" altLang="en-US" sz="2400" dirty="0" smtClean="0">
                <a:sym typeface="Wingdings" panose="05000000000000000000" pitchFamily="2" charset="2"/>
              </a:rPr>
              <a:t>이 必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ym typeface="Wingdings" panose="05000000000000000000" pitchFamily="2" charset="2"/>
              </a:rPr>
              <a:t>현업에서도 다양한 </a:t>
            </a:r>
            <a:r>
              <a:rPr lang="en-US" altLang="ko-KR" sz="2400" dirty="0" smtClean="0">
                <a:sym typeface="Wingdings" panose="05000000000000000000" pitchFamily="2" charset="2"/>
              </a:rPr>
              <a:t>Data</a:t>
            </a:r>
            <a:r>
              <a:rPr lang="ko-KR" altLang="en-US" sz="2400" dirty="0" smtClean="0">
                <a:sym typeface="Wingdings" panose="05000000000000000000" pitchFamily="2" charset="2"/>
              </a:rPr>
              <a:t>들 중에 중요한 </a:t>
            </a:r>
            <a:r>
              <a:rPr lang="en-US" altLang="ko-KR" sz="2400" dirty="0" smtClean="0">
                <a:sym typeface="Wingdings" panose="05000000000000000000" pitchFamily="2" charset="2"/>
              </a:rPr>
              <a:t>feature</a:t>
            </a:r>
            <a:r>
              <a:rPr lang="ko-KR" altLang="en-US" sz="2400" dirty="0" smtClean="0">
                <a:sym typeface="Wingdings" panose="05000000000000000000" pitchFamily="2" charset="2"/>
              </a:rPr>
              <a:t>를 찾는 일에 대한 관점을 공부하고 적용해 볼 수 있었다</a:t>
            </a:r>
            <a:r>
              <a:rPr lang="en-US" altLang="ko-KR" sz="2400" dirty="0">
                <a:sym typeface="Wingdings" panose="05000000000000000000" pitchFamily="2" charset="2"/>
              </a:rPr>
              <a:t>!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7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Feature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선택 및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결측치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검색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FD15D-5E2B-4672-A17C-37FBB8B16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29411"/>
            <a:ext cx="4353966" cy="468858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526858" y="2196533"/>
            <a:ext cx="5036367" cy="40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6" name="타원 5"/>
          <p:cNvSpPr/>
          <p:nvPr/>
        </p:nvSpPr>
        <p:spPr>
          <a:xfrm>
            <a:off x="3794416" y="2225165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  <a:endCxn id="5" idx="1"/>
          </p:cNvCxnSpPr>
          <p:nvPr/>
        </p:nvCxnSpPr>
        <p:spPr>
          <a:xfrm flipV="1">
            <a:off x="4765058" y="2397551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526858" y="5578362"/>
            <a:ext cx="295991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보강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 검색</a:t>
            </a:r>
            <a:endParaRPr lang="en-US" altLang="ko-KR" sz="1800" dirty="0"/>
          </a:p>
        </p:txBody>
      </p:sp>
      <p:sp>
        <p:nvSpPr>
          <p:cNvPr id="10" name="타원 9"/>
          <p:cNvSpPr/>
          <p:nvPr/>
        </p:nvSpPr>
        <p:spPr>
          <a:xfrm>
            <a:off x="3794416" y="5606994"/>
            <a:ext cx="970642" cy="344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6"/>
            <a:endCxn id="9" idx="1"/>
          </p:cNvCxnSpPr>
          <p:nvPr/>
        </p:nvCxnSpPr>
        <p:spPr>
          <a:xfrm flipV="1">
            <a:off x="4765058" y="5779380"/>
            <a:ext cx="761800" cy="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5526858" y="4321153"/>
            <a:ext cx="452594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너무 많아서 채울 수 없음</a:t>
            </a:r>
            <a:r>
              <a:rPr lang="en-US" altLang="ko-KR" sz="1800" dirty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3448051" y="4234940"/>
            <a:ext cx="131700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6"/>
            <a:endCxn id="12" idx="1"/>
          </p:cNvCxnSpPr>
          <p:nvPr/>
        </p:nvCxnSpPr>
        <p:spPr>
          <a:xfrm flipV="1">
            <a:off x="4765059" y="4522171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5526858" y="3338819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test set </a:t>
            </a:r>
            <a:r>
              <a:rPr lang="ko-KR" altLang="en-US" sz="1800" dirty="0"/>
              <a:t>의 점수 </a:t>
            </a:r>
            <a:r>
              <a:rPr lang="ko-KR" altLang="en-US" sz="1800" dirty="0" err="1"/>
              <a:t>결측치</a:t>
            </a:r>
            <a:r>
              <a:rPr lang="en-US" altLang="ko-KR" sz="1800" dirty="0"/>
              <a:t>.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051" y="3383726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6"/>
            <a:endCxn id="15" idx="1"/>
          </p:cNvCxnSpPr>
          <p:nvPr/>
        </p:nvCxnSpPr>
        <p:spPr>
          <a:xfrm flipV="1">
            <a:off x="4765059" y="3539837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2443" y="1652765"/>
            <a:ext cx="46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train_set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test_set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결합하여 </a:t>
            </a:r>
            <a:r>
              <a:rPr lang="ko-KR" altLang="en-US" dirty="0" err="1">
                <a:solidFill>
                  <a:srgbClr val="FF0000"/>
                </a:solidFill>
              </a:rPr>
              <a:t>결측치</a:t>
            </a:r>
            <a:r>
              <a:rPr lang="ko-KR" altLang="en-US" dirty="0">
                <a:solidFill>
                  <a:srgbClr val="FF0000"/>
                </a:solidFill>
              </a:rPr>
              <a:t> 확인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526857" y="3900465"/>
            <a:ext cx="5760267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province </a:t>
            </a:r>
            <a:r>
              <a:rPr lang="ko-KR" altLang="en-US" sz="1800" dirty="0"/>
              <a:t>는 </a:t>
            </a:r>
            <a:r>
              <a:rPr lang="en-US" altLang="ko-KR" sz="1800" dirty="0"/>
              <a:t>winery </a:t>
            </a:r>
            <a:r>
              <a:rPr lang="ko-KR" altLang="en-US" sz="1800" dirty="0"/>
              <a:t>정보로 대체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3876675" y="3945372"/>
            <a:ext cx="888384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6"/>
            <a:endCxn id="19" idx="1"/>
          </p:cNvCxnSpPr>
          <p:nvPr/>
        </p:nvCxnSpPr>
        <p:spPr>
          <a:xfrm flipV="1">
            <a:off x="4765059" y="4101483"/>
            <a:ext cx="761798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526858" y="5007180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taster_name</a:t>
            </a:r>
            <a:r>
              <a:rPr lang="en-US" altLang="ko-KR" sz="1800" dirty="0"/>
              <a:t> </a:t>
            </a:r>
            <a:r>
              <a:rPr lang="ko-KR" altLang="en-US" sz="1800" dirty="0"/>
              <a:t>과 중복</a:t>
            </a:r>
            <a:r>
              <a:rPr lang="en-US" altLang="ko-KR" sz="1800" dirty="0"/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3448051" y="5052087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6"/>
            <a:endCxn id="22" idx="1"/>
          </p:cNvCxnSpPr>
          <p:nvPr/>
        </p:nvCxnSpPr>
        <p:spPr>
          <a:xfrm flipV="1">
            <a:off x="4765059" y="5208198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526858" y="4708035"/>
            <a:ext cx="3407592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버림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많음</a:t>
            </a:r>
            <a:r>
              <a:rPr lang="en-US" altLang="ko-KR" sz="1800" dirty="0"/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3448051" y="4752942"/>
            <a:ext cx="1317008" cy="31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6"/>
            <a:endCxn id="25" idx="1"/>
          </p:cNvCxnSpPr>
          <p:nvPr/>
        </p:nvCxnSpPr>
        <p:spPr>
          <a:xfrm flipV="1">
            <a:off x="4765059" y="4909053"/>
            <a:ext cx="761799" cy="1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3B9AEBE-51EC-4181-9A90-8232DEC706DD}"/>
              </a:ext>
            </a:extLst>
          </p:cNvPr>
          <p:cNvSpPr txBox="1">
            <a:spLocks/>
          </p:cNvSpPr>
          <p:nvPr/>
        </p:nvSpPr>
        <p:spPr>
          <a:xfrm>
            <a:off x="5526858" y="2774305"/>
            <a:ext cx="5147004" cy="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smtClean="0"/>
              <a:t>일부 사용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많지만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grade inform</a:t>
            </a:r>
            <a:r>
              <a:rPr lang="ko-KR" altLang="en-US" sz="1800" dirty="0" smtClean="0"/>
              <a:t>만 추출</a:t>
            </a:r>
            <a:endParaRPr lang="en-US" altLang="ko-KR" sz="1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128620-1D93-4498-A8E1-36A46542622B}"/>
              </a:ext>
            </a:extLst>
          </p:cNvPr>
          <p:cNvSpPr/>
          <p:nvPr/>
        </p:nvSpPr>
        <p:spPr>
          <a:xfrm>
            <a:off x="3448051" y="2819212"/>
            <a:ext cx="1317008" cy="3122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7F9650-77DD-49A4-BB1A-61FBD6CB95D3}"/>
              </a:ext>
            </a:extLst>
          </p:cNvPr>
          <p:cNvCxnSpPr>
            <a:stCxn id="29" idx="6"/>
            <a:endCxn id="28" idx="1"/>
          </p:cNvCxnSpPr>
          <p:nvPr/>
        </p:nvCxnSpPr>
        <p:spPr>
          <a:xfrm flipV="1">
            <a:off x="4765059" y="2975323"/>
            <a:ext cx="761799" cy="1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“Price”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수치형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1301157-9507-468E-849E-129F1CA5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554125"/>
            <a:ext cx="4353966" cy="46885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60423" y="648508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6076" y="4009812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6076" y="3715010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257600" y="3933326"/>
            <a:ext cx="6362900" cy="3416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2) log scale</a:t>
            </a:r>
            <a:r>
              <a:rPr lang="ko-KR" altLang="en-US" sz="1800" dirty="0"/>
              <a:t>로 바꾸고 평균 값으로 뺄셈</a:t>
            </a:r>
            <a:r>
              <a:rPr lang="en-US" altLang="ko-KR" sz="1800" dirty="0"/>
              <a:t>.</a:t>
            </a:r>
          </a:p>
        </p:txBody>
      </p:sp>
      <p:cxnSp>
        <p:nvCxnSpPr>
          <p:cNvPr id="36" name="직선 화살표 연결선 35"/>
          <p:cNvCxnSpPr>
            <a:stCxn id="34" idx="3"/>
            <a:endCxn id="50" idx="1"/>
          </p:cNvCxnSpPr>
          <p:nvPr/>
        </p:nvCxnSpPr>
        <p:spPr>
          <a:xfrm flipV="1">
            <a:off x="4533900" y="1924671"/>
            <a:ext cx="723700" cy="193774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l="4048" t="30183" r="66587" b="41513"/>
          <a:stretch/>
        </p:blipFill>
        <p:spPr>
          <a:xfrm>
            <a:off x="5024062" y="4800905"/>
            <a:ext cx="3222163" cy="16822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4048" t="59897" r="66587" b="9890"/>
          <a:stretch/>
        </p:blipFill>
        <p:spPr>
          <a:xfrm>
            <a:off x="8749560" y="4800905"/>
            <a:ext cx="3222163" cy="1795740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8353918" y="5881006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41505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6311" y="6438792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350718" y="5148286"/>
            <a:ext cx="6864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Price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10329507" y="4663485"/>
            <a:ext cx="0" cy="158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43261" y="4244082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6076" y="3153037"/>
            <a:ext cx="4187824" cy="558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85273" y="4842330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지수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68559" y="4872554"/>
            <a:ext cx="118974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선형 증가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rcRect l="28968" t="40399" r="55536" b="52820"/>
          <a:stretch/>
        </p:blipFill>
        <p:spPr>
          <a:xfrm>
            <a:off x="5383699" y="2234305"/>
            <a:ext cx="4777224" cy="11323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016887" y="2575569"/>
            <a:ext cx="2082943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variety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>
                <a:solidFill>
                  <a:schemeClr val="accent2"/>
                </a:solidFill>
              </a:rPr>
              <a:t>price</a:t>
            </a:r>
            <a:r>
              <a:rPr lang="ko-KR" altLang="en-US" dirty="0">
                <a:solidFill>
                  <a:schemeClr val="accent2"/>
                </a:solidFill>
              </a:rPr>
              <a:t> 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가장 분산이 낮음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5257600" y="175385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 err="1"/>
              <a:t>결측치는</a:t>
            </a:r>
            <a:r>
              <a:rPr lang="ko-KR" altLang="en-US" sz="1800" dirty="0"/>
              <a:t> </a:t>
            </a:r>
            <a:r>
              <a:rPr lang="en-US" altLang="ko-KR" sz="1800" dirty="0"/>
              <a:t>variety </a:t>
            </a:r>
            <a:r>
              <a:rPr lang="ko-KR" altLang="en-US" sz="1800" dirty="0"/>
              <a:t>별 평균 값으로 채움</a:t>
            </a:r>
            <a:r>
              <a:rPr lang="en-US" altLang="ko-KR" sz="1800" dirty="0"/>
              <a:t>.</a:t>
            </a:r>
          </a:p>
        </p:txBody>
      </p:sp>
      <p:cxnSp>
        <p:nvCxnSpPr>
          <p:cNvPr id="51" name="직선 화살표 연결선 50"/>
          <p:cNvCxnSpPr>
            <a:stCxn id="34" idx="3"/>
            <a:endCxn id="35" idx="1"/>
          </p:cNvCxnSpPr>
          <p:nvPr/>
        </p:nvCxnSpPr>
        <p:spPr>
          <a:xfrm>
            <a:off x="4533900" y="3862411"/>
            <a:ext cx="723700" cy="241731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“Variety” “Winery”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범주형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98FC612-FF50-45FA-B6ED-93E834CB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479983"/>
            <a:ext cx="4353966" cy="468858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46076" y="3935670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6076" y="3640868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cxnSpLocks/>
            <a:stCxn id="56" idx="3"/>
            <a:endCxn id="55" idx="1"/>
          </p:cNvCxnSpPr>
          <p:nvPr/>
        </p:nvCxnSpPr>
        <p:spPr>
          <a:xfrm flipV="1">
            <a:off x="4533900" y="1840004"/>
            <a:ext cx="336521" cy="3910582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46076" y="2817622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4870421" y="1669188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variety </a:t>
            </a:r>
            <a:r>
              <a:rPr lang="ko-KR" altLang="en-US" sz="1800" dirty="0"/>
              <a:t>별 평균값으로 </a:t>
            </a:r>
            <a:r>
              <a:rPr lang="ko-KR" altLang="en-US" sz="1800" dirty="0" smtClean="0"/>
              <a:t>변수 </a:t>
            </a:r>
            <a:r>
              <a:rPr lang="ko-KR" altLang="en-US" sz="1800" dirty="0"/>
              <a:t>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variety_value</a:t>
            </a:r>
            <a:r>
              <a:rPr lang="en-US" altLang="ko-KR" sz="1800" dirty="0"/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523CC4-E1E8-46E6-86A9-873C38D0433A}"/>
              </a:ext>
            </a:extLst>
          </p:cNvPr>
          <p:cNvSpPr/>
          <p:nvPr/>
        </p:nvSpPr>
        <p:spPr>
          <a:xfrm>
            <a:off x="346076" y="5603185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9249EB-2100-4D38-91B4-644A859CC9B4}"/>
              </a:ext>
            </a:extLst>
          </p:cNvPr>
          <p:cNvSpPr/>
          <p:nvPr/>
        </p:nvSpPr>
        <p:spPr>
          <a:xfrm>
            <a:off x="346076" y="5873769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293F2BBA-1038-41E9-A254-B63F7CE9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27669" r="38173" b="46577"/>
          <a:stretch/>
        </p:blipFill>
        <p:spPr>
          <a:xfrm>
            <a:off x="6647788" y="2055483"/>
            <a:ext cx="3373514" cy="176618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31C9BE6-3045-45C4-BB54-B51BBC5DF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6" t="54847" r="38173" b="18835"/>
          <a:stretch/>
        </p:blipFill>
        <p:spPr>
          <a:xfrm>
            <a:off x="6653052" y="4678095"/>
            <a:ext cx="3373514" cy="18049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660A23D-F431-4CF0-87C8-D0C746C1FF2C}"/>
              </a:ext>
            </a:extLst>
          </p:cNvPr>
          <p:cNvSpPr txBox="1"/>
          <p:nvPr/>
        </p:nvSpPr>
        <p:spPr>
          <a:xfrm>
            <a:off x="7991594" y="384568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90A4C8-218D-4055-BDDF-EB15AEF6D994}"/>
              </a:ext>
            </a:extLst>
          </p:cNvPr>
          <p:cNvSpPr txBox="1"/>
          <p:nvPr/>
        </p:nvSpPr>
        <p:spPr>
          <a:xfrm>
            <a:off x="5061588" y="2683593"/>
            <a:ext cx="150618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variety_value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BA69E-710B-4045-82F2-6CFD2EE6FF04}"/>
              </a:ext>
            </a:extLst>
          </p:cNvPr>
          <p:cNvSpPr txBox="1"/>
          <p:nvPr/>
        </p:nvSpPr>
        <p:spPr>
          <a:xfrm>
            <a:off x="7991594" y="6508144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2AD832-2003-4792-A6AA-E491622922BD}"/>
              </a:ext>
            </a:extLst>
          </p:cNvPr>
          <p:cNvSpPr txBox="1"/>
          <p:nvPr/>
        </p:nvSpPr>
        <p:spPr>
          <a:xfrm>
            <a:off x="5061588" y="5346052"/>
            <a:ext cx="151105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winery_value</a:t>
            </a:r>
            <a:endParaRPr lang="ko-KR" altLang="en-US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1D6CC540-BCDA-4E5F-B11C-30F7F7FE59D8}"/>
              </a:ext>
            </a:extLst>
          </p:cNvPr>
          <p:cNvSpPr txBox="1">
            <a:spLocks/>
          </p:cNvSpPr>
          <p:nvPr/>
        </p:nvSpPr>
        <p:spPr>
          <a:xfrm>
            <a:off x="4870421" y="4390194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2) winery</a:t>
            </a:r>
            <a:r>
              <a:rPr lang="ko-KR" altLang="en-US" sz="1800" dirty="0"/>
              <a:t>별 평균값으로 새로운 변수 생성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winery_value</a:t>
            </a:r>
            <a:r>
              <a:rPr lang="en-US" altLang="ko-KR" sz="1800" dirty="0"/>
              <a:t>)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D2FCDB-C947-49FA-9D76-1CF8D2B001A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4533900" y="4561010"/>
            <a:ext cx="336521" cy="14601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BB7BC6-52A4-4B9D-85D0-9AD551247710}"/>
              </a:ext>
            </a:extLst>
          </p:cNvPr>
          <p:cNvSpPr txBox="1"/>
          <p:nvPr/>
        </p:nvSpPr>
        <p:spPr>
          <a:xfrm>
            <a:off x="7004020" y="4981096"/>
            <a:ext cx="480080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별 </a:t>
            </a:r>
            <a:r>
              <a:rPr lang="en-US" altLang="ko-KR" dirty="0" err="1">
                <a:solidFill>
                  <a:schemeClr val="accent2"/>
                </a:solidFill>
              </a:rPr>
              <a:t>winery_value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차이 안보임 </a:t>
            </a:r>
            <a:r>
              <a:rPr lang="en-US" altLang="ko-KR" dirty="0">
                <a:solidFill>
                  <a:schemeClr val="accent2"/>
                </a:solidFill>
              </a:rPr>
              <a:t>=&gt; </a:t>
            </a:r>
            <a:r>
              <a:rPr lang="ko-KR" altLang="en-US" dirty="0">
                <a:solidFill>
                  <a:schemeClr val="accent2"/>
                </a:solidFill>
              </a:rPr>
              <a:t>제거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단순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가변수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처리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51980" y="1415329"/>
            <a:ext cx="1847850" cy="30543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수치형</a:t>
            </a:r>
            <a:r>
              <a:rPr lang="ko-KR" altLang="en-US" dirty="0">
                <a:solidFill>
                  <a:schemeClr val="tx1"/>
                </a:solidFill>
              </a:rPr>
              <a:t> 변수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251980" y="1856310"/>
            <a:ext cx="1847850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F4F49E-1290-49FB-8D1E-F534BD718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1" idx="3"/>
            <a:endCxn id="25" idx="1"/>
          </p:cNvCxnSpPr>
          <p:nvPr/>
        </p:nvCxnSpPr>
        <p:spPr>
          <a:xfrm flipV="1">
            <a:off x="4533900" y="1501061"/>
            <a:ext cx="723700" cy="7647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5257600" y="1330245"/>
            <a:ext cx="6362900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단순한 </a:t>
            </a:r>
            <a:r>
              <a:rPr lang="ko-KR" altLang="en-US" sz="1800" dirty="0" err="1"/>
              <a:t>가변수</a:t>
            </a:r>
            <a:r>
              <a:rPr lang="ko-KR" altLang="en-US" sz="1800" dirty="0"/>
              <a:t> 처리</a:t>
            </a:r>
            <a:endParaRPr lang="en-US" altLang="ko-KR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l="28958" t="56154" r="24167" b="13270"/>
          <a:stretch/>
        </p:blipFill>
        <p:spPr>
          <a:xfrm>
            <a:off x="4661941" y="4020594"/>
            <a:ext cx="7353300" cy="259816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rcRect l="20718" t="39597" r="26651" b="14262"/>
          <a:stretch/>
        </p:blipFill>
        <p:spPr>
          <a:xfrm>
            <a:off x="5257600" y="1780782"/>
            <a:ext cx="3752850" cy="1876425"/>
          </a:xfrm>
          <a:prstGeom prst="rect">
            <a:avLst/>
          </a:prstGeom>
        </p:spPr>
      </p:pic>
      <p:sp>
        <p:nvSpPr>
          <p:cNvPr id="34" name="내용 개체 틀 2"/>
          <p:cNvSpPr txBox="1">
            <a:spLocks/>
          </p:cNvSpPr>
          <p:nvPr/>
        </p:nvSpPr>
        <p:spPr>
          <a:xfrm>
            <a:off x="9010450" y="2343637"/>
            <a:ext cx="2890200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별 도움 안되어 보이지만</a:t>
            </a:r>
            <a:r>
              <a:rPr lang="en-US" altLang="ko-KR" sz="18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평가 시 </a:t>
            </a:r>
            <a:r>
              <a:rPr lang="en-US" altLang="ko-KR" sz="1800" dirty="0"/>
              <a:t>RMSE -0.02 </a:t>
            </a:r>
            <a:r>
              <a:rPr lang="ko-KR" altLang="en-US" sz="1800" dirty="0"/>
              <a:t>효과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십시일반 하기 위해 추가</a:t>
            </a:r>
            <a:r>
              <a:rPr lang="en-US" altLang="ko-KR" sz="1800" dirty="0"/>
              <a:t>.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6171900" y="3685131"/>
            <a:ext cx="2267150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국가별 점수 분포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10C8B5-EE71-4CE8-A4C7-16B30900E6F8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C727F2-12E5-4ECF-8580-7309E96B49A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1EFF6A-FE6B-4031-A0A7-A2FC5216663C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(1)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D92193-82B7-44D3-A8DA-57C048F9D29A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C4E995-2726-4D2F-9447-EDDD34B19926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C93AAB-977C-4B87-8EA4-648E9F2AE9BC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1731F48-A0BC-47A9-9050-0436CC96DA02}"/>
              </a:ext>
            </a:extLst>
          </p:cNvPr>
          <p:cNvSpPr txBox="1">
            <a:spLocks/>
          </p:cNvSpPr>
          <p:nvPr/>
        </p:nvSpPr>
        <p:spPr>
          <a:xfrm>
            <a:off x="5257599" y="1330245"/>
            <a:ext cx="6626425" cy="29844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좋은 평가를 내린 와인에는 설명이 길게 달려있을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와인 </a:t>
            </a:r>
            <a:r>
              <a:rPr lang="en-US" altLang="ko-KR" sz="1800" dirty="0"/>
              <a:t>taster </a:t>
            </a:r>
            <a:r>
              <a:rPr lang="ko-KR" altLang="en-US" sz="1800" dirty="0"/>
              <a:t>의 </a:t>
            </a:r>
            <a:r>
              <a:rPr lang="en-US" altLang="ko-KR" sz="1800" dirty="0"/>
              <a:t>bias </a:t>
            </a:r>
            <a:r>
              <a:rPr lang="ko-KR" altLang="en-US" sz="1800" dirty="0"/>
              <a:t>된 취향이 있을 것이다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(</a:t>
            </a:r>
            <a:r>
              <a:rPr lang="ko-KR" altLang="en-US" sz="1800" dirty="0"/>
              <a:t>종목 별</a:t>
            </a:r>
            <a:r>
              <a:rPr lang="en-US" altLang="ko-KR" sz="1800" dirty="0"/>
              <a:t>) </a:t>
            </a:r>
            <a:r>
              <a:rPr lang="ko-KR" altLang="en-US" sz="1800" dirty="0"/>
              <a:t>특정 </a:t>
            </a:r>
            <a:r>
              <a:rPr lang="en-US" altLang="ko-KR" sz="1800" dirty="0"/>
              <a:t>taster</a:t>
            </a:r>
            <a:r>
              <a:rPr lang="ko-KR" altLang="en-US" sz="1800" dirty="0"/>
              <a:t>의 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전체 </a:t>
            </a:r>
            <a:r>
              <a:rPr lang="en-US" altLang="ko-KR" sz="1800" dirty="0"/>
              <a:t>taster</a:t>
            </a:r>
            <a:r>
              <a:rPr lang="ko-KR" altLang="en-US" sz="1800"/>
              <a:t>의 평가</a:t>
            </a:r>
            <a:endParaRPr lang="en-US" altLang="ko-KR" sz="1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533903-6975-47C8-BD2A-258BE05FA451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7EF15F-1627-4253-8101-2190C194587D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D54A6E-8AAE-420E-8588-2FC5C3403990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16FD982-92FC-4A2C-879C-C40D8558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" t="68000" r="47083" b="8365"/>
          <a:stretch/>
        </p:blipFill>
        <p:spPr>
          <a:xfrm>
            <a:off x="5575198" y="1794378"/>
            <a:ext cx="5991225" cy="15608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D3012B7-2709-4DFD-9CA0-E7302D9A00CE}"/>
              </a:ext>
            </a:extLst>
          </p:cNvPr>
          <p:cNvSpPr txBox="1"/>
          <p:nvPr/>
        </p:nvSpPr>
        <p:spPr>
          <a:xfrm>
            <a:off x="8031281" y="3144496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847E5-4F73-4FB4-8694-AAAB70542969}"/>
              </a:ext>
            </a:extLst>
          </p:cNvPr>
          <p:cNvSpPr txBox="1"/>
          <p:nvPr/>
        </p:nvSpPr>
        <p:spPr>
          <a:xfrm>
            <a:off x="5257597" y="2168202"/>
            <a:ext cx="245291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평가 길이 </a:t>
            </a:r>
            <a:r>
              <a:rPr lang="en-US" altLang="ko-KR" dirty="0"/>
              <a:t>- </a:t>
            </a:r>
            <a:r>
              <a:rPr lang="ko-KR" altLang="en-US" dirty="0"/>
              <a:t>평균 길이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3D75A8-A629-4E83-8C4D-0A3CEDD675A7}"/>
              </a:ext>
            </a:extLst>
          </p:cNvPr>
          <p:cNvCxnSpPr>
            <a:cxnSpLocks/>
          </p:cNvCxnSpPr>
          <p:nvPr/>
        </p:nvCxnSpPr>
        <p:spPr>
          <a:xfrm flipV="1">
            <a:off x="8227043" y="2064324"/>
            <a:ext cx="0" cy="1037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625A0C-4926-4F6F-8CD2-E0C4E6D2FA68}"/>
              </a:ext>
            </a:extLst>
          </p:cNvPr>
          <p:cNvSpPr txBox="1"/>
          <p:nvPr/>
        </p:nvSpPr>
        <p:spPr>
          <a:xfrm>
            <a:off x="7540797" y="1766840"/>
            <a:ext cx="1372492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points </a:t>
            </a:r>
            <a:r>
              <a:rPr lang="ko-KR" altLang="en-US" dirty="0">
                <a:solidFill>
                  <a:schemeClr val="accent2"/>
                </a:solidFill>
              </a:rPr>
              <a:t>평균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3D58226-CF3A-4B9E-B174-A8E72825F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6" t="39073" r="46250" b="36172"/>
          <a:stretch/>
        </p:blipFill>
        <p:spPr>
          <a:xfrm>
            <a:off x="4823114" y="4302926"/>
            <a:ext cx="6966528" cy="186927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83AB33-F2C7-41EF-A22F-1057DFF32614}"/>
              </a:ext>
            </a:extLst>
          </p:cNvPr>
          <p:cNvSpPr txBox="1"/>
          <p:nvPr/>
        </p:nvSpPr>
        <p:spPr>
          <a:xfrm>
            <a:off x="10290479" y="4995271"/>
            <a:ext cx="13724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variety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country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winery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B7DD3-4835-4783-950F-24800453EBD4}"/>
              </a:ext>
            </a:extLst>
          </p:cNvPr>
          <p:cNvSpPr txBox="1"/>
          <p:nvPr/>
        </p:nvSpPr>
        <p:spPr>
          <a:xfrm>
            <a:off x="5257597" y="6172199"/>
            <a:ext cx="6484606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winery </a:t>
            </a:r>
            <a:r>
              <a:rPr lang="ko-KR" altLang="en-US" dirty="0">
                <a:solidFill>
                  <a:srgbClr val="00B050"/>
                </a:solidFill>
              </a:rPr>
              <a:t>가 가장 선형성이 강하므로 선택함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혹시나 하여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다 넣은 게 조금 더 좋으므로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십시일반</a:t>
            </a:r>
            <a:r>
              <a:rPr lang="en-US" altLang="ko-KR" dirty="0">
                <a:solidFill>
                  <a:srgbClr val="00B050"/>
                </a:solidFill>
              </a:rPr>
              <a:t>...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3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A10F47-DAF0-4D4A-8F46-315F3FCB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4" t="51852" r="58133" b="24217"/>
          <a:stretch/>
        </p:blipFill>
        <p:spPr>
          <a:xfrm>
            <a:off x="307975" y="1372889"/>
            <a:ext cx="4353966" cy="46885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6076" y="3533774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cxnSpLocks/>
            <a:stCxn id="26" idx="3"/>
            <a:endCxn id="33" idx="1"/>
          </p:cNvCxnSpPr>
          <p:nvPr/>
        </p:nvCxnSpPr>
        <p:spPr>
          <a:xfrm flipV="1">
            <a:off x="4533900" y="2444909"/>
            <a:ext cx="608289" cy="1180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6076" y="3828576"/>
            <a:ext cx="4187824" cy="14101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AF0F13-FD29-459A-A09E-6AC9DBEC84EE}"/>
              </a:ext>
            </a:extLst>
          </p:cNvPr>
          <p:cNvSpPr/>
          <p:nvPr/>
        </p:nvSpPr>
        <p:spPr>
          <a:xfrm>
            <a:off x="346076" y="2418559"/>
            <a:ext cx="4187824" cy="2887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C49EBA-1EFE-4F57-BA30-0BEE47D7E851}"/>
              </a:ext>
            </a:extLst>
          </p:cNvPr>
          <p:cNvSpPr/>
          <p:nvPr/>
        </p:nvSpPr>
        <p:spPr>
          <a:xfrm>
            <a:off x="346076" y="5238750"/>
            <a:ext cx="4187824" cy="257341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392716E-6172-40AC-9B20-7BF46EDC9CC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533900" y="2444909"/>
            <a:ext cx="608289" cy="292251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BB219DD-02E6-4343-A779-F48249AB7CC4}"/>
              </a:ext>
            </a:extLst>
          </p:cNvPr>
          <p:cNvSpPr txBox="1">
            <a:spLocks/>
          </p:cNvSpPr>
          <p:nvPr/>
        </p:nvSpPr>
        <p:spPr>
          <a:xfrm>
            <a:off x="5142189" y="1330245"/>
            <a:ext cx="6934401" cy="2229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높은 점수의 </a:t>
            </a:r>
            <a:r>
              <a:rPr lang="en-US" altLang="ko-KR" sz="1800" dirty="0"/>
              <a:t>description </a:t>
            </a:r>
            <a:r>
              <a:rPr lang="ko-KR" altLang="en-US" sz="1800" dirty="0"/>
              <a:t>에서 빈도 높은 단어에 가중치 부여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안</a:t>
            </a:r>
            <a:r>
              <a:rPr lang="en-US" altLang="ko-KR" sz="1800" dirty="0"/>
              <a:t>) </a:t>
            </a:r>
            <a:r>
              <a:rPr lang="ko-KR" altLang="en-US" sz="1800" dirty="0"/>
              <a:t>단어 발생한 </a:t>
            </a:r>
            <a:r>
              <a:rPr lang="en-US" altLang="ko-KR" sz="1800" dirty="0"/>
              <a:t>row</a:t>
            </a:r>
            <a:r>
              <a:rPr lang="ko-KR" altLang="en-US" sz="1800" dirty="0"/>
              <a:t>의 점수 기준으로 평균 내서 가중치 부여</a:t>
            </a:r>
            <a:endParaRPr lang="en-US" altLang="ko-KR" sz="1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272B93-0E69-4AF1-9AB1-4C7AE1F40A9E}"/>
              </a:ext>
            </a:extLst>
          </p:cNvPr>
          <p:cNvSpPr/>
          <p:nvPr/>
        </p:nvSpPr>
        <p:spPr>
          <a:xfrm>
            <a:off x="346076" y="5496091"/>
            <a:ext cx="4187824" cy="2948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56028F-50EF-4D0C-972C-E9DA6A0A2429}"/>
              </a:ext>
            </a:extLst>
          </p:cNvPr>
          <p:cNvSpPr/>
          <p:nvPr/>
        </p:nvSpPr>
        <p:spPr>
          <a:xfrm>
            <a:off x="346076" y="5766675"/>
            <a:ext cx="4187824" cy="29480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E5264-7113-43E9-9755-BCD2EDDACD29}"/>
              </a:ext>
            </a:extLst>
          </p:cNvPr>
          <p:cNvSpPr/>
          <p:nvPr/>
        </p:nvSpPr>
        <p:spPr>
          <a:xfrm>
            <a:off x="346076" y="2113126"/>
            <a:ext cx="4187824" cy="3054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54C8BAA-1F88-4E79-B257-3FDCE1E3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2713" r="74648" b="70717"/>
          <a:stretch/>
        </p:blipFill>
        <p:spPr>
          <a:xfrm>
            <a:off x="5181742" y="1787049"/>
            <a:ext cx="1828657" cy="1108551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1C06FD88-7F01-4811-81A2-3C06DF607D4B}"/>
              </a:ext>
            </a:extLst>
          </p:cNvPr>
          <p:cNvSpPr txBox="1">
            <a:spLocks/>
          </p:cNvSpPr>
          <p:nvPr/>
        </p:nvSpPr>
        <p:spPr>
          <a:xfrm>
            <a:off x="8666438" y="1751373"/>
            <a:ext cx="3047781" cy="10967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90</a:t>
            </a:r>
            <a:r>
              <a:rPr lang="ko-KR" altLang="en-US" sz="1800" dirty="0">
                <a:solidFill>
                  <a:schemeClr val="accent2"/>
                </a:solidFill>
              </a:rPr>
              <a:t>점 이상 </a:t>
            </a:r>
            <a:r>
              <a:rPr lang="en-US" altLang="ko-KR" sz="1800" dirty="0">
                <a:solidFill>
                  <a:schemeClr val="accent2"/>
                </a:solidFill>
              </a:rPr>
              <a:t>description </a:t>
            </a:r>
            <a:r>
              <a:rPr lang="ko-KR" altLang="en-US" sz="1800" dirty="0">
                <a:solidFill>
                  <a:schemeClr val="accent2"/>
                </a:solidFill>
              </a:rPr>
              <a:t>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빈도 </a:t>
            </a:r>
            <a:r>
              <a:rPr lang="en-US" altLang="ko-KR" sz="1800" dirty="0">
                <a:solidFill>
                  <a:schemeClr val="accent2"/>
                </a:solidFill>
              </a:rPr>
              <a:t>ranking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(9</a:t>
            </a:r>
            <a:r>
              <a:rPr lang="ko-KR" altLang="en-US" sz="1800" dirty="0">
                <a:solidFill>
                  <a:schemeClr val="accent2"/>
                </a:solidFill>
              </a:rPr>
              <a:t>개가 </a:t>
            </a:r>
            <a:r>
              <a:rPr lang="en-US" altLang="ko-KR" sz="1800" dirty="0">
                <a:solidFill>
                  <a:schemeClr val="accent2"/>
                </a:solidFill>
              </a:rPr>
              <a:t>stop words)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5D0B1C5-01A4-4BAF-A436-B87B1BD4B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28312" r="73408" b="46669"/>
          <a:stretch/>
        </p:blipFill>
        <p:spPr>
          <a:xfrm>
            <a:off x="5134726" y="3566971"/>
            <a:ext cx="2307438" cy="207079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DE4D14-4F1A-4C55-8BC9-E5A7DDCBB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5" t="61303" r="77717" b="14050"/>
          <a:stretch/>
        </p:blipFill>
        <p:spPr>
          <a:xfrm>
            <a:off x="6755684" y="3566970"/>
            <a:ext cx="1821664" cy="2070797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DADE0975-6199-47FB-AFF4-7860C5097CAF}"/>
              </a:ext>
            </a:extLst>
          </p:cNvPr>
          <p:cNvSpPr txBox="1">
            <a:spLocks/>
          </p:cNvSpPr>
          <p:nvPr/>
        </p:nvSpPr>
        <p:spPr>
          <a:xfrm>
            <a:off x="5207018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긍정적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7099F16-F342-473E-8B26-E932C2220AE7}"/>
              </a:ext>
            </a:extLst>
          </p:cNvPr>
          <p:cNvSpPr txBox="1">
            <a:spLocks/>
          </p:cNvSpPr>
          <p:nvPr/>
        </p:nvSpPr>
        <p:spPr>
          <a:xfrm>
            <a:off x="6809745" y="5543566"/>
            <a:ext cx="147637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부정적 단어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9CB77ED-8814-4C5D-A519-7F4682951AE4}"/>
              </a:ext>
            </a:extLst>
          </p:cNvPr>
          <p:cNvSpPr txBox="1">
            <a:spLocks/>
          </p:cNvSpPr>
          <p:nvPr/>
        </p:nvSpPr>
        <p:spPr>
          <a:xfrm>
            <a:off x="8534555" y="3546579"/>
            <a:ext cx="3040945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accent2"/>
                </a:solidFill>
              </a:rPr>
              <a:t>stop words </a:t>
            </a:r>
            <a:r>
              <a:rPr lang="ko-KR" altLang="en-US" sz="1800" dirty="0">
                <a:solidFill>
                  <a:schemeClr val="accent2"/>
                </a:solidFill>
              </a:rPr>
              <a:t>는 점수 대역의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accent2"/>
                </a:solidFill>
              </a:rPr>
              <a:t>분포 고르므로 </a:t>
            </a:r>
            <a:r>
              <a:rPr lang="en-US" altLang="ko-KR" sz="1800" dirty="0">
                <a:solidFill>
                  <a:schemeClr val="accent2"/>
                </a:solidFill>
              </a:rPr>
              <a:t>0</a:t>
            </a:r>
            <a:r>
              <a:rPr lang="ko-KR" altLang="en-US" sz="1800" dirty="0">
                <a:solidFill>
                  <a:schemeClr val="accent2"/>
                </a:solidFill>
              </a:rPr>
              <a:t>에 가까움</a:t>
            </a: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C02650-3969-4B34-B39F-E2F02619BC96}"/>
              </a:ext>
            </a:extLst>
          </p:cNvPr>
          <p:cNvSpPr/>
          <p:nvPr/>
        </p:nvSpPr>
        <p:spPr>
          <a:xfrm>
            <a:off x="346076" y="2710528"/>
            <a:ext cx="4187824" cy="82007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0BF499-EF91-4F47-99D8-C9C67A55F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8" t="34652" r="47474" b="14602"/>
          <a:stretch/>
        </p:blipFill>
        <p:spPr>
          <a:xfrm>
            <a:off x="8251753" y="4238870"/>
            <a:ext cx="3877149" cy="238204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A4FB9CC-3521-492D-BE90-AF3D637EF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t="29000" r="74648" b="64441"/>
          <a:stretch/>
        </p:blipFill>
        <p:spPr>
          <a:xfrm>
            <a:off x="6893067" y="1794447"/>
            <a:ext cx="1828657" cy="11067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DC7FED-438C-4EC3-9D2B-B80F744BA4F5}"/>
              </a:ext>
            </a:extLst>
          </p:cNvPr>
          <p:cNvSpPr txBox="1"/>
          <p:nvPr/>
        </p:nvSpPr>
        <p:spPr>
          <a:xfrm>
            <a:off x="9772223" y="6442325"/>
            <a:ext cx="81342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E26909-4553-40D0-BE42-8E693B7D18B5}"/>
              </a:ext>
            </a:extLst>
          </p:cNvPr>
          <p:cNvSpPr txBox="1"/>
          <p:nvPr/>
        </p:nvSpPr>
        <p:spPr>
          <a:xfrm>
            <a:off x="8875001" y="4365262"/>
            <a:ext cx="166744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title</a:t>
            </a:r>
            <a:r>
              <a:rPr lang="ko-KR" altLang="en-US" dirty="0"/>
              <a:t> 가중치 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5C4273-2B13-4AE1-9800-CDE6928266ED}"/>
              </a:ext>
            </a:extLst>
          </p:cNvPr>
          <p:cNvSpPr txBox="1"/>
          <p:nvPr/>
        </p:nvSpPr>
        <p:spPr>
          <a:xfrm>
            <a:off x="8666438" y="5605180"/>
            <a:ext cx="242566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</a:t>
            </a:r>
            <a:r>
              <a:rPr lang="ko-KR" altLang="en-US" dirty="0"/>
              <a:t> 가중치 합</a:t>
            </a:r>
          </a:p>
        </p:txBody>
      </p:sp>
    </p:spTree>
    <p:extLst>
      <p:ext uri="{BB962C8B-B14F-4D97-AF65-F5344CB8AC3E}">
        <p14:creationId xmlns:p14="http://schemas.microsoft.com/office/powerpoint/2010/main" val="26399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9381" y="1624141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별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 → 단어 별로 분리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9380" y="2869617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Stopword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 → 불필요 단어 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9380" y="4115093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Visualization( List &amp; Word cloud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153247" y="2341910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3153247" y="3587386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809" y="5427107"/>
            <a:ext cx="555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점수대별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(80~100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Description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사용된 단어는 차이가 없음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(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 빈도를 이용한 점수 예측 불가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90711" y="4673017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104226" y="1254856"/>
            <a:ext cx="5708919" cy="5400784"/>
            <a:chOff x="5811561" y="857781"/>
            <a:chExt cx="6002067" cy="574478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561" y="1349868"/>
              <a:ext cx="5901609" cy="3370208"/>
            </a:xfrm>
            <a:prstGeom prst="rect">
              <a:avLst/>
            </a:prstGeom>
          </p:spPr>
        </p:pic>
        <p:cxnSp>
          <p:nvCxnSpPr>
            <p:cNvPr id="44" name="직선 화살표 연결선 43"/>
            <p:cNvCxnSpPr/>
            <p:nvPr/>
          </p:nvCxnSpPr>
          <p:spPr>
            <a:xfrm>
              <a:off x="6634022" y="1182961"/>
              <a:ext cx="4256689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10444" y="857781"/>
              <a:ext cx="170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단어 개수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>
              <a:off x="11780172" y="1590894"/>
              <a:ext cx="33456" cy="306518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6117021" y="1720467"/>
              <a:ext cx="420413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593553" y="1720467"/>
              <a:ext cx="462567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23123" y="1720467"/>
              <a:ext cx="384282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545624" y="1720467"/>
              <a:ext cx="516336" cy="26229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223390" y="1720468"/>
              <a:ext cx="425310" cy="237769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430" y="4997075"/>
              <a:ext cx="5690740" cy="1605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9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0" y="-1"/>
            <a:ext cx="9422674" cy="122790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문장형</a:t>
            </a:r>
            <a:r>
              <a:rPr lang="ko-KR" altLang="en-US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변수 단어 추출 </a:t>
            </a:r>
            <a:r>
              <a:rPr lang="en-US" altLang="ko-KR" sz="3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15425" y="4664779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9750" y="2450406"/>
            <a:ext cx="5556250" cy="3875352"/>
            <a:chOff x="539750" y="1980141"/>
            <a:chExt cx="5981700" cy="413385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50" y="1980141"/>
              <a:ext cx="5981700" cy="4133850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490133" y="3725333"/>
              <a:ext cx="4628323" cy="1207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1" y="2615770"/>
            <a:ext cx="5757209" cy="379809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146798" y="1820769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wine point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관계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有 추정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오차 ↑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53332" y="1808193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price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 無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3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639</Words>
  <Application>Microsoft Office PowerPoint</Application>
  <PresentationFormat>와이드스크린</PresentationFormat>
  <Paragraphs>121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 전처리 : Feature 선택 및 결측치 검색</vt:lpstr>
      <vt:lpstr> 전처리 : “Price” 수치형 처리</vt:lpstr>
      <vt:lpstr> 전처리 : “Variety” “Winery” 범주형 처리</vt:lpstr>
      <vt:lpstr> 전처리 : 단순 가변수 처리</vt:lpstr>
      <vt:lpstr> 전처리 : 문장형 변수 단어 추출 (1)</vt:lpstr>
      <vt:lpstr> 전처리 : 문장형 변수 단어 추출 (2)</vt:lpstr>
      <vt:lpstr> 전처리 : 문장형 변수 단어 추출 (2)</vt:lpstr>
      <vt:lpstr> 전처리 : 문장형 변수 단어 추출 (2)</vt:lpstr>
      <vt:lpstr>PowerPoint 프레젠테이션</vt:lpstr>
      <vt:lpstr> 전처리 : Title</vt:lpstr>
      <vt:lpstr> Model 선택 및 적용</vt:lpstr>
      <vt:lpstr>Submissions history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ss.academy.snubdi@gmail.com</cp:lastModifiedBy>
  <cp:revision>322</cp:revision>
  <cp:lastPrinted>2019-11-27T01:05:01Z</cp:lastPrinted>
  <dcterms:created xsi:type="dcterms:W3CDTF">2019-11-12T04:50:29Z</dcterms:created>
  <dcterms:modified xsi:type="dcterms:W3CDTF">2019-11-27T02:08:16Z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5조_wine.pptx [자동 저장]</vt:lpwstr>
  </property>
</Properties>
</file>