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8BEA9C-7450-49EA-9A19-F2DB11AE59FB}">
  <a:tblStyle styleId="{3D8BEA9C-7450-49EA-9A19-F2DB11AE59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LiuuY/" TargetMode="External"/><Relationship Id="rId10" Type="http://schemas.openxmlformats.org/officeDocument/2006/relationships/hyperlink" Target="https://github.com/phodal" TargetMode="Externa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github.com/phodal/prompt-patterns" TargetMode="External"/><Relationship Id="rId1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hyperlink" Target="https://github.com/f/awesome-chatgpt-promp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138550" y="111325"/>
            <a:ext cx="3834300" cy="133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134550" y="1569025"/>
            <a:ext cx="3834300" cy="3266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699300" y="111325"/>
            <a:ext cx="2323800" cy="169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705088" y="1863321"/>
            <a:ext cx="2323800" cy="2973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15925" y="2000525"/>
            <a:ext cx="2323800" cy="283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5" y="877209"/>
            <a:ext cx="2323801" cy="10290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" name="Google Shape;60;p13"/>
          <p:cNvGraphicFramePr/>
          <p:nvPr/>
        </p:nvGraphicFramePr>
        <p:xfrm>
          <a:off x="2764863" y="294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{3D8BEA9C-7450-49EA-9A19-F2DB11AE59FB}</a:tableStyleId>
              </a:tblPr>
              <a:tblGrid>
                <a:gridCol w="448275"/>
                <a:gridCol w="1696275"/>
              </a:tblGrid>
              <a:tr h="21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类型</a:t>
                      </a:r>
                      <a:endParaRPr b="1"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输入</a:t>
                      </a:r>
                      <a:r>
                        <a:rPr b="1"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示例</a:t>
                      </a:r>
                      <a:endParaRPr b="1"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补全型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架构是...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分类型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如何做巧克力蛋糕？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生成型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科技创新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翻译型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Hello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问答型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什么是机器学习？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对话型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今天天气怎么样？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摘要型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输入一篇文章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1" name="Google Shape;61;p13"/>
          <p:cNvSpPr txBox="1"/>
          <p:nvPr/>
        </p:nvSpPr>
        <p:spPr>
          <a:xfrm>
            <a:off x="2697300" y="1952500"/>
            <a:ext cx="28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特定指令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215917" y="2173650"/>
            <a:ext cx="28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指令模板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168725" y="259763"/>
            <a:ext cx="28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示例</a:t>
            </a:r>
            <a:r>
              <a:rPr lang="en" sz="1000"/>
              <a:t>模式</a:t>
            </a:r>
            <a:endParaRPr sz="1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125" y="1923850"/>
            <a:ext cx="1936974" cy="85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38" y="2142875"/>
            <a:ext cx="1936974" cy="85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513" y="167300"/>
            <a:ext cx="1936918" cy="8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625" y="167288"/>
            <a:ext cx="1936976" cy="9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2697288" y="195938"/>
            <a:ext cx="28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代理模式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475625" y="3260850"/>
            <a:ext cx="1995600" cy="1293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accent2"/>
                </a:highlight>
              </a:rPr>
              <a:t>结合</a:t>
            </a:r>
            <a:r>
              <a:rPr lang="en" sz="600">
                <a:solidFill>
                  <a:schemeClr val="lt1"/>
                </a:solidFill>
                <a:highlight>
                  <a:schemeClr val="accent2"/>
                </a:highlight>
              </a:rPr>
              <a:t> STAR 原则与下面的格式总结一下这段话</a:t>
            </a:r>
            <a:r>
              <a:rPr lang="en" sz="600"/>
              <a:t>：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"""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accent5"/>
                </a:highlight>
              </a:rPr>
              <a:t>最近几天，</a:t>
            </a:r>
            <a:r>
              <a:rPr lang="en" sz="600">
                <a:solidFill>
                  <a:schemeClr val="lt1"/>
                </a:solidFill>
                <a:highlight>
                  <a:schemeClr val="accent5"/>
                </a:highlight>
              </a:rPr>
              <a:t>最近几天，在工作和兴趣的驱动下，研究如何使用 text 2 image 和 text 2 article 展示 prompt 演进以及结合 GitHub Copliot….</a:t>
            </a:r>
            <a:endParaRPr sz="6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"""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情境(Situation): </a:t>
            </a:r>
            <a:endParaRPr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任务(Task): </a:t>
            </a:r>
            <a:endParaRPr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行动(Action): </a:t>
            </a:r>
            <a:endParaRPr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结果(Result): </a:t>
            </a:r>
            <a:endParaRPr sz="60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889800" y="1758600"/>
            <a:ext cx="105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混合模式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2728225" y="1542650"/>
            <a:ext cx="180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更多模板见：</a:t>
            </a:r>
            <a:r>
              <a:rPr lang="en" sz="500"/>
              <a:t> </a:t>
            </a:r>
            <a:r>
              <a:rPr b="1" lang="en" sz="500" u="sng">
                <a:solidFill>
                  <a:schemeClr val="hlink"/>
                </a:solidFill>
                <a:hlinkClick r:id="rId8"/>
              </a:rPr>
              <a:t>Awesome ChatGPT Prompts</a:t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987425" y="1080950"/>
            <a:ext cx="1937100" cy="46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我需要你扮演</a:t>
            </a:r>
            <a:r>
              <a:rPr lang="en" sz="600"/>
              <a:t> 小说家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扮演</a:t>
            </a:r>
            <a:r>
              <a:rPr lang="en" sz="600">
                <a:solidFill>
                  <a:schemeClr val="dk1"/>
                </a:solidFill>
              </a:rPr>
              <a:t> JavaScript Console，</a:t>
            </a: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执行</a:t>
            </a:r>
            <a:r>
              <a:rPr lang="en" sz="600">
                <a:solidFill>
                  <a:schemeClr val="dk1"/>
                </a:solidFill>
              </a:rPr>
              <a:t> xxxx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我需要你扮演</a:t>
            </a:r>
            <a:r>
              <a:rPr lang="en" sz="600">
                <a:solidFill>
                  <a:schemeClr val="dk1"/>
                </a:solidFill>
              </a:rPr>
              <a:t> 一个教练，来回答我的困惑</a:t>
            </a:r>
            <a:endParaRPr sz="600"/>
          </a:p>
        </p:txBody>
      </p:sp>
      <p:sp>
        <p:nvSpPr>
          <p:cNvPr id="73" name="Google Shape;73;p13"/>
          <p:cNvSpPr/>
          <p:nvPr/>
        </p:nvSpPr>
        <p:spPr>
          <a:xfrm>
            <a:off x="7834288" y="2681388"/>
            <a:ext cx="244500" cy="1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834288" y="2320938"/>
            <a:ext cx="244500" cy="1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834288" y="3041838"/>
            <a:ext cx="244500" cy="1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834288" y="3762738"/>
            <a:ext cx="244500" cy="1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8118925" y="2283825"/>
            <a:ext cx="749700" cy="239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混合模式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8118925" y="2600900"/>
            <a:ext cx="749700" cy="239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特定指令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8118925" y="2990400"/>
            <a:ext cx="749700" cy="239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代理模式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8118925" y="3725613"/>
            <a:ext cx="749700" cy="239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指令模式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05875" y="4840650"/>
            <a:ext cx="464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Version 0.0.1 from: </a:t>
            </a:r>
            <a:r>
              <a:rPr lang="en" sz="600" u="sng">
                <a:solidFill>
                  <a:schemeClr val="hlink"/>
                </a:solidFill>
                <a:hlinkClick r:id="rId9"/>
              </a:rPr>
              <a:t>https://github.com/phodal/prompt-patterns</a:t>
            </a:r>
            <a:r>
              <a:rPr lang="en" sz="600"/>
              <a:t> </a:t>
            </a:r>
            <a:r>
              <a:rPr lang="en" sz="600"/>
              <a:t>origin</a:t>
            </a:r>
            <a:r>
              <a:rPr lang="en" sz="600"/>
              <a:t> by @</a:t>
            </a:r>
            <a:r>
              <a:rPr lang="en" sz="600" u="sng">
                <a:solidFill>
                  <a:schemeClr val="hlink"/>
                </a:solidFill>
                <a:hlinkClick r:id="rId10"/>
              </a:rPr>
              <a:t>phodal</a:t>
            </a:r>
            <a:r>
              <a:rPr lang="en" sz="600"/>
              <a:t> </a:t>
            </a:r>
            <a:r>
              <a:rPr lang="en" sz="600" strike="sngStrike"/>
              <a:t>@</a:t>
            </a:r>
            <a:r>
              <a:rPr lang="en" sz="600" u="sng" strike="sngStrike">
                <a:solidFill>
                  <a:schemeClr val="hlink"/>
                </a:solidFill>
                <a:hlinkClick r:id="rId11"/>
              </a:rPr>
              <a:t>LiuuY</a:t>
            </a:r>
            <a:endParaRPr sz="600" strike="sngStrike"/>
          </a:p>
        </p:txBody>
      </p:sp>
      <p:sp>
        <p:nvSpPr>
          <p:cNvPr id="82" name="Google Shape;82;p13"/>
          <p:cNvSpPr/>
          <p:nvPr/>
        </p:nvSpPr>
        <p:spPr>
          <a:xfrm>
            <a:off x="5446350" y="1771850"/>
            <a:ext cx="2347800" cy="223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我们来玩一个编程游戏名为 wula，包含五个步骤：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第一步. 问题分析：每一轮游戏，你将看到一个以 "wula:" 开头的问题，你需要分析这个问题并简单介绍一下通常解决这个问题的方法。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第二步. 代码编写：你需要用 JavaScript 编写解决这个问题的代码，并输出对应的代码，并介绍一下你的代码（不少于 200 字）。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第三步. 代码执行：你需要作为 JavaScript Console 执行第二步写的代码，如果没有给出测试数据，你需要自己随机生成测试数据，并将这些数据输入到代码中进行计算。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第四步. 错误处理：如果你的代码存在错误或无法正常执行，你需要输出错误，并回到第二步重新开始游戏，直到你的代码能够正常工作。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第五步. 总结：你需要用不少于 100 字左右总结一下这个问题，以及你的解决方案，让其他人可以简单了解这个问题及其解决方法。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明白这个游戏怎么玩了吗？</a:t>
            </a:r>
            <a:endParaRPr sz="600"/>
          </a:p>
        </p:txBody>
      </p:sp>
      <p:sp>
        <p:nvSpPr>
          <p:cNvPr id="83" name="Google Shape;83;p13"/>
          <p:cNvSpPr/>
          <p:nvPr/>
        </p:nvSpPr>
        <p:spPr>
          <a:xfrm>
            <a:off x="5446350" y="4372325"/>
            <a:ext cx="2347800" cy="20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wula: 头共10，足共28，鸡兔各几只？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205875" y="167300"/>
            <a:ext cx="18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hatGPT 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Cheatsheet 0.0.1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92325" y="4100638"/>
            <a:ext cx="174111" cy="17411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5446350" y="4083163"/>
            <a:ext cx="2347800" cy="20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…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92325" y="1800500"/>
            <a:ext cx="174100" cy="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92325" y="4389825"/>
            <a:ext cx="174100" cy="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51700" y="1080950"/>
            <a:ext cx="174100" cy="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0325" y="3263225"/>
            <a:ext cx="174100" cy="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7735850" y="167300"/>
            <a:ext cx="1134600" cy="87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任务表述</a:t>
            </a:r>
            <a:r>
              <a:rPr lang="en" sz="600"/>
              <a:t> 颜色代表了温度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例子1</a:t>
            </a:r>
            <a:r>
              <a:rPr lang="en" sz="600">
                <a:solidFill>
                  <a:schemeClr val="dk1"/>
                </a:solidFill>
              </a:rPr>
              <a:t> 绿色代表寒冷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例子2</a:t>
            </a:r>
            <a:r>
              <a:rPr lang="en" sz="600">
                <a:solidFill>
                  <a:schemeClr val="dk1"/>
                </a:solidFill>
              </a:rPr>
              <a:t> 蓝色代表寒冷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例子3</a:t>
            </a:r>
            <a:r>
              <a:rPr lang="en" sz="600">
                <a:solidFill>
                  <a:schemeClr val="dk1"/>
                </a:solidFill>
              </a:rPr>
              <a:t> 红色代表温暖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例子4</a:t>
            </a:r>
            <a:r>
              <a:rPr lang="en" sz="600">
                <a:solidFill>
                  <a:schemeClr val="dk1"/>
                </a:solidFill>
              </a:rPr>
              <a:t> 黄色代表温暖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lt1"/>
                </a:solidFill>
                <a:highlight>
                  <a:schemeClr val="accent3"/>
                </a:highlight>
              </a:rPr>
              <a:t>执行</a:t>
            </a:r>
            <a:r>
              <a:rPr lang="en" sz="600">
                <a:solidFill>
                  <a:schemeClr val="dk1"/>
                </a:solidFill>
              </a:rPr>
              <a:t> 橙色代表什么</a:t>
            </a:r>
            <a:endParaRPr sz="600"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00125" y="167300"/>
            <a:ext cx="174100" cy="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00125" y="1115938"/>
            <a:ext cx="174111" cy="17411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7735850" y="1098450"/>
            <a:ext cx="1134600" cy="20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…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41100" y="218813"/>
            <a:ext cx="512575" cy="5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