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94676" autoAdjust="0"/>
  </p:normalViewPr>
  <p:slideViewPr>
    <p:cSldViewPr>
      <p:cViewPr>
        <p:scale>
          <a:sx n="29" d="100"/>
          <a:sy n="29" d="100"/>
        </p:scale>
        <p:origin x="66" y="120"/>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5/8/2018</a:t>
            </a:fld>
            <a:endParaRPr lang="en-US" dirty="0"/>
          </a:p>
        </p:txBody>
      </p:sp>
      <p:sp>
        <p:nvSpPr>
          <p:cNvPr id="5" name="Footer Placeholder 4">
            <a:extLst>
              <a:ext uri="{FF2B5EF4-FFF2-40B4-BE49-F238E27FC236}">
                <a16:creationId xmlns:a16="http://schemas.microsoft.com/office/drawing/2014/main" xmlns=""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xmlns=""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xmlns=""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xmlns=""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xmlns=""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xmlns=""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a:solidFill>
                  <a:srgbClr val="7F7F7F"/>
                </a:solidFill>
                <a:latin typeface="Calibri" pitchFamily="34" charset="0"/>
                <a:cs typeface="Calibri" panose="020F0502020204030204" pitchFamily="34" charset="0"/>
              </a:rPr>
              <a:t/>
            </a: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xmlns=""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a16="http://schemas.microsoft.com/office/drawing/2014/main" xmlns=""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a:solidFill>
                    <a:schemeClr val="bg1">
                      <a:lumMod val="50000"/>
                    </a:schemeClr>
                  </a:solidFill>
                  <a:latin typeface="Calibri" pitchFamily="34" charset="0"/>
                  <a:cs typeface="Calibri" panose="020F0502020204030204" pitchFamily="34" charset="0"/>
                </a:rPr>
                <a:t/>
              </a: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xmlns=""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xmlns=""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553997"/>
            <a:ext cx="27432000" cy="180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smtClean="0">
                <a:solidFill>
                  <a:schemeClr val="bg1"/>
                </a:solidFill>
                <a:latin typeface="+mn-lt"/>
              </a:rPr>
              <a:t>Usage patterns of the LTS-2 SMS System</a:t>
            </a:r>
            <a:endParaRPr lang="en-US" sz="7200" b="1" dirty="0">
              <a:solidFill>
                <a:schemeClr val="bg1"/>
              </a:solidFill>
              <a:latin typeface="+mn-lt"/>
            </a:endParaRPr>
          </a:p>
        </p:txBody>
      </p:sp>
      <p:sp>
        <p:nvSpPr>
          <p:cNvPr id="5" name="Text Box 123"/>
          <p:cNvSpPr txBox="1">
            <a:spLocks noChangeArrowheads="1"/>
          </p:cNvSpPr>
          <p:nvPr/>
        </p:nvSpPr>
        <p:spPr bwMode="auto">
          <a:xfrm>
            <a:off x="8229600" y="2552700"/>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smtClean="0">
                <a:solidFill>
                  <a:schemeClr val="bg1"/>
                </a:solidFill>
                <a:latin typeface="+mn-lt"/>
              </a:rPr>
              <a:t>Giovanni </a:t>
            </a:r>
            <a:r>
              <a:rPr lang="en-US" sz="4000" dirty="0" err="1" smtClean="0">
                <a:solidFill>
                  <a:schemeClr val="bg1"/>
                </a:solidFill>
                <a:latin typeface="+mn-lt"/>
              </a:rPr>
              <a:t>Corti</a:t>
            </a:r>
            <a:r>
              <a:rPr lang="en-US" sz="4000" dirty="0" smtClean="0">
                <a:solidFill>
                  <a:schemeClr val="bg1"/>
                </a:solidFill>
                <a:latin typeface="+mn-lt"/>
              </a:rPr>
              <a:t>, </a:t>
            </a:r>
            <a:r>
              <a:rPr lang="en-US" sz="4000" dirty="0" err="1" smtClean="0">
                <a:solidFill>
                  <a:schemeClr val="bg1"/>
                </a:solidFill>
                <a:latin typeface="+mn-lt"/>
              </a:rPr>
              <a:t>Wenxin</a:t>
            </a:r>
            <a:r>
              <a:rPr lang="en-US" sz="4000" dirty="0" smtClean="0">
                <a:solidFill>
                  <a:schemeClr val="bg1"/>
                </a:solidFill>
                <a:latin typeface="+mn-lt"/>
              </a:rPr>
              <a:t> Du, Ilana Heaton</a:t>
            </a:r>
            <a:endParaRPr lang="en-US" sz="4000" baseline="30000" dirty="0">
              <a:solidFill>
                <a:schemeClr val="bg1"/>
              </a:solidFill>
              <a:latin typeface="+mn-lt"/>
            </a:endParaRPr>
          </a:p>
        </p:txBody>
      </p:sp>
      <p:sp>
        <p:nvSpPr>
          <p:cNvPr id="10" name="Text Box 189"/>
          <p:cNvSpPr txBox="1">
            <a:spLocks noChangeArrowheads="1"/>
          </p:cNvSpPr>
          <p:nvPr/>
        </p:nvSpPr>
        <p:spPr bwMode="auto">
          <a:xfrm>
            <a:off x="1463040" y="5486400"/>
            <a:ext cx="13167360" cy="7098042"/>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t>The LTS-2 is an SMS information system designed to help Mongolian </a:t>
            </a:r>
            <a:r>
              <a:rPr lang="en-US" sz="3200" dirty="0" smtClean="0"/>
              <a:t>nomadic </a:t>
            </a:r>
            <a:r>
              <a:rPr lang="en-US" sz="3200" dirty="0"/>
              <a:t>herders </a:t>
            </a:r>
            <a:r>
              <a:rPr lang="en-US" sz="3200" dirty="0" smtClean="0"/>
              <a:t>improve livestock </a:t>
            </a:r>
            <a:r>
              <a:rPr lang="en-US" sz="3200" dirty="0"/>
              <a:t>outcomes</a:t>
            </a:r>
            <a:r>
              <a:rPr lang="en-US" sz="3200" dirty="0" smtClean="0"/>
              <a:t>.</a:t>
            </a:r>
            <a:r>
              <a:rPr lang="en-US" sz="3200" dirty="0"/>
              <a:t> The system works by providing weather forecast and pasture information to herders </a:t>
            </a:r>
            <a:r>
              <a:rPr lang="en-US" sz="3200" dirty="0" smtClean="0"/>
              <a:t>through </a:t>
            </a:r>
            <a:r>
              <a:rPr lang="en-US" sz="3200" dirty="0"/>
              <a:t>text message</a:t>
            </a:r>
            <a:r>
              <a:rPr lang="en-US" sz="3200" dirty="0" smtClean="0"/>
              <a:t>. One to three and four to six day weather forecasts are available in addition to pasture forage information from the Livestock Early Warning System (LEWS).</a:t>
            </a:r>
            <a:endParaRPr lang="en-US" sz="3200" dirty="0">
              <a:latin typeface="Calibri" pitchFamily="34" charset="0"/>
            </a:endParaRPr>
          </a:p>
          <a:p>
            <a:pPr eaLnBrk="1" hangingPunct="1"/>
            <a:endParaRPr lang="en-US" sz="3200" dirty="0">
              <a:latin typeface="Calibri" pitchFamily="34" charset="0"/>
            </a:endParaRPr>
          </a:p>
        </p:txBody>
      </p:sp>
      <p:sp>
        <p:nvSpPr>
          <p:cNvPr id="32" name="Rectangle 31"/>
          <p:cNvSpPr/>
          <p:nvPr/>
        </p:nvSpPr>
        <p:spPr>
          <a:xfrm>
            <a:off x="146304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The LTS-2 System</a:t>
            </a:r>
            <a:endParaRPr lang="en-US" sz="4400" b="1" dirty="0">
              <a:solidFill>
                <a:schemeClr val="bg1"/>
              </a:solidFill>
            </a:endParaRPr>
          </a:p>
        </p:txBody>
      </p:sp>
      <p:sp>
        <p:nvSpPr>
          <p:cNvPr id="15" name="Text Box 194"/>
          <p:cNvSpPr txBox="1">
            <a:spLocks noChangeArrowheads="1"/>
          </p:cNvSpPr>
          <p:nvPr/>
        </p:nvSpPr>
        <p:spPr bwMode="auto">
          <a:xfrm>
            <a:off x="15361920" y="17415243"/>
            <a:ext cx="13167360" cy="1093115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The LTS-2 system </a:t>
            </a:r>
            <a:r>
              <a:rPr lang="en-US" sz="3200" dirty="0" smtClean="0">
                <a:latin typeface="Calibri" pitchFamily="34" charset="0"/>
              </a:rPr>
              <a:t>exhibits an expected seasonal cycle and its winter usage seems to be decreasing</a:t>
            </a:r>
            <a:r>
              <a:rPr lang="en-US" sz="3200" dirty="0" smtClean="0">
                <a:latin typeface="Calibri" pitchFamily="34" charset="0"/>
              </a:rPr>
              <a:t>. </a:t>
            </a:r>
            <a:r>
              <a:rPr lang="en-US" sz="3200" dirty="0" smtClean="0">
                <a:latin typeface="Calibri" pitchFamily="34" charset="0"/>
              </a:rPr>
              <a:t>Use of the system spiked during November and December of 2016 but similar spikes in usage did not occur during the winter of 2017. However, the system saw a fairly consistent number of requests during the summers of 2016 and 2017.</a:t>
            </a:r>
            <a:endParaRPr lang="en-US" sz="3200" dirty="0" smtClean="0">
              <a:latin typeface="Calibri" pitchFamily="34" charset="0"/>
            </a:endParaRPr>
          </a:p>
          <a:p>
            <a:pPr eaLnBrk="1" hangingPunct="1"/>
            <a:endParaRPr lang="en-US" sz="3200" dirty="0">
              <a:latin typeface="Calibri" pitchFamily="34" charset="0"/>
            </a:endParaRPr>
          </a:p>
        </p:txBody>
      </p:sp>
      <p:sp>
        <p:nvSpPr>
          <p:cNvPr id="33" name="Rectangle 32"/>
          <p:cNvSpPr/>
          <p:nvPr/>
        </p:nvSpPr>
        <p:spPr>
          <a:xfrm>
            <a:off x="1463040" y="12814634"/>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The Data</a:t>
            </a:r>
            <a:endParaRPr lang="en-US" sz="4400" b="1" dirty="0">
              <a:solidFill>
                <a:schemeClr val="bg1"/>
              </a:solidFill>
            </a:endParaRPr>
          </a:p>
        </p:txBody>
      </p:sp>
      <p:sp>
        <p:nvSpPr>
          <p:cNvPr id="13" name="Text Box 192"/>
          <p:cNvSpPr txBox="1">
            <a:spLocks noChangeArrowheads="1"/>
          </p:cNvSpPr>
          <p:nvPr/>
        </p:nvSpPr>
        <p:spPr bwMode="auto">
          <a:xfrm>
            <a:off x="15361920" y="5486400"/>
            <a:ext cx="13167360" cy="1074420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Arial" panose="020B0604020202020204" pitchFamily="34" charset="0"/>
                <a:cs typeface="Arial" panose="020B0604020202020204" pitchFamily="34" charset="0"/>
              </a:rPr>
              <a:t>Users commonly send in requests that are either incorrectly formatted or request information for area codes that do not exist. As Figure 2 shows, between 15%-25% of messages are </a:t>
            </a:r>
            <a:r>
              <a:rPr lang="en-US" sz="3200" dirty="0" smtClean="0">
                <a:latin typeface="Arial" panose="020B0604020202020204" pitchFamily="34" charset="0"/>
                <a:cs typeface="Arial" panose="020B0604020202020204" pitchFamily="34" charset="0"/>
              </a:rPr>
              <a:t>invalid. Invalid messages receive no responses. </a:t>
            </a:r>
            <a:endParaRPr lang="en-US" sz="3200" dirty="0">
              <a:latin typeface="Arial" panose="020B0604020202020204" pitchFamily="34" charset="0"/>
              <a:cs typeface="Arial" panose="020B0604020202020204" pitchFamily="34" charset="0"/>
            </a:endParaRPr>
          </a:p>
        </p:txBody>
      </p:sp>
      <p:sp>
        <p:nvSpPr>
          <p:cNvPr id="34" name="Rectangle 33"/>
          <p:cNvSpPr/>
          <p:nvPr/>
        </p:nvSpPr>
        <p:spPr>
          <a:xfrm>
            <a:off x="1536192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User Errors</a:t>
            </a:r>
            <a:endParaRPr lang="en-US" sz="4400" b="1" dirty="0">
              <a:solidFill>
                <a:schemeClr val="bg1"/>
              </a:solidFill>
            </a:endParaRPr>
          </a:p>
        </p:txBody>
      </p:sp>
      <p:sp>
        <p:nvSpPr>
          <p:cNvPr id="12" name="Text Box 191"/>
          <p:cNvSpPr txBox="1">
            <a:spLocks noChangeArrowheads="1"/>
          </p:cNvSpPr>
          <p:nvPr/>
        </p:nvSpPr>
        <p:spPr bwMode="auto">
          <a:xfrm>
            <a:off x="29286200" y="5553540"/>
            <a:ext cx="13167360" cy="10677059"/>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The LTS-2 system is not comprised of a constant user base. Instead new users are frequently joining and existing users are stopping use of the syste</a:t>
            </a:r>
            <a:r>
              <a:rPr lang="en-US" sz="3200" dirty="0" smtClean="0">
                <a:latin typeface="Calibri" pitchFamily="34" charset="0"/>
              </a:rPr>
              <a:t>m. </a:t>
            </a: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a:latin typeface="Calibri" pitchFamily="34" charset="0"/>
            </a:endParaRPr>
          </a:p>
          <a:p>
            <a:pPr eaLnBrk="1" hangingPunct="1"/>
            <a:r>
              <a:rPr lang="en-US" sz="3200" dirty="0" smtClean="0">
                <a:latin typeface="Calibri" pitchFamily="34" charset="0"/>
              </a:rPr>
              <a:t>The flux of the user base can be quantified by calculating the churn rate. Churn rate is defined as the proportion of people who use the system for the last time in a given month. It should be noted that users are tracked by phone number so a user who changes phone numbers will appear as having dropped out of the system. This may help explain the extremely high churn rate in December of 2016.</a:t>
            </a:r>
          </a:p>
        </p:txBody>
      </p:sp>
      <p:sp>
        <p:nvSpPr>
          <p:cNvPr id="35" name="Rectangle 34"/>
          <p:cNvSpPr/>
          <p:nvPr/>
        </p:nvSpPr>
        <p:spPr>
          <a:xfrm>
            <a:off x="29286200" y="4822021"/>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Churn Rate</a:t>
            </a:r>
            <a:endParaRPr lang="en-US" sz="4400" b="1" dirty="0">
              <a:solidFill>
                <a:schemeClr val="bg1"/>
              </a:solidFill>
            </a:endParaRPr>
          </a:p>
        </p:txBody>
      </p:sp>
      <p:sp>
        <p:nvSpPr>
          <p:cNvPr id="14" name="Text Box 193"/>
          <p:cNvSpPr txBox="1">
            <a:spLocks noChangeArrowheads="1"/>
          </p:cNvSpPr>
          <p:nvPr/>
        </p:nvSpPr>
        <p:spPr bwMode="auto">
          <a:xfrm>
            <a:off x="29286200" y="17255511"/>
            <a:ext cx="13167360" cy="10187168"/>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As Figure 5 shows, most users only request forecasts for one or two area codes. This seems to indicate that most users of the LTS-2 system are herding livestock in a fairly small area. </a:t>
            </a:r>
            <a:endParaRPr lang="en-US" sz="3200" dirty="0">
              <a:latin typeface="Calibri" pitchFamily="34" charset="0"/>
            </a:endParaRPr>
          </a:p>
        </p:txBody>
      </p:sp>
      <p:sp>
        <p:nvSpPr>
          <p:cNvPr id="36" name="Rectangle 35"/>
          <p:cNvSpPr/>
          <p:nvPr/>
        </p:nvSpPr>
        <p:spPr>
          <a:xfrm>
            <a:off x="29276070" y="16523991"/>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Spatial Distribution of Use</a:t>
            </a:r>
            <a:endParaRPr lang="en-US" sz="4400" b="1" dirty="0">
              <a:solidFill>
                <a:schemeClr val="bg1"/>
              </a:solidFill>
            </a:endParaRPr>
          </a:p>
        </p:txBody>
      </p:sp>
      <p:sp>
        <p:nvSpPr>
          <p:cNvPr id="11" name="Text Box 190"/>
          <p:cNvSpPr txBox="1">
            <a:spLocks noChangeArrowheads="1"/>
          </p:cNvSpPr>
          <p:nvPr/>
        </p:nvSpPr>
        <p:spPr bwMode="auto">
          <a:xfrm>
            <a:off x="1463040" y="13559780"/>
            <a:ext cx="13167360" cy="848868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Arial" panose="020B0604020202020204" pitchFamily="34" charset="0"/>
                <a:cs typeface="Arial" panose="020B0604020202020204" pitchFamily="34" charset="0"/>
              </a:rPr>
              <a:t>The data is comprised of incoming and outgoing messages and </a:t>
            </a:r>
            <a:r>
              <a:rPr lang="en-US" sz="3200" dirty="0" smtClean="0">
                <a:latin typeface="Arial" panose="020B0604020202020204" pitchFamily="34" charset="0"/>
                <a:cs typeface="Arial" panose="020B0604020202020204" pitchFamily="34" charset="0"/>
              </a:rPr>
              <a:t>contains approximately 125,000 observations. </a:t>
            </a:r>
            <a:r>
              <a:rPr lang="en-US" sz="3200" dirty="0">
                <a:latin typeface="Arial" panose="020B0604020202020204" pitchFamily="34" charset="0"/>
                <a:cs typeface="Arial" panose="020B0604020202020204" pitchFamily="34" charset="0"/>
              </a:rPr>
              <a:t>T</a:t>
            </a:r>
            <a:r>
              <a:rPr lang="en-US" sz="3200" dirty="0" smtClean="0">
                <a:latin typeface="Arial" panose="020B0604020202020204" pitchFamily="34" charset="0"/>
                <a:cs typeface="Arial" panose="020B0604020202020204" pitchFamily="34" charset="0"/>
              </a:rPr>
              <a:t>elephone </a:t>
            </a:r>
            <a:r>
              <a:rPr lang="en-US" sz="3200" dirty="0">
                <a:latin typeface="Arial" panose="020B0604020202020204" pitchFamily="34" charset="0"/>
                <a:cs typeface="Arial" panose="020B0604020202020204" pitchFamily="34" charset="0"/>
              </a:rPr>
              <a:t>numbers </a:t>
            </a:r>
            <a:r>
              <a:rPr lang="en-US" sz="3200" dirty="0" smtClean="0">
                <a:latin typeface="Arial" panose="020B0604020202020204" pitchFamily="34" charset="0"/>
                <a:cs typeface="Arial" panose="020B0604020202020204" pitchFamily="34" charset="0"/>
              </a:rPr>
              <a:t>have been replaced with random unique identifiers in order to protect the privacy of individual users</a:t>
            </a:r>
          </a:p>
          <a:p>
            <a:pPr eaLnBrk="1" hangingPunct="1"/>
            <a:endParaRPr lang="en-US" sz="3200" dirty="0" smtClean="0">
              <a:latin typeface="+mn-lt"/>
            </a:endParaRPr>
          </a:p>
          <a:p>
            <a:pPr eaLnBrk="1" hangingPunct="1"/>
            <a:endParaRPr lang="en-US" sz="3200" dirty="0">
              <a:latin typeface="+mn-lt"/>
            </a:endParaRPr>
          </a:p>
          <a:p>
            <a:pPr eaLnBrk="1" hangingPunct="1"/>
            <a:endParaRPr lang="en-US" sz="3200" dirty="0">
              <a:latin typeface="+mn-lt"/>
            </a:endParaRPr>
          </a:p>
        </p:txBody>
      </p:sp>
      <p:sp>
        <p:nvSpPr>
          <p:cNvPr id="45" name="Rectangle 44"/>
          <p:cNvSpPr/>
          <p:nvPr/>
        </p:nvSpPr>
        <p:spPr>
          <a:xfrm>
            <a:off x="15361920" y="16683723"/>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Use over time</a:t>
            </a:r>
            <a:endParaRPr lang="en-US" sz="4400" b="1" dirty="0">
              <a:solidFill>
                <a:schemeClr val="bg1"/>
              </a:solidFill>
            </a:endParaRPr>
          </a:p>
        </p:txBody>
      </p:sp>
      <p:sp>
        <p:nvSpPr>
          <p:cNvPr id="53" name="Text Box 180"/>
          <p:cNvSpPr txBox="1">
            <a:spLocks noChangeArrowheads="1"/>
          </p:cNvSpPr>
          <p:nvPr/>
        </p:nvSpPr>
        <p:spPr bwMode="auto">
          <a:xfrm>
            <a:off x="1937109" y="20605415"/>
            <a:ext cx="12069836" cy="86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Table 1</a:t>
            </a:r>
            <a:r>
              <a:rPr lang="en-US" sz="2400" b="1" dirty="0" smtClean="0">
                <a:latin typeface="Calibri" pitchFamily="34" charset="0"/>
              </a:rPr>
              <a:t>. </a:t>
            </a:r>
            <a:r>
              <a:rPr lang="en-US" sz="2400" dirty="0" smtClean="0">
                <a:latin typeface="Calibri" pitchFamily="34" charset="0"/>
              </a:rPr>
              <a:t>A small subset of the raw data. Phone numbers have been changed to random unique identifiers. </a:t>
            </a:r>
            <a:endParaRPr lang="en-US" sz="2400" dirty="0">
              <a:latin typeface="Calibri" pitchFamily="34" charset="0"/>
            </a:endParaRPr>
          </a:p>
        </p:txBody>
      </p:sp>
      <p:pic>
        <p:nvPicPr>
          <p:cNvPr id="37" name="Picture 36"/>
          <p:cNvPicPr>
            <a:picLocks noChangeAspect="1"/>
          </p:cNvPicPr>
          <p:nvPr/>
        </p:nvPicPr>
        <p:blipFill rotWithShape="1">
          <a:blip r:embed="rId2">
            <a:extLst>
              <a:ext uri="{28A0092B-C50C-407E-A947-70E740481C1C}">
                <a14:useLocalDpi xmlns:a14="http://schemas.microsoft.com/office/drawing/2010/main" val="0"/>
              </a:ext>
            </a:extLst>
          </a:blip>
          <a:srcRect l="10896" t="31929" r="7438" b="30293"/>
          <a:stretch/>
        </p:blipFill>
        <p:spPr>
          <a:xfrm>
            <a:off x="3233452" y="8554223"/>
            <a:ext cx="9870376" cy="3424417"/>
          </a:xfrm>
          <a:prstGeom prst="rect">
            <a:avLst/>
          </a:prstGeom>
        </p:spPr>
      </p:pic>
      <p:sp>
        <p:nvSpPr>
          <p:cNvPr id="6" name="AutoShape 2" descr="https://lh6.googleusercontent.com/XrZ3kCcNJAroFTRDwDBpD6fDstY0-hfp1_ZLYS0LyaRwhJyH8xLCwGDN5x-Ho2lyFuq7VbAi1p83BACoEeREt81uc-wVuK0JIT8Mj6Q_pHDnM87jzAvr9JSqRFWqcOnoz1Q8RgVG"/>
          <p:cNvSpPr>
            <a:spLocks noChangeAspect="1" noChangeArrowheads="1"/>
          </p:cNvSpPr>
          <p:nvPr/>
        </p:nvSpPr>
        <p:spPr bwMode="auto">
          <a:xfrm>
            <a:off x="130175" y="-593725"/>
            <a:ext cx="5191125"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s://lh6.googleusercontent.com/XrZ3kCcNJAroFTRDwDBpD6fDstY0-hfp1_ZLYS0LyaRwhJyH8xLCwGDN5x-Ho2lyFuq7VbAi1p83BACoEeREt81uc-wVuK0JIT8Mj6Q_pHDnM87jzAvr9JSqRFWqcOnoz1Q8RgVG"/>
          <p:cNvPicPr>
            <a:picLocks noChangeAspect="1" noChangeArrowheads="1"/>
          </p:cNvPicPr>
          <p:nvPr/>
        </p:nvPicPr>
        <p:blipFill rotWithShape="1">
          <a:blip r:embed="rId3">
            <a:extLst>
              <a:ext uri="{28A0092B-C50C-407E-A947-70E740481C1C}">
                <a14:useLocalDpi xmlns:a14="http://schemas.microsoft.com/office/drawing/2010/main" val="0"/>
              </a:ext>
            </a:extLst>
          </a:blip>
          <a:srcRect l="15855"/>
          <a:stretch/>
        </p:blipFill>
        <p:spPr bwMode="auto">
          <a:xfrm>
            <a:off x="1950964" y="15733989"/>
            <a:ext cx="12191512" cy="4811836"/>
          </a:xfrm>
          <a:prstGeom prst="rect">
            <a:avLst/>
          </a:prstGeom>
          <a:noFill/>
          <a:extLst>
            <a:ext uri="{909E8E84-426E-40DD-AFC4-6F175D3DCCD1}">
              <a14:hiddenFill xmlns:a14="http://schemas.microsoft.com/office/drawing/2010/main">
                <a:solidFill>
                  <a:srgbClr val="FFFFFF"/>
                </a:solidFill>
              </a14:hiddenFill>
            </a:ext>
          </a:extLst>
        </p:spPr>
      </p:pic>
      <p:sp>
        <p:nvSpPr>
          <p:cNvPr id="38" name="Text Box 180"/>
          <p:cNvSpPr txBox="1">
            <a:spLocks noChangeArrowheads="1"/>
          </p:cNvSpPr>
          <p:nvPr/>
        </p:nvSpPr>
        <p:spPr bwMode="auto">
          <a:xfrm>
            <a:off x="15814162" y="15004518"/>
            <a:ext cx="12069836" cy="86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Figure </a:t>
            </a:r>
            <a:r>
              <a:rPr lang="en-US" sz="2400" b="1" dirty="0">
                <a:latin typeface="Calibri" pitchFamily="34" charset="0"/>
              </a:rPr>
              <a:t>2</a:t>
            </a:r>
            <a:r>
              <a:rPr lang="en-US" sz="2400" b="1" dirty="0" smtClean="0">
                <a:latin typeface="Calibri" pitchFamily="34" charset="0"/>
              </a:rPr>
              <a:t>. </a:t>
            </a:r>
            <a:r>
              <a:rPr lang="en-US" sz="2400" dirty="0" smtClean="0">
                <a:latin typeface="Calibri" pitchFamily="34" charset="0"/>
              </a:rPr>
              <a:t>The proportion of invalid messages each moth along with the cause of the error. </a:t>
            </a:r>
            <a:endParaRPr lang="en-US" sz="2400" dirty="0">
              <a:latin typeface="Calibri" pitchFamily="34" charset="0"/>
            </a:endParaRPr>
          </a:p>
        </p:txBody>
      </p:sp>
      <p:pic>
        <p:nvPicPr>
          <p:cNvPr id="9" name="Picture 8"/>
          <p:cNvPicPr>
            <a:picLocks noChangeAspect="1"/>
          </p:cNvPicPr>
          <p:nvPr/>
        </p:nvPicPr>
        <p:blipFill>
          <a:blip r:embed="rId4"/>
          <a:stretch>
            <a:fillRect/>
          </a:stretch>
        </p:blipFill>
        <p:spPr>
          <a:xfrm>
            <a:off x="1163402" y="442141"/>
            <a:ext cx="3024450" cy="3024450"/>
          </a:xfrm>
          <a:prstGeom prst="rect">
            <a:avLst/>
          </a:prstGeom>
        </p:spPr>
      </p:pic>
      <p:pic>
        <p:nvPicPr>
          <p:cNvPr id="1030" name="Picture 6" descr="https://lh6.googleusercontent.com/89NpnKTCKdl9gKtw2biRG4Zqqy79b7Xzj7OjqZA1K4FuXQwjF84JhesEkV1UaMNZalAV2FiuZWmeMy5EQbjs5xRRw9yGqE-rAwSXIAS45DgHSSRQrRIhnlQLqP496mH5L4NhPt2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06709" y="7738110"/>
            <a:ext cx="11777239" cy="7266408"/>
          </a:xfrm>
          <a:prstGeom prst="rect">
            <a:avLst/>
          </a:prstGeom>
          <a:noFill/>
          <a:extLst>
            <a:ext uri="{909E8E84-426E-40DD-AFC4-6F175D3DCCD1}">
              <a14:hiddenFill xmlns:a14="http://schemas.microsoft.com/office/drawing/2010/main">
                <a:solidFill>
                  <a:srgbClr val="FFFFFF"/>
                </a:solidFill>
              </a14:hiddenFill>
            </a:ext>
          </a:extLst>
        </p:spPr>
      </p:pic>
      <p:sp>
        <p:nvSpPr>
          <p:cNvPr id="39" name="Text Box 180"/>
          <p:cNvSpPr txBox="1">
            <a:spLocks noChangeArrowheads="1"/>
          </p:cNvSpPr>
          <p:nvPr/>
        </p:nvSpPr>
        <p:spPr bwMode="auto">
          <a:xfrm>
            <a:off x="2286122" y="11894409"/>
            <a:ext cx="12069836" cy="86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Figure </a:t>
            </a:r>
            <a:r>
              <a:rPr lang="en-US" sz="2400" b="1" dirty="0">
                <a:latin typeface="Calibri" pitchFamily="34" charset="0"/>
              </a:rPr>
              <a:t>1</a:t>
            </a:r>
            <a:r>
              <a:rPr lang="en-US" sz="2400" b="1" dirty="0" smtClean="0">
                <a:latin typeface="Calibri" pitchFamily="34" charset="0"/>
              </a:rPr>
              <a:t>. </a:t>
            </a:r>
            <a:r>
              <a:rPr lang="en-US" sz="2400" dirty="0" smtClean="0">
                <a:latin typeface="Calibri" pitchFamily="34" charset="0"/>
              </a:rPr>
              <a:t>A schematic of the LTS-2 system</a:t>
            </a:r>
            <a:endParaRPr lang="en-US" sz="2400" dirty="0">
              <a:latin typeface="Calibri" pitchFamily="34" charset="0"/>
            </a:endParaRPr>
          </a:p>
        </p:txBody>
      </p:sp>
      <p:pic>
        <p:nvPicPr>
          <p:cNvPr id="1034" name="Picture 10" descr="https://lh3.googleusercontent.com/rSe20OPXbADmlGaipMyBq4vRePtv6r4R1Rotl0veCg8fYfooqbEvqXT5YLLBjcMqPi9OFqyIAAuy4Cn3vTsv-Z6q1i-7URywxHxRlDbJdyEuaM2o8CVAp5ZRwXIoy7fOJFRP6Hd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51779" y="42399411"/>
            <a:ext cx="24006026" cy="14811414"/>
          </a:xfrm>
          <a:prstGeom prst="rect">
            <a:avLst/>
          </a:prstGeom>
          <a:noFill/>
          <a:extLst>
            <a:ext uri="{909E8E84-426E-40DD-AFC4-6F175D3DCCD1}">
              <a14:hiddenFill xmlns:a14="http://schemas.microsoft.com/office/drawing/2010/main">
                <a:solidFill>
                  <a:srgbClr val="FFFFFF"/>
                </a:solidFill>
              </a14:hiddenFill>
            </a:ext>
          </a:extLst>
        </p:spPr>
      </p:pic>
      <p:sp>
        <p:nvSpPr>
          <p:cNvPr id="42" name="Text Box 180"/>
          <p:cNvSpPr txBox="1">
            <a:spLocks noChangeArrowheads="1"/>
          </p:cNvSpPr>
          <p:nvPr/>
        </p:nvSpPr>
        <p:spPr bwMode="auto">
          <a:xfrm>
            <a:off x="15706709" y="27245385"/>
            <a:ext cx="12069836" cy="86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Figure </a:t>
            </a:r>
            <a:r>
              <a:rPr lang="en-US" sz="2400" b="1" dirty="0">
                <a:latin typeface="Calibri" pitchFamily="34" charset="0"/>
              </a:rPr>
              <a:t>3</a:t>
            </a:r>
            <a:r>
              <a:rPr lang="en-US" sz="2400" b="1" dirty="0" smtClean="0">
                <a:latin typeface="Calibri" pitchFamily="34" charset="0"/>
              </a:rPr>
              <a:t>. </a:t>
            </a:r>
            <a:r>
              <a:rPr lang="en-US" sz="2400" dirty="0" smtClean="0">
                <a:latin typeface="Calibri" pitchFamily="34" charset="0"/>
              </a:rPr>
              <a:t>The total number of requests received by the LTS-2 system </a:t>
            </a:r>
            <a:endParaRPr lang="en-US" sz="2400" dirty="0">
              <a:latin typeface="Calibri" pitchFamily="34" charset="0"/>
            </a:endParaRPr>
          </a:p>
        </p:txBody>
      </p:sp>
      <p:pic>
        <p:nvPicPr>
          <p:cNvPr id="1040" name="Picture 16" descr="https://lh6.googleusercontent.com/Q80W_GZTRWdBQLA6znLImJZjZDAQENXJQ8-4C2n5fjFgb6REDZSqmsSoXuD3bO-P6_8m36SZ8BLD1PJNo3vL4uad1YDUSccakb6b6Cggn8lvCkd0g1fHRxndNP6evjO8Tz1do3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02698" y="20183040"/>
            <a:ext cx="11505294" cy="709901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lh3.googleusercontent.com/mhdnMKnGI0zbGTesEsTWkO4KNLGD537QNUdN7OHxIPoO3Tak189AHdoRjubKQa7kDbBc8h2BYP7qDLRF-q8p5ubIcB72EJ6rFDdiEZ_NiNIZhqprHAYM2WXDEMvT-DkdL5eyJgn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46304" y="6967824"/>
            <a:ext cx="13097126" cy="5792959"/>
          </a:xfrm>
          <a:prstGeom prst="rect">
            <a:avLst/>
          </a:prstGeom>
          <a:noFill/>
          <a:extLst>
            <a:ext uri="{909E8E84-426E-40DD-AFC4-6F175D3DCCD1}">
              <a14:hiddenFill xmlns:a14="http://schemas.microsoft.com/office/drawing/2010/main">
                <a:solidFill>
                  <a:srgbClr val="FFFFFF"/>
                </a:solidFill>
              </a14:hiddenFill>
            </a:ext>
          </a:extLst>
        </p:spPr>
      </p:pic>
      <p:sp>
        <p:nvSpPr>
          <p:cNvPr id="46" name="Text Box 180"/>
          <p:cNvSpPr txBox="1">
            <a:spLocks noChangeArrowheads="1"/>
          </p:cNvSpPr>
          <p:nvPr/>
        </p:nvSpPr>
        <p:spPr bwMode="auto">
          <a:xfrm>
            <a:off x="29859949" y="12589128"/>
            <a:ext cx="12069836" cy="48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Figure </a:t>
            </a:r>
            <a:r>
              <a:rPr lang="en-US" sz="2400" b="1" dirty="0">
                <a:latin typeface="Calibri" pitchFamily="34" charset="0"/>
              </a:rPr>
              <a:t>4</a:t>
            </a:r>
            <a:r>
              <a:rPr lang="en-US" sz="2400" b="1" dirty="0" smtClean="0">
                <a:latin typeface="Calibri" pitchFamily="34" charset="0"/>
              </a:rPr>
              <a:t>. </a:t>
            </a:r>
            <a:r>
              <a:rPr lang="en-US" sz="2400" dirty="0" smtClean="0">
                <a:latin typeface="Calibri" pitchFamily="34" charset="0"/>
              </a:rPr>
              <a:t>Churn rate of the system calculated on a monthly basis.  </a:t>
            </a:r>
            <a:endParaRPr lang="en-US" sz="2400" dirty="0">
              <a:latin typeface="Calibri" pitchFamily="34" charset="0"/>
            </a:endParaRPr>
          </a:p>
        </p:txBody>
      </p:sp>
      <p:pic>
        <p:nvPicPr>
          <p:cNvPr id="1044" name="Picture 20" descr="https://lh6.googleusercontent.com/98yUCih7qVWPO0BEEpu_i1D618JT5kRL-Lkz_8dVesX-v2USp8h4dd5lhAfcItde4ul-UHscUdOJAhyNGSOVkgMmA12QsDgz22rqAY64ltWFEgB8dOJrSR-FV48dv2VYYLtnvv7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502368" y="18910146"/>
            <a:ext cx="12714763" cy="7641084"/>
          </a:xfrm>
          <a:prstGeom prst="rect">
            <a:avLst/>
          </a:prstGeom>
          <a:noFill/>
          <a:extLst>
            <a:ext uri="{909E8E84-426E-40DD-AFC4-6F175D3DCCD1}">
              <a14:hiddenFill xmlns:a14="http://schemas.microsoft.com/office/drawing/2010/main">
                <a:solidFill>
                  <a:srgbClr val="FFFFFF"/>
                </a:solidFill>
              </a14:hiddenFill>
            </a:ext>
          </a:extLst>
        </p:spPr>
      </p:pic>
      <p:sp>
        <p:nvSpPr>
          <p:cNvPr id="48" name="Text Box 180"/>
          <p:cNvSpPr txBox="1">
            <a:spLocks noChangeArrowheads="1"/>
          </p:cNvSpPr>
          <p:nvPr/>
        </p:nvSpPr>
        <p:spPr bwMode="auto">
          <a:xfrm>
            <a:off x="29859949" y="26510442"/>
            <a:ext cx="12069836" cy="48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Figure </a:t>
            </a:r>
            <a:r>
              <a:rPr lang="en-US" sz="2400" b="1" dirty="0">
                <a:latin typeface="Calibri" pitchFamily="34" charset="0"/>
              </a:rPr>
              <a:t>5</a:t>
            </a:r>
            <a:r>
              <a:rPr lang="en-US" sz="2400" b="1" dirty="0" smtClean="0">
                <a:latin typeface="Calibri" pitchFamily="34" charset="0"/>
              </a:rPr>
              <a:t>. </a:t>
            </a:r>
            <a:r>
              <a:rPr lang="en-US" sz="2400" dirty="0" smtClean="0">
                <a:latin typeface="Calibri" pitchFamily="34" charset="0"/>
              </a:rPr>
              <a:t>Distribution of users by the number of areas they request forecasts for. </a:t>
            </a:r>
            <a:endParaRPr lang="en-US" sz="2400" dirty="0">
              <a:latin typeface="Calibri" pitchFamily="34" charset="0"/>
            </a:endParaRPr>
          </a:p>
        </p:txBody>
      </p:sp>
      <p:sp>
        <p:nvSpPr>
          <p:cNvPr id="54" name="Rectangle 53"/>
          <p:cNvSpPr/>
          <p:nvPr/>
        </p:nvSpPr>
        <p:spPr>
          <a:xfrm>
            <a:off x="1463040" y="22149301"/>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Shiny App</a:t>
            </a:r>
            <a:endParaRPr lang="en-US" sz="4400" b="1" dirty="0">
              <a:solidFill>
                <a:schemeClr val="bg1"/>
              </a:solidFill>
            </a:endParaRPr>
          </a:p>
        </p:txBody>
      </p:sp>
      <p:sp>
        <p:nvSpPr>
          <p:cNvPr id="55" name="Text Box 190"/>
          <p:cNvSpPr txBox="1">
            <a:spLocks noChangeArrowheads="1"/>
          </p:cNvSpPr>
          <p:nvPr/>
        </p:nvSpPr>
        <p:spPr bwMode="auto">
          <a:xfrm>
            <a:off x="1463040" y="22880822"/>
            <a:ext cx="13167360" cy="5846578"/>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mn-lt"/>
              </a:rPr>
              <a:t>We constructed an web based interactive map that allows users to visualize the spatial distribution of forecast requests. The app allows for the users to specify a time interval during which the requests occurred along with the type of forecast requested. The app can be found at URL.</a:t>
            </a:r>
            <a:endParaRPr lang="en-US" sz="3200" dirty="0" smtClean="0">
              <a:latin typeface="+mn-lt"/>
            </a:endParaRPr>
          </a:p>
          <a:p>
            <a:pPr eaLnBrk="1" hangingPunct="1"/>
            <a:endParaRPr lang="en-US" sz="3200" dirty="0" smtClean="0">
              <a:latin typeface="+mn-lt"/>
            </a:endParaRPr>
          </a:p>
          <a:p>
            <a:pPr eaLnBrk="1" hangingPunct="1"/>
            <a:endParaRPr lang="en-US" sz="3200" dirty="0">
              <a:latin typeface="+mn-lt"/>
            </a:endParaRPr>
          </a:p>
          <a:p>
            <a:pPr eaLnBrk="1" hangingPunct="1"/>
            <a:endParaRPr lang="en-US" sz="3200" dirty="0">
              <a:latin typeface="+mn-lt"/>
            </a:endParaRPr>
          </a:p>
        </p:txBody>
      </p:sp>
      <p:pic>
        <p:nvPicPr>
          <p:cNvPr id="16" name="Picture 15"/>
          <p:cNvPicPr>
            <a:picLocks noChangeAspect="1"/>
          </p:cNvPicPr>
          <p:nvPr/>
        </p:nvPicPr>
        <p:blipFill rotWithShape="1">
          <a:blip r:embed="rId10" cstate="print">
            <a:extLst>
              <a:ext uri="{28A0092B-C50C-407E-A947-70E740481C1C}">
                <a14:useLocalDpi xmlns:a14="http://schemas.microsoft.com/office/drawing/2010/main" val="0"/>
              </a:ext>
            </a:extLst>
          </a:blip>
          <a:srcRect l="33083" t="9404"/>
          <a:stretch/>
        </p:blipFill>
        <p:spPr>
          <a:xfrm>
            <a:off x="3652629" y="24925579"/>
            <a:ext cx="7924800" cy="3076575"/>
          </a:xfrm>
          <a:prstGeom prst="rect">
            <a:avLst/>
          </a:prstGeom>
        </p:spPr>
      </p:pic>
      <p:sp>
        <p:nvSpPr>
          <p:cNvPr id="56" name="Text Box 180"/>
          <p:cNvSpPr txBox="1">
            <a:spLocks noChangeArrowheads="1"/>
          </p:cNvSpPr>
          <p:nvPr/>
        </p:nvSpPr>
        <p:spPr bwMode="auto">
          <a:xfrm>
            <a:off x="1544320" y="27913212"/>
            <a:ext cx="13004800" cy="86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Figure </a:t>
            </a:r>
            <a:r>
              <a:rPr lang="en-US" sz="2400" b="1" dirty="0">
                <a:latin typeface="Calibri" pitchFamily="34" charset="0"/>
              </a:rPr>
              <a:t>2</a:t>
            </a:r>
            <a:r>
              <a:rPr lang="en-US" sz="2400" b="1" dirty="0" smtClean="0">
                <a:latin typeface="Calibri" pitchFamily="34" charset="0"/>
              </a:rPr>
              <a:t>. </a:t>
            </a:r>
            <a:r>
              <a:rPr lang="en-US" sz="2400" dirty="0" smtClean="0">
                <a:latin typeface="Calibri" pitchFamily="34" charset="0"/>
              </a:rPr>
              <a:t>A screenshot of the interactive web map. The size of the circles corresponds to the number of requests from a particular area. </a:t>
            </a:r>
            <a:endParaRPr lang="en-US" sz="2400" dirty="0">
              <a:latin typeface="Calibri" pitchFamily="34" charset="0"/>
            </a:endParaRPr>
          </a:p>
        </p:txBody>
      </p:sp>
      <p:sp>
        <p:nvSpPr>
          <p:cNvPr id="17" name="TextBox 16"/>
          <p:cNvSpPr txBox="1"/>
          <p:nvPr/>
        </p:nvSpPr>
        <p:spPr>
          <a:xfrm>
            <a:off x="9372600" y="29272365"/>
            <a:ext cx="34213800" cy="3138069"/>
          </a:xfrm>
          <a:prstGeom prst="rect">
            <a:avLst/>
          </a:prstGeom>
          <a:noFill/>
        </p:spPr>
        <p:txBody>
          <a:bodyPr wrap="square" rtlCol="0">
            <a:noAutofit/>
          </a:bodyPr>
          <a:lstStyle/>
          <a:p>
            <a:r>
              <a:rPr lang="en-US" sz="4800" b="1" dirty="0" smtClean="0"/>
              <a:t>Conclusion</a:t>
            </a:r>
          </a:p>
          <a:p>
            <a:r>
              <a:rPr lang="en-US" sz="3200" dirty="0" smtClean="0"/>
              <a:t>We examine user behavior and analyze the spatial and temporal usage of the LTS-2 system. We find a strong spike in usage during the winter of 2016 that is not repeated in winter 2017. We also find that many users have trouble sending correctly formatted messages and that there is a very high churn rate among users. These two factors may be correlated. We suggest responding to incorrectly formatted requests with an error message that contains details on how to correctly format a request. Finally a shiny app is accessible at URL to allow for interactive visualization of the spatial distribution of requests.  </a:t>
            </a:r>
          </a:p>
          <a:p>
            <a:endParaRPr lang="en-US" sz="4800" b="1" dirty="0" smtClean="0"/>
          </a:p>
          <a:p>
            <a:endParaRPr lang="en-US" sz="4800" b="1" dirty="0" smtClean="0"/>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3436</TotalTime>
  <Words>652</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Giovanni</cp:lastModifiedBy>
  <cp:revision>117</cp:revision>
  <cp:lastPrinted>2017-11-03T00:56:36Z</cp:lastPrinted>
  <dcterms:created xsi:type="dcterms:W3CDTF">2013-02-10T21:14:48Z</dcterms:created>
  <dcterms:modified xsi:type="dcterms:W3CDTF">2018-05-09T02:52:17Z</dcterms:modified>
</cp:coreProperties>
</file>