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8" d="100"/>
          <a:sy n="28" d="100"/>
        </p:scale>
        <p:origin x="408" y="90"/>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5/9/2018</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Placeholders</a:t>
            </a:r>
            <a:r>
              <a:rPr sz="4700" dirty="0" smtClean="0">
                <a:solidFill>
                  <a:srgbClr val="7F7F7F"/>
                </a:solidFill>
                <a:latin typeface="Calibri" pitchFamily="34" charset="0"/>
                <a:cs typeface="Calibri" panose="020F0502020204030204" pitchFamily="34" charset="0"/>
              </a:rPr>
              <a:t>:</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smtClean="0">
                <a:solidFill>
                  <a:srgbClr val="7F7F7F"/>
                </a:solidFill>
                <a:latin typeface="Calibri" pitchFamily="34" charset="0"/>
                <a:cs typeface="Calibri" panose="020F0502020204030204" pitchFamily="34" charset="0"/>
              </a:rPr>
              <a:t>various elements included</a:t>
            </a:r>
            <a:r>
              <a:rPr sz="3300" dirty="0" smtClean="0">
                <a:solidFill>
                  <a:srgbClr val="7F7F7F"/>
                </a:solidFill>
                <a:latin typeface="Calibri" pitchFamily="34" charset="0"/>
                <a:cs typeface="Calibri" panose="020F0502020204030204" pitchFamily="34" charset="0"/>
              </a:rPr>
              <a:t> </a:t>
            </a:r>
            <a:r>
              <a:rPr sz="3300" dirty="0">
                <a:solidFill>
                  <a:srgbClr val="7F7F7F"/>
                </a:solidFill>
                <a:latin typeface="Calibri" pitchFamily="34" charset="0"/>
                <a:cs typeface="Calibri" panose="020F0502020204030204" pitchFamily="34" charset="0"/>
              </a:rPr>
              <a:t>in this </a:t>
            </a:r>
            <a:r>
              <a:rPr lang="en-US" sz="3300" dirty="0" smtClean="0">
                <a:solidFill>
                  <a:srgbClr val="7F7F7F"/>
                </a:solidFill>
                <a:latin typeface="Calibri" pitchFamily="34" charset="0"/>
                <a:cs typeface="Calibri" panose="020F0502020204030204" pitchFamily="34" charset="0"/>
              </a:rPr>
              <a:t>poster are ones</a:t>
            </a:r>
            <a:r>
              <a:rPr lang="en-US" sz="3300" baseline="0" dirty="0" smtClean="0">
                <a:solidFill>
                  <a:srgbClr val="7F7F7F"/>
                </a:solidFill>
                <a:latin typeface="Calibri" pitchFamily="34" charset="0"/>
                <a:cs typeface="Calibri" panose="020F0502020204030204" pitchFamily="34" charset="0"/>
              </a:rPr>
              <a:t> we often see in medical, research, and scientific posters.</a:t>
            </a:r>
            <a:r>
              <a:rPr sz="3300" dirty="0" smtClean="0">
                <a:solidFill>
                  <a:srgbClr val="7F7F7F"/>
                </a:solidFill>
                <a:latin typeface="Calibri" pitchFamily="34" charset="0"/>
                <a:cs typeface="Calibri" panose="020F0502020204030204" pitchFamily="34" charset="0"/>
              </a:rPr>
              <a:t> </a:t>
            </a:r>
            <a:r>
              <a:rPr lang="en-US" sz="3300" dirty="0" smtClean="0">
                <a:solidFill>
                  <a:srgbClr val="7F7F7F"/>
                </a:solidFill>
                <a:latin typeface="Calibri" pitchFamily="34" charset="0"/>
                <a:cs typeface="Calibri" panose="020F0502020204030204" pitchFamily="34" charset="0"/>
              </a:rPr>
              <a:t>Feel</a:t>
            </a:r>
            <a:r>
              <a:rPr lang="en-US" sz="33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smtClean="0">
                <a:solidFill>
                  <a:srgbClr val="7F7F7F"/>
                </a:solidFill>
                <a:latin typeface="Calibri" pitchFamily="34" charset="0"/>
                <a:cs typeface="Calibri" panose="020F0502020204030204" pitchFamily="34" charset="0"/>
              </a:rPr>
              <a:t>Image</a:t>
            </a:r>
            <a:r>
              <a:rPr lang="en-US" sz="4700" baseline="0" dirty="0" smtClean="0">
                <a:solidFill>
                  <a:srgbClr val="7F7F7F"/>
                </a:solidFill>
                <a:latin typeface="Calibri" pitchFamily="34" charset="0"/>
                <a:cs typeface="Calibri" panose="020F0502020204030204" pitchFamily="34" charset="0"/>
              </a:rPr>
              <a:t> Quality</a:t>
            </a:r>
            <a:r>
              <a:rPr lang="en-US" sz="4700" dirty="0" smtClean="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smtClean="0">
                <a:solidFill>
                  <a:srgbClr val="7F7F7F"/>
                </a:solidFill>
                <a:latin typeface="Calibri" pitchFamily="34" charset="0"/>
                <a:cs typeface="Calibri" panose="020F0502020204030204" pitchFamily="34" charset="0"/>
              </a:rPr>
              <a:t>Insert, Picture</a:t>
            </a:r>
            <a:r>
              <a:rPr lang="en-US" sz="33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smtClean="0">
                <a:solidFill>
                  <a:srgbClr val="7F7F7F"/>
                </a:solidFill>
                <a:latin typeface="Calibri" pitchFamily="34" charset="0"/>
                <a:cs typeface="Calibri" panose="020F0502020204030204" pitchFamily="34" charset="0"/>
              </a:rPr>
              <a:t>150-200 pixels per inch in their final printed size</a:t>
            </a:r>
            <a:r>
              <a:rPr lang="en-US" sz="3300" dirty="0" smtClean="0">
                <a:solidFill>
                  <a:srgbClr val="7F7F7F"/>
                </a:solidFill>
                <a:latin typeface="Calibri" pitchFamily="34" charset="0"/>
                <a:cs typeface="Calibri" panose="020F0502020204030204" pitchFamily="34" charset="0"/>
              </a:rPr>
              <a:t>. For instance, a 1600 x 1200 pixel</a:t>
            </a:r>
            <a:r>
              <a:rPr lang="en-US" sz="3300" baseline="0" dirty="0" smtClean="0">
                <a:solidFill>
                  <a:srgbClr val="7F7F7F"/>
                </a:solidFill>
                <a:latin typeface="Calibri" pitchFamily="34" charset="0"/>
                <a:cs typeface="Calibri" panose="020F0502020204030204" pitchFamily="34" charset="0"/>
              </a:rPr>
              <a:t> photo will usually look fine up to </a:t>
            </a:r>
            <a:r>
              <a:rPr lang="en-US" sz="33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r>
              <a:rPr lang="en-US" sz="2400" dirty="0" smtClean="0">
                <a:solidFill>
                  <a:srgbClr val="7F7F7F"/>
                </a:solidFill>
                <a:latin typeface="Calibri" pitchFamily="34" charset="0"/>
                <a:cs typeface="Calibri" panose="020F0502020204030204" pitchFamily="34" charset="0"/>
              </a:rPr>
              <a:t/>
            </a:r>
            <a:br>
              <a:rPr lang="en-US" sz="2400" dirty="0" smtClean="0">
                <a:solidFill>
                  <a:srgbClr val="7F7F7F"/>
                </a:solidFill>
                <a:latin typeface="Calibri" pitchFamily="34" charset="0"/>
                <a:cs typeface="Calibri" panose="020F0502020204030204" pitchFamily="34" charset="0"/>
              </a:rPr>
            </a:br>
            <a:r>
              <a:rPr lang="en-US" sz="24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Change</a:t>
              </a:r>
              <a:r>
                <a:rPr lang="en-US" sz="4700" baseline="0" dirty="0" smtClean="0">
                  <a:solidFill>
                    <a:schemeClr val="bg1">
                      <a:lumMod val="50000"/>
                    </a:schemeClr>
                  </a:solidFill>
                  <a:latin typeface="Calibri" pitchFamily="34" charset="0"/>
                  <a:cs typeface="Calibri" panose="020F0502020204030204" pitchFamily="34" charset="0"/>
                </a:rPr>
                <a:t> Color Theme</a:t>
              </a:r>
              <a:r>
                <a:rPr lang="en-US" sz="4700" dirty="0" smtClean="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smtClean="0">
                  <a:solidFill>
                    <a:schemeClr val="bg1">
                      <a:lumMod val="50000"/>
                    </a:schemeClr>
                  </a:solidFill>
                  <a:latin typeface="Calibri" pitchFamily="34" charset="0"/>
                  <a:cs typeface="Calibri" panose="020F0502020204030204" pitchFamily="34" charset="0"/>
                </a:rPr>
                <a:t>Design</a:t>
              </a:r>
              <a:r>
                <a:rPr lang="en-US" sz="3300" baseline="0" dirty="0" smtClean="0">
                  <a:solidFill>
                    <a:schemeClr val="bg1">
                      <a:lumMod val="50000"/>
                    </a:schemeClr>
                  </a:solidFill>
                  <a:latin typeface="Calibri" pitchFamily="34" charset="0"/>
                  <a:cs typeface="Calibri" panose="020F0502020204030204" pitchFamily="34" charset="0"/>
                </a:rPr>
                <a:t> tab, then select the </a:t>
              </a:r>
              <a:r>
                <a:rPr lang="en-US" sz="3300" b="1" baseline="0" dirty="0" smtClean="0">
                  <a:solidFill>
                    <a:schemeClr val="bg1">
                      <a:lumMod val="50000"/>
                    </a:schemeClr>
                  </a:solidFill>
                  <a:latin typeface="Calibri" pitchFamily="34" charset="0"/>
                  <a:cs typeface="Calibri" panose="020F0502020204030204" pitchFamily="34" charset="0"/>
                </a:rPr>
                <a:t>Colors</a:t>
              </a:r>
              <a:r>
                <a:rPr lang="en-US" sz="33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smtClean="0">
                  <a:solidFill>
                    <a:schemeClr val="bg1">
                      <a:lumMod val="50000"/>
                    </a:schemeClr>
                  </a:solidFill>
                  <a:latin typeface="Calibri" pitchFamily="34" charset="0"/>
                  <a:cs typeface="Calibri" panose="020F0502020204030204" pitchFamily="34" charset="0"/>
                </a:rPr>
                <a:t>Once your poster file is ready, visit</a:t>
              </a:r>
              <a:r>
                <a:rPr lang="en-US" sz="3300" baseline="0" dirty="0" smtClean="0">
                  <a:solidFill>
                    <a:schemeClr val="bg1">
                      <a:lumMod val="50000"/>
                    </a:schemeClr>
                  </a:solidFill>
                  <a:latin typeface="Calibri" pitchFamily="34" charset="0"/>
                  <a:cs typeface="Calibri" panose="020F0502020204030204" pitchFamily="34" charset="0"/>
                </a:rPr>
                <a:t> </a:t>
              </a:r>
              <a:r>
                <a:rPr lang="en-US" sz="3300" b="1" baseline="0" dirty="0" smtClean="0">
                  <a:solidFill>
                    <a:schemeClr val="bg1">
                      <a:lumMod val="50000"/>
                    </a:schemeClr>
                  </a:solidFill>
                  <a:latin typeface="Calibri" pitchFamily="34" charset="0"/>
                  <a:cs typeface="Calibri" panose="020F0502020204030204" pitchFamily="34" charset="0"/>
                </a:rPr>
                <a:t>www.genigraphics.com</a:t>
              </a:r>
              <a:r>
                <a:rPr lang="en-US" sz="33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smtClean="0">
                  <a:solidFill>
                    <a:schemeClr val="bg1">
                      <a:lumMod val="50000"/>
                    </a:schemeClr>
                  </a:solidFill>
                  <a:latin typeface="Calibri" pitchFamily="34" charset="0"/>
                  <a:cs typeface="Calibri" panose="020F0502020204030204" pitchFamily="34" charset="0"/>
                </a:rPr>
                <a:t>US and Canada:  1-800-790-4001</a:t>
              </a:r>
              <a:br>
                <a:rPr lang="en-US" sz="3300" baseline="0" dirty="0" smtClean="0">
                  <a:solidFill>
                    <a:schemeClr val="bg1">
                      <a:lumMod val="50000"/>
                    </a:schemeClr>
                  </a:solidFill>
                  <a:latin typeface="Calibri" pitchFamily="34" charset="0"/>
                  <a:cs typeface="Calibri" panose="020F0502020204030204" pitchFamily="34" charset="0"/>
                </a:rPr>
              </a:br>
              <a:r>
                <a:rPr lang="en-US" sz="33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400" dirty="0" smtClean="0">
                  <a:solidFill>
                    <a:schemeClr val="bg1">
                      <a:lumMod val="50000"/>
                    </a:schemeClr>
                  </a:solidFill>
                  <a:latin typeface="Calibri" pitchFamily="34" charset="0"/>
                  <a:cs typeface="Calibri" panose="020F0502020204030204" pitchFamily="34" charset="0"/>
                </a:rPr>
                <a:t/>
              </a:r>
              <a:br>
                <a:rPr lang="en-US" sz="2400" dirty="0" smtClean="0">
                  <a:solidFill>
                    <a:schemeClr val="bg1">
                      <a:lumMod val="50000"/>
                    </a:schemeClr>
                  </a:solidFill>
                  <a:latin typeface="Calibri" pitchFamily="34" charset="0"/>
                  <a:cs typeface="Calibri" panose="020F0502020204030204" pitchFamily="34" charset="0"/>
                </a:rPr>
              </a:br>
              <a:r>
                <a:rPr lang="en-US" sz="24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5/9/2018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5/9/2018</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562600" y="51485"/>
            <a:ext cx="21793200" cy="197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a:solidFill>
                  <a:schemeClr val="bg1"/>
                </a:solidFill>
              </a:rPr>
              <a:t>LTS-2 System: Exploratory Analysis of Service Usage Over Time and Space</a:t>
            </a:r>
          </a:p>
        </p:txBody>
      </p:sp>
      <p:sp>
        <p:nvSpPr>
          <p:cNvPr id="5" name="Text Box 123"/>
          <p:cNvSpPr txBox="1">
            <a:spLocks noChangeArrowheads="1"/>
          </p:cNvSpPr>
          <p:nvPr/>
        </p:nvSpPr>
        <p:spPr bwMode="auto">
          <a:xfrm>
            <a:off x="4114800" y="1600201"/>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smtClean="0">
                <a:solidFill>
                  <a:schemeClr val="accent3">
                    <a:lumMod val="20000"/>
                    <a:lumOff val="80000"/>
                  </a:schemeClr>
                </a:solidFill>
                <a:latin typeface="+mn-lt"/>
              </a:rPr>
              <a:t>Giovanni </a:t>
            </a:r>
            <a:r>
              <a:rPr lang="en-US" sz="2800" dirty="0" err="1" smtClean="0">
                <a:solidFill>
                  <a:schemeClr val="accent3">
                    <a:lumMod val="20000"/>
                    <a:lumOff val="80000"/>
                  </a:schemeClr>
                </a:solidFill>
                <a:latin typeface="+mn-lt"/>
              </a:rPr>
              <a:t>Corti</a:t>
            </a:r>
            <a:r>
              <a:rPr lang="en-US" sz="2800" dirty="0" smtClean="0">
                <a:solidFill>
                  <a:schemeClr val="accent3">
                    <a:lumMod val="20000"/>
                    <a:lumOff val="80000"/>
                  </a:schemeClr>
                </a:solidFill>
                <a:latin typeface="+mn-lt"/>
              </a:rPr>
              <a:t>, </a:t>
            </a:r>
            <a:r>
              <a:rPr lang="en-US" sz="2800" dirty="0" err="1" smtClean="0">
                <a:solidFill>
                  <a:schemeClr val="accent3">
                    <a:lumMod val="20000"/>
                    <a:lumOff val="80000"/>
                  </a:schemeClr>
                </a:solidFill>
                <a:latin typeface="+mn-lt"/>
              </a:rPr>
              <a:t>Wenxin</a:t>
            </a:r>
            <a:r>
              <a:rPr lang="en-US" sz="2800" dirty="0" smtClean="0">
                <a:solidFill>
                  <a:schemeClr val="accent3">
                    <a:lumMod val="20000"/>
                    <a:lumOff val="80000"/>
                  </a:schemeClr>
                </a:solidFill>
                <a:latin typeface="+mn-lt"/>
              </a:rPr>
              <a:t> Du, Ilana Heaton</a:t>
            </a:r>
            <a:endParaRPr lang="en-US" sz="2800" dirty="0">
              <a:solidFill>
                <a:schemeClr val="accent3">
                  <a:lumMod val="20000"/>
                  <a:lumOff val="80000"/>
                </a:schemeClr>
              </a:solidFill>
              <a:latin typeface="+mn-lt"/>
            </a:endParaRPr>
          </a:p>
        </p:txBody>
      </p:sp>
      <p:sp>
        <p:nvSpPr>
          <p:cNvPr id="27" name="TextBox 26"/>
          <p:cNvSpPr txBox="1"/>
          <p:nvPr/>
        </p:nvSpPr>
        <p:spPr>
          <a:xfrm>
            <a:off x="7848600" y="19389708"/>
            <a:ext cx="24709637" cy="2696329"/>
          </a:xfrm>
          <a:prstGeom prst="rect">
            <a:avLst/>
          </a:prstGeom>
          <a:noFill/>
        </p:spPr>
        <p:txBody>
          <a:bodyPr wrap="square" lIns="48971" tIns="24486" rIns="48971" bIns="24486" rtlCol="0">
            <a:spAutoFit/>
          </a:bodyPr>
          <a:lstStyle/>
          <a:p>
            <a:r>
              <a:rPr lang="en-US" sz="3200" b="1" dirty="0"/>
              <a:t>Conclusion</a:t>
            </a:r>
          </a:p>
          <a:p>
            <a:r>
              <a:rPr lang="en-US" sz="2000" dirty="0"/>
              <a:t>We examine user behavior and analyze the spatial and temporal usage of the LTS-2 system. We find:</a:t>
            </a:r>
          </a:p>
          <a:p>
            <a:pPr marL="457200" indent="-457200">
              <a:buFont typeface="Arial" panose="020B0604020202020204" pitchFamily="34" charset="0"/>
              <a:buChar char="•"/>
            </a:pPr>
            <a:r>
              <a:rPr lang="en-US" sz="2000" dirty="0"/>
              <a:t>A strong spike in usage during the winter of 2016 that is not repeated in winter 2017. </a:t>
            </a:r>
          </a:p>
          <a:p>
            <a:pPr marL="457200" indent="-457200">
              <a:buFont typeface="Arial" panose="020B0604020202020204" pitchFamily="34" charset="0"/>
              <a:buChar char="•"/>
            </a:pPr>
            <a:r>
              <a:rPr lang="en-US" sz="2000" dirty="0"/>
              <a:t>Many users have trouble sending correctly formatted messages and there is a very high churn rate among </a:t>
            </a:r>
            <a:r>
              <a:rPr lang="en-US" sz="2000" dirty="0" smtClean="0"/>
              <a:t>users.</a:t>
            </a:r>
            <a:endParaRPr lang="en-US" sz="2000" dirty="0"/>
          </a:p>
          <a:p>
            <a:pPr marL="457200" indent="-457200">
              <a:buFont typeface="Arial" panose="020B0604020202020204" pitchFamily="34" charset="0"/>
              <a:buChar char="•"/>
            </a:pPr>
            <a:r>
              <a:rPr lang="en-US" sz="2000" dirty="0"/>
              <a:t>Most users are only interested in forecasts for one or two area </a:t>
            </a:r>
            <a:r>
              <a:rPr lang="en-US" sz="2000" dirty="0" smtClean="0"/>
              <a:t>codes.</a:t>
            </a:r>
            <a:endParaRPr lang="en-US" sz="2000" dirty="0"/>
          </a:p>
          <a:p>
            <a:r>
              <a:rPr lang="en-US" sz="2000" dirty="0"/>
              <a:t>We suggest responding to incorrectly formatted requests with an error message that contains details on how to correctly format a request. Finally,  </a:t>
            </a:r>
            <a:r>
              <a:rPr lang="en-US" sz="2000" dirty="0" smtClean="0"/>
              <a:t>a </a:t>
            </a:r>
            <a:r>
              <a:rPr lang="en-US" sz="2000" dirty="0"/>
              <a:t>shiny app is accessible at </a:t>
            </a:r>
            <a:r>
              <a:rPr lang="en-US" sz="2000" u="sng" dirty="0"/>
              <a:t>shiny.reed.edu/s/users/</a:t>
            </a:r>
            <a:r>
              <a:rPr lang="en-US" sz="2000" u="sng" dirty="0" err="1"/>
              <a:t>giocorti</a:t>
            </a:r>
            <a:r>
              <a:rPr lang="en-US" sz="2000" u="sng" dirty="0"/>
              <a:t>/</a:t>
            </a:r>
            <a:r>
              <a:rPr lang="en-US" sz="2000" u="sng" dirty="0" err="1"/>
              <a:t>NHMap</a:t>
            </a:r>
            <a:r>
              <a:rPr lang="en-US" sz="2000" u="sng" dirty="0"/>
              <a:t>/</a:t>
            </a:r>
            <a:r>
              <a:rPr lang="en-US" sz="2000" dirty="0"/>
              <a:t> to allow for interactive visualization of the spatial distribution of requests.  </a:t>
            </a:r>
          </a:p>
          <a:p>
            <a:endParaRPr lang="en-US" sz="2000" b="1" dirty="0"/>
          </a:p>
        </p:txBody>
      </p:sp>
      <p:sp>
        <p:nvSpPr>
          <p:cNvPr id="10" name="Text Box 189"/>
          <p:cNvSpPr txBox="1">
            <a:spLocks noChangeArrowheads="1"/>
          </p:cNvSpPr>
          <p:nvPr/>
        </p:nvSpPr>
        <p:spPr bwMode="auto">
          <a:xfrm>
            <a:off x="1097280" y="3657600"/>
            <a:ext cx="9875520" cy="3275563"/>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Approximately one third of Mongolians are pastoral herders. Extreme cold during winter presents a major risk livestock herds and thus poses a serious threat to the economic security of pastoral herders. In an attempt to create some sort of buffer, many herders obtain the largest number of animals possible. In some cases this leads to overgrazing which threatens the ecological sustainability of Mongolia’s extensive herding system. In an attempt to improve the survival rates of livestock, </a:t>
            </a:r>
            <a:r>
              <a:rPr lang="en-US" sz="2000" dirty="0" err="1"/>
              <a:t>Mercycorp</a:t>
            </a:r>
            <a:r>
              <a:rPr lang="en-US" sz="2000" dirty="0"/>
              <a:t> has developed a system to deliver weather forecasts and pasture information to herders. We analyze use of this system with a focus on spatial usage, temporal patterns and characterizing the average user.</a:t>
            </a:r>
          </a:p>
          <a:p>
            <a:pPr eaLnBrk="1" hangingPunct="1"/>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Motivation and Research Questions</a:t>
            </a:r>
            <a:endParaRPr lang="en-US" sz="3200" b="1" dirty="0">
              <a:solidFill>
                <a:schemeClr val="bg1"/>
              </a:solidFill>
            </a:endParaRPr>
          </a:p>
        </p:txBody>
      </p:sp>
      <p:sp>
        <p:nvSpPr>
          <p:cNvPr id="15" name="Text Box 194"/>
          <p:cNvSpPr txBox="1">
            <a:spLocks noChangeArrowheads="1"/>
          </p:cNvSpPr>
          <p:nvPr/>
        </p:nvSpPr>
        <p:spPr bwMode="auto">
          <a:xfrm>
            <a:off x="11521440" y="12339841"/>
            <a:ext cx="9875520" cy="6661105"/>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LTS-2 system exhibits a seasonal cycle although its overall usage seems to be decreasing. Use of the system spiked during November and December, however the magnitude of these spikes was much larger in 2016 as compared to 2017. The system saw a fairly consistent number of requests during the summers of 2016 and 2017</a:t>
            </a:r>
            <a:r>
              <a:rPr lang="en-US" sz="2000" dirty="0" smtClean="0">
                <a:latin typeface="Arial" panose="020B0604020202020204" pitchFamily="34" charset="0"/>
                <a:cs typeface="Arial" panose="020B0604020202020204" pitchFamily="34" charset="0"/>
              </a:rPr>
              <a:t>.</a:t>
            </a: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sp>
        <p:nvSpPr>
          <p:cNvPr id="33" name="Rectangle 32"/>
          <p:cNvSpPr/>
          <p:nvPr/>
        </p:nvSpPr>
        <p:spPr>
          <a:xfrm>
            <a:off x="1097280" y="70866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The LTS-2 System</a:t>
            </a:r>
            <a:endParaRPr lang="en-US" sz="3200" b="1" dirty="0">
              <a:solidFill>
                <a:schemeClr val="bg1"/>
              </a:solidFill>
            </a:endParaRPr>
          </a:p>
        </p:txBody>
      </p:sp>
      <p:sp>
        <p:nvSpPr>
          <p:cNvPr id="13" name="Text Box 192"/>
          <p:cNvSpPr txBox="1">
            <a:spLocks noChangeArrowheads="1"/>
          </p:cNvSpPr>
          <p:nvPr/>
        </p:nvSpPr>
        <p:spPr bwMode="auto">
          <a:xfrm>
            <a:off x="1097280" y="13639800"/>
            <a:ext cx="9875520" cy="542999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data is comprised of incoming and outgoing messages and contains approximately 125,000 observations. Telephone numbers have been replaced with random unique identifiers in order to protect the privacy of individual users. Correctly formatted messages contain a valid five digit area code and an integer from 1-3 that specifies request type. </a:t>
            </a:r>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p>
        </p:txBody>
      </p:sp>
      <p:sp>
        <p:nvSpPr>
          <p:cNvPr id="34" name="Rectangle 33"/>
          <p:cNvSpPr/>
          <p:nvPr/>
        </p:nvSpPr>
        <p:spPr>
          <a:xfrm>
            <a:off x="1097280" y="131826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The Data</a:t>
            </a:r>
            <a:endParaRPr lang="en-US" sz="3200" b="1" dirty="0">
              <a:solidFill>
                <a:schemeClr val="accent3">
                  <a:lumMod val="20000"/>
                  <a:lumOff val="80000"/>
                </a:schemeClr>
              </a:solidFill>
            </a:endParaRPr>
          </a:p>
        </p:txBody>
      </p:sp>
      <p:sp>
        <p:nvSpPr>
          <p:cNvPr id="12" name="Text Box 191"/>
          <p:cNvSpPr txBox="1">
            <a:spLocks noChangeArrowheads="1"/>
          </p:cNvSpPr>
          <p:nvPr/>
        </p:nvSpPr>
        <p:spPr bwMode="auto">
          <a:xfrm>
            <a:off x="21954097" y="3653687"/>
            <a:ext cx="9875520" cy="727665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The LTS-2 system is not comprised of a constant user base. Instead new users are frequently joining and existing users are frequently exiting the system.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a:p>
            <a:pPr eaLnBrk="1" hangingPunct="1"/>
            <a:r>
              <a:rPr lang="en-US" sz="2000" dirty="0">
                <a:latin typeface="Arial" panose="020B0604020202020204" pitchFamily="34" charset="0"/>
                <a:cs typeface="Arial" panose="020B0604020202020204" pitchFamily="34" charset="0"/>
              </a:rPr>
              <a:t>The flux of the user base can be quantified by calculating the churn rate. Churn rate is defined as the proportion of people who use the system for the last time in a given month. It should be noted that users are tracked by phone number so a user who changes phone numbers will appear as having dropped out of the system. This may help explain the extremely high churn rate in December of 2016.</a:t>
            </a:r>
          </a:p>
        </p:txBody>
      </p:sp>
      <p:sp>
        <p:nvSpPr>
          <p:cNvPr id="35" name="Rectangle 34"/>
          <p:cNvSpPr/>
          <p:nvPr/>
        </p:nvSpPr>
        <p:spPr>
          <a:xfrm>
            <a:off x="21954097" y="319648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smtClean="0">
                <a:solidFill>
                  <a:schemeClr val="accent3">
                    <a:lumMod val="20000"/>
                    <a:lumOff val="80000"/>
                  </a:schemeClr>
                </a:solidFill>
              </a:rPr>
              <a:t>Churn Rate</a:t>
            </a:r>
            <a:endParaRPr lang="en-US" sz="3200" b="1" dirty="0">
              <a:solidFill>
                <a:schemeClr val="accent3">
                  <a:lumMod val="20000"/>
                  <a:lumOff val="80000"/>
                </a:schemeClr>
              </a:solidFill>
            </a:endParaRPr>
          </a:p>
        </p:txBody>
      </p:sp>
      <p:sp>
        <p:nvSpPr>
          <p:cNvPr id="14" name="Text Box 193"/>
          <p:cNvSpPr txBox="1">
            <a:spLocks noChangeArrowheads="1"/>
          </p:cNvSpPr>
          <p:nvPr/>
        </p:nvSpPr>
        <p:spPr bwMode="auto">
          <a:xfrm>
            <a:off x="21944158" y="11712627"/>
            <a:ext cx="9875520" cy="727665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We find that the vast majority of users are only interested in forecasts for one or two areas. We also construct a web based interactive map that allows users to visualize the spatial distribution of forecast requests. The app allows for the users to specify a time interval during which the requests occurred along with the type of forecast requested. The app can be found at </a:t>
            </a:r>
            <a:r>
              <a:rPr lang="en-US" sz="2000" u="sng" dirty="0">
                <a:latin typeface="Arial" panose="020B0604020202020204" pitchFamily="34" charset="0"/>
                <a:cs typeface="Arial" panose="020B0604020202020204" pitchFamily="34" charset="0"/>
              </a:rPr>
              <a:t>shiny.reed.edu/s/users/</a:t>
            </a:r>
            <a:r>
              <a:rPr lang="en-US" sz="2000" u="sng" dirty="0" err="1">
                <a:latin typeface="Arial" panose="020B0604020202020204" pitchFamily="34" charset="0"/>
                <a:cs typeface="Arial" panose="020B0604020202020204" pitchFamily="34" charset="0"/>
              </a:rPr>
              <a:t>giocorti</a:t>
            </a:r>
            <a:r>
              <a:rPr lang="en-US" sz="2000" u="sng" dirty="0">
                <a:latin typeface="Arial" panose="020B0604020202020204" pitchFamily="34" charset="0"/>
                <a:cs typeface="Arial" panose="020B0604020202020204" pitchFamily="34" charset="0"/>
              </a:rPr>
              <a:t>/</a:t>
            </a:r>
            <a:r>
              <a:rPr lang="en-US" sz="2000" u="sng" dirty="0" err="1">
                <a:latin typeface="Arial" panose="020B0604020202020204" pitchFamily="34" charset="0"/>
                <a:cs typeface="Arial" panose="020B0604020202020204" pitchFamily="34" charset="0"/>
              </a:rPr>
              <a:t>NHMap</a:t>
            </a:r>
            <a:r>
              <a:rPr lang="en-US" sz="2000" dirty="0">
                <a:latin typeface="Arial" panose="020B0604020202020204" pitchFamily="34" charset="0"/>
                <a:cs typeface="Arial" panose="020B0604020202020204" pitchFamily="34" charset="0"/>
              </a:rPr>
              <a:t>. A general examination of this map shows that requests are concentrated in the northern part of the country.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sp>
        <p:nvSpPr>
          <p:cNvPr id="36" name="Rectangle 35"/>
          <p:cNvSpPr/>
          <p:nvPr/>
        </p:nvSpPr>
        <p:spPr>
          <a:xfrm>
            <a:off x="21944158" y="1125542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Spatial Analysis and Shiny App</a:t>
            </a:r>
            <a:endParaRPr lang="en-US" sz="3200" b="1" dirty="0">
              <a:solidFill>
                <a:schemeClr val="bg1"/>
              </a:solidFill>
            </a:endParaRPr>
          </a:p>
        </p:txBody>
      </p:sp>
      <p:sp>
        <p:nvSpPr>
          <p:cNvPr id="11" name="Text Box 190"/>
          <p:cNvSpPr txBox="1">
            <a:spLocks noChangeArrowheads="1"/>
          </p:cNvSpPr>
          <p:nvPr/>
        </p:nvSpPr>
        <p:spPr bwMode="auto">
          <a:xfrm>
            <a:off x="1097280" y="7543800"/>
            <a:ext cx="9875520" cy="542999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t>The LTS-2 system is an SMS information system designed to help Mongolian nomadic herders improve livestock outcomes. The system works by providing weather forecast and pasture information to herders through text message. One to three and four to six day weather forecasts are available in addition to pasture forage information from the Livestock Early Warning System (LEWS</a:t>
            </a:r>
            <a:r>
              <a:rPr lang="en-US" sz="2000" dirty="0" smtClean="0"/>
              <a:t>).</a:t>
            </a: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smtClean="0">
              <a:latin typeface="Calibri" pitchFamily="34" charset="0"/>
            </a:endParaRPr>
          </a:p>
          <a:p>
            <a:pPr eaLnBrk="1" hangingPunct="1"/>
            <a:endParaRPr lang="en-US" sz="2000" dirty="0">
              <a:latin typeface="Calibri" pitchFamily="34" charset="0"/>
            </a:endParaRPr>
          </a:p>
          <a:p>
            <a:pPr eaLnBrk="1" hangingPunct="1"/>
            <a:endParaRPr lang="en-US" sz="2000" dirty="0">
              <a:latin typeface="Calibri" pitchFamily="34" charset="0"/>
            </a:endParaRPr>
          </a:p>
        </p:txBody>
      </p:sp>
      <p:sp>
        <p:nvSpPr>
          <p:cNvPr id="45" name="Rectangle 44"/>
          <p:cNvSpPr/>
          <p:nvPr/>
        </p:nvSpPr>
        <p:spPr>
          <a:xfrm>
            <a:off x="11521440" y="11871889"/>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Use over time</a:t>
            </a:r>
            <a:endParaRPr lang="en-US" sz="3200" b="1" dirty="0">
              <a:solidFill>
                <a:schemeClr val="bg1"/>
              </a:solidFill>
            </a:endParaRPr>
          </a:p>
        </p:txBody>
      </p:sp>
      <p:sp>
        <p:nvSpPr>
          <p:cNvPr id="53" name="Text Box 180"/>
          <p:cNvSpPr txBox="1">
            <a:spLocks noChangeArrowheads="1"/>
          </p:cNvSpPr>
          <p:nvPr/>
        </p:nvSpPr>
        <p:spPr bwMode="auto">
          <a:xfrm>
            <a:off x="1280161" y="18546444"/>
            <a:ext cx="9008068"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a:t>
            </a:r>
            <a:r>
              <a:rPr lang="en-US" sz="1600" b="1" dirty="0">
                <a:latin typeface="Calibri" pitchFamily="34" charset="0"/>
              </a:rPr>
              <a:t>. </a:t>
            </a:r>
            <a:r>
              <a:rPr lang="en-US" sz="1600" dirty="0">
                <a:latin typeface="Calibri" pitchFamily="34" charset="0"/>
              </a:rPr>
              <a:t>A small subset of the raw data. Phone numbers have been changed to random unique identifiers. </a:t>
            </a:r>
          </a:p>
          <a:p>
            <a:pPr algn="ctr" eaLnBrk="1" hangingPunct="1"/>
            <a:endParaRPr lang="en-US" sz="1600" dirty="0">
              <a:latin typeface="Calibri" pitchFamily="34" charset="0"/>
            </a:endParaRPr>
          </a:p>
        </p:txBody>
      </p:sp>
      <p:sp>
        <p:nvSpPr>
          <p:cNvPr id="37" name="Text Box 180"/>
          <p:cNvSpPr txBox="1">
            <a:spLocks noChangeArrowheads="1"/>
          </p:cNvSpPr>
          <p:nvPr/>
        </p:nvSpPr>
        <p:spPr bwMode="auto">
          <a:xfrm>
            <a:off x="22250399" y="8830526"/>
            <a:ext cx="5520575"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 4.</a:t>
            </a:r>
            <a:r>
              <a:rPr lang="en-US" sz="1600" dirty="0">
                <a:latin typeface="Calibri" pitchFamily="34" charset="0"/>
              </a:rPr>
              <a:t> Churn rate of the system calculated on a monthly basis. </a:t>
            </a:r>
            <a:endParaRPr lang="en-US" sz="1600" dirty="0">
              <a:latin typeface="Calibri" pitchFamily="34" charset="0"/>
            </a:endParaRPr>
          </a:p>
        </p:txBody>
      </p:sp>
      <p:pic>
        <p:nvPicPr>
          <p:cNvPr id="38" name="Picture 37"/>
          <p:cNvPicPr>
            <a:picLocks noChangeAspect="1"/>
          </p:cNvPicPr>
          <p:nvPr/>
        </p:nvPicPr>
        <p:blipFill rotWithShape="1">
          <a:blip r:embed="rId2">
            <a:extLst>
              <a:ext uri="{28A0092B-C50C-407E-A947-70E740481C1C}">
                <a14:useLocalDpi xmlns:a14="http://schemas.microsoft.com/office/drawing/2010/main" val="0"/>
              </a:ext>
            </a:extLst>
          </a:blip>
          <a:srcRect l="10896" t="31929" r="7438" b="30293"/>
          <a:stretch/>
        </p:blipFill>
        <p:spPr>
          <a:xfrm>
            <a:off x="1783274" y="9705238"/>
            <a:ext cx="7557254" cy="2621905"/>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b="27962"/>
          <a:stretch/>
        </p:blipFill>
        <p:spPr>
          <a:xfrm>
            <a:off x="2234334" y="15366948"/>
            <a:ext cx="7601411" cy="2981592"/>
          </a:xfrm>
          <a:prstGeom prst="rect">
            <a:avLst/>
          </a:prstGeom>
        </p:spPr>
      </p:pic>
      <p:sp>
        <p:nvSpPr>
          <p:cNvPr id="40" name="Rectangle 39"/>
          <p:cNvSpPr/>
          <p:nvPr/>
        </p:nvSpPr>
        <p:spPr>
          <a:xfrm>
            <a:off x="11521440" y="3179327"/>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bg1"/>
                </a:solidFill>
              </a:rPr>
              <a:t>User Errors</a:t>
            </a:r>
            <a:endParaRPr lang="en-US" sz="3200" b="1" dirty="0">
              <a:solidFill>
                <a:schemeClr val="bg1"/>
              </a:solidFill>
            </a:endParaRPr>
          </a:p>
        </p:txBody>
      </p:sp>
      <p:sp>
        <p:nvSpPr>
          <p:cNvPr id="41" name="Text Box 194"/>
          <p:cNvSpPr txBox="1">
            <a:spLocks noChangeArrowheads="1"/>
          </p:cNvSpPr>
          <p:nvPr/>
        </p:nvSpPr>
        <p:spPr bwMode="auto">
          <a:xfrm>
            <a:off x="11521440" y="3647020"/>
            <a:ext cx="9875520" cy="7892211"/>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Arial" panose="020B0604020202020204" pitchFamily="34" charset="0"/>
                <a:cs typeface="Arial" panose="020B0604020202020204" pitchFamily="34" charset="0"/>
              </a:rPr>
              <a:t>Users commonly send in requests that are either incorrectly formatted or request information for area codes that do not exist. As Figure 2 shows, between 15%-25% of messages are invalid. Invalid messages receive no responses. </a:t>
            </a:r>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smtClean="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a:p>
            <a:pPr eaLnBrk="1" hangingPunct="1"/>
            <a:endParaRPr lang="en-US" sz="2000" dirty="0">
              <a:latin typeface="Arial" panose="020B0604020202020204" pitchFamily="34" charset="0"/>
              <a:cs typeface="Arial" panose="020B0604020202020204" pitchFamily="34" charset="0"/>
            </a:endParaRPr>
          </a:p>
        </p:txBody>
      </p:sp>
      <p:pic>
        <p:nvPicPr>
          <p:cNvPr id="42" name="Picture 6" descr="https://lh6.googleusercontent.com/89NpnKTCKdl9gKtw2biRG4Zqqy79b7Xzj7OjqZA1K4FuXQwjF84JhesEkV1UaMNZalAV2FiuZWmeMy5EQbjs5xRRw9yGqE-rAwSXIAS45DgHSSRQrRIhnlQLqP496mH5L4NhPt2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2737" y="4861118"/>
            <a:ext cx="9036328" cy="5575301"/>
          </a:xfrm>
          <a:prstGeom prst="rect">
            <a:avLst/>
          </a:prstGeom>
          <a:noFill/>
          <a:extLst>
            <a:ext uri="{909E8E84-426E-40DD-AFC4-6F175D3DCCD1}">
              <a14:hiddenFill xmlns:a14="http://schemas.microsoft.com/office/drawing/2010/main">
                <a:solidFill>
                  <a:srgbClr val="FFFFFF"/>
                </a:solidFill>
              </a14:hiddenFill>
            </a:ext>
          </a:extLst>
        </p:spPr>
      </p:pic>
      <p:sp>
        <p:nvSpPr>
          <p:cNvPr id="43" name="Text Box 180"/>
          <p:cNvSpPr txBox="1">
            <a:spLocks noChangeArrowheads="1"/>
          </p:cNvSpPr>
          <p:nvPr/>
        </p:nvSpPr>
        <p:spPr bwMode="auto">
          <a:xfrm>
            <a:off x="1783274" y="12418417"/>
            <a:ext cx="3526183"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1</a:t>
            </a:r>
            <a:r>
              <a:rPr lang="en-US" sz="1600" b="1" dirty="0" smtClean="0">
                <a:latin typeface="Calibri" pitchFamily="34" charset="0"/>
              </a:rPr>
              <a:t>. </a:t>
            </a:r>
            <a:r>
              <a:rPr lang="en-US" sz="1600" dirty="0">
                <a:latin typeface="Calibri" pitchFamily="34" charset="0"/>
              </a:rPr>
              <a:t>A schematic of the LTS-2 system</a:t>
            </a:r>
            <a:endParaRPr lang="en-US" sz="1600" dirty="0">
              <a:latin typeface="Calibri" pitchFamily="34" charset="0"/>
            </a:endParaRPr>
          </a:p>
        </p:txBody>
      </p:sp>
      <p:sp>
        <p:nvSpPr>
          <p:cNvPr id="46" name="Text Box 180"/>
          <p:cNvSpPr txBox="1">
            <a:spLocks noChangeArrowheads="1"/>
          </p:cNvSpPr>
          <p:nvPr/>
        </p:nvSpPr>
        <p:spPr bwMode="auto">
          <a:xfrm>
            <a:off x="11792737" y="11030163"/>
            <a:ext cx="7582293"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2</a:t>
            </a:r>
            <a:r>
              <a:rPr lang="en-US" sz="1600" b="1" dirty="0" smtClean="0">
                <a:latin typeface="Calibri" pitchFamily="34" charset="0"/>
              </a:rPr>
              <a:t>. </a:t>
            </a:r>
            <a:r>
              <a:rPr lang="en-US" sz="1600" dirty="0">
                <a:latin typeface="Calibri" pitchFamily="34" charset="0"/>
              </a:rPr>
              <a:t>The proportion of invalid messages each moth along with the cause of the error. </a:t>
            </a:r>
          </a:p>
          <a:p>
            <a:pPr algn="ctr" eaLnBrk="1" hangingPunct="1"/>
            <a:endParaRPr lang="en-US" sz="1600" dirty="0">
              <a:latin typeface="Calibri" pitchFamily="34" charset="0"/>
            </a:endParaRPr>
          </a:p>
        </p:txBody>
      </p:sp>
      <p:pic>
        <p:nvPicPr>
          <p:cNvPr id="47" name="Picture 16" descr="https://lh6.googleusercontent.com/Q80W_GZTRWdBQLA6znLImJZjZDAQENXJQ8-4C2n5fjFgb6REDZSqmsSoXuD3bO-P6_8m36SZ8BLD1PJNo3vL4uad1YDUSccakb6b6Cggn8lvCkd0g1fHRxndNP6evjO8Tz1do3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14658" y="14007916"/>
            <a:ext cx="7392486" cy="4561323"/>
          </a:xfrm>
          <a:prstGeom prst="rect">
            <a:avLst/>
          </a:prstGeom>
          <a:noFill/>
          <a:extLst>
            <a:ext uri="{909E8E84-426E-40DD-AFC4-6F175D3DCCD1}">
              <a14:hiddenFill xmlns:a14="http://schemas.microsoft.com/office/drawing/2010/main">
                <a:solidFill>
                  <a:srgbClr val="FFFFFF"/>
                </a:solidFill>
              </a14:hiddenFill>
            </a:ext>
          </a:extLst>
        </p:spPr>
      </p:pic>
      <p:sp>
        <p:nvSpPr>
          <p:cNvPr id="48" name="Text Box 180"/>
          <p:cNvSpPr txBox="1">
            <a:spLocks noChangeArrowheads="1"/>
          </p:cNvSpPr>
          <p:nvPr/>
        </p:nvSpPr>
        <p:spPr bwMode="auto">
          <a:xfrm>
            <a:off x="12115800" y="18562373"/>
            <a:ext cx="5782762" cy="54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smtClean="0">
                <a:latin typeface="Calibri" pitchFamily="34" charset="0"/>
              </a:rPr>
              <a:t>Figure</a:t>
            </a:r>
            <a:r>
              <a:rPr lang="en-US" sz="1600" b="1" dirty="0" smtClean="0">
                <a:latin typeface="Calibri" pitchFamily="34" charset="0"/>
              </a:rPr>
              <a:t> 3</a:t>
            </a:r>
            <a:r>
              <a:rPr lang="en-US" sz="1600" b="1" dirty="0" smtClean="0">
                <a:latin typeface="Calibri" pitchFamily="34" charset="0"/>
              </a:rPr>
              <a:t>. </a:t>
            </a:r>
            <a:r>
              <a:rPr lang="en-US" sz="1600" dirty="0">
                <a:latin typeface="Calibri" pitchFamily="34" charset="0"/>
              </a:rPr>
              <a:t>The total number of requests received by the LTS-2 system</a:t>
            </a:r>
            <a:r>
              <a:rPr lang="en-US" sz="1600" b="1" dirty="0" smtClean="0">
                <a:latin typeface="Calibri" pitchFamily="34" charset="0"/>
              </a:rPr>
              <a:t> </a:t>
            </a:r>
            <a:endParaRPr lang="en-US" sz="1600" dirty="0">
              <a:latin typeface="Calibri" pitchFamily="34" charset="0"/>
            </a:endParaRPr>
          </a:p>
          <a:p>
            <a:pPr algn="ctr" eaLnBrk="1" hangingPunct="1"/>
            <a:endParaRPr lang="en-US" sz="1600" dirty="0">
              <a:latin typeface="Calibri" pitchFamily="34" charset="0"/>
            </a:endParaRPr>
          </a:p>
        </p:txBody>
      </p:sp>
      <p:sp>
        <p:nvSpPr>
          <p:cNvPr id="54" name="Text Box 180"/>
          <p:cNvSpPr txBox="1">
            <a:spLocks noChangeArrowheads="1"/>
          </p:cNvSpPr>
          <p:nvPr/>
        </p:nvSpPr>
        <p:spPr bwMode="auto">
          <a:xfrm>
            <a:off x="22250399" y="18007326"/>
            <a:ext cx="9326351" cy="7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smtClean="0">
                <a:latin typeface="Calibri" pitchFamily="34" charset="0"/>
              </a:rPr>
              <a:t>Figure</a:t>
            </a:r>
            <a:r>
              <a:rPr lang="en-US" sz="1600" b="1" dirty="0" smtClean="0">
                <a:latin typeface="Calibri" pitchFamily="34" charset="0"/>
              </a:rPr>
              <a:t> 5</a:t>
            </a:r>
            <a:r>
              <a:rPr lang="en-US" sz="1600" b="1" dirty="0" smtClean="0">
                <a:latin typeface="Calibri" pitchFamily="34" charset="0"/>
              </a:rPr>
              <a:t>. </a:t>
            </a:r>
            <a:r>
              <a:rPr lang="en-US" sz="1600" dirty="0">
                <a:latin typeface="Calibri" pitchFamily="34" charset="0"/>
              </a:rPr>
              <a:t>A screenshot of the interactive web map. The size of the circles corresponds to the number of requests from a particular area. </a:t>
            </a:r>
          </a:p>
          <a:p>
            <a:pPr algn="ctr" eaLnBrk="1" hangingPunct="1"/>
            <a:endParaRPr lang="en-US" sz="1600" dirty="0">
              <a:latin typeface="Calibri" pitchFamily="34" charset="0"/>
            </a:endParaRPr>
          </a:p>
        </p:txBody>
      </p:sp>
      <p:pic>
        <p:nvPicPr>
          <p:cNvPr id="55" name="Picture 18" descr="https://lh3.googleusercontent.com/mhdnMKnGI0zbGTesEsTWkO4KNLGD537QNUdN7OHxIPoO3Tak189AHdoRjubKQa7kDbBc8h2BYP7qDLRF-q8p5ubIcB72EJ6rFDdiEZ_NiNIZhqprHAYM2WXDEMvT-DkdL5eyJgn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78474" y="4617599"/>
            <a:ext cx="9318345" cy="412157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p:cNvPicPr>
            <a:picLocks noChangeAspect="1"/>
          </p:cNvPicPr>
          <p:nvPr/>
        </p:nvPicPr>
        <p:blipFill rotWithShape="1">
          <a:blip r:embed="rId7" cstate="print">
            <a:extLst>
              <a:ext uri="{28A0092B-C50C-407E-A947-70E740481C1C}">
                <a14:useLocalDpi xmlns:a14="http://schemas.microsoft.com/office/drawing/2010/main" val="0"/>
              </a:ext>
            </a:extLst>
          </a:blip>
          <a:srcRect l="33083" t="9404"/>
          <a:stretch/>
        </p:blipFill>
        <p:spPr>
          <a:xfrm>
            <a:off x="22078474" y="14007916"/>
            <a:ext cx="9647977" cy="3745548"/>
          </a:xfrm>
          <a:prstGeom prst="rect">
            <a:avLst/>
          </a:prstGeom>
        </p:spPr>
      </p:pic>
      <p:pic>
        <p:nvPicPr>
          <p:cNvPr id="58" name="Picture 57"/>
          <p:cNvPicPr>
            <a:picLocks noChangeAspect="1"/>
          </p:cNvPicPr>
          <p:nvPr/>
        </p:nvPicPr>
        <p:blipFill>
          <a:blip r:embed="rId8"/>
          <a:stretch>
            <a:fillRect/>
          </a:stretch>
        </p:blipFill>
        <p:spPr>
          <a:xfrm>
            <a:off x="1163402" y="442141"/>
            <a:ext cx="1920059" cy="1920059"/>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2732</TotalTime>
  <Words>789</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Giovanni</cp:lastModifiedBy>
  <cp:revision>96</cp:revision>
  <cp:lastPrinted>2013-02-12T02:21:55Z</cp:lastPrinted>
  <dcterms:created xsi:type="dcterms:W3CDTF">2013-02-10T21:14:48Z</dcterms:created>
  <dcterms:modified xsi:type="dcterms:W3CDTF">2018-05-10T01:00:36Z</dcterms:modified>
</cp:coreProperties>
</file>