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40" d="100"/>
          <a:sy n="40" d="100"/>
        </p:scale>
        <p:origin x="-2103" y="-5823"/>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5/9/2018</a:t>
            </a:fld>
            <a:endParaRPr lang="en-US" dirty="0"/>
          </a:p>
        </p:txBody>
      </p:sp>
      <p:sp>
        <p:nvSpPr>
          <p:cNvPr id="5" name="Footer Placeholder 4">
            <a:extLst>
              <a:ext uri="{FF2B5EF4-FFF2-40B4-BE49-F238E27FC236}">
                <a16:creationId xmlns=""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smtClean="0">
                <a:solidFill>
                  <a:schemeClr val="bg1"/>
                </a:solidFill>
                <a:latin typeface="+mn-lt"/>
              </a:rPr>
              <a:t>LTS-2 System: Exploratory Analysis of Service Usage Over Time and Space</a:t>
            </a:r>
            <a:endParaRPr lang="en-US" sz="7200" b="1" dirty="0">
              <a:solidFill>
                <a:schemeClr val="bg1"/>
              </a:solidFill>
              <a:latin typeface="+mn-lt"/>
            </a:endParaRPr>
          </a:p>
        </p:txBody>
      </p:sp>
      <p:sp>
        <p:nvSpPr>
          <p:cNvPr id="5" name="Text Box 123"/>
          <p:cNvSpPr txBox="1">
            <a:spLocks noChangeArrowheads="1"/>
          </p:cNvSpPr>
          <p:nvPr/>
        </p:nvSpPr>
        <p:spPr bwMode="auto">
          <a:xfrm>
            <a:off x="8229600" y="25527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bg1"/>
                </a:solidFill>
                <a:latin typeface="+mn-lt"/>
              </a:rPr>
              <a:t>Giovanni </a:t>
            </a:r>
            <a:r>
              <a:rPr lang="en-US" sz="4000" dirty="0" err="1" smtClean="0">
                <a:solidFill>
                  <a:schemeClr val="bg1"/>
                </a:solidFill>
                <a:latin typeface="+mn-lt"/>
              </a:rPr>
              <a:t>Corti</a:t>
            </a:r>
            <a:r>
              <a:rPr lang="en-US" sz="4000" dirty="0" smtClean="0">
                <a:solidFill>
                  <a:schemeClr val="bg1"/>
                </a:solidFill>
                <a:latin typeface="+mn-lt"/>
              </a:rPr>
              <a:t>, </a:t>
            </a:r>
            <a:r>
              <a:rPr lang="en-US" sz="4000" dirty="0" err="1" smtClean="0">
                <a:solidFill>
                  <a:schemeClr val="bg1"/>
                </a:solidFill>
                <a:latin typeface="+mn-lt"/>
              </a:rPr>
              <a:t>Wenxin</a:t>
            </a:r>
            <a:r>
              <a:rPr lang="en-US" sz="4000" dirty="0" smtClean="0">
                <a:solidFill>
                  <a:schemeClr val="bg1"/>
                </a:solidFill>
                <a:latin typeface="+mn-lt"/>
              </a:rPr>
              <a:t> Du, Ilana Heaton</a:t>
            </a:r>
            <a:endParaRPr lang="en-US" sz="4000" baseline="30000" dirty="0">
              <a:solidFill>
                <a:schemeClr val="bg1"/>
              </a:solidFill>
              <a:latin typeface="+mn-lt"/>
            </a:endParaRPr>
          </a:p>
        </p:txBody>
      </p:sp>
      <p:sp>
        <p:nvSpPr>
          <p:cNvPr id="10" name="Text Box 189"/>
          <p:cNvSpPr txBox="1">
            <a:spLocks noChangeArrowheads="1"/>
          </p:cNvSpPr>
          <p:nvPr/>
        </p:nvSpPr>
        <p:spPr bwMode="auto">
          <a:xfrm>
            <a:off x="1494017" y="12024689"/>
            <a:ext cx="13167360" cy="709804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The LTS-2 </a:t>
            </a:r>
            <a:r>
              <a:rPr lang="en-US" sz="3200" dirty="0" smtClean="0"/>
              <a:t>system is </a:t>
            </a:r>
            <a:r>
              <a:rPr lang="en-US" sz="3200" dirty="0"/>
              <a:t>an SMS information system designed to help Mongolian </a:t>
            </a:r>
            <a:r>
              <a:rPr lang="en-US" sz="3200" dirty="0" smtClean="0"/>
              <a:t>nomadic </a:t>
            </a:r>
            <a:r>
              <a:rPr lang="en-US" sz="3200" dirty="0"/>
              <a:t>herders </a:t>
            </a:r>
            <a:r>
              <a:rPr lang="en-US" sz="3200" dirty="0" smtClean="0"/>
              <a:t>improve livestock </a:t>
            </a:r>
            <a:r>
              <a:rPr lang="en-US" sz="3200" dirty="0"/>
              <a:t>outcomes</a:t>
            </a:r>
            <a:r>
              <a:rPr lang="en-US" sz="3200" dirty="0" smtClean="0"/>
              <a:t>.</a:t>
            </a:r>
            <a:r>
              <a:rPr lang="en-US" sz="3200" dirty="0"/>
              <a:t> The system works by providing weather forecast and pasture information to herders </a:t>
            </a:r>
            <a:r>
              <a:rPr lang="en-US" sz="3200" dirty="0" smtClean="0"/>
              <a:t>through </a:t>
            </a:r>
            <a:r>
              <a:rPr lang="en-US" sz="3200" dirty="0"/>
              <a:t>text message</a:t>
            </a:r>
            <a:r>
              <a:rPr lang="en-US" sz="3200" dirty="0" smtClean="0"/>
              <a:t>. One to three and four to six day weather forecasts are available in addition to pasture forage information from the Livestock Early Warning System (LEWS).</a:t>
            </a:r>
            <a:endParaRPr lang="en-US" sz="3200" dirty="0">
              <a:latin typeface="Calibri" pitchFamily="34" charset="0"/>
            </a:endParaRPr>
          </a:p>
          <a:p>
            <a:pPr eaLnBrk="1" hangingPunct="1"/>
            <a:endParaRPr lang="en-US" sz="3200" dirty="0">
              <a:latin typeface="Calibri" pitchFamily="34" charset="0"/>
            </a:endParaRPr>
          </a:p>
        </p:txBody>
      </p:sp>
      <p:sp>
        <p:nvSpPr>
          <p:cNvPr id="32" name="Rectangle 31"/>
          <p:cNvSpPr/>
          <p:nvPr/>
        </p:nvSpPr>
        <p:spPr>
          <a:xfrm>
            <a:off x="1494017" y="1127115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The LTS-2 System</a:t>
            </a:r>
            <a:endParaRPr lang="en-US" sz="4400" b="1" dirty="0">
              <a:solidFill>
                <a:schemeClr val="bg1"/>
              </a:solidFill>
            </a:endParaRPr>
          </a:p>
        </p:txBody>
      </p:sp>
      <p:sp>
        <p:nvSpPr>
          <p:cNvPr id="15" name="Text Box 194"/>
          <p:cNvSpPr txBox="1">
            <a:spLocks noChangeArrowheads="1"/>
          </p:cNvSpPr>
          <p:nvPr/>
        </p:nvSpPr>
        <p:spPr bwMode="auto">
          <a:xfrm>
            <a:off x="15361920" y="17415243"/>
            <a:ext cx="13167360" cy="1093115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The LTS-2 system exhibits </a:t>
            </a:r>
            <a:r>
              <a:rPr lang="en-US" sz="3200" dirty="0" smtClean="0">
                <a:latin typeface="Arial" panose="020B0604020202020204" pitchFamily="34" charset="0"/>
                <a:cs typeface="Arial" panose="020B0604020202020204" pitchFamily="34" charset="0"/>
              </a:rPr>
              <a:t>a </a:t>
            </a:r>
            <a:r>
              <a:rPr lang="en-US" sz="3200" dirty="0" smtClean="0">
                <a:latin typeface="Arial" panose="020B0604020202020204" pitchFamily="34" charset="0"/>
                <a:cs typeface="Arial" panose="020B0604020202020204" pitchFamily="34" charset="0"/>
              </a:rPr>
              <a:t>seasonal cycle </a:t>
            </a:r>
            <a:r>
              <a:rPr lang="en-US" sz="3200" dirty="0" smtClean="0">
                <a:latin typeface="Arial" panose="020B0604020202020204" pitchFamily="34" charset="0"/>
                <a:cs typeface="Arial" panose="020B0604020202020204" pitchFamily="34" charset="0"/>
              </a:rPr>
              <a:t>although </a:t>
            </a:r>
            <a:r>
              <a:rPr lang="en-US" sz="3200" dirty="0" smtClean="0">
                <a:latin typeface="Arial" panose="020B0604020202020204" pitchFamily="34" charset="0"/>
                <a:cs typeface="Arial" panose="020B0604020202020204" pitchFamily="34" charset="0"/>
              </a:rPr>
              <a:t>its </a:t>
            </a:r>
            <a:r>
              <a:rPr lang="en-US" sz="3200" dirty="0" smtClean="0">
                <a:latin typeface="Arial" panose="020B0604020202020204" pitchFamily="34" charset="0"/>
                <a:cs typeface="Arial" panose="020B0604020202020204" pitchFamily="34" charset="0"/>
              </a:rPr>
              <a:t>overall usage </a:t>
            </a:r>
            <a:r>
              <a:rPr lang="en-US" sz="3200" dirty="0" smtClean="0">
                <a:latin typeface="Arial" panose="020B0604020202020204" pitchFamily="34" charset="0"/>
                <a:cs typeface="Arial" panose="020B0604020202020204" pitchFamily="34" charset="0"/>
              </a:rPr>
              <a:t>seems to be decreasing. Use of the system spiked during November and </a:t>
            </a:r>
            <a:r>
              <a:rPr lang="en-US" sz="3200" dirty="0" smtClean="0">
                <a:latin typeface="Arial" panose="020B0604020202020204" pitchFamily="34" charset="0"/>
                <a:cs typeface="Arial" panose="020B0604020202020204" pitchFamily="34" charset="0"/>
              </a:rPr>
              <a:t>December, however the </a:t>
            </a:r>
            <a:r>
              <a:rPr lang="en-US" sz="3200" dirty="0" smtClean="0">
                <a:latin typeface="Arial" panose="020B0604020202020204" pitchFamily="34" charset="0"/>
                <a:cs typeface="Arial" panose="020B0604020202020204" pitchFamily="34" charset="0"/>
              </a:rPr>
              <a:t>magnitude of these spikes was much larger in 2016 as compared to 2017. </a:t>
            </a:r>
            <a:r>
              <a:rPr lang="en-US" sz="3200" dirty="0" smtClean="0">
                <a:latin typeface="Arial" panose="020B0604020202020204" pitchFamily="34" charset="0"/>
                <a:cs typeface="Arial" panose="020B0604020202020204" pitchFamily="34" charset="0"/>
              </a:rPr>
              <a:t>The </a:t>
            </a:r>
            <a:r>
              <a:rPr lang="en-US" sz="3200" dirty="0" smtClean="0">
                <a:latin typeface="Arial" panose="020B0604020202020204" pitchFamily="34" charset="0"/>
                <a:cs typeface="Arial" panose="020B0604020202020204" pitchFamily="34" charset="0"/>
              </a:rPr>
              <a:t>system saw a fairly consistent number of requests during the summers of 2016 and 2017.</a:t>
            </a:r>
          </a:p>
          <a:p>
            <a:pPr eaLnBrk="1" hangingPunct="1"/>
            <a:endParaRPr lang="en-US" sz="3200" dirty="0">
              <a:latin typeface="Calibri" pitchFamily="34" charset="0"/>
            </a:endParaRPr>
          </a:p>
        </p:txBody>
      </p:sp>
      <p:sp>
        <p:nvSpPr>
          <p:cNvPr id="33" name="Rectangle 32"/>
          <p:cNvSpPr/>
          <p:nvPr/>
        </p:nvSpPr>
        <p:spPr>
          <a:xfrm>
            <a:off x="1460999" y="1937613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The Data</a:t>
            </a:r>
            <a:endParaRPr lang="en-US" sz="4400" b="1" dirty="0">
              <a:solidFill>
                <a:schemeClr val="bg1"/>
              </a:solidFill>
            </a:endParaRPr>
          </a:p>
        </p:txBody>
      </p:sp>
      <p:sp>
        <p:nvSpPr>
          <p:cNvPr id="13" name="Text Box 192"/>
          <p:cNvSpPr txBox="1">
            <a:spLocks noChangeArrowheads="1"/>
          </p:cNvSpPr>
          <p:nvPr/>
        </p:nvSpPr>
        <p:spPr bwMode="auto">
          <a:xfrm>
            <a:off x="15361920" y="5486400"/>
            <a:ext cx="13167360" cy="107442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Users commonly send in requests that are either incorrectly formatted or request information for area codes that do not exist. As Figure 2 shows, between 15%-25% of messages are invalid. Invalid messages receive no responses. </a:t>
            </a:r>
            <a:endParaRPr lang="en-US" sz="3200" dirty="0">
              <a:latin typeface="Arial" panose="020B0604020202020204" pitchFamily="34" charset="0"/>
              <a:cs typeface="Arial" panose="020B0604020202020204" pitchFamily="34" charset="0"/>
            </a:endParaRP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User Errors</a:t>
            </a:r>
            <a:endParaRPr lang="en-US" sz="4400" b="1" dirty="0">
              <a:solidFill>
                <a:schemeClr val="bg1"/>
              </a:solidFill>
            </a:endParaRPr>
          </a:p>
        </p:txBody>
      </p:sp>
      <p:sp>
        <p:nvSpPr>
          <p:cNvPr id="12" name="Text Box 191"/>
          <p:cNvSpPr txBox="1">
            <a:spLocks noChangeArrowheads="1"/>
          </p:cNvSpPr>
          <p:nvPr/>
        </p:nvSpPr>
        <p:spPr bwMode="auto">
          <a:xfrm>
            <a:off x="29279103" y="5470785"/>
            <a:ext cx="13167360" cy="1105675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The LTS-2 system is not comprised of a constant user base. Instead new users are frequently joining and existing users </a:t>
            </a:r>
            <a:r>
              <a:rPr lang="en-US" sz="3200" dirty="0" smtClean="0">
                <a:latin typeface="Arial" panose="020B0604020202020204" pitchFamily="34" charset="0"/>
                <a:cs typeface="Arial" panose="020B0604020202020204" pitchFamily="34" charset="0"/>
              </a:rPr>
              <a:t>are frequently exiting the </a:t>
            </a:r>
            <a:r>
              <a:rPr lang="en-US" sz="3200" dirty="0" smtClean="0">
                <a:latin typeface="Arial" panose="020B0604020202020204" pitchFamily="34" charset="0"/>
                <a:cs typeface="Arial" panose="020B0604020202020204" pitchFamily="34" charset="0"/>
              </a:rPr>
              <a:t>system. </a:t>
            </a: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endParaRPr lang="en-US" sz="3200" dirty="0">
              <a:latin typeface="Calibri" pitchFamily="34" charset="0"/>
            </a:endParaRPr>
          </a:p>
          <a:p>
            <a:pPr eaLnBrk="1" hangingPunct="1"/>
            <a:r>
              <a:rPr lang="en-US" sz="3200" dirty="0" smtClean="0">
                <a:latin typeface="Arial" panose="020B0604020202020204" pitchFamily="34" charset="0"/>
                <a:cs typeface="Arial" panose="020B0604020202020204" pitchFamily="34" charset="0"/>
              </a:rPr>
              <a:t>The flux of the user base can be quantified by calculating the churn rate. Churn rate is defined as the proportion of people who use the system for the last time in a given month. It should be noted that users are tracked by phone number so a user who changes phone numbers will appear as having dropped out of the system. This may help explain the extremely high churn rate in December of 2016.</a:t>
            </a:r>
          </a:p>
        </p:txBody>
      </p:sp>
      <p:sp>
        <p:nvSpPr>
          <p:cNvPr id="35" name="Rectangle 34"/>
          <p:cNvSpPr/>
          <p:nvPr/>
        </p:nvSpPr>
        <p:spPr>
          <a:xfrm>
            <a:off x="29276070" y="475184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Churn Rate</a:t>
            </a:r>
            <a:endParaRPr lang="en-US" sz="4400" b="1" dirty="0">
              <a:solidFill>
                <a:schemeClr val="bg1"/>
              </a:solidFill>
            </a:endParaRPr>
          </a:p>
        </p:txBody>
      </p:sp>
      <p:sp>
        <p:nvSpPr>
          <p:cNvPr id="14" name="Text Box 193"/>
          <p:cNvSpPr txBox="1">
            <a:spLocks noChangeArrowheads="1"/>
          </p:cNvSpPr>
          <p:nvPr/>
        </p:nvSpPr>
        <p:spPr bwMode="auto">
          <a:xfrm>
            <a:off x="1494017" y="5530301"/>
            <a:ext cx="13167360" cy="557556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Approximately </a:t>
            </a:r>
            <a:r>
              <a:rPr lang="en-US" sz="3200" dirty="0" smtClean="0"/>
              <a:t>one third </a:t>
            </a:r>
            <a:r>
              <a:rPr lang="en-US" sz="3200" dirty="0"/>
              <a:t>of Mongolians are pastoral herders. Extreme cold during </a:t>
            </a:r>
            <a:r>
              <a:rPr lang="en-US" sz="3200" dirty="0" smtClean="0"/>
              <a:t>winter presents a </a:t>
            </a:r>
            <a:r>
              <a:rPr lang="en-US" sz="3200" dirty="0"/>
              <a:t>major risk </a:t>
            </a:r>
            <a:r>
              <a:rPr lang="en-US" sz="3200" dirty="0" smtClean="0"/>
              <a:t>livestock herds and thus poses </a:t>
            </a:r>
            <a:r>
              <a:rPr lang="en-US" sz="3200" dirty="0"/>
              <a:t>a serious threat to the economic security of </a:t>
            </a:r>
            <a:r>
              <a:rPr lang="en-US" sz="3200" dirty="0" smtClean="0"/>
              <a:t>pastoral herders. In an attempt to create some sort of buffer, many herders obtain the largest number of animals possible. In some cases this leads to overgrazing which threatens the ecological sustainability of Mongolia’s extensive herding system. In an attempt to improve the survival rates of livestock, </a:t>
            </a:r>
            <a:r>
              <a:rPr lang="en-US" sz="3200" dirty="0" err="1" smtClean="0"/>
              <a:t>Mercycorp</a:t>
            </a:r>
            <a:r>
              <a:rPr lang="en-US" sz="3200" dirty="0" smtClean="0"/>
              <a:t> has developed a system to deliver weather forecasts and pasture information to herders. We analyze use of this system with a focus on spatial </a:t>
            </a:r>
            <a:r>
              <a:rPr lang="en-US" sz="3200" dirty="0"/>
              <a:t>u</a:t>
            </a:r>
            <a:r>
              <a:rPr lang="en-US" sz="3200" dirty="0" smtClean="0"/>
              <a:t>sage, temporal patterns and characterizing the average user.</a:t>
            </a:r>
          </a:p>
          <a:p>
            <a:pPr eaLnBrk="1" hangingPunct="1"/>
            <a:endParaRPr lang="en-US" sz="3200" dirty="0">
              <a:latin typeface="Calibri" pitchFamily="34" charset="0"/>
            </a:endParaRPr>
          </a:p>
        </p:txBody>
      </p:sp>
      <p:sp>
        <p:nvSpPr>
          <p:cNvPr id="36" name="Rectangle 35"/>
          <p:cNvSpPr/>
          <p:nvPr/>
        </p:nvSpPr>
        <p:spPr>
          <a:xfrm>
            <a:off x="1494017" y="480079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Motivation and Research Questions</a:t>
            </a:r>
            <a:endParaRPr lang="en-US" sz="4400" b="1" dirty="0">
              <a:solidFill>
                <a:schemeClr val="bg1"/>
              </a:solidFill>
            </a:endParaRPr>
          </a:p>
        </p:txBody>
      </p:sp>
      <p:sp>
        <p:nvSpPr>
          <p:cNvPr id="11" name="Text Box 190"/>
          <p:cNvSpPr txBox="1">
            <a:spLocks noChangeArrowheads="1"/>
          </p:cNvSpPr>
          <p:nvPr/>
        </p:nvSpPr>
        <p:spPr bwMode="auto">
          <a:xfrm>
            <a:off x="1460999" y="20121276"/>
            <a:ext cx="13167360" cy="848868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The data is comprised of incoming and outgoing messages and contains approximately 125,000 observations. </a:t>
            </a:r>
            <a:r>
              <a:rPr lang="en-US" sz="3200" dirty="0">
                <a:latin typeface="Arial" panose="020B0604020202020204" pitchFamily="34" charset="0"/>
                <a:cs typeface="Arial" panose="020B0604020202020204" pitchFamily="34" charset="0"/>
              </a:rPr>
              <a:t>T</a:t>
            </a:r>
            <a:r>
              <a:rPr lang="en-US" sz="3200" dirty="0" smtClean="0">
                <a:latin typeface="Arial" panose="020B0604020202020204" pitchFamily="34" charset="0"/>
                <a:cs typeface="Arial" panose="020B0604020202020204" pitchFamily="34" charset="0"/>
              </a:rPr>
              <a:t>elephone </a:t>
            </a:r>
            <a:r>
              <a:rPr lang="en-US" sz="3200" dirty="0">
                <a:latin typeface="Arial" panose="020B0604020202020204" pitchFamily="34" charset="0"/>
                <a:cs typeface="Arial" panose="020B0604020202020204" pitchFamily="34" charset="0"/>
              </a:rPr>
              <a:t>numbers </a:t>
            </a:r>
            <a:r>
              <a:rPr lang="en-US" sz="3200" dirty="0" smtClean="0">
                <a:latin typeface="Arial" panose="020B0604020202020204" pitchFamily="34" charset="0"/>
                <a:cs typeface="Arial" panose="020B0604020202020204" pitchFamily="34" charset="0"/>
              </a:rPr>
              <a:t>have been replaced with random unique identifiers in order to protect the privacy of individual </a:t>
            </a:r>
            <a:r>
              <a:rPr lang="en-US" sz="3200" dirty="0" smtClean="0">
                <a:latin typeface="Arial" panose="020B0604020202020204" pitchFamily="34" charset="0"/>
                <a:cs typeface="Arial" panose="020B0604020202020204" pitchFamily="34" charset="0"/>
              </a:rPr>
              <a:t>users. Correctly formatted messages contain a valid five digit area code and an integer from 1-3 that specifies request type. </a:t>
            </a:r>
            <a:endParaRPr lang="en-US" sz="3200" dirty="0" smtClean="0">
              <a:latin typeface="+mn-lt"/>
            </a:endParaRPr>
          </a:p>
          <a:p>
            <a:pPr eaLnBrk="1" hangingPunct="1"/>
            <a:endParaRPr lang="en-US" sz="3200" dirty="0">
              <a:latin typeface="+mn-lt"/>
            </a:endParaRPr>
          </a:p>
          <a:p>
            <a:pPr eaLnBrk="1" hangingPunct="1"/>
            <a:endParaRPr lang="en-US" sz="3200" dirty="0">
              <a:latin typeface="+mn-lt"/>
            </a:endParaRPr>
          </a:p>
        </p:txBody>
      </p:sp>
      <p:sp>
        <p:nvSpPr>
          <p:cNvPr id="45" name="Rectangle 44"/>
          <p:cNvSpPr/>
          <p:nvPr/>
        </p:nvSpPr>
        <p:spPr>
          <a:xfrm>
            <a:off x="15361920" y="1668372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Use over time</a:t>
            </a:r>
            <a:endParaRPr lang="en-US" sz="4400" b="1" dirty="0">
              <a:solidFill>
                <a:schemeClr val="bg1"/>
              </a:solidFill>
            </a:endParaRPr>
          </a:p>
        </p:txBody>
      </p:sp>
      <p:sp>
        <p:nvSpPr>
          <p:cNvPr id="53" name="Text Box 180"/>
          <p:cNvSpPr txBox="1">
            <a:spLocks noChangeArrowheads="1"/>
          </p:cNvSpPr>
          <p:nvPr/>
        </p:nvSpPr>
        <p:spPr bwMode="auto">
          <a:xfrm>
            <a:off x="1911004" y="27722559"/>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1</a:t>
            </a:r>
            <a:r>
              <a:rPr lang="en-US" sz="2400" b="1" dirty="0" smtClean="0">
                <a:latin typeface="Calibri" pitchFamily="34" charset="0"/>
              </a:rPr>
              <a:t>. </a:t>
            </a:r>
            <a:r>
              <a:rPr lang="en-US" sz="2400" dirty="0" smtClean="0">
                <a:latin typeface="Calibri" pitchFamily="34" charset="0"/>
              </a:rPr>
              <a:t>A small subset of the raw data. Phone numbers have been changed to random unique identifiers. </a:t>
            </a:r>
            <a:endParaRPr lang="en-US" sz="2400" dirty="0">
              <a:latin typeface="Calibri" pitchFamily="34" charset="0"/>
            </a:endParaRPr>
          </a:p>
        </p:txBody>
      </p: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0896" t="31929" r="7438" b="30293"/>
          <a:stretch/>
        </p:blipFill>
        <p:spPr>
          <a:xfrm>
            <a:off x="3146727" y="15245722"/>
            <a:ext cx="9870376" cy="3424417"/>
          </a:xfrm>
          <a:prstGeom prst="rect">
            <a:avLst/>
          </a:prstGeom>
        </p:spPr>
      </p:pic>
      <p:sp>
        <p:nvSpPr>
          <p:cNvPr id="6" name="AutoShape 2" descr="https://lh6.googleusercontent.com/XrZ3kCcNJAroFTRDwDBpD6fDstY0-hfp1_ZLYS0LyaRwhJyH8xLCwGDN5x-Ho2lyFuq7VbAi1p83BACoEeREt81uc-wVuK0JIT8Mj6Q_pHDnM87jzAvr9JSqRFWqcOnoz1Q8RgVG"/>
          <p:cNvSpPr>
            <a:spLocks noChangeAspect="1" noChangeArrowheads="1"/>
          </p:cNvSpPr>
          <p:nvPr/>
        </p:nvSpPr>
        <p:spPr bwMode="auto">
          <a:xfrm>
            <a:off x="130175" y="-593725"/>
            <a:ext cx="5191125"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Box 180"/>
          <p:cNvSpPr txBox="1">
            <a:spLocks noChangeArrowheads="1"/>
          </p:cNvSpPr>
          <p:nvPr/>
        </p:nvSpPr>
        <p:spPr bwMode="auto">
          <a:xfrm>
            <a:off x="15852984" y="15281075"/>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2</a:t>
            </a:r>
            <a:r>
              <a:rPr lang="en-US" sz="2400" b="1" dirty="0" smtClean="0">
                <a:latin typeface="Calibri" pitchFamily="34" charset="0"/>
              </a:rPr>
              <a:t>. </a:t>
            </a:r>
            <a:r>
              <a:rPr lang="en-US" sz="2400" dirty="0" smtClean="0">
                <a:latin typeface="Calibri" pitchFamily="34" charset="0"/>
              </a:rPr>
              <a:t>The proportion of invalid messages each moth along with the cause of the error. </a:t>
            </a:r>
            <a:endParaRPr lang="en-US" sz="2400" dirty="0">
              <a:latin typeface="Calibri" pitchFamily="34" charset="0"/>
            </a:endParaRPr>
          </a:p>
        </p:txBody>
      </p:sp>
      <p:pic>
        <p:nvPicPr>
          <p:cNvPr id="9" name="Picture 8"/>
          <p:cNvPicPr>
            <a:picLocks noChangeAspect="1"/>
          </p:cNvPicPr>
          <p:nvPr/>
        </p:nvPicPr>
        <p:blipFill>
          <a:blip r:embed="rId3"/>
          <a:stretch>
            <a:fillRect/>
          </a:stretch>
        </p:blipFill>
        <p:spPr>
          <a:xfrm>
            <a:off x="1163402" y="442141"/>
            <a:ext cx="3024450" cy="3024450"/>
          </a:xfrm>
          <a:prstGeom prst="rect">
            <a:avLst/>
          </a:prstGeom>
        </p:spPr>
      </p:pic>
      <p:pic>
        <p:nvPicPr>
          <p:cNvPr id="1030" name="Picture 6" descr="https://lh6.googleusercontent.com/89NpnKTCKdl9gKtw2biRG4Zqqy79b7Xzj7OjqZA1K4FuXQwjF84JhesEkV1UaMNZalAV2FiuZWmeMy5EQbjs5xRRw9yGqE-rAwSXIAS45DgHSSRQrRIhnlQLqP496mH5L4NhPt2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6656" y="7696341"/>
            <a:ext cx="12158407" cy="7501584"/>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180"/>
          <p:cNvSpPr txBox="1">
            <a:spLocks noChangeArrowheads="1"/>
          </p:cNvSpPr>
          <p:nvPr/>
        </p:nvSpPr>
        <p:spPr bwMode="auto">
          <a:xfrm>
            <a:off x="1935067" y="18432535"/>
            <a:ext cx="12069836" cy="519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1</a:t>
            </a:r>
            <a:r>
              <a:rPr lang="en-US" sz="2400" b="1" dirty="0" smtClean="0">
                <a:latin typeface="Calibri" pitchFamily="34" charset="0"/>
              </a:rPr>
              <a:t>. </a:t>
            </a:r>
            <a:r>
              <a:rPr lang="en-US" sz="2400" dirty="0" smtClean="0">
                <a:latin typeface="Calibri" pitchFamily="34" charset="0"/>
              </a:rPr>
              <a:t>A schematic of the LTS-2 system</a:t>
            </a:r>
            <a:endParaRPr lang="en-US" sz="2400" dirty="0">
              <a:latin typeface="Calibri" pitchFamily="34" charset="0"/>
            </a:endParaRPr>
          </a:p>
        </p:txBody>
      </p:sp>
      <p:pic>
        <p:nvPicPr>
          <p:cNvPr id="1034" name="Picture 10" descr="https://lh3.googleusercontent.com/rSe20OPXbADmlGaipMyBq4vRePtv6r4R1Rotl0veCg8fYfooqbEvqXT5YLLBjcMqPi9OFqyIAAuy4Cn3vTsv-Z6q1i-7URywxHxRlDbJdyEuaM2o8CVAp5ZRwXIoy7fOJFRP6H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1779" y="42399411"/>
            <a:ext cx="24006026" cy="1481141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80"/>
          <p:cNvSpPr txBox="1">
            <a:spLocks noChangeArrowheads="1"/>
          </p:cNvSpPr>
          <p:nvPr/>
        </p:nvSpPr>
        <p:spPr bwMode="auto">
          <a:xfrm>
            <a:off x="15710719" y="27547671"/>
            <a:ext cx="12069836" cy="86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3</a:t>
            </a:r>
            <a:r>
              <a:rPr lang="en-US" sz="2400" b="1" dirty="0" smtClean="0">
                <a:latin typeface="Calibri" pitchFamily="34" charset="0"/>
              </a:rPr>
              <a:t>. </a:t>
            </a:r>
            <a:r>
              <a:rPr lang="en-US" sz="2400" dirty="0" smtClean="0">
                <a:latin typeface="Calibri" pitchFamily="34" charset="0"/>
              </a:rPr>
              <a:t>The total number of requests received by the LTS-2 system </a:t>
            </a:r>
            <a:endParaRPr lang="en-US" sz="2400" dirty="0">
              <a:latin typeface="Calibri" pitchFamily="34" charset="0"/>
            </a:endParaRPr>
          </a:p>
        </p:txBody>
      </p:sp>
      <p:pic>
        <p:nvPicPr>
          <p:cNvPr id="1040" name="Picture 16" descr="https://lh6.googleusercontent.com/Q80W_GZTRWdBQLA6znLImJZjZDAQENXJQ8-4C2n5fjFgb6REDZSqmsSoXuD3bO-P6_8m36SZ8BLD1PJNo3vL4uad1YDUSccakb6b6Cggn8lvCkd0g1fHRxndNP6evjO8Tz1do3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5319" y="20583561"/>
            <a:ext cx="11505294" cy="709901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mhdnMKnGI0zbGTesEsTWkO4KNLGD537QNUdN7OHxIPoO3Tak189AHdoRjubKQa7kDbBc8h2BYP7qDLRF-q8p5ubIcB72EJ6rFDdiEZ_NiNIZhqprHAYM2WXDEMvT-DkdL5eyJgn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36587" y="7209225"/>
            <a:ext cx="13097126" cy="5792959"/>
          </a:xfrm>
          <a:prstGeom prst="rect">
            <a:avLst/>
          </a:prstGeom>
          <a:noFill/>
          <a:extLst>
            <a:ext uri="{909E8E84-426E-40DD-AFC4-6F175D3DCCD1}">
              <a14:hiddenFill xmlns:a14="http://schemas.microsoft.com/office/drawing/2010/main">
                <a:solidFill>
                  <a:srgbClr val="FFFFFF"/>
                </a:solidFill>
              </a14:hiddenFill>
            </a:ext>
          </a:extLst>
        </p:spPr>
      </p:pic>
      <p:sp>
        <p:nvSpPr>
          <p:cNvPr id="46" name="Text Box 180"/>
          <p:cNvSpPr txBox="1">
            <a:spLocks noChangeArrowheads="1"/>
          </p:cNvSpPr>
          <p:nvPr/>
        </p:nvSpPr>
        <p:spPr bwMode="auto">
          <a:xfrm>
            <a:off x="29850232" y="12920105"/>
            <a:ext cx="12069836" cy="48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4</a:t>
            </a:r>
            <a:r>
              <a:rPr lang="en-US" sz="2400" b="1" dirty="0" smtClean="0">
                <a:latin typeface="Calibri" pitchFamily="34" charset="0"/>
              </a:rPr>
              <a:t>. </a:t>
            </a:r>
            <a:r>
              <a:rPr lang="en-US" sz="2400" dirty="0" smtClean="0">
                <a:latin typeface="Calibri" pitchFamily="34" charset="0"/>
              </a:rPr>
              <a:t>Churn rate of the system calculated on a monthly basis.  </a:t>
            </a:r>
            <a:endParaRPr lang="en-US" sz="2400" dirty="0">
              <a:latin typeface="Calibri" pitchFamily="34" charset="0"/>
            </a:endParaRPr>
          </a:p>
        </p:txBody>
      </p:sp>
      <p:sp>
        <p:nvSpPr>
          <p:cNvPr id="54" name="Rectangle 53"/>
          <p:cNvSpPr/>
          <p:nvPr/>
        </p:nvSpPr>
        <p:spPr>
          <a:xfrm>
            <a:off x="29301470" y="1693594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Spatial Analysis and </a:t>
            </a:r>
            <a:r>
              <a:rPr lang="en-US" sz="4400" b="1" dirty="0" smtClean="0">
                <a:solidFill>
                  <a:schemeClr val="bg1"/>
                </a:solidFill>
              </a:rPr>
              <a:t>Shiny </a:t>
            </a:r>
            <a:r>
              <a:rPr lang="en-US" sz="4400" b="1" dirty="0" smtClean="0">
                <a:solidFill>
                  <a:schemeClr val="bg1"/>
                </a:solidFill>
              </a:rPr>
              <a:t>App</a:t>
            </a:r>
            <a:endParaRPr lang="en-US" sz="4400" b="1" dirty="0">
              <a:solidFill>
                <a:schemeClr val="bg1"/>
              </a:solidFill>
            </a:endParaRPr>
          </a:p>
        </p:txBody>
      </p:sp>
      <p:sp>
        <p:nvSpPr>
          <p:cNvPr id="55" name="Text Box 190"/>
          <p:cNvSpPr txBox="1">
            <a:spLocks noChangeArrowheads="1"/>
          </p:cNvSpPr>
          <p:nvPr/>
        </p:nvSpPr>
        <p:spPr bwMode="auto">
          <a:xfrm>
            <a:off x="29301470" y="17644883"/>
            <a:ext cx="13167360" cy="1004792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Arial" panose="020B0604020202020204" pitchFamily="34" charset="0"/>
                <a:cs typeface="Arial" panose="020B0604020202020204" pitchFamily="34" charset="0"/>
              </a:rPr>
              <a:t>We find that the vast majority of users are only interested in forecasts for one or </a:t>
            </a:r>
            <a:r>
              <a:rPr lang="en-US" sz="3200" dirty="0" smtClean="0">
                <a:latin typeface="Arial" panose="020B0604020202020204" pitchFamily="34" charset="0"/>
                <a:cs typeface="Arial" panose="020B0604020202020204" pitchFamily="34" charset="0"/>
              </a:rPr>
              <a:t>two areas. </a:t>
            </a:r>
            <a:r>
              <a:rPr lang="en-US" sz="3200" dirty="0" smtClean="0">
                <a:latin typeface="Arial" panose="020B0604020202020204" pitchFamily="34" charset="0"/>
                <a:cs typeface="Arial" panose="020B0604020202020204" pitchFamily="34" charset="0"/>
              </a:rPr>
              <a:t>We also construct a </a:t>
            </a:r>
            <a:r>
              <a:rPr lang="en-US" sz="3200" dirty="0" smtClean="0">
                <a:latin typeface="Arial" panose="020B0604020202020204" pitchFamily="34" charset="0"/>
                <a:cs typeface="Arial" panose="020B0604020202020204" pitchFamily="34" charset="0"/>
              </a:rPr>
              <a:t>web </a:t>
            </a:r>
            <a:r>
              <a:rPr lang="en-US" sz="3200" dirty="0" smtClean="0">
                <a:latin typeface="Arial" panose="020B0604020202020204" pitchFamily="34" charset="0"/>
                <a:cs typeface="Arial" panose="020B0604020202020204" pitchFamily="34" charset="0"/>
              </a:rPr>
              <a:t>based </a:t>
            </a:r>
            <a:r>
              <a:rPr lang="en-US" sz="3200" dirty="0" smtClean="0">
                <a:latin typeface="Arial" panose="020B0604020202020204" pitchFamily="34" charset="0"/>
                <a:cs typeface="Arial" panose="020B0604020202020204" pitchFamily="34" charset="0"/>
              </a:rPr>
              <a:t>interactive map that allows users to visualize the spatial distribution of forecast requests. The app allows for the users to specify a time interval during which the requests occurred along with the type of forecast requested. The app can be found at </a:t>
            </a:r>
            <a:r>
              <a:rPr lang="en-US" sz="3200" u="sng" dirty="0" smtClean="0">
                <a:latin typeface="Arial" panose="020B0604020202020204" pitchFamily="34" charset="0"/>
                <a:cs typeface="Arial" panose="020B0604020202020204" pitchFamily="34" charset="0"/>
              </a:rPr>
              <a:t>shiny.reed.edu/s/users/</a:t>
            </a:r>
            <a:r>
              <a:rPr lang="en-US" sz="3200" u="sng" dirty="0" err="1" smtClean="0">
                <a:latin typeface="Arial" panose="020B0604020202020204" pitchFamily="34" charset="0"/>
                <a:cs typeface="Arial" panose="020B0604020202020204" pitchFamily="34" charset="0"/>
              </a:rPr>
              <a:t>giocorti</a:t>
            </a:r>
            <a:r>
              <a:rPr lang="en-US" sz="3200" u="sng" dirty="0" smtClean="0">
                <a:latin typeface="Arial" panose="020B0604020202020204" pitchFamily="34" charset="0"/>
                <a:cs typeface="Arial" panose="020B0604020202020204" pitchFamily="34" charset="0"/>
              </a:rPr>
              <a:t>/</a:t>
            </a:r>
            <a:r>
              <a:rPr lang="en-US" sz="3200" u="sng" dirty="0" err="1" smtClean="0">
                <a:latin typeface="Arial" panose="020B0604020202020204" pitchFamily="34" charset="0"/>
                <a:cs typeface="Arial" panose="020B0604020202020204" pitchFamily="34" charset="0"/>
              </a:rPr>
              <a:t>NHMap</a:t>
            </a:r>
            <a:r>
              <a:rPr lang="en-US" sz="3200" dirty="0" smtClean="0">
                <a:latin typeface="Arial" panose="020B0604020202020204" pitchFamily="34" charset="0"/>
                <a:cs typeface="Arial" panose="020B0604020202020204" pitchFamily="34" charset="0"/>
              </a:rPr>
              <a:t>. A general examination of this map shows that requests are concentrated in the northern part of the country. </a:t>
            </a:r>
            <a:endParaRPr lang="en-US" sz="3200" dirty="0" smtClean="0">
              <a:latin typeface="Arial" panose="020B0604020202020204" pitchFamily="34" charset="0"/>
              <a:cs typeface="Arial" panose="020B0604020202020204" pitchFamily="34" charset="0"/>
            </a:endParaRPr>
          </a:p>
          <a:p>
            <a:pPr eaLnBrk="1" hangingPunct="1"/>
            <a:endParaRPr lang="en-US" sz="3200" dirty="0" smtClean="0">
              <a:latin typeface="+mn-lt"/>
            </a:endParaRPr>
          </a:p>
          <a:p>
            <a:pPr eaLnBrk="1" hangingPunct="1"/>
            <a:endParaRPr lang="en-US" sz="3200" dirty="0">
              <a:latin typeface="+mn-lt"/>
            </a:endParaRPr>
          </a:p>
          <a:p>
            <a:pPr eaLnBrk="1" hangingPunct="1"/>
            <a:endParaRPr lang="en-US" sz="3200" dirty="0">
              <a:latin typeface="+mn-lt"/>
            </a:endParaRPr>
          </a:p>
        </p:txBody>
      </p:sp>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3083" t="9404"/>
          <a:stretch/>
        </p:blipFill>
        <p:spPr>
          <a:xfrm>
            <a:off x="29489430" y="21745728"/>
            <a:ext cx="12526577" cy="4863082"/>
          </a:xfrm>
          <a:prstGeom prst="rect">
            <a:avLst/>
          </a:prstGeom>
        </p:spPr>
      </p:pic>
      <p:sp>
        <p:nvSpPr>
          <p:cNvPr id="56" name="Text Box 180"/>
          <p:cNvSpPr txBox="1">
            <a:spLocks noChangeArrowheads="1"/>
          </p:cNvSpPr>
          <p:nvPr/>
        </p:nvSpPr>
        <p:spPr bwMode="auto">
          <a:xfrm>
            <a:off x="29489430" y="26826434"/>
            <a:ext cx="13004800" cy="128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a:t>
            </a:r>
            <a:r>
              <a:rPr lang="en-US" sz="2400" b="1" dirty="0">
                <a:latin typeface="Calibri" pitchFamily="34" charset="0"/>
              </a:rPr>
              <a:t>5</a:t>
            </a:r>
            <a:r>
              <a:rPr lang="en-US" sz="2400" b="1" dirty="0" smtClean="0">
                <a:latin typeface="Calibri" pitchFamily="34" charset="0"/>
              </a:rPr>
              <a:t>. </a:t>
            </a:r>
            <a:r>
              <a:rPr lang="en-US" sz="2400" dirty="0" smtClean="0">
                <a:latin typeface="Calibri" pitchFamily="34" charset="0"/>
              </a:rPr>
              <a:t>A screenshot of the interactive web map. The size of the circles corresponds to the number of requests from a particular area. </a:t>
            </a:r>
            <a:endParaRPr lang="en-US" sz="2400" dirty="0">
              <a:latin typeface="Calibri" pitchFamily="34" charset="0"/>
            </a:endParaRPr>
          </a:p>
        </p:txBody>
      </p:sp>
      <p:sp>
        <p:nvSpPr>
          <p:cNvPr id="17" name="TextBox 16"/>
          <p:cNvSpPr txBox="1"/>
          <p:nvPr/>
        </p:nvSpPr>
        <p:spPr>
          <a:xfrm>
            <a:off x="9372600" y="29045205"/>
            <a:ext cx="34213800" cy="3138069"/>
          </a:xfrm>
          <a:prstGeom prst="rect">
            <a:avLst/>
          </a:prstGeom>
          <a:noFill/>
        </p:spPr>
        <p:txBody>
          <a:bodyPr wrap="square" rtlCol="0">
            <a:noAutofit/>
          </a:bodyPr>
          <a:lstStyle/>
          <a:p>
            <a:r>
              <a:rPr lang="en-US" sz="4800" b="1" dirty="0" smtClean="0"/>
              <a:t>Conclusion</a:t>
            </a:r>
          </a:p>
          <a:p>
            <a:r>
              <a:rPr lang="en-US" sz="3200" dirty="0" smtClean="0"/>
              <a:t>We examine user behavior and analyze the spatial and temporal usage of the LTS-2 system. </a:t>
            </a:r>
            <a:r>
              <a:rPr lang="en-US" sz="3200" dirty="0" smtClean="0"/>
              <a:t>We find:</a:t>
            </a:r>
          </a:p>
          <a:p>
            <a:pPr marL="457200" indent="-457200">
              <a:buFont typeface="Arial" panose="020B0604020202020204" pitchFamily="34" charset="0"/>
              <a:buChar char="•"/>
            </a:pPr>
            <a:r>
              <a:rPr lang="en-US" sz="3200" dirty="0" smtClean="0"/>
              <a:t>A </a:t>
            </a:r>
            <a:r>
              <a:rPr lang="en-US" sz="3200" dirty="0" smtClean="0"/>
              <a:t>strong spike in usage during the winter of 2016 that is not repeated in winter 2017. </a:t>
            </a:r>
            <a:endParaRPr lang="en-US" sz="3200" dirty="0" smtClean="0"/>
          </a:p>
          <a:p>
            <a:pPr marL="457200" indent="-457200">
              <a:buFont typeface="Arial" panose="020B0604020202020204" pitchFamily="34" charset="0"/>
              <a:buChar char="•"/>
            </a:pPr>
            <a:r>
              <a:rPr lang="en-US" sz="3200" dirty="0"/>
              <a:t>M</a:t>
            </a:r>
            <a:r>
              <a:rPr lang="en-US" sz="3200" dirty="0" smtClean="0"/>
              <a:t>any </a:t>
            </a:r>
            <a:r>
              <a:rPr lang="en-US" sz="3200" dirty="0" smtClean="0"/>
              <a:t>users have trouble sending correctly formatted </a:t>
            </a:r>
            <a:r>
              <a:rPr lang="en-US" sz="3200" dirty="0" smtClean="0"/>
              <a:t>messages and there is a very high churn rate among users</a:t>
            </a:r>
          </a:p>
          <a:p>
            <a:pPr marL="457200" indent="-457200">
              <a:buFont typeface="Arial" panose="020B0604020202020204" pitchFamily="34" charset="0"/>
              <a:buChar char="•"/>
            </a:pPr>
            <a:r>
              <a:rPr lang="en-US" sz="3200" dirty="0" smtClean="0"/>
              <a:t>Most users are only interested in forecasts for one or two area codes</a:t>
            </a:r>
            <a:endParaRPr lang="en-US" sz="3200" dirty="0" smtClean="0"/>
          </a:p>
          <a:p>
            <a:r>
              <a:rPr lang="en-US" sz="3200" dirty="0" smtClean="0"/>
              <a:t>We </a:t>
            </a:r>
            <a:r>
              <a:rPr lang="en-US" sz="3200" dirty="0" smtClean="0"/>
              <a:t>suggest responding to incorrectly formatted requests with an error message that contains details on how to correctly format a request. </a:t>
            </a:r>
            <a:r>
              <a:rPr lang="en-US" sz="3200" dirty="0" smtClean="0"/>
              <a:t>Finally, </a:t>
            </a:r>
            <a:r>
              <a:rPr lang="en-US" sz="3200" dirty="0" smtClean="0"/>
              <a:t> </a:t>
            </a:r>
            <a:r>
              <a:rPr lang="en-US" sz="3200" dirty="0" smtClean="0"/>
              <a:t>A </a:t>
            </a:r>
            <a:r>
              <a:rPr lang="en-US" sz="3200" dirty="0" smtClean="0"/>
              <a:t>shiny app is accessible at </a:t>
            </a:r>
            <a:r>
              <a:rPr lang="en-US" sz="3200" u="sng" dirty="0" smtClean="0"/>
              <a:t>shiny.reed.edu/s/users/</a:t>
            </a:r>
            <a:r>
              <a:rPr lang="en-US" sz="3200" u="sng" dirty="0" err="1" smtClean="0"/>
              <a:t>giocorti</a:t>
            </a:r>
            <a:r>
              <a:rPr lang="en-US" sz="3200" u="sng" dirty="0" smtClean="0"/>
              <a:t>/</a:t>
            </a:r>
            <a:r>
              <a:rPr lang="en-US" sz="3200" u="sng" dirty="0" err="1" smtClean="0"/>
              <a:t>NHMap</a:t>
            </a:r>
            <a:r>
              <a:rPr lang="en-US" sz="3200" u="sng" dirty="0"/>
              <a:t>/</a:t>
            </a:r>
            <a:r>
              <a:rPr lang="en-US" sz="3200" dirty="0"/>
              <a:t> </a:t>
            </a:r>
            <a:r>
              <a:rPr lang="en-US" sz="3200" dirty="0" smtClean="0"/>
              <a:t>to allow for interactive visualization of the spatial distribution of requests.  </a:t>
            </a:r>
          </a:p>
          <a:p>
            <a:endParaRPr lang="en-US" sz="4800" b="1" dirty="0" smtClean="0"/>
          </a:p>
          <a:p>
            <a:endParaRPr lang="en-US" sz="4800" b="1" dirty="0" smtClean="0"/>
          </a:p>
        </p:txBody>
      </p:sp>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b="27962"/>
          <a:stretch/>
        </p:blipFill>
        <p:spPr>
          <a:xfrm>
            <a:off x="1911004" y="23241589"/>
            <a:ext cx="11423996" cy="448097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3510</TotalTime>
  <Words>786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Giovanni</cp:lastModifiedBy>
  <cp:revision>121</cp:revision>
  <cp:lastPrinted>2017-11-03T00:56:36Z</cp:lastPrinted>
  <dcterms:created xsi:type="dcterms:W3CDTF">2013-02-10T21:14:48Z</dcterms:created>
  <dcterms:modified xsi:type="dcterms:W3CDTF">2018-05-10T00:27:39Z</dcterms:modified>
</cp:coreProperties>
</file>